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Gotham Bold" charset="1" panose="00000000000000000000"/>
      <p:regular r:id="rId21"/>
    </p:embeddedFont>
    <p:embeddedFont>
      <p:font typeface="Playfair Display Bold" charset="1" panose="00000800000000000000"/>
      <p:regular r:id="rId22"/>
    </p:embeddedFont>
    <p:embeddedFont>
      <p:font typeface="Public Sans Bold" charset="1" panose="00000000000000000000"/>
      <p:regular r:id="rId23"/>
    </p:embeddedFont>
    <p:embeddedFont>
      <p:font typeface="Public Sans" charset="1" panose="00000000000000000000"/>
      <p:regular r:id="rId24"/>
    </p:embeddedFont>
    <p:embeddedFont>
      <p:font typeface="Times New Roman Condensed Bold" charset="1" panose="02030806070405020303"/>
      <p:regular r:id="rId25"/>
    </p:embeddedFont>
    <p:embeddedFont>
      <p:font typeface="Gotham" charset="1" panose="00000000000000000000"/>
      <p:regular r:id="rId26"/>
    </p:embeddedFont>
    <p:embeddedFont>
      <p:font typeface="Times New Roman Condensed Italics" charset="1" panose="020305060704050903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jpeg" Type="http://schemas.openxmlformats.org/officeDocument/2006/relationships/image"/><Relationship Id="rId5" Target="../media/VAGODi6T0Ws.mp4" Type="http://schemas.openxmlformats.org/officeDocument/2006/relationships/video"/><Relationship Id="rId6" Target="../media/VAGODi6T0Ws.mp4" Type="http://schemas.microsoft.com/office/2007/relationships/media"/></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AE0"/>
        </a:solidFill>
      </p:bgPr>
    </p:bg>
    <p:spTree>
      <p:nvGrpSpPr>
        <p:cNvPr id="1" name=""/>
        <p:cNvGrpSpPr/>
        <p:nvPr/>
      </p:nvGrpSpPr>
      <p:grpSpPr>
        <a:xfrm>
          <a:off x="0" y="0"/>
          <a:ext cx="0" cy="0"/>
          <a:chOff x="0" y="0"/>
          <a:chExt cx="0" cy="0"/>
        </a:xfrm>
      </p:grpSpPr>
      <p:sp>
        <p:nvSpPr>
          <p:cNvPr name="Freeform 2" id="2"/>
          <p:cNvSpPr/>
          <p:nvPr/>
        </p:nvSpPr>
        <p:spPr>
          <a:xfrm flipH="false" flipV="false" rot="0">
            <a:off x="1806389" y="-6369919"/>
            <a:ext cx="19285436" cy="15042640"/>
          </a:xfrm>
          <a:custGeom>
            <a:avLst/>
            <a:gdLst/>
            <a:ahLst/>
            <a:cxnLst/>
            <a:rect r="r" b="b" t="t" l="l"/>
            <a:pathLst>
              <a:path h="15042640" w="19285436">
                <a:moveTo>
                  <a:pt x="0" y="0"/>
                </a:moveTo>
                <a:lnTo>
                  <a:pt x="19285436" y="0"/>
                </a:lnTo>
                <a:lnTo>
                  <a:pt x="19285436" y="15042641"/>
                </a:lnTo>
                <a:lnTo>
                  <a:pt x="0" y="150426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39834" y="4266718"/>
            <a:ext cx="15540209" cy="1076325"/>
          </a:xfrm>
          <a:prstGeom prst="rect">
            <a:avLst/>
          </a:prstGeom>
        </p:spPr>
        <p:txBody>
          <a:bodyPr anchor="t" rtlCol="false" tIns="0" lIns="0" bIns="0" rIns="0">
            <a:spAutoFit/>
          </a:bodyPr>
          <a:lstStyle/>
          <a:p>
            <a:pPr algn="ctr">
              <a:lnSpc>
                <a:spcPts val="4200"/>
              </a:lnSpc>
            </a:pPr>
            <a:r>
              <a:rPr lang="en-US" sz="3500" spc="-52" u="sng">
                <a:solidFill>
                  <a:srgbClr val="2B2C30"/>
                </a:solidFill>
                <a:latin typeface="Gotham Bold"/>
                <a:ea typeface="Gotham Bold"/>
                <a:cs typeface="Gotham Bold"/>
                <a:sym typeface="Gotham Bold"/>
              </a:rPr>
              <a:t>GEORGE BROWN COLLEGE</a:t>
            </a:r>
          </a:p>
          <a:p>
            <a:pPr algn="ctr">
              <a:lnSpc>
                <a:spcPts val="4200"/>
              </a:lnSpc>
            </a:pPr>
            <a:r>
              <a:rPr lang="en-US" sz="3500" spc="-52" u="sng">
                <a:solidFill>
                  <a:srgbClr val="2B2C30"/>
                </a:solidFill>
                <a:latin typeface="Gotham Bold"/>
                <a:ea typeface="Gotham Bold"/>
                <a:cs typeface="Gotham Bold"/>
                <a:sym typeface="Gotham Bold"/>
              </a:rPr>
              <a:t>FULL STACK DATA SCIENCE SYSTEMS </a:t>
            </a:r>
          </a:p>
        </p:txBody>
      </p:sp>
      <p:sp>
        <p:nvSpPr>
          <p:cNvPr name="TextBox 4" id="4"/>
          <p:cNvSpPr txBox="true"/>
          <p:nvPr/>
        </p:nvSpPr>
        <p:spPr>
          <a:xfrm rot="0">
            <a:off x="939834" y="2338354"/>
            <a:ext cx="16408332" cy="1094192"/>
          </a:xfrm>
          <a:prstGeom prst="rect">
            <a:avLst/>
          </a:prstGeom>
        </p:spPr>
        <p:txBody>
          <a:bodyPr anchor="t" rtlCol="false" tIns="0" lIns="0" bIns="0" rIns="0">
            <a:spAutoFit/>
          </a:bodyPr>
          <a:lstStyle/>
          <a:p>
            <a:pPr algn="ctr">
              <a:lnSpc>
                <a:spcPts val="7972"/>
              </a:lnSpc>
            </a:pPr>
            <a:r>
              <a:rPr lang="en-US" sz="8760" spc="43">
                <a:solidFill>
                  <a:srgbClr val="2B2C30"/>
                </a:solidFill>
                <a:latin typeface="Playfair Display Bold"/>
                <a:ea typeface="Playfair Display Bold"/>
                <a:cs typeface="Playfair Display Bold"/>
                <a:sym typeface="Playfair Display Bold"/>
              </a:rPr>
              <a:t>TRAFFIC SIGN RECOGNITION</a:t>
            </a:r>
          </a:p>
        </p:txBody>
      </p:sp>
      <p:sp>
        <p:nvSpPr>
          <p:cNvPr name="TextBox 5" id="5"/>
          <p:cNvSpPr txBox="true"/>
          <p:nvPr/>
        </p:nvSpPr>
        <p:spPr>
          <a:xfrm rot="0">
            <a:off x="742007" y="6274079"/>
            <a:ext cx="6568846" cy="4692510"/>
          </a:xfrm>
          <a:prstGeom prst="rect">
            <a:avLst/>
          </a:prstGeom>
        </p:spPr>
        <p:txBody>
          <a:bodyPr anchor="t" rtlCol="false" tIns="0" lIns="0" bIns="0" rIns="0">
            <a:spAutoFit/>
          </a:bodyPr>
          <a:lstStyle/>
          <a:p>
            <a:pPr algn="l">
              <a:lnSpc>
                <a:spcPts val="4703"/>
              </a:lnSpc>
            </a:pPr>
            <a:r>
              <a:rPr lang="en-US" sz="3135" u="sng">
                <a:solidFill>
                  <a:srgbClr val="2B2C30"/>
                </a:solidFill>
                <a:latin typeface="Public Sans Bold"/>
                <a:ea typeface="Public Sans Bold"/>
                <a:cs typeface="Public Sans Bold"/>
                <a:sym typeface="Public Sans Bold"/>
              </a:rPr>
              <a:t>GROUP 8- </a:t>
            </a:r>
          </a:p>
          <a:p>
            <a:pPr algn="l">
              <a:lnSpc>
                <a:spcPts val="4703"/>
              </a:lnSpc>
            </a:pPr>
            <a:r>
              <a:rPr lang="en-US" sz="3135">
                <a:solidFill>
                  <a:srgbClr val="2B2C30"/>
                </a:solidFill>
                <a:latin typeface="Public Sans"/>
                <a:ea typeface="Public Sans"/>
                <a:cs typeface="Public Sans"/>
                <a:sym typeface="Public Sans"/>
              </a:rPr>
              <a:t>Aditya Koshti - 101504567 </a:t>
            </a:r>
          </a:p>
          <a:p>
            <a:pPr algn="l">
              <a:lnSpc>
                <a:spcPts val="4703"/>
              </a:lnSpc>
            </a:pPr>
            <a:r>
              <a:rPr lang="en-US" sz="3135">
                <a:solidFill>
                  <a:srgbClr val="2B2C30"/>
                </a:solidFill>
                <a:latin typeface="Public Sans"/>
                <a:ea typeface="Public Sans"/>
                <a:cs typeface="Public Sans"/>
                <a:sym typeface="Public Sans"/>
              </a:rPr>
              <a:t>Ayushi Patel - 101450798 </a:t>
            </a:r>
          </a:p>
          <a:p>
            <a:pPr algn="l">
              <a:lnSpc>
                <a:spcPts val="4703"/>
              </a:lnSpc>
            </a:pPr>
            <a:r>
              <a:rPr lang="en-US" sz="3135">
                <a:solidFill>
                  <a:srgbClr val="2B2C30"/>
                </a:solidFill>
                <a:latin typeface="Public Sans"/>
                <a:ea typeface="Public Sans"/>
                <a:cs typeface="Public Sans"/>
                <a:sym typeface="Public Sans"/>
              </a:rPr>
              <a:t>Mahesh Dadheech - 101501168 </a:t>
            </a:r>
          </a:p>
          <a:p>
            <a:pPr algn="l">
              <a:lnSpc>
                <a:spcPts val="4703"/>
              </a:lnSpc>
            </a:pPr>
            <a:r>
              <a:rPr lang="en-US" sz="3135">
                <a:solidFill>
                  <a:srgbClr val="2B2C30"/>
                </a:solidFill>
                <a:latin typeface="Public Sans"/>
                <a:ea typeface="Public Sans"/>
                <a:cs typeface="Public Sans"/>
                <a:sym typeface="Public Sans"/>
              </a:rPr>
              <a:t>Sakshi Sareen - 101471328 </a:t>
            </a:r>
          </a:p>
          <a:p>
            <a:pPr algn="l">
              <a:lnSpc>
                <a:spcPts val="4703"/>
              </a:lnSpc>
            </a:pPr>
            <a:r>
              <a:rPr lang="en-US" sz="3135">
                <a:solidFill>
                  <a:srgbClr val="2B2C30"/>
                </a:solidFill>
                <a:latin typeface="Public Sans"/>
                <a:ea typeface="Public Sans"/>
                <a:cs typeface="Public Sans"/>
                <a:sym typeface="Public Sans"/>
              </a:rPr>
              <a:t>Shivani - 101504534 </a:t>
            </a:r>
          </a:p>
          <a:p>
            <a:pPr algn="l">
              <a:lnSpc>
                <a:spcPts val="4891"/>
              </a:lnSpc>
            </a:pPr>
          </a:p>
          <a:p>
            <a:pPr algn="l">
              <a:lnSpc>
                <a:spcPts val="4703"/>
              </a:lnSpc>
            </a:pPr>
          </a:p>
        </p:txBody>
      </p:sp>
      <p:sp>
        <p:nvSpPr>
          <p:cNvPr name="TextBox 6" id="6"/>
          <p:cNvSpPr txBox="true"/>
          <p:nvPr/>
        </p:nvSpPr>
        <p:spPr>
          <a:xfrm rot="0">
            <a:off x="11449107" y="6274079"/>
            <a:ext cx="8395966" cy="1166403"/>
          </a:xfrm>
          <a:prstGeom prst="rect">
            <a:avLst/>
          </a:prstGeom>
        </p:spPr>
        <p:txBody>
          <a:bodyPr anchor="t" rtlCol="false" tIns="0" lIns="0" bIns="0" rIns="0">
            <a:spAutoFit/>
          </a:bodyPr>
          <a:lstStyle/>
          <a:p>
            <a:pPr algn="l">
              <a:lnSpc>
                <a:spcPts val="4703"/>
              </a:lnSpc>
            </a:pPr>
            <a:r>
              <a:rPr lang="en-US" sz="3135" u="sng">
                <a:solidFill>
                  <a:srgbClr val="2B2C30"/>
                </a:solidFill>
                <a:latin typeface="Public Sans Bold"/>
                <a:ea typeface="Public Sans Bold"/>
                <a:cs typeface="Public Sans Bold"/>
                <a:sym typeface="Public Sans Bold"/>
              </a:rPr>
              <a:t>Professor  -Vejey Gandyer</a:t>
            </a:r>
          </a:p>
          <a:p>
            <a:pPr algn="l">
              <a:lnSpc>
                <a:spcPts val="4703"/>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AE0"/>
        </a:solidFill>
      </p:bgPr>
    </p:bg>
    <p:spTree>
      <p:nvGrpSpPr>
        <p:cNvPr id="1" name=""/>
        <p:cNvGrpSpPr/>
        <p:nvPr/>
      </p:nvGrpSpPr>
      <p:grpSpPr>
        <a:xfrm>
          <a:off x="0" y="0"/>
          <a:ext cx="0" cy="0"/>
          <a:chOff x="0" y="0"/>
          <a:chExt cx="0" cy="0"/>
        </a:xfrm>
      </p:grpSpPr>
      <p:sp>
        <p:nvSpPr>
          <p:cNvPr name="TextBox 2" id="2"/>
          <p:cNvSpPr txBox="true"/>
          <p:nvPr/>
        </p:nvSpPr>
        <p:spPr>
          <a:xfrm rot="0">
            <a:off x="687197" y="2543175"/>
            <a:ext cx="16230611" cy="6715125"/>
          </a:xfrm>
          <a:prstGeom prst="rect">
            <a:avLst/>
          </a:prstGeom>
        </p:spPr>
        <p:txBody>
          <a:bodyPr anchor="t" rtlCol="false" tIns="0" lIns="0" bIns="0" rIns="0">
            <a:spAutoFit/>
          </a:bodyPr>
          <a:lstStyle/>
          <a:p>
            <a:pPr algn="l" marL="647698" indent="-323849" lvl="1">
              <a:lnSpc>
                <a:spcPts val="4499"/>
              </a:lnSpc>
              <a:buFont typeface="Arial"/>
              <a:buChar char="•"/>
            </a:pPr>
            <a:r>
              <a:rPr lang="en-US" sz="2999" spc="-44">
                <a:solidFill>
                  <a:srgbClr val="0E4714"/>
                </a:solidFill>
                <a:latin typeface="Gotham Bold"/>
                <a:ea typeface="Gotham Bold"/>
                <a:cs typeface="Gotham Bold"/>
                <a:sym typeface="Gotham Bold"/>
              </a:rPr>
              <a:t>Successful Deployment: </a:t>
            </a:r>
            <a:r>
              <a:rPr lang="en-US" sz="2999" spc="-44">
                <a:solidFill>
                  <a:srgbClr val="0E4714"/>
                </a:solidFill>
                <a:latin typeface="Gotham"/>
                <a:ea typeface="Gotham"/>
                <a:cs typeface="Gotham"/>
                <a:sym typeface="Gotham"/>
              </a:rPr>
              <a:t>The model was successfully deployed within the Dockerized Flask application on Azure, achieving the desired performance and scalability.</a:t>
            </a:r>
          </a:p>
          <a:p>
            <a:pPr algn="l">
              <a:lnSpc>
                <a:spcPts val="4499"/>
              </a:lnSpc>
            </a:pPr>
          </a:p>
          <a:p>
            <a:pPr algn="l" marL="647698" indent="-323849" lvl="1">
              <a:lnSpc>
                <a:spcPts val="4499"/>
              </a:lnSpc>
              <a:buFont typeface="Arial"/>
              <a:buChar char="•"/>
            </a:pPr>
            <a:r>
              <a:rPr lang="en-US" sz="2999" spc="-44">
                <a:solidFill>
                  <a:srgbClr val="0E4714"/>
                </a:solidFill>
                <a:latin typeface="Gotham Bold"/>
                <a:ea typeface="Gotham Bold"/>
                <a:cs typeface="Gotham Bold"/>
                <a:sym typeface="Gotham Bold"/>
              </a:rPr>
              <a:t>Real-Time Performance</a:t>
            </a:r>
            <a:r>
              <a:rPr lang="en-US" sz="2999" spc="-44">
                <a:solidFill>
                  <a:srgbClr val="0E4714"/>
                </a:solidFill>
                <a:latin typeface="Gotham"/>
                <a:ea typeface="Gotham"/>
                <a:cs typeface="Gotham"/>
                <a:sym typeface="Gotham"/>
              </a:rPr>
              <a:t>: The optimization strategies ensured that the model provided real-time predictions without compromising accuracy, meeting the application’s requirements.</a:t>
            </a:r>
          </a:p>
          <a:p>
            <a:pPr algn="l">
              <a:lnSpc>
                <a:spcPts val="4499"/>
              </a:lnSpc>
            </a:pPr>
          </a:p>
          <a:p>
            <a:pPr algn="l" marL="647698" indent="-323849" lvl="1">
              <a:lnSpc>
                <a:spcPts val="4499"/>
              </a:lnSpc>
              <a:buFont typeface="Arial"/>
              <a:buChar char="•"/>
            </a:pPr>
            <a:r>
              <a:rPr lang="en-US" sz="2999" spc="-44">
                <a:solidFill>
                  <a:srgbClr val="0E4714"/>
                </a:solidFill>
                <a:latin typeface="Gotham Bold"/>
                <a:ea typeface="Gotham Bold"/>
                <a:cs typeface="Gotham Bold"/>
                <a:sym typeface="Gotham Bold"/>
              </a:rPr>
              <a:t>Continuous Monitoring:</a:t>
            </a:r>
            <a:r>
              <a:rPr lang="en-US" sz="2999" spc="-44">
                <a:solidFill>
                  <a:srgbClr val="0E4714"/>
                </a:solidFill>
                <a:latin typeface="Gotham"/>
                <a:ea typeface="Gotham"/>
                <a:cs typeface="Gotham"/>
                <a:sym typeface="Gotham"/>
              </a:rPr>
              <a:t> Implementing Azure's monitoring tools allowed for real-time tracking of the model’s performance and resource usage, enabling proactive management and scaling as needed.</a:t>
            </a:r>
          </a:p>
          <a:p>
            <a:pPr algn="l">
              <a:lnSpc>
                <a:spcPts val="4499"/>
              </a:lnSpc>
            </a:pPr>
          </a:p>
        </p:txBody>
      </p:sp>
      <p:sp>
        <p:nvSpPr>
          <p:cNvPr name="TextBox 3" id="3"/>
          <p:cNvSpPr txBox="true"/>
          <p:nvPr/>
        </p:nvSpPr>
        <p:spPr>
          <a:xfrm rot="0">
            <a:off x="1038214" y="506808"/>
            <a:ext cx="12092713" cy="1283935"/>
          </a:xfrm>
          <a:prstGeom prst="rect">
            <a:avLst/>
          </a:prstGeom>
        </p:spPr>
        <p:txBody>
          <a:bodyPr anchor="t" rtlCol="false" tIns="0" lIns="0" bIns="0" rIns="0">
            <a:spAutoFit/>
          </a:bodyPr>
          <a:lstStyle/>
          <a:p>
            <a:pPr algn="l">
              <a:lnSpc>
                <a:spcPts val="7939"/>
              </a:lnSpc>
            </a:pPr>
            <a:r>
              <a:rPr lang="en-US" sz="9125" spc="-228">
                <a:solidFill>
                  <a:srgbClr val="0E4714"/>
                </a:solidFill>
                <a:latin typeface="Times New Roman Condensed Bold"/>
                <a:ea typeface="Times New Roman Condensed Bold"/>
                <a:cs typeface="Times New Roman Condensed Bold"/>
                <a:sym typeface="Times New Roman Condensed Bold"/>
              </a:rPr>
              <a:t>MODEL DEPLOYMENT</a:t>
            </a:r>
          </a:p>
        </p:txBody>
      </p:sp>
      <p:sp>
        <p:nvSpPr>
          <p:cNvPr name="Freeform 4" id="4"/>
          <p:cNvSpPr/>
          <p:nvPr/>
        </p:nvSpPr>
        <p:spPr>
          <a:xfrm flipH="true" flipV="false" rot="0">
            <a:off x="12923517" y="-2619615"/>
            <a:ext cx="28550447" cy="11313545"/>
          </a:xfrm>
          <a:custGeom>
            <a:avLst/>
            <a:gdLst/>
            <a:ahLst/>
            <a:cxnLst/>
            <a:rect r="r" b="b" t="t" l="l"/>
            <a:pathLst>
              <a:path h="11313545" w="28550447">
                <a:moveTo>
                  <a:pt x="28550447" y="0"/>
                </a:moveTo>
                <a:lnTo>
                  <a:pt x="0" y="0"/>
                </a:lnTo>
                <a:lnTo>
                  <a:pt x="0" y="11313545"/>
                </a:lnTo>
                <a:lnTo>
                  <a:pt x="28550447" y="11313545"/>
                </a:lnTo>
                <a:lnTo>
                  <a:pt x="28550447" y="0"/>
                </a:lnTo>
                <a:close/>
              </a:path>
            </a:pathLst>
          </a:custGeom>
          <a:blipFill>
            <a:blip r:embed="rId2">
              <a:extLst>
                <a:ext uri="{96DAC541-7B7A-43D3-8B79-37D633B846F1}">
                  <asvg:svgBlip xmlns:asvg="http://schemas.microsoft.com/office/drawing/2016/SVG/main" r:embed="rId3"/>
                </a:ext>
              </a:extLst>
            </a:blip>
            <a:stretch>
              <a:fillRect l="0" t="-49969" r="0" b="-59256"/>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9EAE0"/>
        </a:solidFill>
      </p:bgPr>
    </p:bg>
    <p:spTree>
      <p:nvGrpSpPr>
        <p:cNvPr id="1" name=""/>
        <p:cNvGrpSpPr/>
        <p:nvPr/>
      </p:nvGrpSpPr>
      <p:grpSpPr>
        <a:xfrm>
          <a:off x="0" y="0"/>
          <a:ext cx="0" cy="0"/>
          <a:chOff x="0" y="0"/>
          <a:chExt cx="0" cy="0"/>
        </a:xfrm>
      </p:grpSpPr>
      <p:sp>
        <p:nvSpPr>
          <p:cNvPr name="TextBox 2" id="2"/>
          <p:cNvSpPr txBox="true"/>
          <p:nvPr/>
        </p:nvSpPr>
        <p:spPr>
          <a:xfrm rot="0">
            <a:off x="1028700" y="1520139"/>
            <a:ext cx="17068269" cy="9109919"/>
          </a:xfrm>
          <a:prstGeom prst="rect">
            <a:avLst/>
          </a:prstGeom>
        </p:spPr>
        <p:txBody>
          <a:bodyPr anchor="t" rtlCol="false" tIns="0" lIns="0" bIns="0" rIns="0">
            <a:spAutoFit/>
          </a:bodyPr>
          <a:lstStyle/>
          <a:p>
            <a:pPr algn="l">
              <a:lnSpc>
                <a:spcPts val="4716"/>
              </a:lnSpc>
            </a:pPr>
            <a:r>
              <a:rPr lang="en-US" sz="3144" spc="-47">
                <a:solidFill>
                  <a:srgbClr val="0E4714"/>
                </a:solidFill>
                <a:latin typeface="Gotham Bold"/>
                <a:ea typeface="Gotham Bold"/>
                <a:cs typeface="Gotham Bold"/>
                <a:sym typeface="Gotham Bold"/>
              </a:rPr>
              <a:t>Deployment Process:</a:t>
            </a:r>
          </a:p>
          <a:p>
            <a:pPr algn="l">
              <a:lnSpc>
                <a:spcPts val="4480"/>
              </a:lnSpc>
            </a:pPr>
            <a:r>
              <a:rPr lang="en-US" sz="2986" spc="-44">
                <a:solidFill>
                  <a:srgbClr val="0E4714"/>
                </a:solidFill>
                <a:latin typeface="Gotham"/>
                <a:ea typeface="Gotham"/>
                <a:cs typeface="Gotham"/>
                <a:sym typeface="Gotham"/>
              </a:rPr>
              <a:t>Detail the steps involved in deploying the Docker container on Azure, including using the Azure CLI or the Azure Portal. Mention commands like az container create if you used CLI for deployment.</a:t>
            </a:r>
          </a:p>
          <a:p>
            <a:pPr algn="l">
              <a:lnSpc>
                <a:spcPts val="4716"/>
              </a:lnSpc>
            </a:pPr>
            <a:r>
              <a:rPr lang="en-US" sz="3144" spc="-47">
                <a:solidFill>
                  <a:srgbClr val="0E4714"/>
                </a:solidFill>
                <a:latin typeface="Gotham Bold"/>
                <a:ea typeface="Gotham Bold"/>
                <a:cs typeface="Gotham Bold"/>
                <a:sym typeface="Gotham Bold"/>
              </a:rPr>
              <a:t>Monitoring:</a:t>
            </a:r>
          </a:p>
          <a:p>
            <a:pPr algn="l">
              <a:lnSpc>
                <a:spcPts val="4480"/>
              </a:lnSpc>
            </a:pPr>
            <a:r>
              <a:rPr lang="en-US" sz="2986" spc="-44">
                <a:solidFill>
                  <a:srgbClr val="0E4714"/>
                </a:solidFill>
                <a:latin typeface="Gotham"/>
                <a:ea typeface="Gotham"/>
                <a:cs typeface="Gotham"/>
                <a:sym typeface="Gotham"/>
              </a:rPr>
              <a:t>Discuss how Azure's built-in monitoring tools (such as Azure Monitor) were used to track the performance of the deployed application, including metrics like CPU usage, memory usage, and request latency.</a:t>
            </a:r>
          </a:p>
          <a:p>
            <a:pPr algn="l">
              <a:lnSpc>
                <a:spcPts val="4716"/>
              </a:lnSpc>
            </a:pPr>
            <a:r>
              <a:rPr lang="en-US" sz="3144" spc="-47">
                <a:solidFill>
                  <a:srgbClr val="0E4714"/>
                </a:solidFill>
                <a:latin typeface="Gotham Bold"/>
                <a:ea typeface="Gotham Bold"/>
                <a:cs typeface="Gotham Bold"/>
                <a:sym typeface="Gotham Bold"/>
              </a:rPr>
              <a:t>Security and Scaling Considerations:</a:t>
            </a:r>
          </a:p>
          <a:p>
            <a:pPr algn="l">
              <a:lnSpc>
                <a:spcPts val="4716"/>
              </a:lnSpc>
            </a:pPr>
            <a:r>
              <a:rPr lang="en-US" sz="3144" spc="-47">
                <a:solidFill>
                  <a:srgbClr val="0E4714"/>
                </a:solidFill>
                <a:latin typeface="Gotham Bold"/>
                <a:ea typeface="Gotham Bold"/>
                <a:cs typeface="Gotham Bold"/>
                <a:sym typeface="Gotham Bold"/>
              </a:rPr>
              <a:t>Security:</a:t>
            </a:r>
          </a:p>
          <a:p>
            <a:pPr algn="l">
              <a:lnSpc>
                <a:spcPts val="4480"/>
              </a:lnSpc>
            </a:pPr>
            <a:r>
              <a:rPr lang="en-US" sz="2986" spc="-44">
                <a:solidFill>
                  <a:srgbClr val="0E4714"/>
                </a:solidFill>
                <a:latin typeface="Gotham"/>
                <a:ea typeface="Gotham"/>
                <a:cs typeface="Gotham"/>
                <a:sym typeface="Gotham"/>
              </a:rPr>
              <a:t>Mention any security measures taken, such as using environment variables to handle sensitive information (e.g., API keys, database credentials).</a:t>
            </a:r>
          </a:p>
          <a:p>
            <a:pPr algn="l">
              <a:lnSpc>
                <a:spcPts val="4480"/>
              </a:lnSpc>
            </a:pPr>
            <a:r>
              <a:rPr lang="en-US" sz="2986" spc="-44">
                <a:solidFill>
                  <a:srgbClr val="0E4714"/>
                </a:solidFill>
                <a:latin typeface="Gotham Bold"/>
                <a:ea typeface="Gotham Bold"/>
                <a:cs typeface="Gotham Bold"/>
                <a:sym typeface="Gotham Bold"/>
              </a:rPr>
              <a:t>Scaling</a:t>
            </a:r>
            <a:r>
              <a:rPr lang="en-US" sz="2986" spc="-44">
                <a:solidFill>
                  <a:srgbClr val="0E4714"/>
                </a:solidFill>
                <a:latin typeface="Gotham"/>
                <a:ea typeface="Gotham"/>
                <a:cs typeface="Gotham"/>
                <a:sym typeface="Gotham"/>
              </a:rPr>
              <a:t>:</a:t>
            </a:r>
          </a:p>
          <a:p>
            <a:pPr algn="l">
              <a:lnSpc>
                <a:spcPts val="4480"/>
              </a:lnSpc>
            </a:pPr>
            <a:r>
              <a:rPr lang="en-US" sz="2986" spc="-44">
                <a:solidFill>
                  <a:srgbClr val="0E4714"/>
                </a:solidFill>
                <a:latin typeface="Gotham"/>
                <a:ea typeface="Gotham"/>
                <a:cs typeface="Gotham"/>
                <a:sym typeface="Gotham"/>
              </a:rPr>
              <a:t>Discuss potential strategies for scaling the application, such as using Azure Kubernetes Service (AKS) for container orchestration if you expect high traffic.</a:t>
            </a:r>
          </a:p>
          <a:p>
            <a:pPr algn="l">
              <a:lnSpc>
                <a:spcPts val="4716"/>
              </a:lnSpc>
            </a:pPr>
          </a:p>
        </p:txBody>
      </p:sp>
      <p:sp>
        <p:nvSpPr>
          <p:cNvPr name="TextBox 3" id="3"/>
          <p:cNvSpPr txBox="true"/>
          <p:nvPr/>
        </p:nvSpPr>
        <p:spPr>
          <a:xfrm rot="0">
            <a:off x="1038214" y="516333"/>
            <a:ext cx="12200116" cy="1286744"/>
          </a:xfrm>
          <a:prstGeom prst="rect">
            <a:avLst/>
          </a:prstGeom>
        </p:spPr>
        <p:txBody>
          <a:bodyPr anchor="t" rtlCol="false" tIns="0" lIns="0" bIns="0" rIns="0">
            <a:spAutoFit/>
          </a:bodyPr>
          <a:lstStyle/>
          <a:p>
            <a:pPr algn="l">
              <a:lnSpc>
                <a:spcPts val="8010"/>
              </a:lnSpc>
            </a:pPr>
            <a:r>
              <a:rPr lang="en-US" sz="9206" spc="-230">
                <a:solidFill>
                  <a:srgbClr val="0E4714"/>
                </a:solidFill>
                <a:latin typeface="Times New Roman Condensed Bold"/>
                <a:ea typeface="Times New Roman Condensed Bold"/>
                <a:cs typeface="Times New Roman Condensed Bold"/>
                <a:sym typeface="Times New Roman Condensed Bold"/>
              </a:rPr>
              <a:t>MODEL DEPLOYMENT</a:t>
            </a:r>
          </a:p>
        </p:txBody>
      </p:sp>
      <p:sp>
        <p:nvSpPr>
          <p:cNvPr name="Freeform 4" id="4"/>
          <p:cNvSpPr/>
          <p:nvPr/>
        </p:nvSpPr>
        <p:spPr>
          <a:xfrm flipH="true" flipV="false" rot="0">
            <a:off x="12923517" y="-2619615"/>
            <a:ext cx="28550447" cy="11313545"/>
          </a:xfrm>
          <a:custGeom>
            <a:avLst/>
            <a:gdLst/>
            <a:ahLst/>
            <a:cxnLst/>
            <a:rect r="r" b="b" t="t" l="l"/>
            <a:pathLst>
              <a:path h="11313545" w="28550447">
                <a:moveTo>
                  <a:pt x="28550447" y="0"/>
                </a:moveTo>
                <a:lnTo>
                  <a:pt x="0" y="0"/>
                </a:lnTo>
                <a:lnTo>
                  <a:pt x="0" y="11313545"/>
                </a:lnTo>
                <a:lnTo>
                  <a:pt x="28550447" y="11313545"/>
                </a:lnTo>
                <a:lnTo>
                  <a:pt x="28550447" y="0"/>
                </a:lnTo>
                <a:close/>
              </a:path>
            </a:pathLst>
          </a:custGeom>
          <a:blipFill>
            <a:blip r:embed="rId2">
              <a:extLst>
                <a:ext uri="{96DAC541-7B7A-43D3-8B79-37D633B846F1}">
                  <asvg:svgBlip xmlns:asvg="http://schemas.microsoft.com/office/drawing/2016/SVG/main" r:embed="rId3"/>
                </a:ext>
              </a:extLst>
            </a:blip>
            <a:stretch>
              <a:fillRect l="0" t="-49969" r="0" b="-59256"/>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9EAE0"/>
        </a:solidFill>
      </p:bgPr>
    </p:bg>
    <p:spTree>
      <p:nvGrpSpPr>
        <p:cNvPr id="1" name=""/>
        <p:cNvGrpSpPr/>
        <p:nvPr/>
      </p:nvGrpSpPr>
      <p:grpSpPr>
        <a:xfrm>
          <a:off x="0" y="0"/>
          <a:ext cx="0" cy="0"/>
          <a:chOff x="0" y="0"/>
          <a:chExt cx="0" cy="0"/>
        </a:xfrm>
      </p:grpSpPr>
      <p:sp>
        <p:nvSpPr>
          <p:cNvPr name="TextBox 2" id="2"/>
          <p:cNvSpPr txBox="true"/>
          <p:nvPr/>
        </p:nvSpPr>
        <p:spPr>
          <a:xfrm rot="0">
            <a:off x="1028700" y="1817666"/>
            <a:ext cx="16599576" cy="7573858"/>
          </a:xfrm>
          <a:prstGeom prst="rect">
            <a:avLst/>
          </a:prstGeom>
        </p:spPr>
        <p:txBody>
          <a:bodyPr anchor="t" rtlCol="false" tIns="0" lIns="0" bIns="0" rIns="0">
            <a:spAutoFit/>
          </a:bodyPr>
          <a:lstStyle/>
          <a:p>
            <a:pPr algn="l">
              <a:lnSpc>
                <a:spcPts val="5474"/>
              </a:lnSpc>
            </a:pPr>
            <a:r>
              <a:rPr lang="en-US" sz="3649" spc="-54">
                <a:solidFill>
                  <a:srgbClr val="0E4714"/>
                </a:solidFill>
                <a:latin typeface="Gotham Bold"/>
                <a:ea typeface="Gotham Bold"/>
                <a:cs typeface="Gotham Bold"/>
                <a:sym typeface="Gotham Bold"/>
              </a:rPr>
              <a:t>Deployment Challenges:</a:t>
            </a:r>
            <a:r>
              <a:rPr lang="en-US" sz="3649" spc="-54">
                <a:solidFill>
                  <a:srgbClr val="0E4714"/>
                </a:solidFill>
                <a:latin typeface="Gotham"/>
                <a:ea typeface="Gotham"/>
                <a:cs typeface="Gotham"/>
                <a:sym typeface="Gotham"/>
              </a:rPr>
              <a:t> Configuring the environment to run TensorFlow within a Docker container required resolving dependency conflicts and ensuring that all necessary packages were installed.</a:t>
            </a:r>
          </a:p>
          <a:p>
            <a:pPr algn="l">
              <a:lnSpc>
                <a:spcPts val="5474"/>
              </a:lnSpc>
            </a:pPr>
          </a:p>
          <a:p>
            <a:pPr algn="l">
              <a:lnSpc>
                <a:spcPts val="5474"/>
              </a:lnSpc>
            </a:pPr>
            <a:r>
              <a:rPr lang="en-US" sz="3649" spc="-54">
                <a:solidFill>
                  <a:srgbClr val="0E4714"/>
                </a:solidFill>
                <a:latin typeface="Gotham Bold"/>
                <a:ea typeface="Gotham Bold"/>
                <a:cs typeface="Gotham Bold"/>
                <a:sym typeface="Gotham Bold"/>
              </a:rPr>
              <a:t>Performance Issues:</a:t>
            </a:r>
            <a:r>
              <a:rPr lang="en-US" sz="3649" spc="-54">
                <a:solidFill>
                  <a:srgbClr val="0E4714"/>
                </a:solidFill>
                <a:latin typeface="Gotham"/>
                <a:ea typeface="Gotham"/>
                <a:cs typeface="Gotham"/>
                <a:sym typeface="Gotham"/>
              </a:rPr>
              <a:t> Optimizing the model to run efficiently in a cloud environment was critical. The trade-off between model size and inference time had to be balanced to ensure real-time performance.</a:t>
            </a:r>
          </a:p>
          <a:p>
            <a:pPr algn="l">
              <a:lnSpc>
                <a:spcPts val="5474"/>
              </a:lnSpc>
            </a:pPr>
          </a:p>
          <a:p>
            <a:pPr algn="l">
              <a:lnSpc>
                <a:spcPts val="5474"/>
              </a:lnSpc>
            </a:pPr>
            <a:r>
              <a:rPr lang="en-US" sz="3649" spc="-54">
                <a:solidFill>
                  <a:srgbClr val="0E4714"/>
                </a:solidFill>
                <a:latin typeface="Gotham Bold"/>
                <a:ea typeface="Gotham Bold"/>
                <a:cs typeface="Gotham Bold"/>
                <a:sym typeface="Gotham Bold"/>
              </a:rPr>
              <a:t>Monitoring:</a:t>
            </a:r>
            <a:r>
              <a:rPr lang="en-US" sz="3649" spc="-54">
                <a:solidFill>
                  <a:srgbClr val="0E4714"/>
                </a:solidFill>
                <a:latin typeface="Gotham"/>
                <a:ea typeface="Gotham"/>
                <a:cs typeface="Gotham"/>
                <a:sym typeface="Gotham"/>
              </a:rPr>
              <a:t> Implementing Azure's monitoring tools to track the performance and usage of the deployed model in real-time.</a:t>
            </a:r>
          </a:p>
          <a:p>
            <a:pPr algn="l">
              <a:lnSpc>
                <a:spcPts val="5474"/>
              </a:lnSpc>
            </a:pPr>
          </a:p>
        </p:txBody>
      </p:sp>
      <p:sp>
        <p:nvSpPr>
          <p:cNvPr name="TextBox 3" id="3"/>
          <p:cNvSpPr txBox="true"/>
          <p:nvPr/>
        </p:nvSpPr>
        <p:spPr>
          <a:xfrm rot="0">
            <a:off x="481548" y="502088"/>
            <a:ext cx="18130987" cy="1138949"/>
          </a:xfrm>
          <a:prstGeom prst="rect">
            <a:avLst/>
          </a:prstGeom>
        </p:spPr>
        <p:txBody>
          <a:bodyPr anchor="t" rtlCol="false" tIns="0" lIns="0" bIns="0" rIns="0">
            <a:spAutoFit/>
          </a:bodyPr>
          <a:lstStyle/>
          <a:p>
            <a:pPr algn="l">
              <a:lnSpc>
                <a:spcPts val="7034"/>
              </a:lnSpc>
            </a:pPr>
            <a:r>
              <a:rPr lang="en-US" sz="8085" spc="-202">
                <a:solidFill>
                  <a:srgbClr val="0E4714"/>
                </a:solidFill>
                <a:latin typeface="Times New Roman Condensed Bold"/>
                <a:ea typeface="Times New Roman Condensed Bold"/>
                <a:cs typeface="Times New Roman Condensed Bold"/>
                <a:sym typeface="Times New Roman Condensed Bold"/>
              </a:rPr>
              <a:t>CHALLENGES  AND  ISSUES  ENCOUNTERED</a:t>
            </a:r>
          </a:p>
        </p:txBody>
      </p:sp>
      <p:sp>
        <p:nvSpPr>
          <p:cNvPr name="Freeform 4" id="4"/>
          <p:cNvSpPr/>
          <p:nvPr/>
        </p:nvSpPr>
        <p:spPr>
          <a:xfrm flipH="true" flipV="false" rot="0">
            <a:off x="12923517" y="-2619615"/>
            <a:ext cx="28550447" cy="11313545"/>
          </a:xfrm>
          <a:custGeom>
            <a:avLst/>
            <a:gdLst/>
            <a:ahLst/>
            <a:cxnLst/>
            <a:rect r="r" b="b" t="t" l="l"/>
            <a:pathLst>
              <a:path h="11313545" w="28550447">
                <a:moveTo>
                  <a:pt x="28550447" y="0"/>
                </a:moveTo>
                <a:lnTo>
                  <a:pt x="0" y="0"/>
                </a:lnTo>
                <a:lnTo>
                  <a:pt x="0" y="11313545"/>
                </a:lnTo>
                <a:lnTo>
                  <a:pt x="28550447" y="11313545"/>
                </a:lnTo>
                <a:lnTo>
                  <a:pt x="28550447" y="0"/>
                </a:lnTo>
                <a:close/>
              </a:path>
            </a:pathLst>
          </a:custGeom>
          <a:blipFill>
            <a:blip r:embed="rId2">
              <a:extLst>
                <a:ext uri="{96DAC541-7B7A-43D3-8B79-37D633B846F1}">
                  <asvg:svgBlip xmlns:asvg="http://schemas.microsoft.com/office/drawing/2016/SVG/main" r:embed="rId3"/>
                </a:ext>
              </a:extLst>
            </a:blip>
            <a:stretch>
              <a:fillRect l="0" t="-49969" r="0" b="-59256"/>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9EAE0"/>
        </a:solidFill>
      </p:bgPr>
    </p:bg>
    <p:spTree>
      <p:nvGrpSpPr>
        <p:cNvPr id="1" name=""/>
        <p:cNvGrpSpPr/>
        <p:nvPr/>
      </p:nvGrpSpPr>
      <p:grpSpPr>
        <a:xfrm>
          <a:off x="0" y="0"/>
          <a:ext cx="0" cy="0"/>
          <a:chOff x="0" y="0"/>
          <a:chExt cx="0" cy="0"/>
        </a:xfrm>
      </p:grpSpPr>
      <p:sp>
        <p:nvSpPr>
          <p:cNvPr name="TextBox 2" id="2"/>
          <p:cNvSpPr txBox="true"/>
          <p:nvPr/>
        </p:nvSpPr>
        <p:spPr>
          <a:xfrm rot="0">
            <a:off x="1423095" y="563955"/>
            <a:ext cx="14423006" cy="1522967"/>
          </a:xfrm>
          <a:prstGeom prst="rect">
            <a:avLst/>
          </a:prstGeom>
        </p:spPr>
        <p:txBody>
          <a:bodyPr anchor="t" rtlCol="false" tIns="0" lIns="0" bIns="0" rIns="0">
            <a:spAutoFit/>
          </a:bodyPr>
          <a:lstStyle/>
          <a:p>
            <a:pPr algn="l">
              <a:lnSpc>
                <a:spcPts val="9469"/>
              </a:lnSpc>
            </a:pPr>
            <a:r>
              <a:rPr lang="en-US" sz="10884" spc="-272">
                <a:solidFill>
                  <a:srgbClr val="0E4714"/>
                </a:solidFill>
                <a:latin typeface="Times New Roman Condensed Bold"/>
                <a:ea typeface="Times New Roman Condensed Bold"/>
                <a:cs typeface="Times New Roman Condensed Bold"/>
                <a:sym typeface="Times New Roman Condensed Bold"/>
              </a:rPr>
              <a:t>DEMO</a:t>
            </a:r>
          </a:p>
        </p:txBody>
      </p:sp>
      <p:sp>
        <p:nvSpPr>
          <p:cNvPr name="Freeform 3" id="3"/>
          <p:cNvSpPr/>
          <p:nvPr/>
        </p:nvSpPr>
        <p:spPr>
          <a:xfrm flipH="true" flipV="false" rot="0">
            <a:off x="12923517" y="-2619615"/>
            <a:ext cx="28550447" cy="11313545"/>
          </a:xfrm>
          <a:custGeom>
            <a:avLst/>
            <a:gdLst/>
            <a:ahLst/>
            <a:cxnLst/>
            <a:rect r="r" b="b" t="t" l="l"/>
            <a:pathLst>
              <a:path h="11313545" w="28550447">
                <a:moveTo>
                  <a:pt x="28550447" y="0"/>
                </a:moveTo>
                <a:lnTo>
                  <a:pt x="0" y="0"/>
                </a:lnTo>
                <a:lnTo>
                  <a:pt x="0" y="11313545"/>
                </a:lnTo>
                <a:lnTo>
                  <a:pt x="28550447" y="11313545"/>
                </a:lnTo>
                <a:lnTo>
                  <a:pt x="28550447" y="0"/>
                </a:lnTo>
                <a:close/>
              </a:path>
            </a:pathLst>
          </a:custGeom>
          <a:blipFill>
            <a:blip r:embed="rId2">
              <a:extLst>
                <a:ext uri="{96DAC541-7B7A-43D3-8B79-37D633B846F1}">
                  <asvg:svgBlip xmlns:asvg="http://schemas.microsoft.com/office/drawing/2016/SVG/main" r:embed="rId3"/>
                </a:ext>
              </a:extLst>
            </a:blip>
            <a:stretch>
              <a:fillRect l="0" t="-49969" r="0" b="-59256"/>
            </a:stretch>
          </a:blipFill>
        </p:spPr>
      </p:sp>
      <p:pic>
        <p:nvPicPr>
          <p:cNvPr name="Picture 4" id="4">
            <a:hlinkClick action="ppaction://media"/>
          </p:cNvPr>
          <p:cNvPicPr>
            <a:picLocks noChangeAspect="true"/>
          </p:cNvPicPr>
          <p:nvPr>
            <a:videoFile r:link="rId5"/>
            <p:extLst>
              <p:ext uri="{DAA4B4D4-6D71-4841-9C94-3DE7FCFB9230}">
                <p14:media xmlns:p14="http://schemas.microsoft.com/office/powerpoint/2010/main" r:embed="rId6"/>
              </p:ext>
            </p:extLst>
          </p:nvPr>
        </p:nvPicPr>
        <p:blipFill>
          <a:blip r:embed="rId4"/>
          <a:srcRect l="0" t="0" r="0" b="0"/>
          <a:stretch>
            <a:fillRect/>
          </a:stretch>
        </p:blipFill>
        <p:spPr>
          <a:xfrm flipH="false" flipV="false" rot="0">
            <a:off x="1170992" y="1842796"/>
            <a:ext cx="15521446" cy="8229600"/>
          </a:xfrm>
          <a:prstGeom prst="rect">
            <a:avLst/>
          </a:prstGeom>
        </p:spPr>
      </p:pic>
    </p:spTree>
  </p:cSld>
  <p:clrMapOvr>
    <a:masterClrMapping/>
  </p:clrMapOvr>
  <p:timing>
    <p:tnLst>
      <p:par>
        <p:cTn dur="indefinite" restart="never" nodeType="tmRoot">
          <p:childTnLst>
            <p:video>
              <p:cMediaNode vol="100000">
                <p:cTn fill="hold" display="false">
                  <p:stCondLst>
                    <p:cond delay="indefinite"/>
                  </p:stCondLst>
                </p:cTn>
                <p:tgtEl>
                  <p:spTgt spid="4"/>
                </p:tgtEl>
              </p:cMediaNode>
            </p:video>
          </p:childTnLst>
        </p:cTn>
      </p:par>
    </p:tnLst>
  </p:timing>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9EAE0"/>
        </a:solidFill>
      </p:bgPr>
    </p:bg>
    <p:spTree>
      <p:nvGrpSpPr>
        <p:cNvPr id="1" name=""/>
        <p:cNvGrpSpPr/>
        <p:nvPr/>
      </p:nvGrpSpPr>
      <p:grpSpPr>
        <a:xfrm>
          <a:off x="0" y="0"/>
          <a:ext cx="0" cy="0"/>
          <a:chOff x="0" y="0"/>
          <a:chExt cx="0" cy="0"/>
        </a:xfrm>
      </p:grpSpPr>
      <p:sp>
        <p:nvSpPr>
          <p:cNvPr name="TextBox 2" id="2"/>
          <p:cNvSpPr txBox="true"/>
          <p:nvPr/>
        </p:nvSpPr>
        <p:spPr>
          <a:xfrm rot="0">
            <a:off x="1423095" y="563955"/>
            <a:ext cx="14423006" cy="1522967"/>
          </a:xfrm>
          <a:prstGeom prst="rect">
            <a:avLst/>
          </a:prstGeom>
        </p:spPr>
        <p:txBody>
          <a:bodyPr anchor="t" rtlCol="false" tIns="0" lIns="0" bIns="0" rIns="0">
            <a:spAutoFit/>
          </a:bodyPr>
          <a:lstStyle/>
          <a:p>
            <a:pPr algn="l">
              <a:lnSpc>
                <a:spcPts val="9469"/>
              </a:lnSpc>
            </a:pPr>
            <a:r>
              <a:rPr lang="en-US" sz="10884" spc="-272">
                <a:solidFill>
                  <a:srgbClr val="0E4714"/>
                </a:solidFill>
                <a:latin typeface="Times New Roman Condensed Bold"/>
                <a:ea typeface="Times New Roman Condensed Bold"/>
                <a:cs typeface="Times New Roman Condensed Bold"/>
                <a:sym typeface="Times New Roman Condensed Bold"/>
              </a:rPr>
              <a:t>DEMO</a:t>
            </a:r>
          </a:p>
        </p:txBody>
      </p:sp>
      <p:sp>
        <p:nvSpPr>
          <p:cNvPr name="Freeform 3" id="3"/>
          <p:cNvSpPr/>
          <p:nvPr/>
        </p:nvSpPr>
        <p:spPr>
          <a:xfrm flipH="false" flipV="false" rot="0">
            <a:off x="2010568" y="1891782"/>
            <a:ext cx="14670979" cy="7983946"/>
          </a:xfrm>
          <a:custGeom>
            <a:avLst/>
            <a:gdLst/>
            <a:ahLst/>
            <a:cxnLst/>
            <a:rect r="r" b="b" t="t" l="l"/>
            <a:pathLst>
              <a:path h="7983946" w="14670979">
                <a:moveTo>
                  <a:pt x="0" y="0"/>
                </a:moveTo>
                <a:lnTo>
                  <a:pt x="14670978" y="0"/>
                </a:lnTo>
                <a:lnTo>
                  <a:pt x="14670978" y="7983946"/>
                </a:lnTo>
                <a:lnTo>
                  <a:pt x="0" y="7983946"/>
                </a:lnTo>
                <a:lnTo>
                  <a:pt x="0" y="0"/>
                </a:lnTo>
                <a:close/>
              </a:path>
            </a:pathLst>
          </a:custGeom>
          <a:blipFill>
            <a:blip r:embed="rId2"/>
            <a:stretch>
              <a:fillRect l="0" t="-4840" r="0" b="-484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9EAE0"/>
        </a:solidFill>
      </p:bgPr>
    </p:bg>
    <p:spTree>
      <p:nvGrpSpPr>
        <p:cNvPr id="1" name=""/>
        <p:cNvGrpSpPr/>
        <p:nvPr/>
      </p:nvGrpSpPr>
      <p:grpSpPr>
        <a:xfrm>
          <a:off x="0" y="0"/>
          <a:ext cx="0" cy="0"/>
          <a:chOff x="0" y="0"/>
          <a:chExt cx="0" cy="0"/>
        </a:xfrm>
      </p:grpSpPr>
      <p:sp>
        <p:nvSpPr>
          <p:cNvPr name="Freeform 2" id="2"/>
          <p:cNvSpPr/>
          <p:nvPr/>
        </p:nvSpPr>
        <p:spPr>
          <a:xfrm flipH="false" flipV="false" rot="0">
            <a:off x="-1858707" y="-2320701"/>
            <a:ext cx="25402758" cy="19814151"/>
          </a:xfrm>
          <a:custGeom>
            <a:avLst/>
            <a:gdLst/>
            <a:ahLst/>
            <a:cxnLst/>
            <a:rect r="r" b="b" t="t" l="l"/>
            <a:pathLst>
              <a:path h="19814151" w="25402758">
                <a:moveTo>
                  <a:pt x="0" y="0"/>
                </a:moveTo>
                <a:lnTo>
                  <a:pt x="25402757" y="0"/>
                </a:lnTo>
                <a:lnTo>
                  <a:pt x="25402757" y="19814151"/>
                </a:lnTo>
                <a:lnTo>
                  <a:pt x="0" y="198141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23925" y="2700805"/>
            <a:ext cx="16440150" cy="3454517"/>
          </a:xfrm>
          <a:prstGeom prst="rect">
            <a:avLst/>
          </a:prstGeom>
        </p:spPr>
        <p:txBody>
          <a:bodyPr anchor="t" rtlCol="false" tIns="0" lIns="0" bIns="0" rIns="0">
            <a:spAutoFit/>
          </a:bodyPr>
          <a:lstStyle/>
          <a:p>
            <a:pPr algn="ctr">
              <a:lnSpc>
                <a:spcPts val="25368"/>
              </a:lnSpc>
              <a:spcBef>
                <a:spcPct val="0"/>
              </a:spcBef>
            </a:pPr>
            <a:r>
              <a:rPr lang="en-US" sz="18120" spc="-906" u="sng">
                <a:solidFill>
                  <a:srgbClr val="0E4714"/>
                </a:solidFill>
                <a:latin typeface="Times New Roman Condensed Italics"/>
                <a:ea typeface="Times New Roman Condensed Italics"/>
                <a:cs typeface="Times New Roman Condensed Italics"/>
                <a:sym typeface="Times New Roman Condensed Italics"/>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9EAE0"/>
        </a:solidFill>
      </p:bgPr>
    </p:bg>
    <p:spTree>
      <p:nvGrpSpPr>
        <p:cNvPr id="1" name=""/>
        <p:cNvGrpSpPr/>
        <p:nvPr/>
      </p:nvGrpSpPr>
      <p:grpSpPr>
        <a:xfrm>
          <a:off x="0" y="0"/>
          <a:ext cx="0" cy="0"/>
          <a:chOff x="0" y="0"/>
          <a:chExt cx="0" cy="0"/>
        </a:xfrm>
      </p:grpSpPr>
      <p:sp>
        <p:nvSpPr>
          <p:cNvPr name="TextBox 2" id="2"/>
          <p:cNvSpPr txBox="true"/>
          <p:nvPr/>
        </p:nvSpPr>
        <p:spPr>
          <a:xfrm rot="0">
            <a:off x="1028700" y="710359"/>
            <a:ext cx="11269282" cy="1522967"/>
          </a:xfrm>
          <a:prstGeom prst="rect">
            <a:avLst/>
          </a:prstGeom>
        </p:spPr>
        <p:txBody>
          <a:bodyPr anchor="t" rtlCol="false" tIns="0" lIns="0" bIns="0" rIns="0">
            <a:spAutoFit/>
          </a:bodyPr>
          <a:lstStyle/>
          <a:p>
            <a:pPr algn="l">
              <a:lnSpc>
                <a:spcPts val="9469"/>
              </a:lnSpc>
            </a:pPr>
            <a:r>
              <a:rPr lang="en-US" sz="10884" spc="-272">
                <a:solidFill>
                  <a:srgbClr val="0E4714"/>
                </a:solidFill>
                <a:latin typeface="Times New Roman Condensed Bold"/>
                <a:ea typeface="Times New Roman Condensed Bold"/>
                <a:cs typeface="Times New Roman Condensed Bold"/>
                <a:sym typeface="Times New Roman Condensed Bold"/>
              </a:rPr>
              <a:t>AGENDA</a:t>
            </a:r>
          </a:p>
        </p:txBody>
      </p:sp>
      <p:sp>
        <p:nvSpPr>
          <p:cNvPr name="TextBox 3" id="3"/>
          <p:cNvSpPr txBox="true"/>
          <p:nvPr/>
        </p:nvSpPr>
        <p:spPr>
          <a:xfrm rot="0">
            <a:off x="1423095" y="2218115"/>
            <a:ext cx="10051922" cy="7472621"/>
          </a:xfrm>
          <a:prstGeom prst="rect">
            <a:avLst/>
          </a:prstGeom>
        </p:spPr>
        <p:txBody>
          <a:bodyPr anchor="t" rtlCol="false" tIns="0" lIns="0" bIns="0" rIns="0">
            <a:spAutoFit/>
          </a:bodyPr>
          <a:lstStyle/>
          <a:p>
            <a:pPr algn="l" marL="771416" indent="-385708" lvl="1">
              <a:lnSpc>
                <a:spcPts val="6681"/>
              </a:lnSpc>
              <a:buFont typeface="Arial"/>
              <a:buChar char="•"/>
            </a:pPr>
            <a:r>
              <a:rPr lang="en-US" sz="3573" spc="-53">
                <a:solidFill>
                  <a:srgbClr val="0E4714"/>
                </a:solidFill>
                <a:latin typeface="Gotham"/>
                <a:ea typeface="Gotham"/>
                <a:cs typeface="Gotham"/>
                <a:sym typeface="Gotham"/>
              </a:rPr>
              <a:t> Problem Statement</a:t>
            </a:r>
          </a:p>
          <a:p>
            <a:pPr algn="l" marL="771416" indent="-385708" lvl="1">
              <a:lnSpc>
                <a:spcPts val="6681"/>
              </a:lnSpc>
              <a:buFont typeface="Arial"/>
              <a:buChar char="•"/>
            </a:pPr>
            <a:r>
              <a:rPr lang="en-US" sz="3573" spc="-53">
                <a:solidFill>
                  <a:srgbClr val="0E4714"/>
                </a:solidFill>
                <a:latin typeface="Gotham"/>
                <a:ea typeface="Gotham"/>
                <a:cs typeface="Gotham"/>
                <a:sym typeface="Gotham"/>
              </a:rPr>
              <a:t> Significance</a:t>
            </a:r>
          </a:p>
          <a:p>
            <a:pPr algn="l" marL="771416" indent="-385708" lvl="1">
              <a:lnSpc>
                <a:spcPts val="6681"/>
              </a:lnSpc>
              <a:buFont typeface="Arial"/>
              <a:buChar char="•"/>
            </a:pPr>
            <a:r>
              <a:rPr lang="en-US" sz="3573" spc="-53">
                <a:solidFill>
                  <a:srgbClr val="0E4714"/>
                </a:solidFill>
                <a:latin typeface="Gotham"/>
                <a:ea typeface="Gotham"/>
                <a:cs typeface="Gotham"/>
                <a:sym typeface="Gotham"/>
              </a:rPr>
              <a:t> Literature Review </a:t>
            </a:r>
          </a:p>
          <a:p>
            <a:pPr algn="l" marL="771416" indent="-385708" lvl="1">
              <a:lnSpc>
                <a:spcPts val="6681"/>
              </a:lnSpc>
              <a:buFont typeface="Arial"/>
              <a:buChar char="•"/>
            </a:pPr>
            <a:r>
              <a:rPr lang="en-US" sz="3573" spc="-53">
                <a:solidFill>
                  <a:srgbClr val="0E4714"/>
                </a:solidFill>
                <a:latin typeface="Gotham"/>
                <a:ea typeface="Gotham"/>
                <a:cs typeface="Gotham"/>
                <a:sym typeface="Gotham"/>
              </a:rPr>
              <a:t> Methodology – ML Canvas</a:t>
            </a:r>
          </a:p>
          <a:p>
            <a:pPr algn="l" marL="771416" indent="-385708" lvl="1">
              <a:lnSpc>
                <a:spcPts val="6681"/>
              </a:lnSpc>
              <a:buFont typeface="Arial"/>
              <a:buChar char="•"/>
            </a:pPr>
            <a:r>
              <a:rPr lang="en-US" sz="3573" spc="-53">
                <a:solidFill>
                  <a:srgbClr val="0E4714"/>
                </a:solidFill>
                <a:latin typeface="Gotham"/>
                <a:ea typeface="Gotham"/>
                <a:cs typeface="Gotham"/>
                <a:sym typeface="Gotham"/>
              </a:rPr>
              <a:t> </a:t>
            </a:r>
            <a:r>
              <a:rPr lang="en-US" sz="3573" spc="-53">
                <a:solidFill>
                  <a:srgbClr val="0E4714"/>
                </a:solidFill>
                <a:latin typeface="Gotham"/>
                <a:ea typeface="Gotham"/>
                <a:cs typeface="Gotham"/>
                <a:sym typeface="Gotham"/>
              </a:rPr>
              <a:t>Model Benchmarking</a:t>
            </a:r>
          </a:p>
          <a:p>
            <a:pPr algn="l" marL="771416" indent="-385708" lvl="1">
              <a:lnSpc>
                <a:spcPts val="6681"/>
              </a:lnSpc>
              <a:buFont typeface="Arial"/>
              <a:buChar char="•"/>
            </a:pPr>
            <a:r>
              <a:rPr lang="en-US" sz="3573" spc="-53">
                <a:solidFill>
                  <a:srgbClr val="0E4714"/>
                </a:solidFill>
                <a:latin typeface="Gotham"/>
                <a:ea typeface="Gotham"/>
                <a:cs typeface="Gotham"/>
                <a:sym typeface="Gotham"/>
              </a:rPr>
              <a:t> </a:t>
            </a:r>
            <a:r>
              <a:rPr lang="en-US" sz="3573" spc="-53">
                <a:solidFill>
                  <a:srgbClr val="0E4714"/>
                </a:solidFill>
                <a:latin typeface="Gotham"/>
                <a:ea typeface="Gotham"/>
                <a:cs typeface="Gotham"/>
                <a:sym typeface="Gotham"/>
              </a:rPr>
              <a:t>Model Deployment</a:t>
            </a:r>
          </a:p>
          <a:p>
            <a:pPr algn="l" marL="771416" indent="-385708" lvl="1">
              <a:lnSpc>
                <a:spcPts val="6681"/>
              </a:lnSpc>
              <a:buFont typeface="Arial"/>
              <a:buChar char="•"/>
            </a:pPr>
            <a:r>
              <a:rPr lang="en-US" sz="3573" spc="-53">
                <a:solidFill>
                  <a:srgbClr val="0E4714"/>
                </a:solidFill>
                <a:latin typeface="Gotham"/>
                <a:ea typeface="Gotham"/>
                <a:cs typeface="Gotham"/>
                <a:sym typeface="Gotham"/>
              </a:rPr>
              <a:t>Challenges </a:t>
            </a:r>
          </a:p>
          <a:p>
            <a:pPr algn="l" marL="771416" indent="-385708" lvl="1">
              <a:lnSpc>
                <a:spcPts val="6681"/>
              </a:lnSpc>
              <a:buFont typeface="Arial"/>
              <a:buChar char="•"/>
            </a:pPr>
            <a:r>
              <a:rPr lang="en-US" sz="3573" spc="-53">
                <a:solidFill>
                  <a:srgbClr val="0E4714"/>
                </a:solidFill>
                <a:latin typeface="Gotham"/>
                <a:ea typeface="Gotham"/>
                <a:cs typeface="Gotham"/>
                <a:sym typeface="Gotham"/>
              </a:rPr>
              <a:t> Demo</a:t>
            </a:r>
          </a:p>
          <a:p>
            <a:pPr algn="l" marL="771416" indent="-385708" lvl="1">
              <a:lnSpc>
                <a:spcPts val="6681"/>
              </a:lnSpc>
              <a:buFont typeface="Arial"/>
              <a:buChar char="•"/>
            </a:pPr>
            <a:r>
              <a:rPr lang="en-US" sz="3573" spc="-53">
                <a:solidFill>
                  <a:srgbClr val="0E4714"/>
                </a:solidFill>
                <a:latin typeface="Gotham"/>
                <a:ea typeface="Gotham"/>
                <a:cs typeface="Gotham"/>
                <a:sym typeface="Gotham"/>
              </a:rPr>
              <a:t>Q &amp; A</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9EAE0"/>
        </a:solidFill>
      </p:bgPr>
    </p:bg>
    <p:spTree>
      <p:nvGrpSpPr>
        <p:cNvPr id="1" name=""/>
        <p:cNvGrpSpPr/>
        <p:nvPr/>
      </p:nvGrpSpPr>
      <p:grpSpPr>
        <a:xfrm>
          <a:off x="0" y="0"/>
          <a:ext cx="0" cy="0"/>
          <a:chOff x="0" y="0"/>
          <a:chExt cx="0" cy="0"/>
        </a:xfrm>
      </p:grpSpPr>
      <p:sp>
        <p:nvSpPr>
          <p:cNvPr name="TextBox 2" id="2"/>
          <p:cNvSpPr txBox="true"/>
          <p:nvPr/>
        </p:nvSpPr>
        <p:spPr>
          <a:xfrm rot="0">
            <a:off x="1423095" y="2913332"/>
            <a:ext cx="16230611" cy="4929168"/>
          </a:xfrm>
          <a:prstGeom prst="rect">
            <a:avLst/>
          </a:prstGeom>
        </p:spPr>
        <p:txBody>
          <a:bodyPr anchor="t" rtlCol="false" tIns="0" lIns="0" bIns="0" rIns="0">
            <a:spAutoFit/>
          </a:bodyPr>
          <a:lstStyle/>
          <a:p>
            <a:pPr algn="l">
              <a:lnSpc>
                <a:spcPts val="6563"/>
              </a:lnSpc>
            </a:pPr>
            <a:r>
              <a:rPr lang="en-US" sz="4375" spc="-65">
                <a:solidFill>
                  <a:srgbClr val="0E4714"/>
                </a:solidFill>
                <a:latin typeface="Gotham"/>
                <a:ea typeface="Gotham"/>
                <a:cs typeface="Gotham"/>
                <a:sym typeface="Gotham"/>
              </a:rPr>
              <a:t>Traffic Sign Recognition is essential for developing autonomous driving systems. The challenge lies in accurately identifying and interpreting various traffic signs in real-time, ensuring the safety and efficiency of autonomous vehicles.</a:t>
            </a:r>
          </a:p>
          <a:p>
            <a:pPr algn="l">
              <a:lnSpc>
                <a:spcPts val="6563"/>
              </a:lnSpc>
            </a:pPr>
          </a:p>
        </p:txBody>
      </p:sp>
      <p:sp>
        <p:nvSpPr>
          <p:cNvPr name="TextBox 3" id="3"/>
          <p:cNvSpPr txBox="true"/>
          <p:nvPr/>
        </p:nvSpPr>
        <p:spPr>
          <a:xfrm rot="0">
            <a:off x="806144" y="453322"/>
            <a:ext cx="14423006" cy="1697547"/>
          </a:xfrm>
          <a:prstGeom prst="rect">
            <a:avLst/>
          </a:prstGeom>
        </p:spPr>
        <p:txBody>
          <a:bodyPr anchor="t" rtlCol="false" tIns="0" lIns="0" bIns="0" rIns="0">
            <a:spAutoFit/>
          </a:bodyPr>
          <a:lstStyle/>
          <a:p>
            <a:pPr algn="l">
              <a:lnSpc>
                <a:spcPts val="11319"/>
              </a:lnSpc>
            </a:pPr>
            <a:r>
              <a:rPr lang="en-US" sz="10884" spc="-272">
                <a:solidFill>
                  <a:srgbClr val="0E4714"/>
                </a:solidFill>
                <a:latin typeface="Times New Roman Condensed Bold"/>
                <a:ea typeface="Times New Roman Condensed Bold"/>
                <a:cs typeface="Times New Roman Condensed Bold"/>
                <a:sym typeface="Times New Roman Condensed Bold"/>
              </a:rPr>
              <a:t>PROBLEM   STATEMENT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9EAE0"/>
        </a:solidFill>
      </p:bgPr>
    </p:bg>
    <p:spTree>
      <p:nvGrpSpPr>
        <p:cNvPr id="1" name=""/>
        <p:cNvGrpSpPr/>
        <p:nvPr/>
      </p:nvGrpSpPr>
      <p:grpSpPr>
        <a:xfrm>
          <a:off x="0" y="0"/>
          <a:ext cx="0" cy="0"/>
          <a:chOff x="0" y="0"/>
          <a:chExt cx="0" cy="0"/>
        </a:xfrm>
      </p:grpSpPr>
      <p:sp>
        <p:nvSpPr>
          <p:cNvPr name="TextBox 2" id="2"/>
          <p:cNvSpPr txBox="true"/>
          <p:nvPr/>
        </p:nvSpPr>
        <p:spPr>
          <a:xfrm rot="0">
            <a:off x="1028700" y="2341940"/>
            <a:ext cx="16230611" cy="7407716"/>
          </a:xfrm>
          <a:prstGeom prst="rect">
            <a:avLst/>
          </a:prstGeom>
        </p:spPr>
        <p:txBody>
          <a:bodyPr anchor="t" rtlCol="false" tIns="0" lIns="0" bIns="0" rIns="0">
            <a:spAutoFit/>
          </a:bodyPr>
          <a:lstStyle/>
          <a:p>
            <a:pPr algn="l">
              <a:lnSpc>
                <a:spcPts val="5357"/>
              </a:lnSpc>
            </a:pPr>
            <a:r>
              <a:rPr lang="en-US" sz="3571" spc="-53">
                <a:solidFill>
                  <a:srgbClr val="0E4714"/>
                </a:solidFill>
                <a:latin typeface="Gotham Bold"/>
                <a:ea typeface="Gotham Bold"/>
                <a:cs typeface="Gotham Bold"/>
                <a:sym typeface="Gotham Bold"/>
              </a:rPr>
              <a:t>Safety Improvements</a:t>
            </a:r>
          </a:p>
          <a:p>
            <a:pPr algn="l" marL="771140" indent="-385570" lvl="1">
              <a:lnSpc>
                <a:spcPts val="5357"/>
              </a:lnSpc>
              <a:buFont typeface="Arial"/>
              <a:buChar char="•"/>
            </a:pPr>
            <a:r>
              <a:rPr lang="en-US" sz="3571" spc="-53">
                <a:solidFill>
                  <a:srgbClr val="0E4714"/>
                </a:solidFill>
                <a:latin typeface="Gotham"/>
                <a:ea typeface="Gotham"/>
                <a:cs typeface="Gotham"/>
                <a:sym typeface="Gotham"/>
              </a:rPr>
              <a:t>Enhances road safety by reducing human error.</a:t>
            </a:r>
          </a:p>
          <a:p>
            <a:pPr algn="l" marL="771140" indent="-385570" lvl="1">
              <a:lnSpc>
                <a:spcPts val="5357"/>
              </a:lnSpc>
              <a:buFont typeface="Arial"/>
              <a:buChar char="•"/>
            </a:pPr>
            <a:r>
              <a:rPr lang="en-US" sz="3571" spc="-53">
                <a:solidFill>
                  <a:srgbClr val="0E4714"/>
                </a:solidFill>
                <a:latin typeface="Gotham"/>
                <a:ea typeface="Gotham"/>
                <a:cs typeface="Gotham"/>
                <a:sym typeface="Gotham"/>
              </a:rPr>
              <a:t>Assists drivers in recognizing and responding to traffic signs promptly.</a:t>
            </a:r>
          </a:p>
          <a:p>
            <a:pPr algn="l">
              <a:lnSpc>
                <a:spcPts val="5357"/>
              </a:lnSpc>
            </a:pPr>
            <a:r>
              <a:rPr lang="en-US" sz="3571" spc="-53">
                <a:solidFill>
                  <a:srgbClr val="0E4714"/>
                </a:solidFill>
                <a:latin typeface="Gotham Bold"/>
                <a:ea typeface="Gotham Bold"/>
                <a:cs typeface="Gotham Bold"/>
                <a:sym typeface="Gotham Bold"/>
              </a:rPr>
              <a:t>Technological Advancements</a:t>
            </a:r>
          </a:p>
          <a:p>
            <a:pPr algn="l" marL="771140" indent="-385570" lvl="1">
              <a:lnSpc>
                <a:spcPts val="5357"/>
              </a:lnSpc>
              <a:buFont typeface="Arial"/>
              <a:buChar char="•"/>
            </a:pPr>
            <a:r>
              <a:rPr lang="en-US" sz="3571" spc="-53">
                <a:solidFill>
                  <a:srgbClr val="0E4714"/>
                </a:solidFill>
                <a:latin typeface="Gotham"/>
                <a:ea typeface="Gotham"/>
                <a:cs typeface="Gotham"/>
                <a:sym typeface="Gotham"/>
              </a:rPr>
              <a:t>Contributes to the development of autonomous vehicles.</a:t>
            </a:r>
          </a:p>
          <a:p>
            <a:pPr algn="l" marL="771140" indent="-385570" lvl="1">
              <a:lnSpc>
                <a:spcPts val="5357"/>
              </a:lnSpc>
              <a:buFont typeface="Arial"/>
              <a:buChar char="•"/>
            </a:pPr>
            <a:r>
              <a:rPr lang="en-US" sz="3571" spc="-53">
                <a:solidFill>
                  <a:srgbClr val="0E4714"/>
                </a:solidFill>
                <a:latin typeface="Gotham"/>
                <a:ea typeface="Gotham"/>
                <a:cs typeface="Gotham"/>
                <a:sym typeface="Gotham"/>
              </a:rPr>
              <a:t>Integrates with smart city infrastructure for better traffic management.</a:t>
            </a:r>
          </a:p>
          <a:p>
            <a:pPr algn="l">
              <a:lnSpc>
                <a:spcPts val="5357"/>
              </a:lnSpc>
            </a:pPr>
            <a:r>
              <a:rPr lang="en-US" sz="3571" spc="-53">
                <a:solidFill>
                  <a:srgbClr val="0E4714"/>
                </a:solidFill>
                <a:latin typeface="Gotham Bold"/>
                <a:ea typeface="Gotham Bold"/>
                <a:cs typeface="Gotham Bold"/>
                <a:sym typeface="Gotham Bold"/>
              </a:rPr>
              <a:t>Economic Impact</a:t>
            </a:r>
          </a:p>
          <a:p>
            <a:pPr algn="l" marL="771140" indent="-385570" lvl="1">
              <a:lnSpc>
                <a:spcPts val="5357"/>
              </a:lnSpc>
              <a:buFont typeface="Arial"/>
              <a:buChar char="•"/>
            </a:pPr>
            <a:r>
              <a:rPr lang="en-US" sz="3571" spc="-53">
                <a:solidFill>
                  <a:srgbClr val="0E4714"/>
                </a:solidFill>
                <a:latin typeface="Gotham"/>
                <a:ea typeface="Gotham"/>
                <a:cs typeface="Gotham"/>
                <a:sym typeface="Gotham"/>
              </a:rPr>
              <a:t>Reduces costs associated with traffic accidents and violations.</a:t>
            </a:r>
          </a:p>
          <a:p>
            <a:pPr algn="l" marL="771140" indent="-385570" lvl="1">
              <a:lnSpc>
                <a:spcPts val="5357"/>
              </a:lnSpc>
              <a:buFont typeface="Arial"/>
              <a:buChar char="•"/>
            </a:pPr>
            <a:r>
              <a:rPr lang="en-US" sz="3571" spc="-53">
                <a:solidFill>
                  <a:srgbClr val="0E4714"/>
                </a:solidFill>
                <a:latin typeface="Gotham"/>
                <a:ea typeface="Gotham"/>
                <a:cs typeface="Gotham"/>
                <a:sym typeface="Gotham"/>
              </a:rPr>
              <a:t>Potential for commercialization in automotive and urban planning sectors.</a:t>
            </a:r>
          </a:p>
        </p:txBody>
      </p:sp>
      <p:sp>
        <p:nvSpPr>
          <p:cNvPr name="TextBox 3" id="3"/>
          <p:cNvSpPr txBox="true"/>
          <p:nvPr/>
        </p:nvSpPr>
        <p:spPr>
          <a:xfrm rot="0">
            <a:off x="1028689" y="485927"/>
            <a:ext cx="14423006" cy="1522967"/>
          </a:xfrm>
          <a:prstGeom prst="rect">
            <a:avLst/>
          </a:prstGeom>
        </p:spPr>
        <p:txBody>
          <a:bodyPr anchor="t" rtlCol="false" tIns="0" lIns="0" bIns="0" rIns="0">
            <a:spAutoFit/>
          </a:bodyPr>
          <a:lstStyle/>
          <a:p>
            <a:pPr algn="l">
              <a:lnSpc>
                <a:spcPts val="9469"/>
              </a:lnSpc>
            </a:pPr>
            <a:r>
              <a:rPr lang="en-US" sz="10884" spc="-272">
                <a:solidFill>
                  <a:srgbClr val="0E4714"/>
                </a:solidFill>
                <a:latin typeface="Times New Roman Condensed Bold"/>
                <a:ea typeface="Times New Roman Condensed Bold"/>
                <a:cs typeface="Times New Roman Condensed Bold"/>
                <a:sym typeface="Times New Roman Condensed Bold"/>
              </a:rPr>
              <a:t> </a:t>
            </a:r>
            <a:r>
              <a:rPr lang="en-US" sz="10884" spc="-272">
                <a:solidFill>
                  <a:srgbClr val="0E4714"/>
                </a:solidFill>
                <a:latin typeface="Times New Roman Condensed Bold"/>
                <a:ea typeface="Times New Roman Condensed Bold"/>
                <a:cs typeface="Times New Roman Condensed Bold"/>
                <a:sym typeface="Times New Roman Condensed Bold"/>
              </a:rPr>
              <a:t>Significance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9EAE0"/>
        </a:solidFill>
      </p:bgPr>
    </p:bg>
    <p:spTree>
      <p:nvGrpSpPr>
        <p:cNvPr id="1" name=""/>
        <p:cNvGrpSpPr/>
        <p:nvPr/>
      </p:nvGrpSpPr>
      <p:grpSpPr>
        <a:xfrm>
          <a:off x="0" y="0"/>
          <a:ext cx="0" cy="0"/>
          <a:chOff x="0" y="0"/>
          <a:chExt cx="0" cy="0"/>
        </a:xfrm>
      </p:grpSpPr>
      <p:sp>
        <p:nvSpPr>
          <p:cNvPr name="TextBox 2" id="2"/>
          <p:cNvSpPr txBox="true"/>
          <p:nvPr/>
        </p:nvSpPr>
        <p:spPr>
          <a:xfrm rot="0">
            <a:off x="1423095" y="2903807"/>
            <a:ext cx="16503848" cy="3293559"/>
          </a:xfrm>
          <a:prstGeom prst="rect">
            <a:avLst/>
          </a:prstGeom>
        </p:spPr>
        <p:txBody>
          <a:bodyPr anchor="t" rtlCol="false" tIns="0" lIns="0" bIns="0" rIns="0">
            <a:spAutoFit/>
          </a:bodyPr>
          <a:lstStyle/>
          <a:p>
            <a:pPr algn="l">
              <a:lnSpc>
                <a:spcPts val="6673"/>
              </a:lnSpc>
            </a:pPr>
            <a:r>
              <a:rPr lang="en-US" sz="4449" spc="-66">
                <a:solidFill>
                  <a:srgbClr val="0E4714"/>
                </a:solidFill>
                <a:latin typeface="Gotham"/>
                <a:ea typeface="Gotham"/>
                <a:cs typeface="Gotham"/>
                <a:sym typeface="Gotham"/>
              </a:rPr>
              <a:t>Misinterpretation of traffic signs can lead to accidents or traffic violations. With the increasing adoption of autonomous vehicles, a robust and accurate traffic sign recognition system is crucial.</a:t>
            </a:r>
          </a:p>
        </p:txBody>
      </p:sp>
      <p:sp>
        <p:nvSpPr>
          <p:cNvPr name="TextBox 3" id="3"/>
          <p:cNvSpPr txBox="true"/>
          <p:nvPr/>
        </p:nvSpPr>
        <p:spPr>
          <a:xfrm rot="0">
            <a:off x="1028689" y="535383"/>
            <a:ext cx="14423006" cy="1522967"/>
          </a:xfrm>
          <a:prstGeom prst="rect">
            <a:avLst/>
          </a:prstGeom>
        </p:spPr>
        <p:txBody>
          <a:bodyPr anchor="t" rtlCol="false" tIns="0" lIns="0" bIns="0" rIns="0">
            <a:spAutoFit/>
          </a:bodyPr>
          <a:lstStyle/>
          <a:p>
            <a:pPr algn="l">
              <a:lnSpc>
                <a:spcPts val="9469"/>
              </a:lnSpc>
            </a:pPr>
            <a:r>
              <a:rPr lang="en-US" sz="10884" spc="-272">
                <a:solidFill>
                  <a:srgbClr val="0E4714"/>
                </a:solidFill>
                <a:latin typeface="Times New Roman Condensed Bold"/>
                <a:ea typeface="Times New Roman Condensed Bold"/>
                <a:cs typeface="Times New Roman Condensed Bold"/>
                <a:sym typeface="Times New Roman Condensed Bold"/>
              </a:rPr>
              <a:t>WHY THIS PROBLEM</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9EAE0"/>
        </a:solidFill>
      </p:bgPr>
    </p:bg>
    <p:spTree>
      <p:nvGrpSpPr>
        <p:cNvPr id="1" name=""/>
        <p:cNvGrpSpPr/>
        <p:nvPr/>
      </p:nvGrpSpPr>
      <p:grpSpPr>
        <a:xfrm>
          <a:off x="0" y="0"/>
          <a:ext cx="0" cy="0"/>
          <a:chOff x="0" y="0"/>
          <a:chExt cx="0" cy="0"/>
        </a:xfrm>
      </p:grpSpPr>
      <p:sp>
        <p:nvSpPr>
          <p:cNvPr name="TextBox 2" id="2"/>
          <p:cNvSpPr txBox="true"/>
          <p:nvPr/>
        </p:nvSpPr>
        <p:spPr>
          <a:xfrm rot="0">
            <a:off x="806461" y="2332415"/>
            <a:ext cx="16452839" cy="7300730"/>
          </a:xfrm>
          <a:prstGeom prst="rect">
            <a:avLst/>
          </a:prstGeom>
        </p:spPr>
        <p:txBody>
          <a:bodyPr anchor="t" rtlCol="false" tIns="0" lIns="0" bIns="0" rIns="0">
            <a:spAutoFit/>
          </a:bodyPr>
          <a:lstStyle/>
          <a:p>
            <a:pPr algn="l" marL="837645" indent="-418822" lvl="1">
              <a:lnSpc>
                <a:spcPts val="5819"/>
              </a:lnSpc>
              <a:buFont typeface="Arial"/>
              <a:buChar char="•"/>
            </a:pPr>
            <a:r>
              <a:rPr lang="en-US" sz="3879" spc="-58">
                <a:solidFill>
                  <a:srgbClr val="0E4714"/>
                </a:solidFill>
                <a:latin typeface="Gotham Bold"/>
                <a:ea typeface="Gotham Bold"/>
                <a:cs typeface="Gotham Bold"/>
                <a:sym typeface="Gotham Bold"/>
              </a:rPr>
              <a:t>Past Available Projects:</a:t>
            </a:r>
            <a:r>
              <a:rPr lang="en-US" sz="3879" spc="-58">
                <a:solidFill>
                  <a:srgbClr val="0E4714"/>
                </a:solidFill>
                <a:latin typeface="Gotham"/>
                <a:ea typeface="Gotham"/>
                <a:cs typeface="Gotham"/>
                <a:sym typeface="Gotham"/>
              </a:rPr>
              <a:t> Most existing systems focus on traditional computer vision techniques like edge detection and color-based segmentation. However, these approaches can struggle with varying lighting conditions, occlusions, and low-quality images.</a:t>
            </a:r>
          </a:p>
          <a:p>
            <a:pPr algn="l" marL="837645" indent="-418822" lvl="1">
              <a:lnSpc>
                <a:spcPts val="5819"/>
              </a:lnSpc>
              <a:buFont typeface="Arial"/>
              <a:buChar char="•"/>
            </a:pPr>
            <a:r>
              <a:rPr lang="en-US" sz="3879" spc="-58">
                <a:solidFill>
                  <a:srgbClr val="0E4714"/>
                </a:solidFill>
                <a:latin typeface="Gotham Bold"/>
                <a:ea typeface="Gotham Bold"/>
                <a:cs typeface="Gotham Bold"/>
                <a:sym typeface="Gotham Bold"/>
              </a:rPr>
              <a:t>Similar Projects:</a:t>
            </a:r>
            <a:r>
              <a:rPr lang="en-US" sz="3879" spc="-58">
                <a:solidFill>
                  <a:srgbClr val="0E4714"/>
                </a:solidFill>
                <a:latin typeface="Gotham"/>
                <a:ea typeface="Gotham"/>
                <a:cs typeface="Gotham"/>
                <a:sym typeface="Gotham"/>
              </a:rPr>
              <a:t> Google’s self-driving car project and Tesla’s autopilot system both utilize traffic sign recognition as a key component.</a:t>
            </a:r>
          </a:p>
          <a:p>
            <a:pPr algn="l" marL="837645" indent="-418822" lvl="1">
              <a:lnSpc>
                <a:spcPts val="5819"/>
              </a:lnSpc>
              <a:buFont typeface="Arial"/>
              <a:buChar char="•"/>
            </a:pPr>
            <a:r>
              <a:rPr lang="en-US" sz="3879" spc="-58">
                <a:solidFill>
                  <a:srgbClr val="0E4714"/>
                </a:solidFill>
                <a:latin typeface="Gotham Bold"/>
                <a:ea typeface="Gotham Bold"/>
                <a:cs typeface="Gotham Bold"/>
                <a:sym typeface="Gotham Bold"/>
              </a:rPr>
              <a:t>Drawbacks:</a:t>
            </a:r>
            <a:r>
              <a:rPr lang="en-US" sz="3879" spc="-58">
                <a:solidFill>
                  <a:srgbClr val="0E4714"/>
                </a:solidFill>
                <a:latin typeface="Gotham"/>
                <a:ea typeface="Gotham"/>
                <a:cs typeface="Gotham"/>
                <a:sym typeface="Gotham"/>
              </a:rPr>
              <a:t> Traditional methods lack the ability to generalize across different environments and weather conditions.</a:t>
            </a:r>
          </a:p>
        </p:txBody>
      </p:sp>
      <p:sp>
        <p:nvSpPr>
          <p:cNvPr name="TextBox 3" id="3"/>
          <p:cNvSpPr txBox="true"/>
          <p:nvPr/>
        </p:nvSpPr>
        <p:spPr>
          <a:xfrm rot="0">
            <a:off x="1028689" y="535383"/>
            <a:ext cx="14423006" cy="1522967"/>
          </a:xfrm>
          <a:prstGeom prst="rect">
            <a:avLst/>
          </a:prstGeom>
        </p:spPr>
        <p:txBody>
          <a:bodyPr anchor="t" rtlCol="false" tIns="0" lIns="0" bIns="0" rIns="0">
            <a:spAutoFit/>
          </a:bodyPr>
          <a:lstStyle/>
          <a:p>
            <a:pPr algn="l">
              <a:lnSpc>
                <a:spcPts val="9469"/>
              </a:lnSpc>
            </a:pPr>
            <a:r>
              <a:rPr lang="en-US" sz="10884" spc="-272">
                <a:solidFill>
                  <a:srgbClr val="0E4714"/>
                </a:solidFill>
                <a:latin typeface="Times New Roman Condensed Bold"/>
                <a:ea typeface="Times New Roman Condensed Bold"/>
                <a:cs typeface="Times New Roman Condensed Bold"/>
                <a:sym typeface="Times New Roman Condensed Bold"/>
              </a:rPr>
              <a:t>LITERATURE REVIEW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EAE0"/>
        </a:solidFill>
      </p:bgPr>
    </p:bg>
    <p:spTree>
      <p:nvGrpSpPr>
        <p:cNvPr id="1" name=""/>
        <p:cNvGrpSpPr/>
        <p:nvPr/>
      </p:nvGrpSpPr>
      <p:grpSpPr>
        <a:xfrm>
          <a:off x="0" y="0"/>
          <a:ext cx="0" cy="0"/>
          <a:chOff x="0" y="0"/>
          <a:chExt cx="0" cy="0"/>
        </a:xfrm>
      </p:grpSpPr>
      <p:sp>
        <p:nvSpPr>
          <p:cNvPr name="Freeform 2" id="2"/>
          <p:cNvSpPr/>
          <p:nvPr/>
        </p:nvSpPr>
        <p:spPr>
          <a:xfrm flipH="false" flipV="false" rot="0">
            <a:off x="2503843" y="1431172"/>
            <a:ext cx="12259739" cy="8663549"/>
          </a:xfrm>
          <a:custGeom>
            <a:avLst/>
            <a:gdLst/>
            <a:ahLst/>
            <a:cxnLst/>
            <a:rect r="r" b="b" t="t" l="l"/>
            <a:pathLst>
              <a:path h="8663549" w="12259739">
                <a:moveTo>
                  <a:pt x="0" y="0"/>
                </a:moveTo>
                <a:lnTo>
                  <a:pt x="12259739" y="0"/>
                </a:lnTo>
                <a:lnTo>
                  <a:pt x="12259739" y="8663549"/>
                </a:lnTo>
                <a:lnTo>
                  <a:pt x="0" y="8663549"/>
                </a:lnTo>
                <a:lnTo>
                  <a:pt x="0" y="0"/>
                </a:lnTo>
                <a:close/>
              </a:path>
            </a:pathLst>
          </a:custGeom>
          <a:blipFill>
            <a:blip r:embed="rId2"/>
            <a:stretch>
              <a:fillRect l="0" t="0" r="0" b="0"/>
            </a:stretch>
          </a:blipFill>
        </p:spPr>
      </p:sp>
      <p:sp>
        <p:nvSpPr>
          <p:cNvPr name="TextBox 3" id="3"/>
          <p:cNvSpPr txBox="true"/>
          <p:nvPr/>
        </p:nvSpPr>
        <p:spPr>
          <a:xfrm rot="0">
            <a:off x="583589" y="537215"/>
            <a:ext cx="12789296" cy="1120742"/>
          </a:xfrm>
          <a:prstGeom prst="rect">
            <a:avLst/>
          </a:prstGeom>
        </p:spPr>
        <p:txBody>
          <a:bodyPr anchor="t" rtlCol="false" tIns="0" lIns="0" bIns="0" rIns="0">
            <a:spAutoFit/>
          </a:bodyPr>
          <a:lstStyle/>
          <a:p>
            <a:pPr algn="l">
              <a:lnSpc>
                <a:spcPts val="6912"/>
              </a:lnSpc>
            </a:pPr>
            <a:r>
              <a:rPr lang="en-US" sz="7945" spc="-198">
                <a:solidFill>
                  <a:srgbClr val="0E4714"/>
                </a:solidFill>
                <a:latin typeface="Times New Roman Condensed Bold"/>
                <a:ea typeface="Times New Roman Condensed Bold"/>
                <a:cs typeface="Times New Roman Condensed Bold"/>
                <a:sym typeface="Times New Roman Condensed Bold"/>
              </a:rPr>
              <a:t> </a:t>
            </a:r>
            <a:r>
              <a:rPr lang="en-US" sz="7945" spc="-198">
                <a:solidFill>
                  <a:srgbClr val="0E4714"/>
                </a:solidFill>
                <a:latin typeface="Times New Roman Condensed Bold"/>
                <a:ea typeface="Times New Roman Condensed Bold"/>
                <a:cs typeface="Times New Roman Condensed Bold"/>
                <a:sym typeface="Times New Roman Condensed Bold"/>
              </a:rPr>
              <a:t>Methodology – ML  Canvas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AE0"/>
        </a:solidFill>
      </p:bgPr>
    </p:bg>
    <p:spTree>
      <p:nvGrpSpPr>
        <p:cNvPr id="1" name=""/>
        <p:cNvGrpSpPr/>
        <p:nvPr/>
      </p:nvGrpSpPr>
      <p:grpSpPr>
        <a:xfrm>
          <a:off x="0" y="0"/>
          <a:ext cx="0" cy="0"/>
          <a:chOff x="0" y="0"/>
          <a:chExt cx="0" cy="0"/>
        </a:xfrm>
      </p:grpSpPr>
      <p:sp>
        <p:nvSpPr>
          <p:cNvPr name="TextBox 2" id="2"/>
          <p:cNvSpPr txBox="true"/>
          <p:nvPr/>
        </p:nvSpPr>
        <p:spPr>
          <a:xfrm rot="0">
            <a:off x="1028700" y="2332415"/>
            <a:ext cx="16959194" cy="7300689"/>
          </a:xfrm>
          <a:prstGeom prst="rect">
            <a:avLst/>
          </a:prstGeom>
        </p:spPr>
        <p:txBody>
          <a:bodyPr anchor="t" rtlCol="false" tIns="0" lIns="0" bIns="0" rIns="0">
            <a:spAutoFit/>
          </a:bodyPr>
          <a:lstStyle/>
          <a:p>
            <a:pPr algn="l">
              <a:lnSpc>
                <a:spcPts val="5821"/>
              </a:lnSpc>
            </a:pPr>
            <a:r>
              <a:rPr lang="en-US" sz="3880" spc="-58">
                <a:solidFill>
                  <a:srgbClr val="0E4714"/>
                </a:solidFill>
                <a:latin typeface="Gotham Bold"/>
                <a:ea typeface="Gotham Bold"/>
                <a:cs typeface="Gotham Bold"/>
                <a:sym typeface="Gotham Bold"/>
              </a:rPr>
              <a:t>Model Performance</a:t>
            </a:r>
          </a:p>
          <a:p>
            <a:pPr algn="l" marL="837881" indent="-418940" lvl="1">
              <a:lnSpc>
                <a:spcPts val="5821"/>
              </a:lnSpc>
              <a:buFont typeface="Arial"/>
              <a:buChar char="•"/>
            </a:pPr>
            <a:r>
              <a:rPr lang="en-US" sz="3880" spc="-58">
                <a:solidFill>
                  <a:srgbClr val="0E4714"/>
                </a:solidFill>
                <a:latin typeface="Gotham"/>
                <a:ea typeface="Gotham"/>
                <a:cs typeface="Gotham"/>
                <a:sym typeface="Gotham"/>
              </a:rPr>
              <a:t>Chosen Model: A custom Convolutional Neural Network (CNN) designed for traffic sign classification.</a:t>
            </a:r>
          </a:p>
          <a:p>
            <a:pPr algn="l">
              <a:lnSpc>
                <a:spcPts val="5821"/>
              </a:lnSpc>
            </a:pPr>
            <a:r>
              <a:rPr lang="en-US" sz="3880" spc="-58">
                <a:solidFill>
                  <a:srgbClr val="0E4714"/>
                </a:solidFill>
                <a:latin typeface="Gotham"/>
                <a:ea typeface="Gotham"/>
                <a:cs typeface="Gotham"/>
                <a:sym typeface="Gotham"/>
              </a:rPr>
              <a:t>Accuracy: Achieved 75.8% accuracy on the GTSRB test set.</a:t>
            </a:r>
          </a:p>
          <a:p>
            <a:pPr algn="l">
              <a:lnSpc>
                <a:spcPts val="5821"/>
              </a:lnSpc>
            </a:pPr>
          </a:p>
          <a:p>
            <a:pPr algn="l">
              <a:lnSpc>
                <a:spcPts val="5821"/>
              </a:lnSpc>
            </a:pPr>
            <a:r>
              <a:rPr lang="en-US" sz="3880" spc="-58">
                <a:solidFill>
                  <a:srgbClr val="0E4714"/>
                </a:solidFill>
                <a:latin typeface="Gotham Bold"/>
                <a:ea typeface="Gotham Bold"/>
                <a:cs typeface="Gotham Bold"/>
                <a:sym typeface="Gotham Bold"/>
              </a:rPr>
              <a:t>Comparison with Baselines</a:t>
            </a:r>
          </a:p>
          <a:p>
            <a:pPr algn="l" marL="837881" indent="-418940" lvl="1">
              <a:lnSpc>
                <a:spcPts val="5821"/>
              </a:lnSpc>
              <a:buFont typeface="Arial"/>
              <a:buChar char="•"/>
            </a:pPr>
            <a:r>
              <a:rPr lang="en-US" sz="3880" spc="-58">
                <a:solidFill>
                  <a:srgbClr val="0E4714"/>
                </a:solidFill>
                <a:latin typeface="Gotham"/>
                <a:ea typeface="Gotham"/>
                <a:cs typeface="Gotham"/>
                <a:sym typeface="Gotham"/>
              </a:rPr>
              <a:t>Traditional Methods: Significantly outperformed SVM-based models.</a:t>
            </a:r>
          </a:p>
          <a:p>
            <a:pPr algn="l" marL="837881" indent="-418940" lvl="1">
              <a:lnSpc>
                <a:spcPts val="5821"/>
              </a:lnSpc>
              <a:buFont typeface="Arial"/>
              <a:buChar char="•"/>
            </a:pPr>
            <a:r>
              <a:rPr lang="en-US" sz="3880" spc="-58">
                <a:solidFill>
                  <a:srgbClr val="0E4714"/>
                </a:solidFill>
                <a:latin typeface="Gotham"/>
                <a:ea typeface="Gotham"/>
                <a:cs typeface="Gotham"/>
                <a:sym typeface="Gotham"/>
              </a:rPr>
              <a:t>Inference Time: Achieved an average inference time of 15ms per image, suitable for real-time applications.</a:t>
            </a:r>
          </a:p>
        </p:txBody>
      </p:sp>
      <p:sp>
        <p:nvSpPr>
          <p:cNvPr name="TextBox 3" id="3"/>
          <p:cNvSpPr txBox="true"/>
          <p:nvPr/>
        </p:nvSpPr>
        <p:spPr>
          <a:xfrm rot="0">
            <a:off x="1028689" y="683754"/>
            <a:ext cx="14423006" cy="1522967"/>
          </a:xfrm>
          <a:prstGeom prst="rect">
            <a:avLst/>
          </a:prstGeom>
        </p:spPr>
        <p:txBody>
          <a:bodyPr anchor="t" rtlCol="false" tIns="0" lIns="0" bIns="0" rIns="0">
            <a:spAutoFit/>
          </a:bodyPr>
          <a:lstStyle/>
          <a:p>
            <a:pPr algn="l">
              <a:lnSpc>
                <a:spcPts val="9469"/>
              </a:lnSpc>
            </a:pPr>
            <a:r>
              <a:rPr lang="en-US" sz="10884" spc="-272">
                <a:solidFill>
                  <a:srgbClr val="0E4714"/>
                </a:solidFill>
                <a:latin typeface="Times New Roman Condensed Bold"/>
                <a:ea typeface="Times New Roman Condensed Bold"/>
                <a:cs typeface="Times New Roman Condensed Bold"/>
                <a:sym typeface="Times New Roman Condensed Bold"/>
              </a:rPr>
              <a:t>MODEL  BENCHMARKING</a:t>
            </a:r>
          </a:p>
        </p:txBody>
      </p:sp>
      <p:sp>
        <p:nvSpPr>
          <p:cNvPr name="Freeform 4" id="4"/>
          <p:cNvSpPr/>
          <p:nvPr/>
        </p:nvSpPr>
        <p:spPr>
          <a:xfrm flipH="true" flipV="false" rot="0">
            <a:off x="12923517" y="-2619615"/>
            <a:ext cx="28550447" cy="11313545"/>
          </a:xfrm>
          <a:custGeom>
            <a:avLst/>
            <a:gdLst/>
            <a:ahLst/>
            <a:cxnLst/>
            <a:rect r="r" b="b" t="t" l="l"/>
            <a:pathLst>
              <a:path h="11313545" w="28550447">
                <a:moveTo>
                  <a:pt x="28550447" y="0"/>
                </a:moveTo>
                <a:lnTo>
                  <a:pt x="0" y="0"/>
                </a:lnTo>
                <a:lnTo>
                  <a:pt x="0" y="11313545"/>
                </a:lnTo>
                <a:lnTo>
                  <a:pt x="28550447" y="11313545"/>
                </a:lnTo>
                <a:lnTo>
                  <a:pt x="28550447" y="0"/>
                </a:lnTo>
                <a:close/>
              </a:path>
            </a:pathLst>
          </a:custGeom>
          <a:blipFill>
            <a:blip r:embed="rId2">
              <a:extLst>
                <a:ext uri="{96DAC541-7B7A-43D3-8B79-37D633B846F1}">
                  <asvg:svgBlip xmlns:asvg="http://schemas.microsoft.com/office/drawing/2016/SVG/main" r:embed="rId3"/>
                </a:ext>
              </a:extLst>
            </a:blip>
            <a:stretch>
              <a:fillRect l="0" t="-49969" r="0" b="-59256"/>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AE0"/>
        </a:solidFill>
      </p:bgPr>
    </p:bg>
    <p:spTree>
      <p:nvGrpSpPr>
        <p:cNvPr id="1" name=""/>
        <p:cNvGrpSpPr/>
        <p:nvPr/>
      </p:nvGrpSpPr>
      <p:grpSpPr>
        <a:xfrm>
          <a:off x="0" y="0"/>
          <a:ext cx="0" cy="0"/>
          <a:chOff x="0" y="0"/>
          <a:chExt cx="0" cy="0"/>
        </a:xfrm>
      </p:grpSpPr>
      <p:sp>
        <p:nvSpPr>
          <p:cNvPr name="TextBox 2" id="2"/>
          <p:cNvSpPr txBox="true"/>
          <p:nvPr/>
        </p:nvSpPr>
        <p:spPr>
          <a:xfrm rot="0">
            <a:off x="512797" y="1695921"/>
            <a:ext cx="16166947" cy="8186794"/>
          </a:xfrm>
          <a:prstGeom prst="rect">
            <a:avLst/>
          </a:prstGeom>
        </p:spPr>
        <p:txBody>
          <a:bodyPr anchor="t" rtlCol="false" tIns="0" lIns="0" bIns="0" rIns="0">
            <a:spAutoFit/>
          </a:bodyPr>
          <a:lstStyle/>
          <a:p>
            <a:pPr algn="l">
              <a:lnSpc>
                <a:spcPts val="4685"/>
              </a:lnSpc>
            </a:pPr>
            <a:r>
              <a:rPr lang="en-US" sz="3123" spc="-46">
                <a:solidFill>
                  <a:srgbClr val="0E4714"/>
                </a:solidFill>
                <a:latin typeface="Gotham"/>
                <a:ea typeface="Gotham"/>
                <a:cs typeface="Gotham"/>
                <a:sym typeface="Gotham"/>
              </a:rPr>
              <a:t>Performance Optimization: Ensuring the Convolutional Neural Network (CNN) model performed efficiently in the Azure container instance required balancing the model size with inference time to maintain real-time processing capabilities.</a:t>
            </a:r>
          </a:p>
          <a:p>
            <a:pPr algn="l">
              <a:lnSpc>
                <a:spcPts val="4685"/>
              </a:lnSpc>
            </a:pPr>
          </a:p>
          <a:p>
            <a:pPr algn="l">
              <a:lnSpc>
                <a:spcPts val="4685"/>
              </a:lnSpc>
            </a:pPr>
            <a:r>
              <a:rPr lang="en-US" sz="3123" spc="-46">
                <a:solidFill>
                  <a:srgbClr val="0E4714"/>
                </a:solidFill>
                <a:latin typeface="Gotham Bold"/>
                <a:ea typeface="Gotham Bold"/>
                <a:cs typeface="Gotham Bold"/>
                <a:sym typeface="Gotham Bold"/>
              </a:rPr>
              <a:t>Dockerization:</a:t>
            </a:r>
            <a:r>
              <a:rPr lang="en-US" sz="3123" spc="-46">
                <a:solidFill>
                  <a:srgbClr val="0E4714"/>
                </a:solidFill>
                <a:latin typeface="Gotham"/>
                <a:ea typeface="Gotham"/>
                <a:cs typeface="Gotham"/>
                <a:sym typeface="Gotham"/>
              </a:rPr>
              <a:t> The decision to containerize the Flask application with the trained CNN model allowed for a consistent and portable deployment across different environments, ensuring that the application runs identically regardless of where it is deployed</a:t>
            </a:r>
          </a:p>
          <a:p>
            <a:pPr algn="l">
              <a:lnSpc>
                <a:spcPts val="4535"/>
              </a:lnSpc>
            </a:pPr>
            <a:r>
              <a:rPr lang="en-US" sz="3023" spc="-45">
                <a:solidFill>
                  <a:srgbClr val="0E4714"/>
                </a:solidFill>
                <a:latin typeface="Gotham Bold"/>
                <a:ea typeface="Gotham Bold"/>
                <a:cs typeface="Gotham Bold"/>
                <a:sym typeface="Gotham Bold"/>
              </a:rPr>
              <a:t>Azure Container Instance</a:t>
            </a:r>
            <a:r>
              <a:rPr lang="en-US" sz="3023" spc="-45">
                <a:solidFill>
                  <a:srgbClr val="0E4714"/>
                </a:solidFill>
                <a:latin typeface="Gotham"/>
                <a:ea typeface="Gotham"/>
                <a:cs typeface="Gotham"/>
                <a:sym typeface="Gotham"/>
              </a:rPr>
              <a:t>: Choosing Azure Container Instances for deployment provided the flexibility and scalability needed to handle production workloads while simplifying the management of cloud resources.</a:t>
            </a:r>
          </a:p>
          <a:p>
            <a:pPr algn="l">
              <a:lnSpc>
                <a:spcPts val="4685"/>
              </a:lnSpc>
            </a:pPr>
            <a:r>
              <a:rPr lang="en-US" sz="3123" spc="-46">
                <a:solidFill>
                  <a:srgbClr val="0E4714"/>
                </a:solidFill>
                <a:latin typeface="Gotham Bold"/>
                <a:ea typeface="Gotham Bold"/>
                <a:cs typeface="Gotham Bold"/>
                <a:sym typeface="Gotham Bold"/>
              </a:rPr>
              <a:t>Port Configuration:</a:t>
            </a:r>
            <a:r>
              <a:rPr lang="en-US" sz="3123" spc="-46">
                <a:solidFill>
                  <a:srgbClr val="0E4714"/>
                </a:solidFill>
                <a:latin typeface="Gotham"/>
                <a:ea typeface="Gotham"/>
                <a:cs typeface="Gotham"/>
                <a:sym typeface="Gotham"/>
              </a:rPr>
              <a:t> The application was configured to run on port 5000, ensuring that the containerized service could be easily accessed and integrated with other services or endpoints.</a:t>
            </a:r>
          </a:p>
        </p:txBody>
      </p:sp>
      <p:sp>
        <p:nvSpPr>
          <p:cNvPr name="TextBox 3" id="3"/>
          <p:cNvSpPr txBox="true"/>
          <p:nvPr/>
        </p:nvSpPr>
        <p:spPr>
          <a:xfrm rot="0">
            <a:off x="1038214" y="506808"/>
            <a:ext cx="12096439" cy="1284363"/>
          </a:xfrm>
          <a:prstGeom prst="rect">
            <a:avLst/>
          </a:prstGeom>
        </p:spPr>
        <p:txBody>
          <a:bodyPr anchor="t" rtlCol="false" tIns="0" lIns="0" bIns="0" rIns="0">
            <a:spAutoFit/>
          </a:bodyPr>
          <a:lstStyle/>
          <a:p>
            <a:pPr algn="l">
              <a:lnSpc>
                <a:spcPts val="7941"/>
              </a:lnSpc>
            </a:pPr>
            <a:r>
              <a:rPr lang="en-US" sz="9128" spc="-228">
                <a:solidFill>
                  <a:srgbClr val="0E4714"/>
                </a:solidFill>
                <a:latin typeface="Times New Roman Condensed Bold"/>
                <a:ea typeface="Times New Roman Condensed Bold"/>
                <a:cs typeface="Times New Roman Condensed Bold"/>
                <a:sym typeface="Times New Roman Condensed Bold"/>
              </a:rPr>
              <a:t>MODEL DEPLOYMENT</a:t>
            </a:r>
          </a:p>
        </p:txBody>
      </p:sp>
      <p:sp>
        <p:nvSpPr>
          <p:cNvPr name="Freeform 4" id="4"/>
          <p:cNvSpPr/>
          <p:nvPr/>
        </p:nvSpPr>
        <p:spPr>
          <a:xfrm flipH="true" flipV="false" rot="0">
            <a:off x="12923517" y="-2619615"/>
            <a:ext cx="28550447" cy="11313545"/>
          </a:xfrm>
          <a:custGeom>
            <a:avLst/>
            <a:gdLst/>
            <a:ahLst/>
            <a:cxnLst/>
            <a:rect r="r" b="b" t="t" l="l"/>
            <a:pathLst>
              <a:path h="11313545" w="28550447">
                <a:moveTo>
                  <a:pt x="28550447" y="0"/>
                </a:moveTo>
                <a:lnTo>
                  <a:pt x="0" y="0"/>
                </a:lnTo>
                <a:lnTo>
                  <a:pt x="0" y="11313545"/>
                </a:lnTo>
                <a:lnTo>
                  <a:pt x="28550447" y="11313545"/>
                </a:lnTo>
                <a:lnTo>
                  <a:pt x="28550447" y="0"/>
                </a:lnTo>
                <a:close/>
              </a:path>
            </a:pathLst>
          </a:custGeom>
          <a:blipFill>
            <a:blip r:embed="rId2">
              <a:extLst>
                <a:ext uri="{96DAC541-7B7A-43D3-8B79-37D633B846F1}">
                  <asvg:svgBlip xmlns:asvg="http://schemas.microsoft.com/office/drawing/2016/SVG/main" r:embed="rId3"/>
                </a:ext>
              </a:extLst>
            </a:blip>
            <a:stretch>
              <a:fillRect l="0" t="-49969" r="0" b="-59256"/>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DAGN4bffLs0</dc:identifier>
  <dcterms:modified xsi:type="dcterms:W3CDTF">2011-08-01T06:04:30Z</dcterms:modified>
  <cp:revision>1</cp:revision>
  <dc:title>Green Minimalist Professional Tech Start-Up Pitch Deck Presentation</dc:title>
</cp:coreProperties>
</file>