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24A49A-D6BC-48A2-B4C3-BF2039C740C6}">
  <a:tblStyle styleId="{D724A49A-D6BC-48A2-B4C3-BF2039C740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3000"/>
              <a:t>AI-Powered Collections Strategy</a:t>
            </a:r>
            <a:endParaRPr sz="3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24"/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2779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384"/>
              <a:buNone/>
            </a:pPr>
            <a:r>
              <a:rPr lang="en"/>
              <a:t>How the System Works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131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Inputs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Real-time customer data (e.g., income, credit utilization, missed payments, payment history)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Decision Logic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Combines predictive scores and business rules to determine optimal actions.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Decision engine applies the rules to create targeted interventions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Actions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Automated outreach: payment reminders, hardship offers, repayment plans.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Tailored customer engagement through SMS, email, or phone calls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Learning Loop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Continuously refines the system's actions based on real-time feedback (e.g., repayment rates, customer engagement).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2779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384"/>
              <a:buNone/>
            </a:pPr>
            <a:r>
              <a:rPr lang="en"/>
              <a:t>System Components and Workflow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7650" y="18131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Data Pipeline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Gathers essential customer information, including financial behavior (e.g., income, missed payments, credit utilization)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Decision Engine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Applies machine learning models and business rules to determine actions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Factors in customer’s risk level, payment history, and predicted behavior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Action Layer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Executes interventions: automated SMS/email reminders, customized repayment offers, hardship assistance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Learning Loop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System adapts based on the results of previous actions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Future decision-making improves based on repayment outcomes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384"/>
              <a:buNone/>
            </a:pPr>
            <a:r>
              <a:rPr lang="en"/>
              <a:t>Role of Agentic AI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7650" y="189170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Agentic AI autonomously handles routine collections tasks, while human oversight ensures critical decisions are fair and nuanced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729450" y="267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{D724A49A-D6BC-48A2-B4C3-BF2039C740C6}</a:tableStyleId>
              </a:tblPr>
              <a:tblGrid>
                <a:gridCol w="3299825"/>
                <a:gridCol w="35867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Autonomous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Human Oversight</a:t>
                      </a:r>
                      <a:endParaRPr b="1" sz="11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Sending automated reminders (SMS/email)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Offering tailored debt restructuring plans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Providing general repayment offers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Reviewing escalations or legal actions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Follow-up for low-risk customers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Verifying high-risk cases (e.g., legal action)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Adaptive behavior based on customer actions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Manual review of sensitive or complex scenarios</a:t>
                      </a:r>
                      <a:endParaRPr sz="1400" u="none" cap="none" strike="noStrike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384"/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Fairness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Regular bias audits to ensure equal treatment of all customer segments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Minimize disparate impact based on demographics or financial status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Transparency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Clear, accessible explanations for all AI-driven decisions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Customers are informed of their rights and the basis of decisions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Compliance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System aligns with GDPR, ECOA, and relevant financial regulations (e.g., consumer protection laws)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Oversight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Human intervention required for critical decisions or sensitive cases (e.g., denying hardship assistance)</a:t>
            </a:r>
            <a:br>
              <a:rPr lang="en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384"/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Business Outcomes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15% reduction in 30+ day delinquency for high-risk customers within the first 6 months.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Automate 60% of outreach actions, reducing operational costs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Customer Outcomes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Improve customer satisfaction through timely, respectful, and tailored interventions.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Enhance trust by offering transparent, fair, and empathetic outreach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Operational Efficiency</a:t>
            </a:r>
            <a:endParaRPr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○"/>
            </a:pPr>
            <a:r>
              <a:rPr lang="en" sz="1500">
                <a:solidFill>
                  <a:schemeClr val="dk2"/>
                </a:solidFill>
              </a:rPr>
              <a:t>Scale operations by automating routine tasks, allowing staff to focus on more complex cases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384"/>
              <a:buNone/>
            </a:pPr>
            <a:r>
              <a:rPr lang="en"/>
              <a:t>Impact on Geldium’s Collections Strategy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2"/>
                </a:solidFill>
              </a:rPr>
              <a:t>How This AI-Powered System Benefits Geldium</a:t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Enhanced Scalability</a:t>
            </a:r>
            <a:r>
              <a:rPr lang="en" sz="1500">
                <a:solidFill>
                  <a:schemeClr val="dk2"/>
                </a:solidFill>
              </a:rPr>
              <a:t>: AI-driven automation allows for large-scale outreach without compromising personalized service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Cost Efficiency</a:t>
            </a:r>
            <a:r>
              <a:rPr lang="en" sz="1500">
                <a:solidFill>
                  <a:schemeClr val="dk2"/>
                </a:solidFill>
              </a:rPr>
              <a:t>: Significant reduction in manual outreach, reducing labor costs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Improved Risk Management</a:t>
            </a:r>
            <a:r>
              <a:rPr lang="en" sz="1500">
                <a:solidFill>
                  <a:schemeClr val="dk2"/>
                </a:solidFill>
              </a:rPr>
              <a:t>: Predictive models help target interventions to at-risk customers, improving collection efficiency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b="1" lang="en" sz="1500">
                <a:solidFill>
                  <a:schemeClr val="dk2"/>
                </a:solidFill>
              </a:rPr>
              <a:t>Better Customer Experience</a:t>
            </a:r>
            <a:r>
              <a:rPr lang="en" sz="1500">
                <a:solidFill>
                  <a:schemeClr val="dk2"/>
                </a:solidFill>
              </a:rPr>
              <a:t>: Fair and transparent system increases customer trust and satisfaction, leading to higher repayment rates</a:t>
            </a:r>
            <a:br>
              <a:rPr lang="en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