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7" r:id="rId6"/>
    <p:sldId id="266" r:id="rId7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413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2323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2323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2475" y="3986784"/>
            <a:ext cx="1337904" cy="5852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2323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1001" y="1194053"/>
            <a:ext cx="3177540" cy="2881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21212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2095" y="347472"/>
            <a:ext cx="3218285" cy="42245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2323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416" y="165313"/>
            <a:ext cx="4850765" cy="826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2323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10" Type="http://schemas.openxmlformats.org/officeDocument/2006/relationships/image" Target="../media/image22.jpg"/><Relationship Id="rId4" Type="http://schemas.openxmlformats.org/officeDocument/2006/relationships/image" Target="../media/image16.jpg"/><Relationship Id="rId9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5241" y="533400"/>
            <a:ext cx="6647384" cy="750847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7145" algn="l">
              <a:lnSpc>
                <a:spcPct val="100000"/>
              </a:lnSpc>
              <a:spcBef>
                <a:spcPts val="1595"/>
              </a:spcBef>
            </a:pPr>
            <a:r>
              <a:rPr sz="2600" u="sng" spc="90" dirty="0">
                <a:solidFill>
                  <a:srgbClr val="282828"/>
                </a:solidFill>
              </a:rPr>
              <a:t>APMC</a:t>
            </a:r>
            <a:r>
              <a:rPr sz="2600" u="sng" spc="254" dirty="0">
                <a:solidFill>
                  <a:srgbClr val="282828"/>
                </a:solidFill>
              </a:rPr>
              <a:t> </a:t>
            </a:r>
            <a:r>
              <a:rPr sz="2600" u="sng" spc="114" dirty="0">
                <a:solidFill>
                  <a:srgbClr val="262626"/>
                </a:solidFill>
              </a:rPr>
              <a:t>Price-Pulse</a:t>
            </a:r>
            <a:br>
              <a:rPr lang="en-US" sz="2600" dirty="0"/>
            </a:br>
            <a:r>
              <a:rPr sz="950" spc="-10" dirty="0">
                <a:solidFill>
                  <a:srgbClr val="5B5B5B"/>
                </a:solidFill>
                <a:latin typeface="Arial MT"/>
                <a:cs typeface="Arial MT"/>
              </a:rPr>
              <a:t>Real-</a:t>
            </a:r>
            <a:r>
              <a:rPr sz="950" dirty="0">
                <a:solidFill>
                  <a:srgbClr val="5B5B5B"/>
                </a:solidFill>
                <a:latin typeface="Arial MT"/>
                <a:cs typeface="Arial MT"/>
              </a:rPr>
              <a:t>Time</a:t>
            </a:r>
            <a:r>
              <a:rPr sz="950" spc="110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595959"/>
                </a:solidFill>
                <a:latin typeface="Arial MT"/>
                <a:cs typeface="Arial MT"/>
              </a:rPr>
              <a:t>Market</a:t>
            </a:r>
            <a:r>
              <a:rPr sz="950" spc="10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575757"/>
                </a:solidFill>
                <a:latin typeface="Arial MT"/>
                <a:cs typeface="Arial MT"/>
              </a:rPr>
              <a:t>Insights</a:t>
            </a:r>
            <a:r>
              <a:rPr sz="950" spc="10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5B5B5B"/>
                </a:solidFill>
                <a:latin typeface="Arial MT"/>
                <a:cs typeface="Arial MT"/>
              </a:rPr>
              <a:t>for</a:t>
            </a:r>
            <a:r>
              <a:rPr sz="950" spc="90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5B5B5B"/>
                </a:solidFill>
                <a:latin typeface="Arial MT"/>
                <a:cs typeface="Arial MT"/>
              </a:rPr>
              <a:t>Agriculture</a:t>
            </a:r>
            <a:endParaRPr sz="950" dirty="0">
              <a:latin typeface="Arial MT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31865-A11E-E6D9-9787-BBBB35570502}"/>
              </a:ext>
            </a:extLst>
          </p:cNvPr>
          <p:cNvSpPr txBox="1"/>
          <p:nvPr/>
        </p:nvSpPr>
        <p:spPr>
          <a:xfrm>
            <a:off x="385241" y="1630957"/>
            <a:ext cx="3657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Team:</a:t>
            </a:r>
          </a:p>
          <a:p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Rahul G Rathod      : 2BA22CS064</a:t>
            </a:r>
          </a:p>
          <a:p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Aditya Vajramatti   : 2BA22CS006</a:t>
            </a:r>
          </a:p>
          <a:p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Devendra </a:t>
            </a:r>
            <a:r>
              <a:rPr lang="en-US" sz="2400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Vajrangi</a:t>
            </a:r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  : 2BA22CS027</a:t>
            </a:r>
          </a:p>
          <a:p>
            <a:r>
              <a:rPr lang="en-US" sz="2400" dirty="0">
                <a:latin typeface="AngsanaUPC" panose="02020603050405020304" pitchFamily="18" charset="-34"/>
                <a:cs typeface="AngsanaUPC" panose="02020603050405020304" pitchFamily="18" charset="-34"/>
              </a:rPr>
              <a:t>Prashanth P             : 2BA22CS057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671711-1519-9A14-0AE0-7BA7616E81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219" y="152400"/>
            <a:ext cx="4226278" cy="44001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123944"/>
            <a:ext cx="575999" cy="10058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sz="half" idx="2"/>
          </p:nvPr>
        </p:nvSpPr>
        <p:spPr>
          <a:xfrm>
            <a:off x="388416" y="1288697"/>
            <a:ext cx="7351168" cy="3264996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00354" indent="-285750" algn="just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Lack</a:t>
            </a:r>
            <a:r>
              <a:rPr lang="en-US" sz="1400" b="1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400" b="1" spc="2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accessible</a:t>
            </a:r>
            <a:r>
              <a:rPr lang="en-US" sz="1400" b="1" spc="22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lang="en-US" sz="1400" b="1"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spc="40" dirty="0">
                <a:latin typeface="Arial" panose="020B0604020202020204" pitchFamily="34" charset="0"/>
                <a:cs typeface="Arial" panose="020B0604020202020204" pitchFamily="34" charset="0"/>
              </a:rPr>
              <a:t>information: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80" dirty="0">
                <a:latin typeface="Arial" panose="020B0604020202020204" pitchFamily="34" charset="0"/>
                <a:cs typeface="Arial" panose="020B0604020202020204" pitchFamily="34" charset="0"/>
              </a:rPr>
              <a:t>Farmers</a:t>
            </a:r>
            <a:r>
              <a:rPr lang="en-US" sz="14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0" dirty="0">
                <a:latin typeface="Arial" panose="020B0604020202020204" pitchFamily="34" charset="0"/>
                <a:cs typeface="Arial" panose="020B0604020202020204" pitchFamily="34" charset="0"/>
              </a:rPr>
              <a:t>struggle</a:t>
            </a:r>
            <a:r>
              <a:rPr lang="en-US" sz="1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3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5" dirty="0">
                <a:latin typeface="Arial" panose="020B0604020202020204" pitchFamily="34" charset="0"/>
                <a:cs typeface="Arial" panose="020B0604020202020204" pitchFamily="34" charset="0"/>
              </a:rPr>
              <a:t>obtain</a:t>
            </a:r>
            <a:r>
              <a:rPr lang="en-US" sz="14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50" dirty="0">
                <a:latin typeface="Arial" panose="020B0604020202020204" pitchFamily="34" charset="0"/>
                <a:cs typeface="Arial" panose="020B0604020202020204" pitchFamily="34" charset="0"/>
              </a:rPr>
              <a:t>real-</a:t>
            </a:r>
            <a:r>
              <a:rPr lang="en-US" sz="1400" spc="-45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1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4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pricing</a:t>
            </a:r>
            <a:r>
              <a:rPr lang="en-US" sz="1400" spc="15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65" dirty="0">
                <a:latin typeface="Arial" panose="020B0604020202020204" pitchFamily="34" charset="0"/>
                <a:cs typeface="Arial" panose="020B0604020202020204" pitchFamily="34" charset="0"/>
              </a:rPr>
              <a:t>data,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6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hindering</a:t>
            </a:r>
            <a:r>
              <a:rPr lang="en-US" sz="1400" spc="2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their </a:t>
            </a:r>
            <a:r>
              <a:rPr lang="en-US" sz="1400" spc="-70" dirty="0">
                <a:latin typeface="Arial" panose="020B0604020202020204" pitchFamily="34" charset="0"/>
                <a:cs typeface="Arial" panose="020B0604020202020204" pitchFamily="34" charset="0"/>
              </a:rPr>
              <a:t>market</a:t>
            </a:r>
            <a:r>
              <a:rPr lang="en-US" sz="1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1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competitiveness.</a:t>
            </a:r>
          </a:p>
          <a:p>
            <a:pPr marL="300354" indent="-285750" algn="just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endParaRPr lang="en-US" sz="1400" spc="-10" dirty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0354" indent="-285750" algn="just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1F1F1F"/>
                </a:solidFill>
              </a:rPr>
              <a:t>Unawareness</a:t>
            </a:r>
            <a:r>
              <a:rPr lang="en-US" sz="1400" b="1" spc="155" dirty="0">
                <a:solidFill>
                  <a:srgbClr val="1F1F1F"/>
                </a:solidFill>
              </a:rPr>
              <a:t> </a:t>
            </a:r>
            <a:r>
              <a:rPr lang="en-US" sz="1400" b="1" dirty="0">
                <a:solidFill>
                  <a:srgbClr val="232323"/>
                </a:solidFill>
              </a:rPr>
              <a:t>of</a:t>
            </a:r>
            <a:r>
              <a:rPr lang="en-US" sz="1400" b="1" spc="229" dirty="0">
                <a:solidFill>
                  <a:srgbClr val="232323"/>
                </a:solidFill>
              </a:rPr>
              <a:t> </a:t>
            </a:r>
            <a:r>
              <a:rPr lang="en-US" sz="1400" b="1" spc="50" dirty="0">
                <a:solidFill>
                  <a:srgbClr val="232323"/>
                </a:solidFill>
              </a:rPr>
              <a:t>market</a:t>
            </a:r>
            <a:r>
              <a:rPr lang="en-US" sz="1400" b="1" spc="155" dirty="0">
                <a:solidFill>
                  <a:srgbClr val="232323"/>
                </a:solidFill>
              </a:rPr>
              <a:t> </a:t>
            </a:r>
            <a:r>
              <a:rPr lang="en-US" sz="1400" b="1" spc="-10" dirty="0"/>
              <a:t>fluctuations : </a:t>
            </a:r>
            <a:r>
              <a:rPr lang="en-US" sz="1400" spc="-85" dirty="0">
                <a:solidFill>
                  <a:srgbClr val="232323"/>
                </a:solidFill>
              </a:rPr>
              <a:t>Many</a:t>
            </a:r>
            <a:r>
              <a:rPr lang="en-US" sz="1400" spc="5" dirty="0">
                <a:solidFill>
                  <a:srgbClr val="232323"/>
                </a:solidFill>
              </a:rPr>
              <a:t> </a:t>
            </a:r>
            <a:r>
              <a:rPr lang="en-US" sz="1400" spc="-55" dirty="0">
                <a:solidFill>
                  <a:srgbClr val="232323"/>
                </a:solidFill>
              </a:rPr>
              <a:t>farmers</a:t>
            </a:r>
            <a:r>
              <a:rPr lang="en-US" sz="1400" spc="10" dirty="0">
                <a:solidFill>
                  <a:srgbClr val="232323"/>
                </a:solidFill>
              </a:rPr>
              <a:t> </a:t>
            </a:r>
            <a:r>
              <a:rPr lang="en-US" sz="1400" spc="-65" dirty="0">
                <a:solidFill>
                  <a:srgbClr val="232323"/>
                </a:solidFill>
              </a:rPr>
              <a:t>are</a:t>
            </a:r>
            <a:r>
              <a:rPr lang="en-US" sz="1400" spc="-45" dirty="0">
                <a:solidFill>
                  <a:srgbClr val="232323"/>
                </a:solidFill>
              </a:rPr>
              <a:t> </a:t>
            </a:r>
            <a:r>
              <a:rPr lang="en-US" sz="1400" spc="-65" dirty="0">
                <a:solidFill>
                  <a:srgbClr val="232323"/>
                </a:solidFill>
              </a:rPr>
              <a:t>unaware</a:t>
            </a:r>
            <a:r>
              <a:rPr lang="en-US" sz="1400" spc="50" dirty="0">
                <a:solidFill>
                  <a:srgbClr val="232323"/>
                </a:solidFill>
              </a:rPr>
              <a:t> </a:t>
            </a:r>
            <a:r>
              <a:rPr lang="en-US" sz="1400" spc="-20" dirty="0">
                <a:solidFill>
                  <a:srgbClr val="232323"/>
                </a:solidFill>
              </a:rPr>
              <a:t>of</a:t>
            </a:r>
            <a:r>
              <a:rPr lang="en-US" sz="1400" spc="10" dirty="0">
                <a:solidFill>
                  <a:srgbClr val="232323"/>
                </a:solidFill>
              </a:rPr>
              <a:t> </a:t>
            </a:r>
            <a:r>
              <a:rPr lang="en-US" sz="1400" spc="-60" dirty="0">
                <a:solidFill>
                  <a:srgbClr val="232323"/>
                </a:solidFill>
              </a:rPr>
              <a:t>changing</a:t>
            </a:r>
            <a:r>
              <a:rPr lang="en-US" sz="1400" spc="10" dirty="0">
                <a:solidFill>
                  <a:srgbClr val="232323"/>
                </a:solidFill>
              </a:rPr>
              <a:t> </a:t>
            </a:r>
            <a:r>
              <a:rPr lang="en-US" sz="1400" spc="-40" dirty="0"/>
              <a:t>prices,</a:t>
            </a:r>
            <a:r>
              <a:rPr lang="en-US" sz="1400" spc="-20" dirty="0"/>
              <a:t> </a:t>
            </a:r>
            <a:r>
              <a:rPr lang="en-US" sz="1400" spc="-65" dirty="0">
                <a:solidFill>
                  <a:srgbClr val="232323"/>
                </a:solidFill>
              </a:rPr>
              <a:t>leading</a:t>
            </a:r>
            <a:r>
              <a:rPr lang="en-US" sz="1400" spc="-15" dirty="0">
                <a:solidFill>
                  <a:srgbClr val="232323"/>
                </a:solidFill>
              </a:rPr>
              <a:t> </a:t>
            </a:r>
            <a:r>
              <a:rPr lang="en-US" sz="1400" spc="-35" dirty="0">
                <a:solidFill>
                  <a:srgbClr val="232323"/>
                </a:solidFill>
              </a:rPr>
              <a:t>to </a:t>
            </a:r>
            <a:r>
              <a:rPr lang="en-US" sz="1400" spc="-30" dirty="0">
                <a:solidFill>
                  <a:srgbClr val="232323"/>
                </a:solidFill>
              </a:rPr>
              <a:t>missed </a:t>
            </a:r>
            <a:r>
              <a:rPr lang="en-US" sz="1400" spc="-45" dirty="0">
                <a:solidFill>
                  <a:srgbClr val="242424"/>
                </a:solidFill>
              </a:rPr>
              <a:t>opportunities</a:t>
            </a:r>
            <a:r>
              <a:rPr lang="en-US" sz="1400" spc="40" dirty="0">
                <a:solidFill>
                  <a:srgbClr val="242424"/>
                </a:solidFill>
              </a:rPr>
              <a:t> </a:t>
            </a:r>
            <a:r>
              <a:rPr lang="en-US" sz="1400" spc="-80" dirty="0">
                <a:solidFill>
                  <a:srgbClr val="232323"/>
                </a:solidFill>
              </a:rPr>
              <a:t>and</a:t>
            </a:r>
            <a:r>
              <a:rPr lang="en-US" sz="1400" spc="-15" dirty="0">
                <a:solidFill>
                  <a:srgbClr val="232323"/>
                </a:solidFill>
              </a:rPr>
              <a:t> </a:t>
            </a:r>
            <a:r>
              <a:rPr lang="en-US" sz="1400" spc="-55" dirty="0">
                <a:solidFill>
                  <a:srgbClr val="232323"/>
                </a:solidFill>
              </a:rPr>
              <a:t>poor</a:t>
            </a:r>
            <a:r>
              <a:rPr lang="en-US" sz="1400" spc="30" dirty="0">
                <a:solidFill>
                  <a:srgbClr val="232323"/>
                </a:solidFill>
              </a:rPr>
              <a:t> </a:t>
            </a:r>
            <a:r>
              <a:rPr lang="en-US" sz="1400" spc="-10" dirty="0">
                <a:solidFill>
                  <a:srgbClr val="232323"/>
                </a:solidFill>
              </a:rPr>
              <a:t>sales.</a:t>
            </a:r>
          </a:p>
          <a:p>
            <a:pPr marL="300354" indent="-285750" algn="just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endParaRPr lang="en-US" sz="1400" spc="-10" dirty="0">
              <a:solidFill>
                <a:srgbClr val="232323"/>
              </a:solidFill>
            </a:endParaRPr>
          </a:p>
          <a:p>
            <a:pPr marL="300354" indent="-285750" algn="just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Financial</a:t>
            </a:r>
            <a:r>
              <a:rPr lang="en-US" sz="1400" b="1" spc="130" dirty="0"/>
              <a:t> </a:t>
            </a:r>
            <a:r>
              <a:rPr lang="en-US" sz="1400" b="1" dirty="0">
                <a:solidFill>
                  <a:srgbClr val="232323"/>
                </a:solidFill>
              </a:rPr>
              <a:t>losses</a:t>
            </a:r>
            <a:r>
              <a:rPr lang="en-US" sz="1400" b="1" spc="160" dirty="0">
                <a:solidFill>
                  <a:srgbClr val="232323"/>
                </a:solidFill>
              </a:rPr>
              <a:t> </a:t>
            </a:r>
            <a:r>
              <a:rPr lang="en-US" sz="1400" b="1" dirty="0">
                <a:solidFill>
                  <a:srgbClr val="242424"/>
                </a:solidFill>
              </a:rPr>
              <a:t>for</a:t>
            </a:r>
            <a:r>
              <a:rPr lang="en-US" sz="1400" b="1" spc="335" dirty="0">
                <a:solidFill>
                  <a:srgbClr val="242424"/>
                </a:solidFill>
              </a:rPr>
              <a:t> </a:t>
            </a:r>
            <a:r>
              <a:rPr lang="en-US" sz="1400" b="1" spc="-10" dirty="0">
                <a:solidFill>
                  <a:srgbClr val="232323"/>
                </a:solidFill>
              </a:rPr>
              <a:t>farmers : </a:t>
            </a:r>
            <a:r>
              <a:rPr lang="en-US" sz="1400" spc="-45" dirty="0">
                <a:solidFill>
                  <a:srgbClr val="232323"/>
                </a:solidFill>
              </a:rPr>
              <a:t>Ineffective</a:t>
            </a:r>
            <a:r>
              <a:rPr lang="en-US" sz="1400" spc="5" dirty="0">
                <a:solidFill>
                  <a:srgbClr val="232323"/>
                </a:solidFill>
              </a:rPr>
              <a:t> </a:t>
            </a:r>
            <a:r>
              <a:rPr lang="en-US" sz="1400" spc="-35" dirty="0">
                <a:solidFill>
                  <a:srgbClr val="232323"/>
                </a:solidFill>
              </a:rPr>
              <a:t>pricing</a:t>
            </a:r>
            <a:r>
              <a:rPr lang="en-US" sz="1400" spc="10" dirty="0">
                <a:solidFill>
                  <a:srgbClr val="232323"/>
                </a:solidFill>
              </a:rPr>
              <a:t> </a:t>
            </a:r>
            <a:r>
              <a:rPr lang="en-US" sz="1400" spc="-50" dirty="0"/>
              <a:t>strategies</a:t>
            </a:r>
            <a:r>
              <a:rPr lang="en-US" sz="1400" spc="25" dirty="0"/>
              <a:t> </a:t>
            </a:r>
            <a:r>
              <a:rPr lang="en-US" sz="1400" spc="-45" dirty="0">
                <a:solidFill>
                  <a:srgbClr val="232323"/>
                </a:solidFill>
              </a:rPr>
              <a:t>contribute</a:t>
            </a:r>
            <a:r>
              <a:rPr lang="en-US" sz="1400" dirty="0">
                <a:solidFill>
                  <a:srgbClr val="232323"/>
                </a:solidFill>
              </a:rPr>
              <a:t> </a:t>
            </a:r>
            <a:r>
              <a:rPr lang="en-US" sz="1400" spc="-35" dirty="0">
                <a:solidFill>
                  <a:srgbClr val="232323"/>
                </a:solidFill>
              </a:rPr>
              <a:t>to</a:t>
            </a:r>
            <a:r>
              <a:rPr lang="en-US" sz="1400" spc="-50" dirty="0">
                <a:solidFill>
                  <a:srgbClr val="232323"/>
                </a:solidFill>
              </a:rPr>
              <a:t> </a:t>
            </a:r>
            <a:r>
              <a:rPr lang="en-US" sz="1400" spc="-40" dirty="0">
                <a:solidFill>
                  <a:srgbClr val="232323"/>
                </a:solidFill>
              </a:rPr>
              <a:t>significant</a:t>
            </a:r>
            <a:r>
              <a:rPr lang="en-US" sz="1400" spc="10" dirty="0">
                <a:solidFill>
                  <a:srgbClr val="232323"/>
                </a:solidFill>
              </a:rPr>
              <a:t> </a:t>
            </a:r>
            <a:r>
              <a:rPr lang="en-US" sz="1400" spc="-15" dirty="0">
                <a:solidFill>
                  <a:srgbClr val="232323"/>
                </a:solidFill>
              </a:rPr>
              <a:t>financial </a:t>
            </a:r>
            <a:r>
              <a:rPr lang="en-US" sz="1400" spc="-70" dirty="0"/>
              <a:t>losses</a:t>
            </a:r>
            <a:r>
              <a:rPr lang="en-US" sz="1400" dirty="0"/>
              <a:t> </a:t>
            </a:r>
            <a:r>
              <a:rPr lang="en-US" sz="1400" spc="-10" dirty="0">
                <a:solidFill>
                  <a:srgbClr val="232323"/>
                </a:solidFill>
              </a:rPr>
              <a:t>for</a:t>
            </a:r>
            <a:r>
              <a:rPr lang="en-US" sz="1400" spc="5" dirty="0">
                <a:solidFill>
                  <a:srgbClr val="232323"/>
                </a:solidFill>
              </a:rPr>
              <a:t> </a:t>
            </a:r>
            <a:r>
              <a:rPr lang="en-US" sz="1400" spc="-50" dirty="0"/>
              <a:t>agricultural</a:t>
            </a:r>
            <a:r>
              <a:rPr lang="en-US" sz="1400" spc="20" dirty="0"/>
              <a:t> </a:t>
            </a:r>
            <a:r>
              <a:rPr lang="en-US" sz="1400" spc="-10" dirty="0"/>
              <a:t>producers.</a:t>
            </a:r>
          </a:p>
          <a:p>
            <a:pPr marL="300354" indent="-285750" algn="just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endParaRPr lang="en-US" sz="1400" spc="-10" dirty="0"/>
          </a:p>
          <a:p>
            <a:pPr marL="300354" indent="-285750" algn="just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1400" spc="-10" dirty="0"/>
              <a:t> </a:t>
            </a:r>
            <a:r>
              <a:rPr lang="en-US" sz="1400" b="1" spc="-10" dirty="0"/>
              <a:t>Variations of prices for buyers : </a:t>
            </a:r>
            <a:r>
              <a:rPr lang="en-US" sz="1400" spc="-10" dirty="0"/>
              <a:t>Buyers struggle with varying prices across different locations.</a:t>
            </a:r>
          </a:p>
          <a:p>
            <a:pPr marL="300354" indent="-285750" algn="just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endParaRPr lang="en-US" sz="1400" spc="-10" dirty="0">
              <a:solidFill>
                <a:srgbClr val="232323"/>
              </a:solidFill>
            </a:endParaRPr>
          </a:p>
          <a:p>
            <a:pPr marL="300354" indent="-285750" algn="just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107A7DC-ED6A-7D83-7692-88D0C1B5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16" y="165313"/>
            <a:ext cx="4850765" cy="1123384"/>
          </a:xfrm>
        </p:spPr>
        <p:txBody>
          <a:bodyPr/>
          <a:lstStyle/>
          <a:p>
            <a:pPr marR="14604" algn="l">
              <a:lnSpc>
                <a:spcPct val="100000"/>
              </a:lnSpc>
              <a:spcBef>
                <a:spcPts val="550"/>
              </a:spcBef>
            </a:pPr>
            <a:r>
              <a:rPr lang="en-IN" sz="2400" dirty="0">
                <a:solidFill>
                  <a:srgbClr val="262626"/>
                </a:solidFill>
                <a:latin typeface="Arial MT"/>
                <a:cs typeface="Arial MT"/>
              </a:rPr>
              <a:t>Challenges</a:t>
            </a:r>
            <a:r>
              <a:rPr lang="en-IN" sz="2400" spc="-4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lang="en-IN" sz="2400" spc="40" dirty="0">
                <a:solidFill>
                  <a:srgbClr val="232323"/>
                </a:solidFill>
                <a:latin typeface="Arial MT"/>
                <a:cs typeface="Arial MT"/>
              </a:rPr>
              <a:t>in </a:t>
            </a:r>
            <a:r>
              <a:rPr lang="en-IN" sz="2400" dirty="0">
                <a:solidFill>
                  <a:srgbClr val="262626"/>
                </a:solidFill>
                <a:latin typeface="Arial MT"/>
                <a:cs typeface="Arial MT"/>
              </a:rPr>
              <a:t>Agricultural</a:t>
            </a:r>
            <a:r>
              <a:rPr lang="en-IN" sz="2400" spc="35" dirty="0">
                <a:solidFill>
                  <a:srgbClr val="262626"/>
                </a:solidFill>
                <a:latin typeface="Arial MT"/>
                <a:cs typeface="Arial MT"/>
              </a:rPr>
              <a:t>  </a:t>
            </a:r>
            <a:r>
              <a:rPr lang="en-IN" sz="2400" spc="-10" dirty="0">
                <a:solidFill>
                  <a:srgbClr val="262626"/>
                </a:solidFill>
                <a:latin typeface="Arial MT"/>
                <a:cs typeface="Arial MT"/>
              </a:rPr>
              <a:t>Pricing</a:t>
            </a:r>
            <a:br>
              <a:rPr lang="en-IN" sz="2400" dirty="0">
                <a:latin typeface="Arial MT"/>
                <a:cs typeface="Arial MT"/>
              </a:rPr>
            </a:br>
            <a:r>
              <a:rPr lang="en-US" sz="1400" dirty="0">
                <a:solidFill>
                  <a:srgbClr val="595959"/>
                </a:solidFill>
                <a:latin typeface="Arial MT"/>
                <a:cs typeface="Arial MT"/>
              </a:rPr>
              <a:t>Addressing</a:t>
            </a:r>
            <a:r>
              <a:rPr lang="en-US" sz="1400" spc="1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rgbClr val="5E5E5E"/>
                </a:solidFill>
                <a:latin typeface="Arial MT"/>
                <a:cs typeface="Arial MT"/>
              </a:rPr>
              <a:t>the</a:t>
            </a:r>
            <a:r>
              <a:rPr lang="en-US" sz="1400" spc="9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rgbClr val="5B5B5B"/>
                </a:solidFill>
                <a:latin typeface="Arial MT"/>
                <a:cs typeface="Arial MT"/>
              </a:rPr>
              <a:t>gaps</a:t>
            </a:r>
            <a:r>
              <a:rPr lang="en-US" sz="1400" spc="65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rgbClr val="5D5D5D"/>
                </a:solidFill>
                <a:latin typeface="Arial MT"/>
                <a:cs typeface="Arial MT"/>
              </a:rPr>
              <a:t>in</a:t>
            </a:r>
            <a:r>
              <a:rPr lang="en-US" sz="1400" spc="5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rgbClr val="595959"/>
                </a:solidFill>
                <a:latin typeface="Arial MT"/>
                <a:cs typeface="Arial MT"/>
              </a:rPr>
              <a:t>market</a:t>
            </a:r>
            <a:r>
              <a:rPr lang="en-US" sz="1400" spc="11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rgbClr val="5B5B5B"/>
                </a:solidFill>
                <a:latin typeface="Arial MT"/>
                <a:cs typeface="Arial MT"/>
              </a:rPr>
              <a:t>information</a:t>
            </a:r>
            <a:r>
              <a:rPr lang="en-US" sz="1400" spc="114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lang="en-US" sz="1400" spc="-25" dirty="0">
                <a:solidFill>
                  <a:srgbClr val="5D5D5D"/>
                </a:solidFill>
                <a:latin typeface="Arial MT"/>
                <a:cs typeface="Arial MT"/>
              </a:rPr>
              <a:t>for</a:t>
            </a:r>
            <a:br>
              <a:rPr lang="en-US" sz="1400" dirty="0">
                <a:latin typeface="Arial MT"/>
                <a:cs typeface="Arial MT"/>
              </a:rPr>
            </a:br>
            <a:r>
              <a:rPr lang="en-US" sz="1400" dirty="0">
                <a:solidFill>
                  <a:srgbClr val="5B5B5B"/>
                </a:solidFill>
                <a:latin typeface="Arial MT"/>
                <a:cs typeface="Arial MT"/>
              </a:rPr>
              <a:t>better</a:t>
            </a:r>
            <a:r>
              <a:rPr lang="en-US" sz="1400" spc="345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rgbClr val="595959"/>
                </a:solidFill>
                <a:latin typeface="Arial MT"/>
                <a:cs typeface="Arial MT"/>
              </a:rPr>
              <a:t>decision-</a:t>
            </a:r>
            <a:r>
              <a:rPr lang="en-US" sz="1400" spc="-10" dirty="0">
                <a:solidFill>
                  <a:srgbClr val="595959"/>
                </a:solidFill>
                <a:latin typeface="Arial MT"/>
                <a:cs typeface="Arial MT"/>
              </a:rPr>
              <a:t>making</a:t>
            </a:r>
            <a:br>
              <a:rPr lang="en-US" sz="2400" dirty="0">
                <a:latin typeface="Arial MT"/>
                <a:cs typeface="Arial MT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7809" y="826008"/>
            <a:ext cx="3449905" cy="13990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98120"/>
            <a:ext cx="822857" cy="152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7232" y="1738883"/>
            <a:ext cx="2562225" cy="101091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2860" marR="5715" indent="-10795">
              <a:lnSpc>
                <a:spcPts val="2210"/>
              </a:lnSpc>
              <a:spcBef>
                <a:spcPts val="330"/>
              </a:spcBef>
            </a:pPr>
            <a:r>
              <a:rPr sz="2000" spc="90" dirty="0">
                <a:solidFill>
                  <a:srgbClr val="242424"/>
                </a:solidFill>
                <a:latin typeface="Arial MT"/>
                <a:cs typeface="Arial MT"/>
              </a:rPr>
              <a:t>Introduction</a:t>
            </a:r>
            <a:r>
              <a:rPr sz="2000" spc="12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282828"/>
                </a:solidFill>
                <a:latin typeface="Arial MT"/>
                <a:cs typeface="Arial MT"/>
              </a:rPr>
              <a:t>to</a:t>
            </a:r>
            <a:r>
              <a:rPr sz="2000" spc="4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2000" spc="-125" dirty="0">
                <a:solidFill>
                  <a:srgbClr val="262626"/>
                </a:solidFill>
                <a:latin typeface="Arial MT"/>
                <a:cs typeface="Arial MT"/>
              </a:rPr>
              <a:t>APMC </a:t>
            </a:r>
            <a:r>
              <a:rPr sz="2000" spc="-40" dirty="0">
                <a:solidFill>
                  <a:srgbClr val="262626"/>
                </a:solidFill>
                <a:latin typeface="Arial MT"/>
                <a:cs typeface="Arial MT"/>
              </a:rPr>
              <a:t>Price-</a:t>
            </a:r>
            <a:r>
              <a:rPr sz="2000" spc="-20" dirty="0">
                <a:solidFill>
                  <a:srgbClr val="262626"/>
                </a:solidFill>
                <a:latin typeface="Arial MT"/>
                <a:cs typeface="Arial MT"/>
              </a:rPr>
              <a:t>Pulse</a:t>
            </a:r>
            <a:endParaRPr sz="2000">
              <a:latin typeface="Arial MT"/>
              <a:cs typeface="Arial MT"/>
            </a:endParaRPr>
          </a:p>
          <a:p>
            <a:pPr marL="19685" marR="5080" indent="3810">
              <a:lnSpc>
                <a:spcPct val="126299"/>
              </a:lnSpc>
              <a:spcBef>
                <a:spcPts val="225"/>
              </a:spcBef>
            </a:pPr>
            <a:r>
              <a:rPr sz="950" dirty="0">
                <a:solidFill>
                  <a:srgbClr val="5B5B5B"/>
                </a:solidFill>
                <a:latin typeface="Arial MT"/>
                <a:cs typeface="Arial MT"/>
              </a:rPr>
              <a:t>APMC</a:t>
            </a:r>
            <a:r>
              <a:rPr sz="950" spc="25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5B5B5B"/>
                </a:solidFill>
                <a:latin typeface="Arial MT"/>
                <a:cs typeface="Arial MT"/>
              </a:rPr>
              <a:t>Price-Pulse:</a:t>
            </a:r>
            <a:r>
              <a:rPr sz="950" spc="75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595959"/>
                </a:solidFill>
                <a:latin typeface="Arial MT"/>
                <a:cs typeface="Arial MT"/>
              </a:rPr>
              <a:t>Real-</a:t>
            </a:r>
            <a:r>
              <a:rPr sz="950" dirty="0">
                <a:solidFill>
                  <a:srgbClr val="595959"/>
                </a:solidFill>
                <a:latin typeface="Arial MT"/>
                <a:cs typeface="Arial MT"/>
              </a:rPr>
              <a:t>Time</a:t>
            </a:r>
            <a:r>
              <a:rPr sz="950" spc="6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5B5B5B"/>
                </a:solidFill>
                <a:latin typeface="Arial MT"/>
                <a:cs typeface="Arial MT"/>
              </a:rPr>
              <a:t>Market</a:t>
            </a:r>
            <a:r>
              <a:rPr sz="950" spc="60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5B5B5B"/>
                </a:solidFill>
                <a:latin typeface="Arial MT"/>
                <a:cs typeface="Arial MT"/>
              </a:rPr>
              <a:t>Insights </a:t>
            </a:r>
            <a:r>
              <a:rPr sz="950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950" spc="1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5B5B5B"/>
                </a:solidFill>
                <a:latin typeface="Arial MT"/>
                <a:cs typeface="Arial MT"/>
              </a:rPr>
              <a:t>Agriculture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0399" y="2857246"/>
            <a:ext cx="70993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solidFill>
                  <a:srgbClr val="232323"/>
                </a:solidFill>
                <a:latin typeface="Arial MT"/>
                <a:cs typeface="Arial MT"/>
              </a:rPr>
              <a:t>Current</a:t>
            </a:r>
            <a:r>
              <a:rPr sz="850" spc="1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232323"/>
                </a:solidFill>
                <a:latin typeface="Arial MT"/>
                <a:cs typeface="Arial MT"/>
              </a:rPr>
              <a:t>Prices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6847" y="2860294"/>
            <a:ext cx="79819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solidFill>
                  <a:srgbClr val="242424"/>
                </a:solidFill>
                <a:latin typeface="Arial MT"/>
                <a:cs typeface="Arial MT"/>
              </a:rPr>
              <a:t>Historical</a:t>
            </a:r>
            <a:r>
              <a:rPr sz="850" spc="-5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232323"/>
                </a:solidFill>
                <a:latin typeface="Arial MT"/>
                <a:cs typeface="Arial MT"/>
              </a:rPr>
              <a:t>Prices</a:t>
            </a:r>
            <a:endParaRPr sz="850">
              <a:latin typeface="Arial MT"/>
              <a:cs typeface="Arial M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D2D219-A497-ED41-1CBE-56525371D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389" y="3543211"/>
            <a:ext cx="2438611" cy="10287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189" y="3176016"/>
            <a:ext cx="475428" cy="4754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4189" y="1639823"/>
            <a:ext cx="475428" cy="4724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97524" y="1545336"/>
            <a:ext cx="1575619" cy="23682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11428" y="3176016"/>
            <a:ext cx="475428" cy="4754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11428" y="1639823"/>
            <a:ext cx="475428" cy="47244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8416" y="165313"/>
            <a:ext cx="4850765" cy="683120"/>
          </a:xfrm>
          <a:prstGeom prst="rect">
            <a:avLst/>
          </a:prstGeom>
        </p:spPr>
        <p:txBody>
          <a:bodyPr vert="horz" wrap="square" lIns="0" tIns="196453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785"/>
              </a:spcBef>
            </a:pPr>
            <a:r>
              <a:rPr sz="2000" dirty="0">
                <a:solidFill>
                  <a:srgbClr val="242424"/>
                </a:solidFill>
                <a:latin typeface="Arial MT"/>
                <a:cs typeface="Arial MT"/>
              </a:rPr>
              <a:t>Key</a:t>
            </a:r>
            <a:r>
              <a:rPr sz="2000" spc="3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Fe</a:t>
            </a:r>
            <a:r>
              <a:rPr lang="en-US" sz="2000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tures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spc="-120" dirty="0">
                <a:latin typeface="Arial MT"/>
                <a:cs typeface="Arial MT"/>
              </a:rPr>
              <a:t>APMC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spc="-40" dirty="0">
                <a:latin typeface="Arial MT"/>
                <a:cs typeface="Arial MT"/>
              </a:rPr>
              <a:t>Price-</a:t>
            </a:r>
            <a:r>
              <a:rPr sz="2000" spc="-10" dirty="0">
                <a:latin typeface="Arial MT"/>
                <a:cs typeface="Arial MT"/>
              </a:rPr>
              <a:t>Pulse</a:t>
            </a:r>
            <a:endParaRPr sz="2000" dirty="0">
              <a:latin typeface="Arial MT"/>
              <a:cs typeface="Arial MT"/>
            </a:endParaRPr>
          </a:p>
          <a:p>
            <a:pPr marL="22225">
              <a:lnSpc>
                <a:spcPct val="100000"/>
              </a:lnSpc>
              <a:spcBef>
                <a:spcPts val="305"/>
              </a:spcBef>
            </a:pPr>
            <a:r>
              <a:rPr sz="900" dirty="0">
                <a:solidFill>
                  <a:srgbClr val="595959"/>
                </a:solidFill>
                <a:latin typeface="Arial MT"/>
                <a:cs typeface="Arial MT"/>
              </a:rPr>
              <a:t>APMC</a:t>
            </a:r>
            <a:r>
              <a:rPr sz="900" spc="229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5B5B5B"/>
                </a:solidFill>
                <a:latin typeface="Arial MT"/>
                <a:cs typeface="Arial MT"/>
              </a:rPr>
              <a:t>Price-Pulse:</a:t>
            </a:r>
            <a:r>
              <a:rPr sz="900" spc="254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5B5B5B"/>
                </a:solidFill>
                <a:latin typeface="Arial MT"/>
                <a:cs typeface="Arial MT"/>
              </a:rPr>
              <a:t>Real-Time</a:t>
            </a:r>
            <a:r>
              <a:rPr sz="900" spc="295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5D5D5D"/>
                </a:solidFill>
                <a:latin typeface="Arial MT"/>
                <a:cs typeface="Arial MT"/>
              </a:rPr>
              <a:t>Market</a:t>
            </a:r>
            <a:r>
              <a:rPr sz="900" spc="240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595959"/>
                </a:solidFill>
                <a:latin typeface="Arial MT"/>
                <a:cs typeface="Arial MT"/>
              </a:rPr>
              <a:t>Insights</a:t>
            </a:r>
            <a:r>
              <a:rPr sz="900" spc="2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5D5D5D"/>
                </a:solidFill>
                <a:latin typeface="Arial MT"/>
                <a:cs typeface="Arial MT"/>
              </a:rPr>
              <a:t>for</a:t>
            </a:r>
            <a:r>
              <a:rPr sz="900" spc="290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5B5B5B"/>
                </a:solidFill>
                <a:latin typeface="Arial MT"/>
                <a:cs typeface="Arial MT"/>
              </a:rPr>
              <a:t>Agriculture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528" y="1466476"/>
            <a:ext cx="1912620" cy="7321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R="11430" algn="r">
              <a:lnSpc>
                <a:spcPct val="100000"/>
              </a:lnSpc>
              <a:spcBef>
                <a:spcPts val="585"/>
              </a:spcBef>
            </a:pPr>
            <a:r>
              <a:rPr sz="900" dirty="0">
                <a:solidFill>
                  <a:srgbClr val="212121"/>
                </a:solidFill>
                <a:latin typeface="Arial MT"/>
                <a:cs typeface="Arial MT"/>
              </a:rPr>
              <a:t>Real-Time</a:t>
            </a:r>
            <a:r>
              <a:rPr sz="900" spc="125" dirty="0">
                <a:solidFill>
                  <a:srgbClr val="212121"/>
                </a:solidFill>
                <a:latin typeface="Arial MT"/>
                <a:cs typeface="Arial MT"/>
              </a:rPr>
              <a:t>  </a:t>
            </a:r>
            <a:r>
              <a:rPr sz="900" spc="40" dirty="0">
                <a:solidFill>
                  <a:srgbClr val="232323"/>
                </a:solidFill>
                <a:latin typeface="Arial MT"/>
                <a:cs typeface="Arial MT"/>
              </a:rPr>
              <a:t>Data</a:t>
            </a:r>
            <a:endParaRPr sz="900">
              <a:latin typeface="Arial MT"/>
              <a:cs typeface="Arial MT"/>
            </a:endParaRPr>
          </a:p>
          <a:p>
            <a:pPr marL="12700" marR="5080" indent="29209" algn="r">
              <a:lnSpc>
                <a:spcPct val="120000"/>
              </a:lnSpc>
              <a:spcBef>
                <a:spcPts val="250"/>
              </a:spcBef>
            </a:pPr>
            <a:r>
              <a:rPr sz="850" spc="-10" dirty="0">
                <a:solidFill>
                  <a:srgbClr val="212121"/>
                </a:solidFill>
                <a:latin typeface="Arial MT"/>
                <a:cs typeface="Arial MT"/>
              </a:rPr>
              <a:t>Provides</a:t>
            </a:r>
            <a:r>
              <a:rPr sz="850" spc="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232323"/>
                </a:solidFill>
                <a:latin typeface="Arial MT"/>
                <a:cs typeface="Arial MT"/>
              </a:rPr>
              <a:t>up-to-date</a:t>
            </a:r>
            <a:r>
              <a:rPr sz="850" spc="7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232323"/>
                </a:solidFill>
                <a:latin typeface="Arial MT"/>
                <a:cs typeface="Arial MT"/>
              </a:rPr>
              <a:t>prices </a:t>
            </a:r>
            <a:r>
              <a:rPr sz="850" dirty="0">
                <a:solidFill>
                  <a:srgbClr val="212121"/>
                </a:solidFill>
                <a:latin typeface="Arial MT"/>
                <a:cs typeface="Arial MT"/>
              </a:rPr>
              <a:t>from</a:t>
            </a:r>
            <a:r>
              <a:rPr sz="850" spc="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232323"/>
                </a:solidFill>
                <a:latin typeface="Arial MT"/>
                <a:cs typeface="Arial MT"/>
              </a:rPr>
              <a:t>APMC </a:t>
            </a:r>
            <a:r>
              <a:rPr sz="900" spc="-35" dirty="0">
                <a:solidFill>
                  <a:srgbClr val="232323"/>
                </a:solidFill>
                <a:latin typeface="Arial MT"/>
                <a:cs typeface="Arial MT"/>
              </a:rPr>
              <a:t>markets,</a:t>
            </a:r>
            <a:r>
              <a:rPr sz="900" spc="-2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900" spc="-35" dirty="0">
                <a:solidFill>
                  <a:srgbClr val="212121"/>
                </a:solidFill>
                <a:latin typeface="Arial MT"/>
                <a:cs typeface="Arial MT"/>
              </a:rPr>
              <a:t>ensuring</a:t>
            </a:r>
            <a:r>
              <a:rPr sz="90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242424"/>
                </a:solidFill>
                <a:latin typeface="Arial MT"/>
                <a:cs typeface="Arial MT"/>
              </a:rPr>
              <a:t>users</a:t>
            </a:r>
            <a:r>
              <a:rPr sz="900" spc="-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solidFill>
                  <a:srgbClr val="242424"/>
                </a:solidFill>
                <a:latin typeface="Arial MT"/>
                <a:cs typeface="Arial MT"/>
              </a:rPr>
              <a:t>have</a:t>
            </a:r>
            <a:r>
              <a:rPr sz="900" spc="-1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232323"/>
                </a:solidFill>
                <a:latin typeface="Arial MT"/>
                <a:cs typeface="Arial MT"/>
              </a:rPr>
              <a:t>access</a:t>
            </a:r>
            <a:r>
              <a:rPr sz="900" spc="-1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242424"/>
                </a:solidFill>
                <a:latin typeface="Arial MT"/>
                <a:cs typeface="Arial MT"/>
              </a:rPr>
              <a:t>to </a:t>
            </a:r>
            <a:r>
              <a:rPr sz="850" dirty="0">
                <a:solidFill>
                  <a:srgbClr val="262626"/>
                </a:solidFill>
                <a:latin typeface="Arial MT"/>
                <a:cs typeface="Arial MT"/>
              </a:rPr>
              <a:t>the</a:t>
            </a:r>
            <a:r>
              <a:rPr sz="850" spc="-6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212121"/>
                </a:solidFill>
                <a:latin typeface="Arial MT"/>
                <a:cs typeface="Arial MT"/>
              </a:rPr>
              <a:t>latest</a:t>
            </a:r>
            <a:r>
              <a:rPr sz="850" spc="-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232323"/>
                </a:solidFill>
                <a:latin typeface="Arial MT"/>
                <a:cs typeface="Arial MT"/>
              </a:rPr>
              <a:t>market</a:t>
            </a:r>
            <a:r>
              <a:rPr sz="850" spc="-2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212121"/>
                </a:solidFill>
                <a:latin typeface="Arial MT"/>
                <a:cs typeface="Arial MT"/>
              </a:rPr>
              <a:t>information.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429" y="2909259"/>
            <a:ext cx="1877060" cy="90296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770255" algn="r">
              <a:lnSpc>
                <a:spcPct val="119100"/>
              </a:lnSpc>
              <a:spcBef>
                <a:spcPts val="265"/>
              </a:spcBef>
            </a:pPr>
            <a:r>
              <a:rPr sz="1100" spc="-40" dirty="0">
                <a:solidFill>
                  <a:srgbClr val="232323"/>
                </a:solidFill>
                <a:latin typeface="Arial MT"/>
                <a:cs typeface="Arial MT"/>
              </a:rPr>
              <a:t>Graphical</a:t>
            </a:r>
            <a:r>
              <a:rPr sz="1100" spc="2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212121"/>
                </a:solidFill>
                <a:latin typeface="Arial MT"/>
                <a:cs typeface="Arial MT"/>
              </a:rPr>
              <a:t>An</a:t>
            </a:r>
            <a:r>
              <a:rPr lang="en-US" sz="1100" spc="-45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100" spc="-45" dirty="0">
                <a:solidFill>
                  <a:srgbClr val="212121"/>
                </a:solidFill>
                <a:latin typeface="Arial MT"/>
                <a:cs typeface="Arial MT"/>
              </a:rPr>
              <a:t>lysis </a:t>
            </a:r>
            <a:r>
              <a:rPr sz="900" spc="-45" dirty="0">
                <a:solidFill>
                  <a:srgbClr val="1F1F1F"/>
                </a:solidFill>
                <a:latin typeface="Arial MT"/>
                <a:cs typeface="Arial MT"/>
              </a:rPr>
              <a:t>Visual</a:t>
            </a:r>
            <a:r>
              <a:rPr sz="9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212121"/>
                </a:solidFill>
                <a:latin typeface="Arial MT"/>
                <a:cs typeface="Arial MT"/>
              </a:rPr>
              <a:t>representations</a:t>
            </a:r>
            <a:r>
              <a:rPr sz="9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232323"/>
                </a:solidFill>
                <a:latin typeface="Arial MT"/>
                <a:cs typeface="Arial MT"/>
              </a:rPr>
              <a:t>of</a:t>
            </a:r>
            <a:r>
              <a:rPr sz="900" spc="3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232323"/>
                </a:solidFill>
                <a:latin typeface="Arial MT"/>
                <a:cs typeface="Arial MT"/>
              </a:rPr>
              <a:t>data</a:t>
            </a:r>
            <a:r>
              <a:rPr sz="900" spc="1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242424"/>
                </a:solidFill>
                <a:latin typeface="Arial MT"/>
                <a:cs typeface="Arial MT"/>
              </a:rPr>
              <a:t>help </a:t>
            </a:r>
            <a:r>
              <a:rPr sz="900" spc="-30" dirty="0">
                <a:solidFill>
                  <a:srgbClr val="232323"/>
                </a:solidFill>
                <a:latin typeface="Arial MT"/>
                <a:cs typeface="Arial MT"/>
              </a:rPr>
              <a:t>users</a:t>
            </a:r>
            <a:r>
              <a:rPr sz="900" spc="-1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212121"/>
                </a:solidFill>
                <a:latin typeface="Arial MT"/>
                <a:cs typeface="Arial MT"/>
              </a:rPr>
              <a:t>easily</a:t>
            </a:r>
            <a:r>
              <a:rPr sz="900" spc="1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00" spc="-35" dirty="0">
                <a:solidFill>
                  <a:srgbClr val="1F1F1F"/>
                </a:solidFill>
                <a:latin typeface="Arial MT"/>
                <a:cs typeface="Arial MT"/>
              </a:rPr>
              <a:t>understand</a:t>
            </a:r>
            <a:r>
              <a:rPr sz="9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232323"/>
                </a:solidFill>
                <a:latin typeface="Arial MT"/>
                <a:cs typeface="Arial MT"/>
              </a:rPr>
              <a:t>market </a:t>
            </a:r>
            <a:r>
              <a:rPr sz="900" spc="-20" dirty="0">
                <a:solidFill>
                  <a:srgbClr val="212121"/>
                </a:solidFill>
                <a:latin typeface="Arial MT"/>
                <a:cs typeface="Arial MT"/>
              </a:rPr>
              <a:t>fluctuations</a:t>
            </a:r>
            <a:r>
              <a:rPr sz="900" spc="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9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232323"/>
                </a:solidFill>
                <a:latin typeface="Arial MT"/>
                <a:cs typeface="Arial MT"/>
              </a:rPr>
              <a:t>price</a:t>
            </a:r>
            <a:r>
              <a:rPr sz="900" spc="-3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900" spc="-35" dirty="0">
                <a:solidFill>
                  <a:srgbClr val="212121"/>
                </a:solidFill>
                <a:latin typeface="Arial MT"/>
                <a:cs typeface="Arial MT"/>
              </a:rPr>
              <a:t>movements</a:t>
            </a:r>
            <a:r>
              <a:rPr sz="900" spc="4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00" spc="-40" dirty="0">
                <a:solidFill>
                  <a:srgbClr val="232323"/>
                </a:solidFill>
                <a:latin typeface="Arial MT"/>
                <a:cs typeface="Arial MT"/>
              </a:rPr>
              <a:t>over</a:t>
            </a:r>
            <a:endParaRPr sz="900" dirty="0">
              <a:latin typeface="Arial MT"/>
              <a:cs typeface="Arial MT"/>
            </a:endParaRPr>
          </a:p>
          <a:p>
            <a:pPr marR="8255" algn="r">
              <a:lnSpc>
                <a:spcPct val="100000"/>
              </a:lnSpc>
              <a:spcBef>
                <a:spcPts val="170"/>
              </a:spcBef>
            </a:pPr>
            <a:r>
              <a:rPr sz="900" spc="-10" dirty="0">
                <a:solidFill>
                  <a:srgbClr val="232323"/>
                </a:solidFill>
                <a:latin typeface="Arial MT"/>
                <a:cs typeface="Arial MT"/>
              </a:rPr>
              <a:t>time.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1084" y="1463249"/>
            <a:ext cx="1865630" cy="73215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610"/>
              </a:spcBef>
            </a:pPr>
            <a:r>
              <a:rPr sz="900" spc="55" dirty="0">
                <a:solidFill>
                  <a:srgbClr val="242424"/>
                </a:solidFill>
                <a:latin typeface="Arial MT"/>
                <a:cs typeface="Arial MT"/>
              </a:rPr>
              <a:t>Historical</a:t>
            </a:r>
            <a:r>
              <a:rPr sz="900" spc="13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900" spc="50" dirty="0">
                <a:solidFill>
                  <a:srgbClr val="262626"/>
                </a:solidFill>
                <a:latin typeface="Arial MT"/>
                <a:cs typeface="Arial MT"/>
              </a:rPr>
              <a:t>Data</a:t>
            </a:r>
            <a:endParaRPr sz="900">
              <a:latin typeface="Arial MT"/>
              <a:cs typeface="Arial MT"/>
            </a:endParaRPr>
          </a:p>
          <a:p>
            <a:pPr marL="12700" marR="5080" indent="3810">
              <a:lnSpc>
                <a:spcPct val="121200"/>
              </a:lnSpc>
              <a:spcBef>
                <a:spcPts val="265"/>
              </a:spcBef>
            </a:pPr>
            <a:r>
              <a:rPr sz="850" dirty="0">
                <a:solidFill>
                  <a:srgbClr val="242424"/>
                </a:solidFill>
                <a:latin typeface="Arial MT"/>
                <a:cs typeface="Arial MT"/>
              </a:rPr>
              <a:t>Access</a:t>
            </a:r>
            <a:r>
              <a:rPr sz="850" spc="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232323"/>
                </a:solidFill>
                <a:latin typeface="Arial MT"/>
                <a:cs typeface="Arial MT"/>
              </a:rPr>
              <a:t>to</a:t>
            </a:r>
            <a:r>
              <a:rPr sz="850" spc="-5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232323"/>
                </a:solidFill>
                <a:latin typeface="Arial MT"/>
                <a:cs typeface="Arial MT"/>
              </a:rPr>
              <a:t>past</a:t>
            </a:r>
            <a:r>
              <a:rPr sz="850" spc="-2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232323"/>
                </a:solidFill>
                <a:latin typeface="Arial MT"/>
                <a:cs typeface="Arial MT"/>
              </a:rPr>
              <a:t>price</a:t>
            </a:r>
            <a:r>
              <a:rPr sz="850" spc="-5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232323"/>
                </a:solidFill>
                <a:latin typeface="Arial MT"/>
                <a:cs typeface="Arial MT"/>
              </a:rPr>
              <a:t>trends allows</a:t>
            </a:r>
            <a:r>
              <a:rPr sz="850" spc="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262626"/>
                </a:solidFill>
                <a:latin typeface="Arial MT"/>
                <a:cs typeface="Arial MT"/>
              </a:rPr>
              <a:t>for </a:t>
            </a:r>
            <a:r>
              <a:rPr sz="850" dirty="0">
                <a:solidFill>
                  <a:srgbClr val="242424"/>
                </a:solidFill>
                <a:latin typeface="Arial MT"/>
                <a:cs typeface="Arial MT"/>
              </a:rPr>
              <a:t>informed</a:t>
            </a:r>
            <a:r>
              <a:rPr sz="850" spc="4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232323"/>
                </a:solidFill>
                <a:latin typeface="Arial MT"/>
                <a:cs typeface="Arial MT"/>
              </a:rPr>
              <a:t>decision-</a:t>
            </a:r>
            <a:r>
              <a:rPr sz="850" dirty="0">
                <a:solidFill>
                  <a:srgbClr val="232323"/>
                </a:solidFill>
                <a:latin typeface="Arial MT"/>
                <a:cs typeface="Arial MT"/>
              </a:rPr>
              <a:t>making</a:t>
            </a:r>
            <a:r>
              <a:rPr sz="850" spc="-6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262626"/>
                </a:solidFill>
                <a:latin typeface="Arial MT"/>
                <a:cs typeface="Arial MT"/>
              </a:rPr>
              <a:t>and</a:t>
            </a:r>
            <a:r>
              <a:rPr sz="850" spc="-2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242424"/>
                </a:solidFill>
                <a:latin typeface="Arial MT"/>
                <a:cs typeface="Arial MT"/>
              </a:rPr>
              <a:t>a</a:t>
            </a:r>
            <a:r>
              <a:rPr sz="850" spc="-2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242424"/>
                </a:solidFill>
                <a:latin typeface="Arial MT"/>
                <a:cs typeface="Arial MT"/>
              </a:rPr>
              <a:t>better </a:t>
            </a:r>
            <a:r>
              <a:rPr sz="850" spc="-10" dirty="0">
                <a:solidFill>
                  <a:srgbClr val="232323"/>
                </a:solidFill>
                <a:latin typeface="Arial MT"/>
                <a:cs typeface="Arial MT"/>
              </a:rPr>
              <a:t>understanding</a:t>
            </a:r>
            <a:r>
              <a:rPr sz="850" spc="5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262626"/>
                </a:solidFill>
                <a:latin typeface="Arial MT"/>
                <a:cs typeface="Arial MT"/>
              </a:rPr>
              <a:t>of</a:t>
            </a:r>
            <a:r>
              <a:rPr sz="850" spc="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242424"/>
                </a:solidFill>
                <a:latin typeface="Arial MT"/>
                <a:cs typeface="Arial MT"/>
              </a:rPr>
              <a:t>market</a:t>
            </a:r>
            <a:r>
              <a:rPr sz="850" spc="2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262626"/>
                </a:solidFill>
                <a:latin typeface="Arial MT"/>
                <a:cs typeface="Arial MT"/>
              </a:rPr>
              <a:t>dynamics.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00641" y="3005895"/>
            <a:ext cx="1800225" cy="7302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900" spc="90" dirty="0">
                <a:solidFill>
                  <a:srgbClr val="242424"/>
                </a:solidFill>
                <a:latin typeface="Arial MT"/>
                <a:cs typeface="Arial MT"/>
              </a:rPr>
              <a:t>Intuitive</a:t>
            </a:r>
            <a:r>
              <a:rPr sz="900" spc="2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900" spc="75" dirty="0">
                <a:solidFill>
                  <a:srgbClr val="232323"/>
                </a:solidFill>
                <a:latin typeface="Arial MT"/>
                <a:cs typeface="Arial MT"/>
              </a:rPr>
              <a:t>Interface</a:t>
            </a:r>
            <a:endParaRPr sz="900" dirty="0">
              <a:latin typeface="Arial MT"/>
              <a:cs typeface="Arial MT"/>
            </a:endParaRPr>
          </a:p>
          <a:p>
            <a:pPr marL="15875" marR="5080" indent="-1905">
              <a:lnSpc>
                <a:spcPct val="122300"/>
              </a:lnSpc>
              <a:spcBef>
                <a:spcPts val="204"/>
              </a:spcBef>
            </a:pPr>
            <a:r>
              <a:rPr sz="850" dirty="0">
                <a:solidFill>
                  <a:srgbClr val="232323"/>
                </a:solidFill>
                <a:latin typeface="Arial MT"/>
                <a:cs typeface="Arial MT"/>
              </a:rPr>
              <a:t>User-friendly</a:t>
            </a:r>
            <a:r>
              <a:rPr sz="850" spc="4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232323"/>
                </a:solidFill>
                <a:latin typeface="Arial MT"/>
                <a:cs typeface="Arial MT"/>
              </a:rPr>
              <a:t>design</a:t>
            </a:r>
            <a:r>
              <a:rPr sz="850" spc="2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232323"/>
                </a:solidFill>
                <a:latin typeface="Arial MT"/>
                <a:cs typeface="Arial MT"/>
              </a:rPr>
              <a:t>with</a:t>
            </a:r>
            <a:r>
              <a:rPr sz="850" spc="-3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212121"/>
                </a:solidFill>
                <a:latin typeface="Arial MT"/>
                <a:cs typeface="Arial MT"/>
              </a:rPr>
              <a:t>multilingual </a:t>
            </a:r>
            <a:r>
              <a:rPr sz="850" dirty="0">
                <a:solidFill>
                  <a:srgbClr val="232323"/>
                </a:solidFill>
                <a:latin typeface="Arial MT"/>
                <a:cs typeface="Arial MT"/>
              </a:rPr>
              <a:t>suppo</a:t>
            </a:r>
            <a:r>
              <a:rPr lang="en-US" sz="850" dirty="0">
                <a:solidFill>
                  <a:srgbClr val="232323"/>
                </a:solidFill>
                <a:latin typeface="Arial MT"/>
                <a:cs typeface="Arial MT"/>
              </a:rPr>
              <a:t>rt</a:t>
            </a:r>
            <a:r>
              <a:rPr sz="850" spc="-5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212121"/>
                </a:solidFill>
                <a:latin typeface="Arial MT"/>
                <a:cs typeface="Arial MT"/>
              </a:rPr>
              <a:t>makes</a:t>
            </a:r>
            <a:r>
              <a:rPr sz="850" spc="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242424"/>
                </a:solidFill>
                <a:latin typeface="Arial MT"/>
                <a:cs typeface="Arial MT"/>
              </a:rPr>
              <a:t>it</a:t>
            </a:r>
            <a:r>
              <a:rPr sz="850" spc="-1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232323"/>
                </a:solidFill>
                <a:latin typeface="Arial MT"/>
                <a:cs typeface="Arial MT"/>
              </a:rPr>
              <a:t>accessible</a:t>
            </a:r>
            <a:r>
              <a:rPr sz="850" spc="2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232323"/>
                </a:solidFill>
                <a:latin typeface="Arial MT"/>
                <a:cs typeface="Arial MT"/>
              </a:rPr>
              <a:t>for</a:t>
            </a:r>
            <a:r>
              <a:rPr sz="850" spc="2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50" spc="-50" dirty="0">
                <a:solidFill>
                  <a:srgbClr val="242424"/>
                </a:solidFill>
                <a:latin typeface="Arial MT"/>
                <a:cs typeface="Arial MT"/>
              </a:rPr>
              <a:t>a</a:t>
            </a:r>
            <a:r>
              <a:rPr sz="850" spc="-3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232323"/>
                </a:solidFill>
                <a:latin typeface="Arial MT"/>
                <a:cs typeface="Arial MT"/>
              </a:rPr>
              <a:t>diverse</a:t>
            </a:r>
            <a:r>
              <a:rPr sz="900" spc="-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900" spc="-35" dirty="0">
                <a:solidFill>
                  <a:srgbClr val="232323"/>
                </a:solidFill>
                <a:latin typeface="Arial MT"/>
                <a:cs typeface="Arial MT"/>
              </a:rPr>
              <a:t>range</a:t>
            </a:r>
            <a:r>
              <a:rPr sz="900" spc="-2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232323"/>
                </a:solidFill>
                <a:latin typeface="Arial MT"/>
                <a:cs typeface="Arial MT"/>
              </a:rPr>
              <a:t>of</a:t>
            </a:r>
            <a:r>
              <a:rPr sz="900" spc="-2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232323"/>
                </a:solidFill>
                <a:latin typeface="Arial MT"/>
                <a:cs typeface="Arial MT"/>
              </a:rPr>
              <a:t>users.</a:t>
            </a:r>
            <a:endParaRPr sz="9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9EAA-A1F8-0DC7-FECA-5B96DB0B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34735"/>
            <a:ext cx="4850765" cy="323165"/>
          </a:xfrm>
        </p:spPr>
        <p:txBody>
          <a:bodyPr/>
          <a:lstStyle/>
          <a:p>
            <a:r>
              <a:rPr lang="en-US" u="sng" dirty="0"/>
              <a:t>Beneficiaries of APMC Price Pulse includes: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C138-8CEE-4605-7B7B-1B11103F6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801" y="1143000"/>
            <a:ext cx="4850764" cy="3385542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sz="1100" b="1" dirty="0"/>
              <a:t>Farmers : </a:t>
            </a:r>
            <a:r>
              <a:rPr lang="en-US" sz="1100" dirty="0"/>
              <a:t>They gain access to real-time price information, empowering them to negotiate better prices for their produce.</a:t>
            </a:r>
          </a:p>
          <a:p>
            <a:pPr marL="228600" indent="-228600">
              <a:buAutoNum type="arabicPeriod"/>
            </a:pPr>
            <a:endParaRPr lang="en-US" sz="1100" dirty="0"/>
          </a:p>
          <a:p>
            <a:pPr marL="228600" indent="-228600">
              <a:buAutoNum type="arabicPeriod"/>
            </a:pPr>
            <a:r>
              <a:rPr lang="en-US" sz="1100" b="1" dirty="0"/>
              <a:t>Wholesalers : </a:t>
            </a:r>
            <a:r>
              <a:rPr lang="en-US" sz="1100" dirty="0"/>
              <a:t>With updated market data, wholesalers can make informed buying and selling decisions, optimizing their operations.</a:t>
            </a:r>
          </a:p>
          <a:p>
            <a:pPr marL="228600" indent="-228600">
              <a:buAutoNum type="arabicPeriod"/>
            </a:pPr>
            <a:endParaRPr lang="en-US" sz="1100" dirty="0"/>
          </a:p>
          <a:p>
            <a:pPr marL="228600" indent="-228600">
              <a:buAutoNum type="arabicPeriod"/>
            </a:pPr>
            <a:r>
              <a:rPr lang="en-US" sz="1100" b="1" dirty="0"/>
              <a:t>Consumers : </a:t>
            </a:r>
            <a:r>
              <a:rPr lang="en-US" sz="1100" dirty="0"/>
              <a:t>Access to transparent pricing helps consumers make better choices and can lead to more competitive prices in the market.</a:t>
            </a:r>
          </a:p>
          <a:p>
            <a:pPr marL="228600" indent="-228600">
              <a:buAutoNum type="arabicPeriod"/>
            </a:pPr>
            <a:endParaRPr lang="en-US" sz="1100" dirty="0"/>
          </a:p>
          <a:p>
            <a:pPr marL="228600" indent="-228600">
              <a:buAutoNum type="arabicPeriod"/>
            </a:pPr>
            <a:r>
              <a:rPr lang="en-US" sz="1100" b="1" dirty="0"/>
              <a:t>Agri-Entrepreneurs : </a:t>
            </a:r>
            <a:r>
              <a:rPr lang="en-US" sz="1100" dirty="0"/>
              <a:t>Startups and businesses involved in agriculture can leverage price data for better planning and investment decisions.</a:t>
            </a:r>
          </a:p>
          <a:p>
            <a:pPr marL="228600" indent="-228600">
              <a:buAutoNum type="arabicPeriod"/>
            </a:pPr>
            <a:endParaRPr lang="en-US" sz="1100" dirty="0"/>
          </a:p>
          <a:p>
            <a:pPr marL="228600" indent="-228600">
              <a:buAutoNum type="arabicPeriod"/>
            </a:pPr>
            <a:r>
              <a:rPr lang="en-US" sz="1100" b="1" dirty="0"/>
              <a:t>Researchers and Analysts : </a:t>
            </a:r>
            <a:r>
              <a:rPr lang="en-US" sz="1100" dirty="0"/>
              <a:t>They can analyze market trends and price fluctuations for studies and reports, contributing to a better understanding of the agricultural sector.</a:t>
            </a:r>
          </a:p>
          <a:p>
            <a:pPr marL="228600" indent="-228600"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b="1" dirty="0"/>
              <a:t>Cooperatives and Farmer Groups : </a:t>
            </a:r>
            <a:r>
              <a:rPr lang="en-US" sz="1100" dirty="0"/>
              <a:t>These organizations can use price data to support their members in achieving better market outcomes.</a:t>
            </a:r>
          </a:p>
          <a:p>
            <a:pPr marL="228600" indent="-228600">
              <a:buAutoNum type="arabicPeriod"/>
            </a:pPr>
            <a:endParaRPr lang="en-US" sz="1100" dirty="0"/>
          </a:p>
          <a:p>
            <a:pPr marL="228600" indent="-228600">
              <a:buAutoNum type="arabicPeriod"/>
            </a:pPr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EE3C56-70B6-11F5-C5CE-623A3B9E3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078" y="2394397"/>
            <a:ext cx="2331922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4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4952" y="1627632"/>
            <a:ext cx="682666" cy="6949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956190" y="1354836"/>
            <a:ext cx="2255520" cy="0"/>
          </a:xfrm>
          <a:custGeom>
            <a:avLst/>
            <a:gdLst/>
            <a:ahLst/>
            <a:cxnLst/>
            <a:rect l="l" t="t" r="r" b="b"/>
            <a:pathLst>
              <a:path w="2255520">
                <a:moveTo>
                  <a:pt x="0" y="0"/>
                </a:moveTo>
                <a:lnTo>
                  <a:pt x="2255238" y="0"/>
                </a:lnTo>
              </a:path>
            </a:pathLst>
          </a:custGeom>
          <a:ln w="3175">
            <a:solidFill>
              <a:srgbClr val="1F23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08380" y="2697479"/>
            <a:ext cx="2386330" cy="1231900"/>
            <a:chOff x="408380" y="2697479"/>
            <a:chExt cx="2386330" cy="12319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380" y="2697479"/>
              <a:ext cx="2386285" cy="12313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476" y="2956559"/>
              <a:ext cx="667428" cy="682751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876952" y="2697479"/>
            <a:ext cx="2380615" cy="1231900"/>
            <a:chOff x="2876952" y="2697479"/>
            <a:chExt cx="2380615" cy="12319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6952" y="2697479"/>
              <a:ext cx="2380190" cy="12313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4094" y="2956559"/>
              <a:ext cx="664380" cy="68275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08380" y="1365503"/>
            <a:ext cx="2386330" cy="1249680"/>
            <a:chOff x="408380" y="1365503"/>
            <a:chExt cx="2386330" cy="124968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380" y="1365503"/>
              <a:ext cx="2386285" cy="12496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2476" y="1633727"/>
              <a:ext cx="667428" cy="67970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339429" y="1365503"/>
            <a:ext cx="2386330" cy="1249680"/>
            <a:chOff x="5339429" y="1365503"/>
            <a:chExt cx="2386330" cy="124968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39429" y="1365503"/>
              <a:ext cx="2386285" cy="12496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76571" y="1633727"/>
              <a:ext cx="667428" cy="679704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88416" y="165313"/>
            <a:ext cx="4850765" cy="677911"/>
          </a:xfrm>
          <a:prstGeom prst="rect">
            <a:avLst/>
          </a:prstGeom>
        </p:spPr>
        <p:txBody>
          <a:bodyPr vert="horz" wrap="square" lIns="0" tIns="18367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35"/>
              </a:spcBef>
            </a:pPr>
            <a:r>
              <a:rPr dirty="0">
                <a:solidFill>
                  <a:srgbClr val="242424"/>
                </a:solidFill>
              </a:rPr>
              <a:t>Conclusion</a:t>
            </a:r>
            <a:r>
              <a:rPr lang="en-US" spc="340" dirty="0">
                <a:solidFill>
                  <a:srgbClr val="242424"/>
                </a:solidFill>
              </a:rPr>
              <a:t>:</a:t>
            </a:r>
            <a:endParaRPr spc="45" dirty="0"/>
          </a:p>
          <a:p>
            <a:pPr marL="22225">
              <a:lnSpc>
                <a:spcPct val="100000"/>
              </a:lnSpc>
              <a:spcBef>
                <a:spcPts val="335"/>
              </a:spcBef>
            </a:pPr>
            <a:r>
              <a:rPr sz="850" dirty="0">
                <a:solidFill>
                  <a:srgbClr val="595959"/>
                </a:solidFill>
                <a:latin typeface="Arial MT"/>
                <a:cs typeface="Arial MT"/>
              </a:rPr>
              <a:t>APMC</a:t>
            </a:r>
            <a:r>
              <a:rPr sz="850" spc="3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850" spc="50" dirty="0">
                <a:solidFill>
                  <a:srgbClr val="5B5B5B"/>
                </a:solidFill>
                <a:latin typeface="Arial MT"/>
                <a:cs typeface="Arial MT"/>
              </a:rPr>
              <a:t>Price-</a:t>
            </a:r>
            <a:r>
              <a:rPr sz="850" spc="-60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B5B5B"/>
                </a:solidFill>
                <a:latin typeface="Arial MT"/>
                <a:cs typeface="Arial MT"/>
              </a:rPr>
              <a:t>Pulse:</a:t>
            </a:r>
            <a:r>
              <a:rPr sz="850" spc="210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B5B5B"/>
                </a:solidFill>
                <a:latin typeface="Arial MT"/>
                <a:cs typeface="Arial MT"/>
              </a:rPr>
              <a:t>Real-Time</a:t>
            </a:r>
            <a:r>
              <a:rPr sz="850" spc="285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sz="850" spc="55" dirty="0">
                <a:solidFill>
                  <a:srgbClr val="5B5B5B"/>
                </a:solidFill>
                <a:latin typeface="Arial MT"/>
                <a:cs typeface="Arial MT"/>
              </a:rPr>
              <a:t>Market</a:t>
            </a:r>
            <a:r>
              <a:rPr sz="850" spc="295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B5B5B"/>
                </a:solidFill>
                <a:latin typeface="Arial MT"/>
                <a:cs typeface="Arial MT"/>
              </a:rPr>
              <a:t>Insights</a:t>
            </a:r>
            <a:r>
              <a:rPr sz="850" spc="330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5B5B5B"/>
                </a:solidFill>
                <a:latin typeface="Arial MT"/>
                <a:cs typeface="Arial MT"/>
              </a:rPr>
              <a:t>for</a:t>
            </a:r>
            <a:r>
              <a:rPr sz="850" spc="350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sz="850" spc="40" dirty="0">
                <a:solidFill>
                  <a:srgbClr val="5B5B5B"/>
                </a:solidFill>
                <a:latin typeface="Arial MT"/>
                <a:cs typeface="Arial MT"/>
              </a:rPr>
              <a:t>Agriculture</a:t>
            </a:r>
            <a:endParaRPr sz="850" dirty="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3496" y="1994661"/>
            <a:ext cx="8255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5" dirty="0">
                <a:solidFill>
                  <a:srgbClr val="A1824B"/>
                </a:solidFill>
                <a:latin typeface="Arial MT"/>
                <a:cs typeface="Arial MT"/>
              </a:rPr>
              <a:t>“’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72380" y="1385316"/>
            <a:ext cx="2365375" cy="1228725"/>
          </a:xfrm>
          <a:prstGeom prst="rect">
            <a:avLst/>
          </a:prstGeom>
          <a:ln w="3175">
            <a:solidFill>
              <a:srgbClr val="3B3F44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endParaRPr sz="800">
              <a:latin typeface="Times New Roman"/>
              <a:cs typeface="Times New Roman"/>
            </a:endParaRPr>
          </a:p>
          <a:p>
            <a:pPr marL="923290" marR="215900" indent="3175">
              <a:lnSpc>
                <a:spcPct val="129700"/>
              </a:lnSpc>
            </a:pPr>
            <a:r>
              <a:rPr sz="1000" dirty="0">
                <a:solidFill>
                  <a:srgbClr val="212121"/>
                </a:solidFill>
                <a:latin typeface="Arial MT"/>
                <a:cs typeface="Arial MT"/>
              </a:rPr>
              <a:t>Price</a:t>
            </a:r>
            <a:r>
              <a:rPr sz="10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12121"/>
                </a:solidFill>
                <a:latin typeface="Arial MT"/>
                <a:cs typeface="Arial MT"/>
              </a:rPr>
              <a:t>Information </a:t>
            </a:r>
            <a:r>
              <a:rPr sz="800" dirty="0">
                <a:solidFill>
                  <a:srgbClr val="212121"/>
                </a:solidFill>
                <a:latin typeface="Arial MT"/>
                <a:cs typeface="Arial MT"/>
              </a:rPr>
              <a:t>Provides</a:t>
            </a:r>
            <a:r>
              <a:rPr sz="800" spc="1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12121"/>
                </a:solidFill>
                <a:latin typeface="Arial MT"/>
                <a:cs typeface="Arial MT"/>
              </a:rPr>
              <a:t>critical</a:t>
            </a:r>
            <a:r>
              <a:rPr sz="800" spc="1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232323"/>
                </a:solidFill>
                <a:latin typeface="Arial MT"/>
                <a:cs typeface="Arial MT"/>
              </a:rPr>
              <a:t>price </a:t>
            </a:r>
            <a:r>
              <a:rPr sz="850" dirty="0">
                <a:solidFill>
                  <a:srgbClr val="212121"/>
                </a:solidFill>
                <a:latin typeface="Arial MT"/>
                <a:cs typeface="Arial MT"/>
              </a:rPr>
              <a:t>information</a:t>
            </a:r>
            <a:r>
              <a:rPr sz="85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232323"/>
                </a:solidFill>
                <a:latin typeface="Arial MT"/>
                <a:cs typeface="Arial MT"/>
              </a:rPr>
              <a:t>and</a:t>
            </a:r>
            <a:r>
              <a:rPr sz="850" spc="-3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50" spc="-20" dirty="0">
                <a:solidFill>
                  <a:srgbClr val="232323"/>
                </a:solidFill>
                <a:latin typeface="Arial MT"/>
                <a:cs typeface="Arial MT"/>
              </a:rPr>
              <a:t>trend </a:t>
            </a:r>
            <a:r>
              <a:rPr sz="800" dirty="0">
                <a:solidFill>
                  <a:srgbClr val="232323"/>
                </a:solidFill>
                <a:latin typeface="Arial MT"/>
                <a:cs typeface="Arial MT"/>
              </a:rPr>
              <a:t>analysis</a:t>
            </a:r>
            <a:r>
              <a:rPr sz="800" spc="11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32323"/>
                </a:solidFill>
                <a:latin typeface="Arial MT"/>
                <a:cs typeface="Arial MT"/>
              </a:rPr>
              <a:t>for</a:t>
            </a:r>
            <a:r>
              <a:rPr sz="800" spc="11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212121"/>
                </a:solidFill>
                <a:latin typeface="Arial MT"/>
                <a:cs typeface="Arial MT"/>
              </a:rPr>
              <a:t>various</a:t>
            </a:r>
            <a:r>
              <a:rPr sz="800" spc="1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212121"/>
                </a:solidFill>
                <a:latin typeface="Arial MT"/>
                <a:cs typeface="Arial MT"/>
              </a:rPr>
              <a:t>crops </a:t>
            </a:r>
            <a:r>
              <a:rPr sz="800" dirty="0">
                <a:solidFill>
                  <a:srgbClr val="242424"/>
                </a:solidFill>
                <a:latin typeface="Arial MT"/>
                <a:cs typeface="Arial MT"/>
              </a:rPr>
              <a:t>and</a:t>
            </a:r>
            <a:r>
              <a:rPr sz="800" spc="30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1F1F1F"/>
                </a:solidFill>
                <a:latin typeface="Arial MT"/>
                <a:cs typeface="Arial MT"/>
              </a:rPr>
              <a:t>commodities.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386</Words>
  <Application>Microsoft Office PowerPoint</Application>
  <PresentationFormat>Custom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AngsanaUPC</vt:lpstr>
      <vt:lpstr>Arial</vt:lpstr>
      <vt:lpstr>Arial MT</vt:lpstr>
      <vt:lpstr>Calibri</vt:lpstr>
      <vt:lpstr>Times New Roman</vt:lpstr>
      <vt:lpstr>Office Theme</vt:lpstr>
      <vt:lpstr>APMC Price-Pulse Real-Time Market Insights for Agriculture</vt:lpstr>
      <vt:lpstr>Challenges in Agricultural  Pricing Addressing the gaps in market information for better decision-making </vt:lpstr>
      <vt:lpstr>Introduction to APMC Price-Pulse APMC Price-Pulse: Real-Time Market Insights for Agriculture</vt:lpstr>
      <vt:lpstr>Key Features of APMC Price-Pulse APMC Price-Pulse: Real-Time Market Insights for Agriculture</vt:lpstr>
      <vt:lpstr>Beneficiaries of APMC Price Pulse includes:</vt:lpstr>
      <vt:lpstr>Conclusion: APMC Price- Pulse: Real-Time Market Insights for Agriculture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APMC Price-Pulse Real-Time Market Insights for Agriculture</dc:title>
  <dc:creator>Aditya Vajramatti</dc:creator>
  <cp:lastModifiedBy>Aditya Vajramatti</cp:lastModifiedBy>
  <cp:revision>2</cp:revision>
  <dcterms:created xsi:type="dcterms:W3CDTF">2024-10-29T04:57:31Z</dcterms:created>
  <dcterms:modified xsi:type="dcterms:W3CDTF">2024-10-29T05:54:07Z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2024-10-29T00:00:00Z</vt:filetime>
  </property>
  <property fmtid="{D5CDD505-2E9C-101B-9397-08002B2CF9AE}" pid="3" name="Producer">
    <vt:lpwstr>jsPDF 2.5.1</vt:lpwstr>
  </property>
  <property fmtid="{D5CDD505-2E9C-101B-9397-08002B2CF9AE}" pid="4" name="LastSaved">
    <vt:filetime>2024-10-29T00:00:00Z</vt:filetime>
  </property>
</Properties>
</file>