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734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71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925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54076"/>
            <a:ext cx="8072119" cy="467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08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55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25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16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96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51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17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9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84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02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58478" y="1911578"/>
            <a:ext cx="52349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3790" algn="l"/>
              </a:tabLst>
            </a:pPr>
            <a:r>
              <a:rPr sz="6000" b="1" spc="-5" dirty="0">
                <a:solidFill>
                  <a:srgbClr val="004A84"/>
                </a:solidFill>
                <a:latin typeface="Arial"/>
                <a:cs typeface="Arial"/>
              </a:rPr>
              <a:t>Media	Queries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245" y="38927"/>
            <a:ext cx="3741242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Media </a:t>
            </a:r>
            <a:r>
              <a:rPr spc="-5" dirty="0"/>
              <a:t>Query</a:t>
            </a:r>
            <a:r>
              <a:rPr spc="-60" dirty="0"/>
              <a:t> </a:t>
            </a:r>
            <a:r>
              <a:rPr spc="-5" dirty="0"/>
              <a:t>Syntax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04042" y="1664919"/>
            <a:ext cx="6336030" cy="2562225"/>
            <a:chOff x="1104042" y="1664919"/>
            <a:chExt cx="6336030" cy="2562225"/>
          </a:xfrm>
        </p:grpSpPr>
        <p:sp>
          <p:nvSpPr>
            <p:cNvPr id="4" name="object 4"/>
            <p:cNvSpPr/>
            <p:nvPr/>
          </p:nvSpPr>
          <p:spPr>
            <a:xfrm>
              <a:off x="1126374" y="1687479"/>
              <a:ext cx="6313512" cy="25395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08805" y="1669681"/>
              <a:ext cx="6188710" cy="2413000"/>
            </a:xfrm>
            <a:custGeom>
              <a:avLst/>
              <a:gdLst/>
              <a:ahLst/>
              <a:cxnLst/>
              <a:rect l="l" t="t" r="r" b="b"/>
              <a:pathLst>
                <a:path w="6188709" h="2413000">
                  <a:moveTo>
                    <a:pt x="6188462" y="0"/>
                  </a:moveTo>
                  <a:lnTo>
                    <a:pt x="0" y="0"/>
                  </a:lnTo>
                  <a:lnTo>
                    <a:pt x="0" y="2412831"/>
                  </a:lnTo>
                  <a:lnTo>
                    <a:pt x="6188462" y="2412831"/>
                  </a:lnTo>
                  <a:lnTo>
                    <a:pt x="6188462" y="0"/>
                  </a:lnTo>
                  <a:close/>
                </a:path>
              </a:pathLst>
            </a:custGeom>
            <a:solidFill>
              <a:srgbClr val="2728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8805" y="1669681"/>
              <a:ext cx="6188710" cy="2413000"/>
            </a:xfrm>
            <a:custGeom>
              <a:avLst/>
              <a:gdLst/>
              <a:ahLst/>
              <a:cxnLst/>
              <a:rect l="l" t="t" r="r" b="b"/>
              <a:pathLst>
                <a:path w="6188709" h="2413000">
                  <a:moveTo>
                    <a:pt x="0" y="0"/>
                  </a:moveTo>
                  <a:lnTo>
                    <a:pt x="6188455" y="0"/>
                  </a:lnTo>
                  <a:lnTo>
                    <a:pt x="6188455" y="2412838"/>
                  </a:lnTo>
                  <a:lnTo>
                    <a:pt x="0" y="241283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93329" y="1795145"/>
            <a:ext cx="13061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92672"/>
                </a:solidFill>
                <a:latin typeface="Courier New"/>
                <a:cs typeface="Courier New"/>
              </a:rPr>
              <a:t>@media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7088" y="1795145"/>
            <a:ext cx="42932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73020" algn="l"/>
              </a:tabLst>
            </a:pPr>
            <a:r>
              <a:rPr sz="2800" b="1" spc="-5" dirty="0">
                <a:solidFill>
                  <a:srgbClr val="F8F8F2"/>
                </a:solidFill>
                <a:latin typeface="Courier New"/>
                <a:cs typeface="Courier New"/>
              </a:rPr>
              <a:t>(</a:t>
            </a:r>
            <a:r>
              <a:rPr sz="2800" b="1" spc="-5" dirty="0">
                <a:solidFill>
                  <a:srgbClr val="66D9EF"/>
                </a:solidFill>
                <a:latin typeface="Courier New"/>
                <a:cs typeface="Courier New"/>
              </a:rPr>
              <a:t>max-width</a:t>
            </a:r>
            <a:r>
              <a:rPr sz="2800" b="1" spc="-5" dirty="0">
                <a:solidFill>
                  <a:srgbClr val="F92672"/>
                </a:solidFill>
                <a:latin typeface="Courier New"/>
                <a:cs typeface="Courier New"/>
              </a:rPr>
              <a:t>:	</a:t>
            </a:r>
            <a:r>
              <a:rPr sz="2800" b="1" spc="-5" dirty="0">
                <a:solidFill>
                  <a:srgbClr val="F8F8F2"/>
                </a:solidFill>
                <a:latin typeface="Courier New"/>
                <a:cs typeface="Courier New"/>
              </a:rPr>
              <a:t>767px)</a:t>
            </a:r>
            <a:r>
              <a:rPr sz="2800" b="1" spc="-95" dirty="0">
                <a:solidFill>
                  <a:srgbClr val="F8F8F2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F8F8F2"/>
                </a:solidFill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0529" y="2214245"/>
            <a:ext cx="3013075" cy="883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339340" algn="ctr">
              <a:lnSpc>
                <a:spcPct val="100000"/>
              </a:lnSpc>
              <a:spcBef>
                <a:spcPts val="100"/>
              </a:spcBef>
              <a:tabLst>
                <a:tab pos="426720" algn="l"/>
              </a:tabLst>
            </a:pPr>
            <a:r>
              <a:rPr sz="2800" b="1" dirty="0">
                <a:solidFill>
                  <a:srgbClr val="F92672"/>
                </a:solidFill>
                <a:latin typeface="Courier New"/>
                <a:cs typeface="Courier New"/>
              </a:rPr>
              <a:t>p	</a:t>
            </a:r>
            <a:r>
              <a:rPr sz="2800" b="1" dirty="0">
                <a:solidFill>
                  <a:srgbClr val="F8F8F2"/>
                </a:solidFill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426720" algn="ctr">
              <a:lnSpc>
                <a:spcPct val="100000"/>
              </a:lnSpc>
              <a:spcBef>
                <a:spcPts val="40"/>
              </a:spcBef>
              <a:tabLst>
                <a:tab pos="1920239" algn="l"/>
              </a:tabLst>
            </a:pPr>
            <a:r>
              <a:rPr sz="2800" b="1" dirty="0">
                <a:solidFill>
                  <a:srgbClr val="66D9EF"/>
                </a:solidFill>
                <a:latin typeface="Courier New"/>
                <a:cs typeface="Courier New"/>
              </a:rPr>
              <a:t>color</a:t>
            </a:r>
            <a:r>
              <a:rPr sz="2800" b="1" dirty="0">
                <a:solidFill>
                  <a:srgbClr val="F92672"/>
                </a:solidFill>
                <a:latin typeface="Courier New"/>
                <a:cs typeface="Courier New"/>
              </a:rPr>
              <a:t>:	</a:t>
            </a:r>
            <a:r>
              <a:rPr sz="2800" b="1" dirty="0">
                <a:solidFill>
                  <a:srgbClr val="F8F8F2"/>
                </a:solidFill>
                <a:latin typeface="Courier New"/>
                <a:cs typeface="Courier New"/>
              </a:rPr>
              <a:t>blue;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0529" y="3065145"/>
            <a:ext cx="239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8F8F2"/>
                </a:solidFill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3329" y="3496945"/>
            <a:ext cx="239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8F8F2"/>
                </a:solidFill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680855" y="789705"/>
            <a:ext cx="4102735" cy="1122680"/>
            <a:chOff x="2680855" y="789705"/>
            <a:chExt cx="4102735" cy="1122680"/>
          </a:xfrm>
        </p:grpSpPr>
        <p:sp>
          <p:nvSpPr>
            <p:cNvPr id="13" name="object 13"/>
            <p:cNvSpPr/>
            <p:nvPr/>
          </p:nvSpPr>
          <p:spPr>
            <a:xfrm>
              <a:off x="2938551" y="1276010"/>
              <a:ext cx="3578631" cy="6359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12097" y="1328645"/>
              <a:ext cx="3431540" cy="518159"/>
            </a:xfrm>
            <a:custGeom>
              <a:avLst/>
              <a:gdLst/>
              <a:ahLst/>
              <a:cxnLst/>
              <a:rect l="l" t="t" r="r" b="b"/>
              <a:pathLst>
                <a:path w="3431540" h="518160">
                  <a:moveTo>
                    <a:pt x="0" y="517959"/>
                  </a:moveTo>
                  <a:lnTo>
                    <a:pt x="1541" y="449112"/>
                  </a:lnTo>
                  <a:lnTo>
                    <a:pt x="5892" y="387247"/>
                  </a:lnTo>
                  <a:lnTo>
                    <a:pt x="12641" y="334833"/>
                  </a:lnTo>
                  <a:lnTo>
                    <a:pt x="21377" y="294338"/>
                  </a:lnTo>
                  <a:lnTo>
                    <a:pt x="43161" y="258979"/>
                  </a:lnTo>
                  <a:lnTo>
                    <a:pt x="1672538" y="258979"/>
                  </a:lnTo>
                  <a:lnTo>
                    <a:pt x="1684013" y="249728"/>
                  </a:lnTo>
                  <a:lnTo>
                    <a:pt x="1703058" y="183126"/>
                  </a:lnTo>
                  <a:lnTo>
                    <a:pt x="1709806" y="130712"/>
                  </a:lnTo>
                  <a:lnTo>
                    <a:pt x="1714157" y="68847"/>
                  </a:lnTo>
                  <a:lnTo>
                    <a:pt x="1715698" y="0"/>
                  </a:lnTo>
                  <a:lnTo>
                    <a:pt x="1717240" y="68847"/>
                  </a:lnTo>
                  <a:lnTo>
                    <a:pt x="1721590" y="130712"/>
                  </a:lnTo>
                  <a:lnTo>
                    <a:pt x="1728338" y="183126"/>
                  </a:lnTo>
                  <a:lnTo>
                    <a:pt x="1737073" y="223621"/>
                  </a:lnTo>
                  <a:lnTo>
                    <a:pt x="1758858" y="258979"/>
                  </a:lnTo>
                  <a:lnTo>
                    <a:pt x="3388237" y="258979"/>
                  </a:lnTo>
                  <a:lnTo>
                    <a:pt x="3399712" y="268230"/>
                  </a:lnTo>
                  <a:lnTo>
                    <a:pt x="3410022" y="294338"/>
                  </a:lnTo>
                  <a:lnTo>
                    <a:pt x="3418757" y="334833"/>
                  </a:lnTo>
                  <a:lnTo>
                    <a:pt x="3425505" y="387247"/>
                  </a:lnTo>
                  <a:lnTo>
                    <a:pt x="3429856" y="449112"/>
                  </a:lnTo>
                  <a:lnTo>
                    <a:pt x="3431397" y="517959"/>
                  </a:lnTo>
                </a:path>
              </a:pathLst>
            </a:custGeom>
            <a:ln w="57149">
              <a:solidFill>
                <a:srgbClr val="FE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80855" y="789705"/>
              <a:ext cx="4102328" cy="5403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84767" y="822965"/>
              <a:ext cx="3890352" cy="43641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726677" y="812342"/>
            <a:ext cx="4011295" cy="447040"/>
          </a:xfrm>
          <a:prstGeom prst="rect">
            <a:avLst/>
          </a:prstGeom>
          <a:solidFill>
            <a:srgbClr val="FF6602"/>
          </a:solidFill>
        </p:spPr>
        <p:txBody>
          <a:bodyPr vert="horz" wrap="square" lIns="0" tIns="5969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47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Media Feature (resolves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true or</a:t>
            </a:r>
            <a:r>
              <a:rPr sz="1800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false)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040880" y="1999214"/>
            <a:ext cx="2032635" cy="2061845"/>
            <a:chOff x="7040880" y="1999214"/>
            <a:chExt cx="2032635" cy="2061845"/>
          </a:xfrm>
        </p:grpSpPr>
        <p:sp>
          <p:nvSpPr>
            <p:cNvPr id="19" name="object 19"/>
            <p:cNvSpPr/>
            <p:nvPr/>
          </p:nvSpPr>
          <p:spPr>
            <a:xfrm>
              <a:off x="7040880" y="1999214"/>
              <a:ext cx="640079" cy="20615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86739" y="2052015"/>
              <a:ext cx="518159" cy="1913889"/>
            </a:xfrm>
            <a:custGeom>
              <a:avLst/>
              <a:gdLst/>
              <a:ahLst/>
              <a:cxnLst/>
              <a:rect l="l" t="t" r="r" b="b"/>
              <a:pathLst>
                <a:path w="518159" h="1913889">
                  <a:moveTo>
                    <a:pt x="0" y="0"/>
                  </a:moveTo>
                  <a:lnTo>
                    <a:pt x="68847" y="1541"/>
                  </a:lnTo>
                  <a:lnTo>
                    <a:pt x="130712" y="5892"/>
                  </a:lnTo>
                  <a:lnTo>
                    <a:pt x="183126" y="12641"/>
                  </a:lnTo>
                  <a:lnTo>
                    <a:pt x="223621" y="21377"/>
                  </a:lnTo>
                  <a:lnTo>
                    <a:pt x="258979" y="43161"/>
                  </a:lnTo>
                  <a:lnTo>
                    <a:pt x="258979" y="913748"/>
                  </a:lnTo>
                  <a:lnTo>
                    <a:pt x="268230" y="925222"/>
                  </a:lnTo>
                  <a:lnTo>
                    <a:pt x="334833" y="944268"/>
                  </a:lnTo>
                  <a:lnTo>
                    <a:pt x="387247" y="951017"/>
                  </a:lnTo>
                  <a:lnTo>
                    <a:pt x="449112" y="955368"/>
                  </a:lnTo>
                  <a:lnTo>
                    <a:pt x="517959" y="956910"/>
                  </a:lnTo>
                  <a:lnTo>
                    <a:pt x="449112" y="958451"/>
                  </a:lnTo>
                  <a:lnTo>
                    <a:pt x="387247" y="962802"/>
                  </a:lnTo>
                  <a:lnTo>
                    <a:pt x="334833" y="969551"/>
                  </a:lnTo>
                  <a:lnTo>
                    <a:pt x="294338" y="978286"/>
                  </a:lnTo>
                  <a:lnTo>
                    <a:pt x="258979" y="1000069"/>
                  </a:lnTo>
                  <a:lnTo>
                    <a:pt x="258979" y="1870658"/>
                  </a:lnTo>
                  <a:lnTo>
                    <a:pt x="249728" y="1882133"/>
                  </a:lnTo>
                  <a:lnTo>
                    <a:pt x="223621" y="1892443"/>
                  </a:lnTo>
                  <a:lnTo>
                    <a:pt x="183126" y="1901178"/>
                  </a:lnTo>
                  <a:lnTo>
                    <a:pt x="130712" y="1907926"/>
                  </a:lnTo>
                  <a:lnTo>
                    <a:pt x="68847" y="1912277"/>
                  </a:lnTo>
                  <a:lnTo>
                    <a:pt x="0" y="1913818"/>
                  </a:lnTo>
                </a:path>
              </a:pathLst>
            </a:custGeom>
            <a:ln w="57149">
              <a:solidFill>
                <a:srgbClr val="FE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89520" y="2211197"/>
              <a:ext cx="1483817" cy="163760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68488" y="2244435"/>
              <a:ext cx="1309255" cy="124690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48854" y="2247696"/>
              <a:ext cx="1363345" cy="1519555"/>
            </a:xfrm>
            <a:custGeom>
              <a:avLst/>
              <a:gdLst/>
              <a:ahLst/>
              <a:cxnLst/>
              <a:rect l="l" t="t" r="r" b="b"/>
              <a:pathLst>
                <a:path w="1363345" h="1519554">
                  <a:moveTo>
                    <a:pt x="1363294" y="0"/>
                  </a:moveTo>
                  <a:lnTo>
                    <a:pt x="0" y="0"/>
                  </a:lnTo>
                  <a:lnTo>
                    <a:pt x="0" y="1519123"/>
                  </a:lnTo>
                  <a:lnTo>
                    <a:pt x="1363294" y="1519123"/>
                  </a:lnTo>
                  <a:lnTo>
                    <a:pt x="1363294" y="0"/>
                  </a:lnTo>
                  <a:close/>
                </a:path>
              </a:pathLst>
            </a:custGeom>
            <a:solidFill>
              <a:srgbClr val="FF6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48854" y="2247697"/>
              <a:ext cx="1363345" cy="1519555"/>
            </a:xfrm>
            <a:custGeom>
              <a:avLst/>
              <a:gdLst/>
              <a:ahLst/>
              <a:cxnLst/>
              <a:rect l="l" t="t" r="r" b="b"/>
              <a:pathLst>
                <a:path w="1363345" h="1519554">
                  <a:moveTo>
                    <a:pt x="0" y="0"/>
                  </a:moveTo>
                  <a:lnTo>
                    <a:pt x="1363298" y="0"/>
                  </a:lnTo>
                  <a:lnTo>
                    <a:pt x="1363298" y="1519118"/>
                  </a:lnTo>
                  <a:lnTo>
                    <a:pt x="0" y="1519118"/>
                  </a:lnTo>
                  <a:lnTo>
                    <a:pt x="0" y="0"/>
                  </a:lnTo>
                  <a:close/>
                </a:path>
                <a:path w="1363345" h="1519554">
                  <a:moveTo>
                    <a:pt x="1354588" y="949860"/>
                  </a:moveTo>
                  <a:lnTo>
                    <a:pt x="704200" y="1070459"/>
                  </a:lnTo>
                </a:path>
              </a:pathLst>
            </a:custGeom>
            <a:ln w="28574">
              <a:solidFill>
                <a:srgbClr val="FF66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634566" y="2233409"/>
            <a:ext cx="1391920" cy="154813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5080" algn="ctr">
              <a:lnSpc>
                <a:spcPts val="2130"/>
              </a:lnSpc>
              <a:spcBef>
                <a:spcPts val="47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If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TRUE,</a:t>
            </a:r>
            <a:endParaRPr sz="1800">
              <a:latin typeface="Carlito"/>
              <a:cs typeface="Carlito"/>
            </a:endParaRPr>
          </a:p>
          <a:p>
            <a:pPr marL="5080" algn="ctr">
              <a:lnSpc>
                <a:spcPts val="2130"/>
              </a:lnSpc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styles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within</a:t>
            </a:r>
            <a:endParaRPr sz="1800">
              <a:latin typeface="Carlito"/>
              <a:cs typeface="Carlito"/>
            </a:endParaRPr>
          </a:p>
          <a:p>
            <a:pPr marL="141605" marR="128905" algn="ctr">
              <a:lnSpc>
                <a:spcPts val="2100"/>
              </a:lnSpc>
              <a:spcBef>
                <a:spcPts val="16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curly</a:t>
            </a:r>
            <a:r>
              <a:rPr sz="18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braces  apply.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2146" y="94603"/>
            <a:ext cx="5688407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Media </a:t>
            </a:r>
            <a:r>
              <a:rPr spc="-5" dirty="0"/>
              <a:t>Query </a:t>
            </a:r>
            <a:r>
              <a:rPr dirty="0"/>
              <a:t>Common</a:t>
            </a:r>
            <a:r>
              <a:rPr spc="-50" dirty="0"/>
              <a:t> </a:t>
            </a:r>
            <a:r>
              <a:rPr spc="-5" dirty="0"/>
              <a:t>Features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89950" y="884707"/>
            <a:ext cx="4980305" cy="707390"/>
            <a:chOff x="2089950" y="884707"/>
            <a:chExt cx="4980305" cy="707390"/>
          </a:xfrm>
        </p:grpSpPr>
        <p:sp>
          <p:nvSpPr>
            <p:cNvPr id="4" name="object 4"/>
            <p:cNvSpPr/>
            <p:nvPr/>
          </p:nvSpPr>
          <p:spPr>
            <a:xfrm>
              <a:off x="2107272" y="901924"/>
              <a:ext cx="4962702" cy="6899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89950" y="884707"/>
              <a:ext cx="4834255" cy="561975"/>
            </a:xfrm>
            <a:custGeom>
              <a:avLst/>
              <a:gdLst/>
              <a:ahLst/>
              <a:cxnLst/>
              <a:rect l="l" t="t" r="r" b="b"/>
              <a:pathLst>
                <a:path w="4834255" h="561975">
                  <a:moveTo>
                    <a:pt x="4834178" y="0"/>
                  </a:moveTo>
                  <a:lnTo>
                    <a:pt x="0" y="0"/>
                  </a:lnTo>
                  <a:lnTo>
                    <a:pt x="0" y="561721"/>
                  </a:lnTo>
                  <a:lnTo>
                    <a:pt x="4834178" y="561721"/>
                  </a:lnTo>
                  <a:lnTo>
                    <a:pt x="4834178" y="0"/>
                  </a:lnTo>
                  <a:close/>
                </a:path>
              </a:pathLst>
            </a:custGeom>
            <a:solidFill>
              <a:srgbClr val="2728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89950" y="884707"/>
            <a:ext cx="4834255" cy="561975"/>
          </a:xfrm>
          <a:prstGeom prst="rect">
            <a:avLst/>
          </a:prstGeom>
          <a:ln w="9524">
            <a:solidFill>
              <a:srgbClr val="888471"/>
            </a:solidFill>
          </a:ln>
        </p:spPr>
        <p:txBody>
          <a:bodyPr vert="horz" wrap="square" lIns="0" tIns="1377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85"/>
              </a:spcBef>
              <a:tabLst>
                <a:tab pos="1051560" algn="l"/>
                <a:tab pos="2697480" algn="l"/>
              </a:tabLst>
            </a:pPr>
            <a:r>
              <a:rPr sz="1800" b="1" dirty="0">
                <a:solidFill>
                  <a:srgbClr val="F92672"/>
                </a:solidFill>
                <a:latin typeface="Courier New"/>
                <a:cs typeface="Courier New"/>
              </a:rPr>
              <a:t>@media	</a:t>
            </a:r>
            <a:r>
              <a:rPr sz="1800" b="1" dirty="0">
                <a:solidFill>
                  <a:srgbClr val="F8F8F2"/>
                </a:solidFill>
                <a:latin typeface="Courier New"/>
                <a:cs typeface="Courier New"/>
              </a:rPr>
              <a:t>(</a:t>
            </a:r>
            <a:r>
              <a:rPr sz="1800" b="1" dirty="0">
                <a:solidFill>
                  <a:srgbClr val="66D9EF"/>
                </a:solidFill>
                <a:latin typeface="Courier New"/>
                <a:cs typeface="Courier New"/>
              </a:rPr>
              <a:t>max-width</a:t>
            </a:r>
            <a:r>
              <a:rPr sz="1800" b="1" dirty="0">
                <a:solidFill>
                  <a:srgbClr val="F92672"/>
                </a:solidFill>
                <a:latin typeface="Courier New"/>
                <a:cs typeface="Courier New"/>
              </a:rPr>
              <a:t>:	</a:t>
            </a:r>
            <a:r>
              <a:rPr sz="1800" b="1" spc="-5" dirty="0">
                <a:solidFill>
                  <a:srgbClr val="F8F8F2"/>
                </a:solidFill>
                <a:latin typeface="Courier New"/>
                <a:cs typeface="Courier New"/>
              </a:rPr>
              <a:t>800px)</a:t>
            </a:r>
            <a:r>
              <a:rPr sz="1800" b="1" spc="-20" dirty="0">
                <a:solidFill>
                  <a:srgbClr val="F8F8F2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8F8F2"/>
                </a:solidFill>
                <a:latin typeface="Courier New"/>
                <a:cs typeface="Courier New"/>
              </a:rPr>
              <a:t>{</a:t>
            </a:r>
            <a:r>
              <a:rPr sz="1800" b="1" dirty="0">
                <a:solidFill>
                  <a:srgbClr val="F92672"/>
                </a:solidFill>
                <a:latin typeface="Courier New"/>
                <a:cs typeface="Courier New"/>
              </a:rPr>
              <a:t>…</a:t>
            </a:r>
            <a:r>
              <a:rPr sz="1800" b="1" dirty="0">
                <a:solidFill>
                  <a:srgbClr val="F8F8F2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89950" y="1580680"/>
            <a:ext cx="4980305" cy="705485"/>
            <a:chOff x="2089950" y="1580680"/>
            <a:chExt cx="4980305" cy="705485"/>
          </a:xfrm>
        </p:grpSpPr>
        <p:sp>
          <p:nvSpPr>
            <p:cNvPr id="8" name="object 8"/>
            <p:cNvSpPr/>
            <p:nvPr/>
          </p:nvSpPr>
          <p:spPr>
            <a:xfrm>
              <a:off x="2107272" y="1600199"/>
              <a:ext cx="4962702" cy="685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89950" y="1580680"/>
              <a:ext cx="4834255" cy="561975"/>
            </a:xfrm>
            <a:custGeom>
              <a:avLst/>
              <a:gdLst/>
              <a:ahLst/>
              <a:cxnLst/>
              <a:rect l="l" t="t" r="r" b="b"/>
              <a:pathLst>
                <a:path w="4834255" h="561975">
                  <a:moveTo>
                    <a:pt x="4834178" y="0"/>
                  </a:moveTo>
                  <a:lnTo>
                    <a:pt x="0" y="0"/>
                  </a:lnTo>
                  <a:lnTo>
                    <a:pt x="0" y="561708"/>
                  </a:lnTo>
                  <a:lnTo>
                    <a:pt x="4834178" y="561708"/>
                  </a:lnTo>
                  <a:lnTo>
                    <a:pt x="4834178" y="0"/>
                  </a:lnTo>
                  <a:close/>
                </a:path>
              </a:pathLst>
            </a:custGeom>
            <a:solidFill>
              <a:srgbClr val="2728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89950" y="1580680"/>
            <a:ext cx="4834255" cy="561975"/>
          </a:xfrm>
          <a:prstGeom prst="rect">
            <a:avLst/>
          </a:prstGeom>
          <a:ln w="9524">
            <a:solidFill>
              <a:srgbClr val="888471"/>
            </a:solidFill>
          </a:ln>
        </p:spPr>
        <p:txBody>
          <a:bodyPr vert="horz" wrap="square" lIns="0" tIns="1377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85"/>
              </a:spcBef>
              <a:tabLst>
                <a:tab pos="1051560" algn="l"/>
                <a:tab pos="2697480" algn="l"/>
              </a:tabLst>
            </a:pPr>
            <a:r>
              <a:rPr sz="1800" b="1" dirty="0">
                <a:solidFill>
                  <a:srgbClr val="F92672"/>
                </a:solidFill>
                <a:latin typeface="Courier New"/>
                <a:cs typeface="Courier New"/>
              </a:rPr>
              <a:t>@media	</a:t>
            </a:r>
            <a:r>
              <a:rPr sz="1800" b="1" dirty="0">
                <a:solidFill>
                  <a:srgbClr val="F8F8F2"/>
                </a:solidFill>
                <a:latin typeface="Courier New"/>
                <a:cs typeface="Courier New"/>
              </a:rPr>
              <a:t>(</a:t>
            </a:r>
            <a:r>
              <a:rPr sz="1800" b="1" dirty="0">
                <a:solidFill>
                  <a:srgbClr val="66D9EF"/>
                </a:solidFill>
                <a:latin typeface="Courier New"/>
                <a:cs typeface="Courier New"/>
              </a:rPr>
              <a:t>min-width</a:t>
            </a:r>
            <a:r>
              <a:rPr sz="1800" b="1" dirty="0">
                <a:solidFill>
                  <a:srgbClr val="F92672"/>
                </a:solidFill>
                <a:latin typeface="Courier New"/>
                <a:cs typeface="Courier New"/>
              </a:rPr>
              <a:t>:	</a:t>
            </a:r>
            <a:r>
              <a:rPr sz="1800" b="1" spc="-5" dirty="0">
                <a:solidFill>
                  <a:srgbClr val="F8F8F2"/>
                </a:solidFill>
                <a:latin typeface="Courier New"/>
                <a:cs typeface="Courier New"/>
              </a:rPr>
              <a:t>800px)</a:t>
            </a:r>
            <a:r>
              <a:rPr sz="1800" b="1" spc="-20" dirty="0">
                <a:solidFill>
                  <a:srgbClr val="F8F8F2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8F8F2"/>
                </a:solidFill>
                <a:latin typeface="Courier New"/>
                <a:cs typeface="Courier New"/>
              </a:rPr>
              <a:t>{</a:t>
            </a:r>
            <a:r>
              <a:rPr sz="1800" b="1" dirty="0">
                <a:solidFill>
                  <a:srgbClr val="F92672"/>
                </a:solidFill>
                <a:latin typeface="Courier New"/>
                <a:cs typeface="Courier New"/>
              </a:rPr>
              <a:t>…</a:t>
            </a:r>
            <a:r>
              <a:rPr sz="1800" b="1" dirty="0">
                <a:solidFill>
                  <a:srgbClr val="F8F8F2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89950" y="2312517"/>
            <a:ext cx="4834255" cy="561975"/>
          </a:xfrm>
          <a:prstGeom prst="rect">
            <a:avLst/>
          </a:prstGeom>
          <a:solidFill>
            <a:srgbClr val="272821"/>
          </a:solidFill>
          <a:ln w="9524">
            <a:solidFill>
              <a:srgbClr val="888471"/>
            </a:solidFill>
          </a:ln>
        </p:spPr>
        <p:txBody>
          <a:bodyPr vert="horz" wrap="square" lIns="0" tIns="1377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85"/>
              </a:spcBef>
              <a:tabLst>
                <a:tab pos="1051560" algn="l"/>
                <a:tab pos="2971800" algn="l"/>
              </a:tabLst>
            </a:pPr>
            <a:r>
              <a:rPr sz="1800" b="1" dirty="0">
                <a:solidFill>
                  <a:srgbClr val="F92672"/>
                </a:solidFill>
                <a:latin typeface="Courier New"/>
                <a:cs typeface="Courier New"/>
              </a:rPr>
              <a:t>@media	</a:t>
            </a:r>
            <a:r>
              <a:rPr sz="1800" b="1" spc="-5" dirty="0">
                <a:solidFill>
                  <a:srgbClr val="F8F8F2"/>
                </a:solidFill>
                <a:latin typeface="Courier New"/>
                <a:cs typeface="Courier New"/>
              </a:rPr>
              <a:t>(</a:t>
            </a:r>
            <a:r>
              <a:rPr sz="1800" b="1" spc="-5" dirty="0">
                <a:solidFill>
                  <a:srgbClr val="66D9EF"/>
                </a:solidFill>
                <a:latin typeface="Courier New"/>
                <a:cs typeface="Courier New"/>
              </a:rPr>
              <a:t>orientation</a:t>
            </a:r>
            <a:r>
              <a:rPr sz="1800" b="1" spc="-5" dirty="0">
                <a:solidFill>
                  <a:srgbClr val="F92672"/>
                </a:solidFill>
                <a:latin typeface="Courier New"/>
                <a:cs typeface="Courier New"/>
              </a:rPr>
              <a:t>:	</a:t>
            </a:r>
            <a:r>
              <a:rPr sz="1800" b="1" spc="-5" dirty="0">
                <a:solidFill>
                  <a:srgbClr val="F8F8F2"/>
                </a:solidFill>
                <a:latin typeface="Courier New"/>
                <a:cs typeface="Courier New"/>
              </a:rPr>
              <a:t>portrait)</a:t>
            </a:r>
            <a:r>
              <a:rPr sz="1800" b="1" spc="-65" dirty="0">
                <a:solidFill>
                  <a:srgbClr val="F8F8F2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8F8F2"/>
                </a:solidFill>
                <a:latin typeface="Courier New"/>
                <a:cs typeface="Courier New"/>
              </a:rPr>
              <a:t>{</a:t>
            </a:r>
            <a:r>
              <a:rPr sz="1800" b="1" dirty="0">
                <a:solidFill>
                  <a:srgbClr val="F92672"/>
                </a:solidFill>
                <a:latin typeface="Courier New"/>
                <a:cs typeface="Courier New"/>
              </a:rPr>
              <a:t>…</a:t>
            </a:r>
            <a:r>
              <a:rPr sz="1800" b="1" dirty="0">
                <a:solidFill>
                  <a:srgbClr val="F8F8F2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89950" y="3030004"/>
            <a:ext cx="4834255" cy="561975"/>
          </a:xfrm>
          <a:prstGeom prst="rect">
            <a:avLst/>
          </a:prstGeom>
          <a:solidFill>
            <a:srgbClr val="272821"/>
          </a:solidFill>
          <a:ln w="9524">
            <a:solidFill>
              <a:srgbClr val="888471"/>
            </a:solidFill>
          </a:ln>
        </p:spPr>
        <p:txBody>
          <a:bodyPr vert="horz" wrap="square" lIns="0" tIns="1377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85"/>
              </a:spcBef>
              <a:tabLst>
                <a:tab pos="1051560" algn="l"/>
              </a:tabLst>
            </a:pPr>
            <a:r>
              <a:rPr sz="1800" b="1" dirty="0">
                <a:solidFill>
                  <a:srgbClr val="F92672"/>
                </a:solidFill>
                <a:latin typeface="Courier New"/>
                <a:cs typeface="Courier New"/>
              </a:rPr>
              <a:t>@media	</a:t>
            </a:r>
            <a:r>
              <a:rPr sz="1800" b="1" spc="-5" dirty="0">
                <a:solidFill>
                  <a:srgbClr val="F8F8F2"/>
                </a:solidFill>
                <a:latin typeface="Courier New"/>
                <a:cs typeface="Courier New"/>
              </a:rPr>
              <a:t>screen</a:t>
            </a:r>
            <a:r>
              <a:rPr sz="1800" b="1" spc="-15" dirty="0">
                <a:solidFill>
                  <a:srgbClr val="F8F8F2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8F8F2"/>
                </a:solidFill>
                <a:latin typeface="Courier New"/>
                <a:cs typeface="Courier New"/>
              </a:rPr>
              <a:t>{</a:t>
            </a:r>
            <a:r>
              <a:rPr sz="1800" b="1" dirty="0">
                <a:solidFill>
                  <a:srgbClr val="F92672"/>
                </a:solidFill>
                <a:latin typeface="Courier New"/>
                <a:cs typeface="Courier New"/>
              </a:rPr>
              <a:t>…</a:t>
            </a:r>
            <a:r>
              <a:rPr sz="1800" b="1" dirty="0">
                <a:solidFill>
                  <a:srgbClr val="F8F8F2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89950" y="3740315"/>
            <a:ext cx="4834255" cy="561975"/>
          </a:xfrm>
          <a:prstGeom prst="rect">
            <a:avLst/>
          </a:prstGeom>
          <a:solidFill>
            <a:srgbClr val="272821"/>
          </a:solidFill>
          <a:ln w="9524">
            <a:solidFill>
              <a:srgbClr val="888471"/>
            </a:solidFill>
          </a:ln>
        </p:spPr>
        <p:txBody>
          <a:bodyPr vert="horz" wrap="square" lIns="0" tIns="1377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85"/>
              </a:spcBef>
              <a:tabLst>
                <a:tab pos="1051560" algn="l"/>
              </a:tabLst>
            </a:pPr>
            <a:r>
              <a:rPr sz="1800" b="1" dirty="0">
                <a:solidFill>
                  <a:srgbClr val="F92672"/>
                </a:solidFill>
                <a:latin typeface="Courier New"/>
                <a:cs typeface="Courier New"/>
              </a:rPr>
              <a:t>@media	</a:t>
            </a:r>
            <a:r>
              <a:rPr sz="1800" b="1" spc="-5" dirty="0">
                <a:solidFill>
                  <a:srgbClr val="F8F8F2"/>
                </a:solidFill>
                <a:latin typeface="Courier New"/>
                <a:cs typeface="Courier New"/>
              </a:rPr>
              <a:t>print</a:t>
            </a:r>
            <a:r>
              <a:rPr sz="1800" b="1" spc="-10" dirty="0">
                <a:solidFill>
                  <a:srgbClr val="F8F8F2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8F8F2"/>
                </a:solidFill>
                <a:latin typeface="Courier New"/>
                <a:cs typeface="Courier New"/>
              </a:rPr>
              <a:t>{</a:t>
            </a:r>
            <a:r>
              <a:rPr sz="1800" b="1" spc="-5" dirty="0">
                <a:solidFill>
                  <a:srgbClr val="F92672"/>
                </a:solidFill>
                <a:latin typeface="Courier New"/>
                <a:cs typeface="Courier New"/>
              </a:rPr>
              <a:t>…</a:t>
            </a:r>
            <a:r>
              <a:rPr sz="1800" b="1" spc="-5" dirty="0">
                <a:solidFill>
                  <a:srgbClr val="F8F8F2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171304" y="993369"/>
            <a:ext cx="1413510" cy="1143000"/>
            <a:chOff x="3171304" y="993369"/>
            <a:chExt cx="1413510" cy="1143000"/>
          </a:xfrm>
        </p:grpSpPr>
        <p:sp>
          <p:nvSpPr>
            <p:cNvPr id="18" name="object 18"/>
            <p:cNvSpPr/>
            <p:nvPr/>
          </p:nvSpPr>
          <p:spPr>
            <a:xfrm>
              <a:off x="3171304" y="993369"/>
              <a:ext cx="1413167" cy="4405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34194" y="1033183"/>
              <a:ext cx="1286510" cy="313690"/>
            </a:xfrm>
            <a:custGeom>
              <a:avLst/>
              <a:gdLst/>
              <a:ahLst/>
              <a:cxnLst/>
              <a:rect l="l" t="t" r="r" b="b"/>
              <a:pathLst>
                <a:path w="1286510" h="313690">
                  <a:moveTo>
                    <a:pt x="0" y="0"/>
                  </a:moveTo>
                  <a:lnTo>
                    <a:pt x="1286229" y="0"/>
                  </a:lnTo>
                  <a:lnTo>
                    <a:pt x="1286229" y="313303"/>
                  </a:lnTo>
                  <a:lnTo>
                    <a:pt x="0" y="313303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66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71304" y="1691637"/>
              <a:ext cx="1413167" cy="4447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34194" y="1733931"/>
              <a:ext cx="1286510" cy="313690"/>
            </a:xfrm>
            <a:custGeom>
              <a:avLst/>
              <a:gdLst/>
              <a:ahLst/>
              <a:cxnLst/>
              <a:rect l="l" t="t" r="r" b="b"/>
              <a:pathLst>
                <a:path w="1286510" h="313689">
                  <a:moveTo>
                    <a:pt x="0" y="0"/>
                  </a:moveTo>
                  <a:lnTo>
                    <a:pt x="1286229" y="0"/>
                  </a:lnTo>
                  <a:lnTo>
                    <a:pt x="1286229" y="313303"/>
                  </a:lnTo>
                  <a:lnTo>
                    <a:pt x="0" y="313303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66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279305" y="4013298"/>
            <a:ext cx="487045" cy="76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630"/>
              </a:lnSpc>
            </a:pPr>
            <a:r>
              <a:rPr sz="4800" spc="-5" dirty="0">
                <a:latin typeface="Carlito"/>
                <a:cs typeface="Carlito"/>
              </a:rPr>
              <a:t>...</a:t>
            </a:r>
            <a:endParaRPr sz="4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1737" y="242281"/>
            <a:ext cx="6951663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Media </a:t>
            </a:r>
            <a:r>
              <a:rPr spc="-5" dirty="0"/>
              <a:t>Query </a:t>
            </a:r>
            <a:r>
              <a:rPr dirty="0"/>
              <a:t>Common Logical</a:t>
            </a:r>
            <a:r>
              <a:rPr spc="-45" dirty="0"/>
              <a:t> </a:t>
            </a:r>
            <a:r>
              <a:rPr spc="-5" dirty="0"/>
              <a:t>Operators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5464" y="1599806"/>
            <a:ext cx="7736840" cy="761365"/>
            <a:chOff x="775464" y="1599806"/>
            <a:chExt cx="7736840" cy="761365"/>
          </a:xfrm>
        </p:grpSpPr>
        <p:sp>
          <p:nvSpPr>
            <p:cNvPr id="4" name="object 4"/>
            <p:cNvSpPr/>
            <p:nvPr/>
          </p:nvSpPr>
          <p:spPr>
            <a:xfrm>
              <a:off x="793865" y="1616826"/>
              <a:ext cx="7718361" cy="7439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5464" y="1599806"/>
              <a:ext cx="7593330" cy="617855"/>
            </a:xfrm>
            <a:custGeom>
              <a:avLst/>
              <a:gdLst/>
              <a:ahLst/>
              <a:cxnLst/>
              <a:rect l="l" t="t" r="r" b="b"/>
              <a:pathLst>
                <a:path w="7593330" h="617855">
                  <a:moveTo>
                    <a:pt x="7593073" y="0"/>
                  </a:moveTo>
                  <a:lnTo>
                    <a:pt x="0" y="0"/>
                  </a:lnTo>
                  <a:lnTo>
                    <a:pt x="0" y="617232"/>
                  </a:lnTo>
                  <a:lnTo>
                    <a:pt x="7593073" y="617232"/>
                  </a:lnTo>
                  <a:lnTo>
                    <a:pt x="7593073" y="0"/>
                  </a:lnTo>
                  <a:close/>
                </a:path>
              </a:pathLst>
            </a:custGeom>
            <a:solidFill>
              <a:srgbClr val="2728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324832" y="1733931"/>
            <a:ext cx="647700" cy="327660"/>
          </a:xfrm>
          <a:prstGeom prst="rect">
            <a:avLst/>
          </a:prstGeom>
          <a:solidFill>
            <a:srgbClr val="272821"/>
          </a:solidFill>
          <a:ln w="38099">
            <a:solidFill>
              <a:srgbClr val="FF6602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30"/>
              </a:spcBef>
            </a:pPr>
            <a:r>
              <a:rPr sz="1800" b="1" spc="-5" dirty="0">
                <a:solidFill>
                  <a:srgbClr val="F92672"/>
                </a:solidFill>
                <a:latin typeface="Courier New"/>
                <a:cs typeface="Courier New"/>
              </a:rPr>
              <a:t>and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5464" y="1599806"/>
            <a:ext cx="7593330" cy="617855"/>
          </a:xfrm>
          <a:prstGeom prst="rect">
            <a:avLst/>
          </a:prstGeom>
          <a:ln w="9524">
            <a:solidFill>
              <a:srgbClr val="888471"/>
            </a:solidFill>
          </a:ln>
        </p:spPr>
        <p:txBody>
          <a:bodyPr vert="horz" wrap="square" lIns="0" tIns="1377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85"/>
              </a:spcBef>
              <a:tabLst>
                <a:tab pos="1051560" algn="l"/>
                <a:tab pos="2697480" algn="l"/>
                <a:tab pos="4206240" algn="l"/>
                <a:tab pos="5852795" algn="l"/>
              </a:tabLst>
            </a:pPr>
            <a:r>
              <a:rPr sz="1800" b="1" dirty="0">
                <a:solidFill>
                  <a:srgbClr val="F92672"/>
                </a:solidFill>
                <a:latin typeface="Courier New"/>
                <a:cs typeface="Courier New"/>
              </a:rPr>
              <a:t>@media	</a:t>
            </a:r>
            <a:r>
              <a:rPr sz="1800" b="1" dirty="0">
                <a:solidFill>
                  <a:srgbClr val="F8F8F2"/>
                </a:solidFill>
                <a:latin typeface="Courier New"/>
                <a:cs typeface="Courier New"/>
              </a:rPr>
              <a:t>(</a:t>
            </a:r>
            <a:r>
              <a:rPr sz="1800" b="1" dirty="0">
                <a:solidFill>
                  <a:srgbClr val="66D9EF"/>
                </a:solidFill>
                <a:latin typeface="Courier New"/>
                <a:cs typeface="Courier New"/>
              </a:rPr>
              <a:t>min-width</a:t>
            </a:r>
            <a:r>
              <a:rPr sz="1800" b="1" dirty="0">
                <a:solidFill>
                  <a:srgbClr val="F92672"/>
                </a:solidFill>
                <a:latin typeface="Courier New"/>
                <a:cs typeface="Courier New"/>
              </a:rPr>
              <a:t>:	</a:t>
            </a:r>
            <a:r>
              <a:rPr sz="1800" b="1" spc="-5" dirty="0">
                <a:solidFill>
                  <a:srgbClr val="F8F8F2"/>
                </a:solidFill>
                <a:latin typeface="Courier New"/>
                <a:cs typeface="Courier New"/>
              </a:rPr>
              <a:t>768px)	(</a:t>
            </a:r>
            <a:r>
              <a:rPr sz="1800" b="1" spc="-5" dirty="0">
                <a:solidFill>
                  <a:srgbClr val="66D9EF"/>
                </a:solidFill>
                <a:latin typeface="Courier New"/>
                <a:cs typeface="Courier New"/>
              </a:rPr>
              <a:t>max-width</a:t>
            </a:r>
            <a:r>
              <a:rPr sz="1800" b="1" spc="-5" dirty="0">
                <a:solidFill>
                  <a:srgbClr val="F92672"/>
                </a:solidFill>
                <a:latin typeface="Courier New"/>
                <a:cs typeface="Courier New"/>
              </a:rPr>
              <a:t>:	</a:t>
            </a:r>
            <a:r>
              <a:rPr sz="1800" b="1" spc="-5" dirty="0">
                <a:solidFill>
                  <a:srgbClr val="F8F8F2"/>
                </a:solidFill>
                <a:latin typeface="Courier New"/>
                <a:cs typeface="Courier New"/>
              </a:rPr>
              <a:t>991px)</a:t>
            </a:r>
            <a:r>
              <a:rPr sz="1800" b="1" spc="-35" dirty="0">
                <a:solidFill>
                  <a:srgbClr val="F8F8F2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8F8F2"/>
                </a:solidFill>
                <a:latin typeface="Courier New"/>
                <a:cs typeface="Courier New"/>
              </a:rPr>
              <a:t>{</a:t>
            </a:r>
            <a:r>
              <a:rPr sz="1800" b="1" dirty="0">
                <a:solidFill>
                  <a:srgbClr val="F92672"/>
                </a:solidFill>
                <a:latin typeface="Courier New"/>
                <a:cs typeface="Courier New"/>
              </a:rPr>
              <a:t>…</a:t>
            </a:r>
            <a:r>
              <a:rPr sz="1800" b="1" dirty="0">
                <a:solidFill>
                  <a:srgbClr val="F8F8F2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93568" y="1039086"/>
            <a:ext cx="4102735" cy="536575"/>
            <a:chOff x="2593568" y="1039086"/>
            <a:chExt cx="4102735" cy="536575"/>
          </a:xfrm>
        </p:grpSpPr>
        <p:sp>
          <p:nvSpPr>
            <p:cNvPr id="9" name="object 9"/>
            <p:cNvSpPr/>
            <p:nvPr/>
          </p:nvSpPr>
          <p:spPr>
            <a:xfrm>
              <a:off x="2593568" y="1039086"/>
              <a:ext cx="4102328" cy="5361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05048" y="1072344"/>
              <a:ext cx="3279368" cy="4322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40571" y="1060107"/>
            <a:ext cx="4011295" cy="447040"/>
          </a:xfrm>
          <a:prstGeom prst="rect">
            <a:avLst/>
          </a:prstGeom>
          <a:solidFill>
            <a:srgbClr val="FF6602"/>
          </a:solidFill>
        </p:spPr>
        <p:txBody>
          <a:bodyPr vert="horz" wrap="square" lIns="0" tIns="59690" rIns="0" bIns="0" rtlCol="0">
            <a:spAutoFit/>
          </a:bodyPr>
          <a:lstStyle/>
          <a:p>
            <a:pPr marL="438784">
              <a:lnSpc>
                <a:spcPct val="100000"/>
              </a:lnSpc>
              <a:spcBef>
                <a:spcPts val="47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Devices with width within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800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3865" y="3275214"/>
            <a:ext cx="7718361" cy="7439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75464" y="3257206"/>
            <a:ext cx="7593330" cy="617855"/>
          </a:xfrm>
          <a:prstGeom prst="rect">
            <a:avLst/>
          </a:prstGeom>
          <a:solidFill>
            <a:srgbClr val="272821"/>
          </a:solidFill>
          <a:ln w="9524">
            <a:solidFill>
              <a:srgbClr val="888471"/>
            </a:solidFill>
          </a:ln>
        </p:spPr>
        <p:txBody>
          <a:bodyPr vert="horz" wrap="square" lIns="0" tIns="1377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85"/>
              </a:spcBef>
              <a:tabLst>
                <a:tab pos="1051560" algn="l"/>
                <a:tab pos="2697480" algn="l"/>
                <a:tab pos="3931920" algn="l"/>
                <a:tab pos="5578475" algn="l"/>
              </a:tabLst>
            </a:pPr>
            <a:r>
              <a:rPr sz="1800" b="1" dirty="0">
                <a:solidFill>
                  <a:srgbClr val="F92672"/>
                </a:solidFill>
                <a:latin typeface="Courier New"/>
                <a:cs typeface="Courier New"/>
              </a:rPr>
              <a:t>@media	</a:t>
            </a:r>
            <a:r>
              <a:rPr sz="1800" b="1" dirty="0">
                <a:solidFill>
                  <a:srgbClr val="F8F8F2"/>
                </a:solidFill>
                <a:latin typeface="Courier New"/>
                <a:cs typeface="Courier New"/>
              </a:rPr>
              <a:t>(</a:t>
            </a:r>
            <a:r>
              <a:rPr sz="1800" b="1" dirty="0">
                <a:solidFill>
                  <a:srgbClr val="66D9EF"/>
                </a:solidFill>
                <a:latin typeface="Courier New"/>
                <a:cs typeface="Courier New"/>
              </a:rPr>
              <a:t>max-width</a:t>
            </a:r>
            <a:r>
              <a:rPr sz="1800" b="1" dirty="0">
                <a:solidFill>
                  <a:srgbClr val="F92672"/>
                </a:solidFill>
                <a:latin typeface="Courier New"/>
                <a:cs typeface="Courier New"/>
              </a:rPr>
              <a:t>:	</a:t>
            </a:r>
            <a:r>
              <a:rPr sz="1800" b="1" spc="-5" dirty="0">
                <a:solidFill>
                  <a:srgbClr val="F8F8F2"/>
                </a:solidFill>
                <a:latin typeface="Courier New"/>
                <a:cs typeface="Courier New"/>
              </a:rPr>
              <a:t>767px)</a:t>
            </a:r>
            <a:r>
              <a:rPr sz="1800" b="1" dirty="0">
                <a:solidFill>
                  <a:srgbClr val="F8F8F2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92672"/>
                </a:solidFill>
                <a:latin typeface="Courier New"/>
                <a:cs typeface="Courier New"/>
              </a:rPr>
              <a:t>,	</a:t>
            </a:r>
            <a:r>
              <a:rPr sz="1800" b="1" dirty="0">
                <a:solidFill>
                  <a:srgbClr val="F8F8F2"/>
                </a:solidFill>
                <a:latin typeface="Courier New"/>
                <a:cs typeface="Courier New"/>
              </a:rPr>
              <a:t>(</a:t>
            </a:r>
            <a:r>
              <a:rPr sz="1800" b="1" dirty="0">
                <a:solidFill>
                  <a:srgbClr val="66D9EF"/>
                </a:solidFill>
                <a:latin typeface="Courier New"/>
                <a:cs typeface="Courier New"/>
              </a:rPr>
              <a:t>min-width</a:t>
            </a:r>
            <a:r>
              <a:rPr sz="1800" b="1" dirty="0">
                <a:solidFill>
                  <a:srgbClr val="F92672"/>
                </a:solidFill>
                <a:latin typeface="Courier New"/>
                <a:cs typeface="Courier New"/>
              </a:rPr>
              <a:t>:	</a:t>
            </a:r>
            <a:r>
              <a:rPr sz="1800" b="1" spc="-5" dirty="0">
                <a:solidFill>
                  <a:srgbClr val="F8F8F2"/>
                </a:solidFill>
                <a:latin typeface="Courier New"/>
                <a:cs typeface="Courier New"/>
              </a:rPr>
              <a:t>992px)</a:t>
            </a:r>
            <a:r>
              <a:rPr sz="1800" b="1" spc="-20" dirty="0">
                <a:solidFill>
                  <a:srgbClr val="F8F8F2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8F8F2"/>
                </a:solidFill>
                <a:latin typeface="Courier New"/>
                <a:cs typeface="Courier New"/>
              </a:rPr>
              <a:t>{</a:t>
            </a:r>
            <a:r>
              <a:rPr sz="1800" b="1" dirty="0">
                <a:solidFill>
                  <a:srgbClr val="F92672"/>
                </a:solidFill>
                <a:latin typeface="Courier New"/>
                <a:cs typeface="Courier New"/>
              </a:rPr>
              <a:t>…</a:t>
            </a:r>
            <a:r>
              <a:rPr sz="1800" b="1" dirty="0">
                <a:solidFill>
                  <a:srgbClr val="F8F8F2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593568" y="2693320"/>
            <a:ext cx="4102735" cy="540385"/>
            <a:chOff x="2593568" y="2693320"/>
            <a:chExt cx="4102735" cy="540385"/>
          </a:xfrm>
        </p:grpSpPr>
        <p:sp>
          <p:nvSpPr>
            <p:cNvPr id="15" name="object 15"/>
            <p:cNvSpPr/>
            <p:nvPr/>
          </p:nvSpPr>
          <p:spPr>
            <a:xfrm>
              <a:off x="2593568" y="2693320"/>
              <a:ext cx="4102328" cy="5403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83521" y="2730736"/>
              <a:ext cx="2722422" cy="43226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640571" y="2717507"/>
            <a:ext cx="4011295" cy="447040"/>
          </a:xfrm>
          <a:prstGeom prst="rect">
            <a:avLst/>
          </a:prstGeom>
          <a:solidFill>
            <a:srgbClr val="FF6602"/>
          </a:solidFill>
        </p:spPr>
        <p:txBody>
          <a:bodyPr vert="horz" wrap="square" lIns="0" tIns="5969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47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Comma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is equivalent to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OR: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60265" y="1691639"/>
            <a:ext cx="777239" cy="457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279305" y="4013298"/>
            <a:ext cx="487045" cy="76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630"/>
              </a:lnSpc>
            </a:pPr>
            <a:r>
              <a:rPr sz="4800" spc="-5" dirty="0">
                <a:latin typeface="Carlito"/>
                <a:cs typeface="Carlito"/>
              </a:rPr>
              <a:t>...</a:t>
            </a:r>
            <a:endParaRPr sz="4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0158" y="109035"/>
            <a:ext cx="567610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Media </a:t>
            </a:r>
            <a:r>
              <a:rPr spc="-5" dirty="0"/>
              <a:t>Query </a:t>
            </a:r>
            <a:r>
              <a:rPr dirty="0"/>
              <a:t>Common</a:t>
            </a:r>
            <a:r>
              <a:rPr spc="-240" dirty="0"/>
              <a:t> </a:t>
            </a:r>
            <a:r>
              <a:rPr dirty="0"/>
              <a:t>Approach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…</a:t>
            </a:r>
          </a:p>
          <a:p>
            <a:pPr>
              <a:lnSpc>
                <a:spcPts val="2130"/>
              </a:lnSpc>
              <a:spcBef>
                <a:spcPts val="40"/>
              </a:spcBef>
              <a:tabLst>
                <a:tab pos="960119" algn="l"/>
                <a:tab pos="2606040" algn="l"/>
              </a:tabLst>
            </a:pPr>
            <a:r>
              <a:rPr dirty="0">
                <a:solidFill>
                  <a:srgbClr val="F92672"/>
                </a:solidFill>
              </a:rPr>
              <a:t>@media	</a:t>
            </a:r>
            <a:r>
              <a:rPr dirty="0"/>
              <a:t>(</a:t>
            </a:r>
            <a:r>
              <a:rPr dirty="0">
                <a:solidFill>
                  <a:srgbClr val="66D9EF"/>
                </a:solidFill>
              </a:rPr>
              <a:t>min-width</a:t>
            </a:r>
            <a:r>
              <a:rPr dirty="0">
                <a:solidFill>
                  <a:srgbClr val="F92672"/>
                </a:solidFill>
              </a:rPr>
              <a:t>:	</a:t>
            </a:r>
            <a:r>
              <a:rPr spc="-5" dirty="0"/>
              <a:t>1200px)</a:t>
            </a:r>
            <a:r>
              <a:rPr spc="-10" dirty="0"/>
              <a:t> </a:t>
            </a:r>
            <a:r>
              <a:rPr dirty="0"/>
              <a:t>{</a:t>
            </a:r>
          </a:p>
          <a:p>
            <a:pPr>
              <a:lnSpc>
                <a:spcPts val="2130"/>
              </a:lnSpc>
            </a:pPr>
            <a:r>
              <a:rPr dirty="0">
                <a:solidFill>
                  <a:srgbClr val="F92672"/>
                </a:solidFill>
              </a:rPr>
              <a:t>…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dirty="0"/>
              <a:t>}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/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960119" algn="l"/>
                <a:tab pos="2606040" algn="l"/>
                <a:tab pos="5761355" algn="l"/>
              </a:tabLst>
            </a:pPr>
            <a:r>
              <a:rPr dirty="0">
                <a:solidFill>
                  <a:srgbClr val="F92672"/>
                </a:solidFill>
              </a:rPr>
              <a:t>@media	</a:t>
            </a:r>
            <a:r>
              <a:rPr dirty="0"/>
              <a:t>(</a:t>
            </a:r>
            <a:r>
              <a:rPr dirty="0">
                <a:solidFill>
                  <a:srgbClr val="66D9EF"/>
                </a:solidFill>
              </a:rPr>
              <a:t>min-width</a:t>
            </a:r>
            <a:r>
              <a:rPr dirty="0">
                <a:solidFill>
                  <a:srgbClr val="F92672"/>
                </a:solidFill>
              </a:rPr>
              <a:t>:	</a:t>
            </a:r>
            <a:r>
              <a:rPr spc="-5" dirty="0"/>
              <a:t>992px)</a:t>
            </a:r>
            <a:r>
              <a:rPr spc="20" dirty="0"/>
              <a:t> </a:t>
            </a:r>
            <a:r>
              <a:rPr spc="-5" dirty="0">
                <a:solidFill>
                  <a:srgbClr val="F92672"/>
                </a:solidFill>
              </a:rPr>
              <a:t>and</a:t>
            </a:r>
            <a:r>
              <a:rPr spc="20" dirty="0">
                <a:solidFill>
                  <a:srgbClr val="F92672"/>
                </a:solidFill>
              </a:rPr>
              <a:t> </a:t>
            </a:r>
            <a:r>
              <a:rPr spc="-5" dirty="0"/>
              <a:t>(</a:t>
            </a:r>
            <a:r>
              <a:rPr spc="-5" dirty="0">
                <a:solidFill>
                  <a:srgbClr val="66D9EF"/>
                </a:solidFill>
              </a:rPr>
              <a:t>max-width</a:t>
            </a:r>
            <a:r>
              <a:rPr spc="-5" dirty="0">
                <a:solidFill>
                  <a:srgbClr val="F92672"/>
                </a:solidFill>
              </a:rPr>
              <a:t>:	</a:t>
            </a:r>
            <a:r>
              <a:rPr spc="-5" dirty="0"/>
              <a:t>1199px)</a:t>
            </a:r>
            <a:r>
              <a:rPr spc="-90" dirty="0"/>
              <a:t> </a:t>
            </a:r>
            <a:r>
              <a:rPr dirty="0"/>
              <a:t>{</a:t>
            </a:r>
          </a:p>
          <a:p>
            <a:pPr>
              <a:lnSpc>
                <a:spcPts val="2130"/>
              </a:lnSpc>
              <a:spcBef>
                <a:spcPts val="40"/>
              </a:spcBef>
            </a:pPr>
            <a:r>
              <a:rPr dirty="0">
                <a:solidFill>
                  <a:srgbClr val="F92672"/>
                </a:solidFill>
              </a:rPr>
              <a:t>…</a:t>
            </a:r>
          </a:p>
          <a:p>
            <a:pPr>
              <a:lnSpc>
                <a:spcPts val="2130"/>
              </a:lnSpc>
            </a:pPr>
            <a:r>
              <a:rPr dirty="0"/>
              <a:t>}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dirty="0"/>
              <a:t>…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0702" y="734060"/>
            <a:ext cx="7741920" cy="3314700"/>
            <a:chOff x="770702" y="734060"/>
            <a:chExt cx="7741920" cy="3314700"/>
          </a:xfrm>
        </p:grpSpPr>
        <p:sp>
          <p:nvSpPr>
            <p:cNvPr id="4" name="object 4"/>
            <p:cNvSpPr/>
            <p:nvPr/>
          </p:nvSpPr>
          <p:spPr>
            <a:xfrm>
              <a:off x="793865" y="756458"/>
              <a:ext cx="7718361" cy="32918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5464" y="738822"/>
              <a:ext cx="7593330" cy="3164840"/>
            </a:xfrm>
            <a:custGeom>
              <a:avLst/>
              <a:gdLst/>
              <a:ahLst/>
              <a:cxnLst/>
              <a:rect l="l" t="t" r="r" b="b"/>
              <a:pathLst>
                <a:path w="7593330" h="3164840">
                  <a:moveTo>
                    <a:pt x="7593073" y="0"/>
                  </a:moveTo>
                  <a:lnTo>
                    <a:pt x="0" y="0"/>
                  </a:lnTo>
                  <a:lnTo>
                    <a:pt x="0" y="3164318"/>
                  </a:lnTo>
                  <a:lnTo>
                    <a:pt x="7593073" y="3164318"/>
                  </a:lnTo>
                  <a:lnTo>
                    <a:pt x="7593073" y="0"/>
                  </a:lnTo>
                  <a:close/>
                </a:path>
              </a:pathLst>
            </a:custGeom>
            <a:solidFill>
              <a:srgbClr val="2728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5464" y="738822"/>
              <a:ext cx="7593330" cy="3164840"/>
            </a:xfrm>
            <a:custGeom>
              <a:avLst/>
              <a:gdLst/>
              <a:ahLst/>
              <a:cxnLst/>
              <a:rect l="l" t="t" r="r" b="b"/>
              <a:pathLst>
                <a:path w="7593330" h="3164840">
                  <a:moveTo>
                    <a:pt x="0" y="0"/>
                  </a:moveTo>
                  <a:lnTo>
                    <a:pt x="7593064" y="0"/>
                  </a:lnTo>
                  <a:lnTo>
                    <a:pt x="7593064" y="3164317"/>
                  </a:lnTo>
                  <a:lnTo>
                    <a:pt x="0" y="31643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75464" y="874966"/>
            <a:ext cx="5086985" cy="344805"/>
          </a:xfrm>
          <a:prstGeom prst="rect">
            <a:avLst/>
          </a:prstGeom>
          <a:solidFill>
            <a:srgbClr val="FE6600">
              <a:alpha val="50199"/>
            </a:srgbClr>
          </a:solidFill>
        </p:spPr>
        <p:txBody>
          <a:bodyPr vert="horz" wrap="square" lIns="0" tIns="19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"/>
              </a:spcBef>
              <a:tabLst>
                <a:tab pos="365125" algn="l"/>
                <a:tab pos="640080" algn="l"/>
                <a:tab pos="1600200" algn="l"/>
              </a:tabLst>
            </a:pPr>
            <a:r>
              <a:rPr sz="1800" b="1" dirty="0">
                <a:solidFill>
                  <a:srgbClr val="F92672"/>
                </a:solidFill>
                <a:latin typeface="Courier New"/>
                <a:cs typeface="Courier New"/>
              </a:rPr>
              <a:t>p	</a:t>
            </a:r>
            <a:r>
              <a:rPr sz="1800" b="1" dirty="0">
                <a:solidFill>
                  <a:srgbClr val="F8F8F2"/>
                </a:solidFill>
                <a:latin typeface="Courier New"/>
                <a:cs typeface="Courier New"/>
              </a:rPr>
              <a:t>{	</a:t>
            </a:r>
            <a:r>
              <a:rPr sz="1800" b="1" dirty="0">
                <a:solidFill>
                  <a:srgbClr val="66D9EF"/>
                </a:solidFill>
                <a:latin typeface="Courier New"/>
                <a:cs typeface="Courier New"/>
              </a:rPr>
              <a:t>color</a:t>
            </a:r>
            <a:r>
              <a:rPr sz="1800" b="1" dirty="0">
                <a:solidFill>
                  <a:srgbClr val="F92672"/>
                </a:solidFill>
                <a:latin typeface="Courier New"/>
                <a:cs typeface="Courier New"/>
              </a:rPr>
              <a:t>:	</a:t>
            </a:r>
            <a:r>
              <a:rPr sz="1800" b="1" spc="-5" dirty="0">
                <a:solidFill>
                  <a:srgbClr val="F8F8F2"/>
                </a:solidFill>
                <a:latin typeface="Courier New"/>
                <a:cs typeface="Courier New"/>
              </a:rPr>
              <a:t>blue; </a:t>
            </a:r>
            <a:r>
              <a:rPr sz="1800" b="1" dirty="0">
                <a:solidFill>
                  <a:srgbClr val="F8F8F2"/>
                </a:solidFill>
                <a:latin typeface="Courier New"/>
                <a:cs typeface="Courier New"/>
              </a:rPr>
              <a:t>} </a:t>
            </a:r>
            <a:r>
              <a:rPr sz="1800" b="1" spc="-5" dirty="0">
                <a:solidFill>
                  <a:srgbClr val="A6A6A6"/>
                </a:solidFill>
                <a:latin typeface="Courier New"/>
                <a:cs typeface="Courier New"/>
              </a:rPr>
              <a:t>/* base styles</a:t>
            </a:r>
            <a:r>
              <a:rPr sz="1800" b="1" spc="-8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327567" y="1371600"/>
            <a:ext cx="5229225" cy="3209290"/>
            <a:chOff x="2327567" y="1371600"/>
            <a:chExt cx="5229225" cy="3209290"/>
          </a:xfrm>
        </p:grpSpPr>
        <p:sp>
          <p:nvSpPr>
            <p:cNvPr id="10" name="object 10"/>
            <p:cNvSpPr/>
            <p:nvPr/>
          </p:nvSpPr>
          <p:spPr>
            <a:xfrm>
              <a:off x="3383279" y="1371600"/>
              <a:ext cx="1030777" cy="457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49459" y="1413459"/>
              <a:ext cx="899160" cy="327660"/>
            </a:xfrm>
            <a:custGeom>
              <a:avLst/>
              <a:gdLst/>
              <a:ahLst/>
              <a:cxnLst/>
              <a:rect l="l" t="t" r="r" b="b"/>
              <a:pathLst>
                <a:path w="899160" h="327660">
                  <a:moveTo>
                    <a:pt x="0" y="0"/>
                  </a:moveTo>
                  <a:lnTo>
                    <a:pt x="898765" y="0"/>
                  </a:lnTo>
                  <a:lnTo>
                    <a:pt x="898765" y="327652"/>
                  </a:lnTo>
                  <a:lnTo>
                    <a:pt x="0" y="327652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66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29641" y="2456408"/>
              <a:ext cx="1026622" cy="457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93941" y="2498585"/>
              <a:ext cx="899160" cy="327660"/>
            </a:xfrm>
            <a:custGeom>
              <a:avLst/>
              <a:gdLst/>
              <a:ahLst/>
              <a:cxnLst/>
              <a:rect l="l" t="t" r="r" b="b"/>
              <a:pathLst>
                <a:path w="899159" h="327660">
                  <a:moveTo>
                    <a:pt x="0" y="0"/>
                  </a:moveTo>
                  <a:lnTo>
                    <a:pt x="898765" y="0"/>
                  </a:lnTo>
                  <a:lnTo>
                    <a:pt x="898765" y="327652"/>
                  </a:lnTo>
                  <a:lnTo>
                    <a:pt x="0" y="327652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66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27567" y="4044142"/>
              <a:ext cx="4634344" cy="53617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39288" y="4077393"/>
              <a:ext cx="4015041" cy="43641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389377" y="4066383"/>
            <a:ext cx="4513580" cy="447040"/>
          </a:xfrm>
          <a:prstGeom prst="rect">
            <a:avLst/>
          </a:prstGeom>
          <a:solidFill>
            <a:srgbClr val="FF6602"/>
          </a:solidFill>
        </p:spPr>
        <p:txBody>
          <a:bodyPr vert="horz" wrap="square" lIns="0" tIns="59690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470"/>
              </a:spcBef>
            </a:pP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Careful not to overlap range</a:t>
            </a:r>
            <a:r>
              <a:rPr sz="18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boundaries!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31519" y="852048"/>
            <a:ext cx="5174665" cy="4364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731519" y="1392382"/>
            <a:ext cx="1114425" cy="436880"/>
            <a:chOff x="731519" y="1392382"/>
            <a:chExt cx="1114425" cy="436880"/>
          </a:xfrm>
        </p:grpSpPr>
        <p:sp>
          <p:nvSpPr>
            <p:cNvPr id="19" name="object 19"/>
            <p:cNvSpPr/>
            <p:nvPr/>
          </p:nvSpPr>
          <p:spPr>
            <a:xfrm>
              <a:off x="731519" y="1392382"/>
              <a:ext cx="1113905" cy="43641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75464" y="1413459"/>
              <a:ext cx="1026160" cy="344805"/>
            </a:xfrm>
            <a:custGeom>
              <a:avLst/>
              <a:gdLst/>
              <a:ahLst/>
              <a:cxnLst/>
              <a:rect l="l" t="t" r="r" b="b"/>
              <a:pathLst>
                <a:path w="1026160" h="344805">
                  <a:moveTo>
                    <a:pt x="1025535" y="0"/>
                  </a:moveTo>
                  <a:lnTo>
                    <a:pt x="0" y="0"/>
                  </a:lnTo>
                  <a:lnTo>
                    <a:pt x="0" y="344754"/>
                  </a:lnTo>
                  <a:lnTo>
                    <a:pt x="1025535" y="344754"/>
                  </a:lnTo>
                  <a:lnTo>
                    <a:pt x="1025535" y="0"/>
                  </a:lnTo>
                  <a:close/>
                </a:path>
              </a:pathLst>
            </a:custGeom>
            <a:solidFill>
              <a:srgbClr val="FE6600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731519" y="2464719"/>
            <a:ext cx="1114425" cy="436880"/>
            <a:chOff x="731519" y="2464719"/>
            <a:chExt cx="1114425" cy="436880"/>
          </a:xfrm>
        </p:grpSpPr>
        <p:sp>
          <p:nvSpPr>
            <p:cNvPr id="22" name="object 22"/>
            <p:cNvSpPr/>
            <p:nvPr/>
          </p:nvSpPr>
          <p:spPr>
            <a:xfrm>
              <a:off x="731519" y="2464719"/>
              <a:ext cx="1113905" cy="43641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75464" y="2489022"/>
              <a:ext cx="1026160" cy="344805"/>
            </a:xfrm>
            <a:custGeom>
              <a:avLst/>
              <a:gdLst/>
              <a:ahLst/>
              <a:cxnLst/>
              <a:rect l="l" t="t" r="r" b="b"/>
              <a:pathLst>
                <a:path w="1026160" h="344805">
                  <a:moveTo>
                    <a:pt x="1025535" y="0"/>
                  </a:moveTo>
                  <a:lnTo>
                    <a:pt x="0" y="0"/>
                  </a:lnTo>
                  <a:lnTo>
                    <a:pt x="0" y="344766"/>
                  </a:lnTo>
                  <a:lnTo>
                    <a:pt x="1025535" y="344766"/>
                  </a:lnTo>
                  <a:lnTo>
                    <a:pt x="1025535" y="0"/>
                  </a:lnTo>
                  <a:close/>
                </a:path>
              </a:pathLst>
            </a:custGeom>
            <a:solidFill>
              <a:srgbClr val="FE6600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298972"/>
            <a:ext cx="7746365" cy="3088666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  <a:tabLst>
                <a:tab pos="469265" algn="l"/>
              </a:tabLst>
            </a:pPr>
            <a:r>
              <a:rPr sz="2400" spc="525" dirty="0">
                <a:solidFill>
                  <a:srgbClr val="004A84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Basic </a:t>
            </a:r>
            <a:r>
              <a:rPr sz="2400" spc="-5" dirty="0">
                <a:latin typeface="Arial"/>
                <a:cs typeface="Arial"/>
              </a:rPr>
              <a:t>syntax </a:t>
            </a:r>
            <a:r>
              <a:rPr sz="2400" dirty="0">
                <a:latin typeface="Arial"/>
                <a:cs typeface="Arial"/>
              </a:rPr>
              <a:t>of a media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query</a:t>
            </a:r>
          </a:p>
          <a:p>
            <a:pPr marL="755650" indent="-285750">
              <a:lnSpc>
                <a:spcPct val="100000"/>
              </a:lnSpc>
              <a:spcBef>
                <a:spcPts val="450"/>
              </a:spcBef>
              <a:buChar char="•"/>
              <a:tabLst>
                <a:tab pos="755015" algn="l"/>
                <a:tab pos="755650" algn="l"/>
              </a:tabLst>
            </a:pPr>
            <a:r>
              <a:rPr sz="2200" spc="-5" dirty="0">
                <a:latin typeface="Arial"/>
                <a:cs typeface="Arial"/>
              </a:rPr>
              <a:t>@media </a:t>
            </a:r>
            <a:r>
              <a:rPr sz="2200" dirty="0">
                <a:latin typeface="Arial"/>
                <a:cs typeface="Arial"/>
              </a:rPr>
              <a:t>(media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feature)</a:t>
            </a:r>
            <a:endParaRPr sz="2200" dirty="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560"/>
              </a:spcBef>
              <a:buChar char="•"/>
              <a:tabLst>
                <a:tab pos="755015" algn="l"/>
                <a:tab pos="755650" algn="l"/>
              </a:tabLst>
            </a:pPr>
            <a:r>
              <a:rPr sz="2200" spc="-5" dirty="0">
                <a:latin typeface="Arial"/>
                <a:cs typeface="Arial"/>
              </a:rPr>
              <a:t>@media </a:t>
            </a:r>
            <a:r>
              <a:rPr sz="2200" dirty="0">
                <a:latin typeface="Arial"/>
                <a:cs typeface="Arial"/>
              </a:rPr>
              <a:t>(media </a:t>
            </a:r>
            <a:r>
              <a:rPr sz="2200" spc="-5" dirty="0">
                <a:latin typeface="Arial"/>
                <a:cs typeface="Arial"/>
              </a:rPr>
              <a:t>feature) </a:t>
            </a:r>
            <a:r>
              <a:rPr sz="2200" dirty="0">
                <a:latin typeface="Arial"/>
                <a:cs typeface="Arial"/>
              </a:rPr>
              <a:t>logical </a:t>
            </a:r>
            <a:r>
              <a:rPr sz="2200" spc="-5" dirty="0">
                <a:latin typeface="Arial"/>
                <a:cs typeface="Arial"/>
              </a:rPr>
              <a:t>operator </a:t>
            </a:r>
            <a:r>
              <a:rPr sz="2200" dirty="0">
                <a:latin typeface="Arial"/>
                <a:cs typeface="Arial"/>
              </a:rPr>
              <a:t>(media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feature)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  <a:tabLst>
                <a:tab pos="469265" algn="l"/>
              </a:tabLst>
            </a:pPr>
            <a:r>
              <a:rPr sz="2400" spc="525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Remember not </a:t>
            </a:r>
            <a:r>
              <a:rPr sz="2400" spc="-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overlap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breakpoints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469265" algn="l"/>
              </a:tabLst>
            </a:pPr>
            <a:r>
              <a:rPr sz="2400" spc="525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Arial"/>
                <a:cs typeface="Arial"/>
              </a:rPr>
              <a:t>Usually, </a:t>
            </a:r>
            <a:r>
              <a:rPr sz="2400" dirty="0">
                <a:latin typeface="Arial"/>
                <a:cs typeface="Arial"/>
              </a:rPr>
              <a:t>you provide base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styling</a:t>
            </a:r>
            <a:endParaRPr sz="2400" dirty="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570"/>
              </a:spcBef>
              <a:buChar char="•"/>
              <a:tabLst>
                <a:tab pos="755015" algn="l"/>
                <a:tab pos="755650" algn="l"/>
              </a:tabLst>
            </a:pPr>
            <a:r>
              <a:rPr sz="2200" spc="-5" dirty="0">
                <a:latin typeface="Arial"/>
                <a:cs typeface="Arial"/>
              </a:rPr>
              <a:t>Then, </a:t>
            </a:r>
            <a:r>
              <a:rPr sz="2200" dirty="0">
                <a:latin typeface="Arial"/>
                <a:cs typeface="Arial"/>
              </a:rPr>
              <a:t>change or add </a:t>
            </a:r>
            <a:r>
              <a:rPr sz="2200" spc="-5" dirty="0">
                <a:latin typeface="Arial"/>
                <a:cs typeface="Arial"/>
              </a:rPr>
              <a:t>to them </a:t>
            </a:r>
            <a:r>
              <a:rPr sz="2200" dirty="0">
                <a:latin typeface="Arial"/>
                <a:cs typeface="Arial"/>
              </a:rPr>
              <a:t>in each media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query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250</Words>
  <Application>Microsoft Office PowerPoint</Application>
  <PresentationFormat>On-screen Show (16:9)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Carlito</vt:lpstr>
      <vt:lpstr>Courier New</vt:lpstr>
      <vt:lpstr>Times New Roman</vt:lpstr>
      <vt:lpstr>Office Theme</vt:lpstr>
      <vt:lpstr>PowerPoint Presentation</vt:lpstr>
      <vt:lpstr>Media Query Syntax</vt:lpstr>
      <vt:lpstr>Media Query Common Features</vt:lpstr>
      <vt:lpstr>Media Query Common Logical Operators</vt:lpstr>
      <vt:lpstr>Media Query Common Approach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Aditya</cp:lastModifiedBy>
  <cp:revision>1</cp:revision>
  <dcterms:created xsi:type="dcterms:W3CDTF">2020-07-20T14:49:27Z</dcterms:created>
  <dcterms:modified xsi:type="dcterms:W3CDTF">2020-07-20T14:56:30Z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2020-07-20T00:00:00Z</vt:filetime>
  </property>
</Properties>
</file>