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5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9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13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760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52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7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07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1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22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9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3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2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ainsbot.com/" TargetMode="External"/><Relationship Id="rId2" Type="http://schemas.openxmlformats.org/officeDocument/2006/relationships/hyperlink" Target="http://www.who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getsignal.com/tools/web-sites-on-web-serv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524000" y="3733800"/>
            <a:ext cx="9576435" cy="975267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45"/>
              </a:spcBef>
            </a:pPr>
            <a:r>
              <a:rPr sz="4800" b="1" spc="-5" dirty="0">
                <a:solidFill>
                  <a:srgbClr val="FFFFFF"/>
                </a:solidFill>
                <a:latin typeface="Bookman Uralic"/>
                <a:cs typeface="Bookman Uralic"/>
              </a:rPr>
              <a:t>DOMAIN </a:t>
            </a:r>
            <a:r>
              <a:rPr sz="4800" b="1" dirty="0">
                <a:solidFill>
                  <a:srgbClr val="FFFFFF"/>
                </a:solidFill>
                <a:latin typeface="Bookman Uralic"/>
                <a:cs typeface="Bookman Uralic"/>
              </a:rPr>
              <a:t>NAME </a:t>
            </a:r>
            <a:r>
              <a:rPr sz="4800" b="1" spc="-5" dirty="0">
                <a:solidFill>
                  <a:srgbClr val="FFFFFF"/>
                </a:solidFill>
                <a:latin typeface="Bookman Uralic"/>
                <a:cs typeface="Bookman Uralic"/>
              </a:rPr>
              <a:t>AND</a:t>
            </a:r>
            <a:r>
              <a:rPr sz="4800" b="1" spc="-20" dirty="0">
                <a:solidFill>
                  <a:srgbClr val="FFFFFF"/>
                </a:solidFill>
                <a:latin typeface="Bookman Uralic"/>
                <a:cs typeface="Bookman Uralic"/>
              </a:rPr>
              <a:t> </a:t>
            </a:r>
            <a:r>
              <a:rPr sz="4800" b="1" spc="-5" dirty="0">
                <a:solidFill>
                  <a:srgbClr val="FFFFFF"/>
                </a:solidFill>
                <a:latin typeface="Bookman Uralic"/>
                <a:cs typeface="Bookman Uralic"/>
              </a:rPr>
              <a:t>HOSTING</a:t>
            </a:r>
            <a:endParaRPr sz="4800" dirty="0">
              <a:latin typeface="Bookman Uralic"/>
              <a:cs typeface="Bookman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1795" y="501429"/>
            <a:ext cx="4867656" cy="2968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960247"/>
            <a:ext cx="4317491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</a:t>
            </a:r>
            <a:r>
              <a:rPr spc="-60" dirty="0"/>
              <a:t> </a:t>
            </a:r>
            <a:r>
              <a:rPr spc="-10" dirty="0"/>
              <a:t>TOOLS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76400" y="2667000"/>
            <a:ext cx="6982459" cy="26358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Whois</a:t>
            </a:r>
            <a:endParaRPr sz="20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  <a:hlinkClick r:id="rId2"/>
              </a:rPr>
              <a:t>http://www.whos.com</a:t>
            </a:r>
            <a:endParaRPr sz="18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Domain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name</a:t>
            </a:r>
            <a:r>
              <a:rPr sz="20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generator</a:t>
            </a:r>
            <a:endParaRPr sz="20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solidFill>
                  <a:srgbClr val="FFFFFF"/>
                </a:solidFill>
                <a:latin typeface="Schoolbook Uralic"/>
                <a:cs typeface="Schoolbook Uralic"/>
                <a:hlinkClick r:id="rId3"/>
              </a:rPr>
              <a:t>http://www.domainsbot.com/</a:t>
            </a:r>
            <a:endParaRPr sz="18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Reverse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IP</a:t>
            </a:r>
            <a:r>
              <a:rPr sz="2000" spc="-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Lookup</a:t>
            </a:r>
            <a:endParaRPr sz="20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  <a:hlinkClick r:id="rId4"/>
              </a:rPr>
              <a:t>http://www.yougetsignal.com/tools/web-sites-on-web-server/</a:t>
            </a:r>
            <a:endParaRPr sz="18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5950" y="591312"/>
            <a:ext cx="8679815" cy="5676900"/>
            <a:chOff x="1885950" y="591312"/>
            <a:chExt cx="8679815" cy="5676900"/>
          </a:xfrm>
        </p:grpSpPr>
        <p:sp>
          <p:nvSpPr>
            <p:cNvPr id="3" name="object 3"/>
            <p:cNvSpPr/>
            <p:nvPr/>
          </p:nvSpPr>
          <p:spPr>
            <a:xfrm>
              <a:off x="2286000" y="591312"/>
              <a:ext cx="7620000" cy="5676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5950" y="2653283"/>
              <a:ext cx="8679815" cy="2493645"/>
            </a:xfrm>
            <a:custGeom>
              <a:avLst/>
              <a:gdLst/>
              <a:ahLst/>
              <a:cxnLst/>
              <a:rect l="l" t="t" r="r" b="b"/>
              <a:pathLst>
                <a:path w="8679815" h="2493645">
                  <a:moveTo>
                    <a:pt x="1544193" y="1368933"/>
                  </a:moveTo>
                  <a:lnTo>
                    <a:pt x="373773" y="867702"/>
                  </a:lnTo>
                  <a:lnTo>
                    <a:pt x="384441" y="842772"/>
                  </a:lnTo>
                  <a:lnTo>
                    <a:pt x="423545" y="751459"/>
                  </a:lnTo>
                  <a:lnTo>
                    <a:pt x="0" y="776478"/>
                  </a:lnTo>
                  <a:lnTo>
                    <a:pt x="274193" y="1100328"/>
                  </a:lnTo>
                  <a:lnTo>
                    <a:pt x="323977" y="984021"/>
                  </a:lnTo>
                  <a:lnTo>
                    <a:pt x="1494409" y="1485265"/>
                  </a:lnTo>
                  <a:lnTo>
                    <a:pt x="1544193" y="1368933"/>
                  </a:lnTo>
                  <a:close/>
                </a:path>
                <a:path w="8679815" h="2493645">
                  <a:moveTo>
                    <a:pt x="8492490" y="2326767"/>
                  </a:moveTo>
                  <a:lnTo>
                    <a:pt x="8125079" y="2114677"/>
                  </a:lnTo>
                  <a:lnTo>
                    <a:pt x="8117497" y="2240965"/>
                  </a:lnTo>
                  <a:lnTo>
                    <a:pt x="6221730" y="2127631"/>
                  </a:lnTo>
                  <a:lnTo>
                    <a:pt x="6214110" y="2253869"/>
                  </a:lnTo>
                  <a:lnTo>
                    <a:pt x="8109915" y="2367191"/>
                  </a:lnTo>
                  <a:lnTo>
                    <a:pt x="8102346" y="2493518"/>
                  </a:lnTo>
                  <a:lnTo>
                    <a:pt x="8389074" y="2370963"/>
                  </a:lnTo>
                  <a:lnTo>
                    <a:pt x="8492490" y="2326767"/>
                  </a:lnTo>
                  <a:close/>
                </a:path>
                <a:path w="8679815" h="2493645">
                  <a:moveTo>
                    <a:pt x="8679688" y="20574"/>
                  </a:moveTo>
                  <a:lnTo>
                    <a:pt x="8255889" y="0"/>
                  </a:lnTo>
                  <a:lnTo>
                    <a:pt x="8306867" y="115671"/>
                  </a:lnTo>
                  <a:lnTo>
                    <a:pt x="5770245" y="1233424"/>
                  </a:lnTo>
                  <a:lnTo>
                    <a:pt x="5821299" y="1349248"/>
                  </a:lnTo>
                  <a:lnTo>
                    <a:pt x="8357908" y="231495"/>
                  </a:lnTo>
                  <a:lnTo>
                    <a:pt x="8408924" y="347218"/>
                  </a:lnTo>
                  <a:lnTo>
                    <a:pt x="8621992" y="90170"/>
                  </a:lnTo>
                  <a:lnTo>
                    <a:pt x="8679688" y="20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4131" y="2996565"/>
            <a:ext cx="114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64851" y="2034921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Times New Roman"/>
                <a:cs typeface="Times New Roman"/>
              </a:rPr>
              <a:t>Website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67847" y="4750130"/>
            <a:ext cx="11423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b="1" spc="16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1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1524000" y="0"/>
              <a:ext cx="9144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63000" y="304800"/>
              <a:ext cx="1429511" cy="4480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4303" y="609600"/>
            <a:ext cx="4326254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DOMAIN</a:t>
            </a:r>
            <a:r>
              <a:rPr spc="-50" dirty="0"/>
              <a:t> </a:t>
            </a:r>
            <a:r>
              <a:rPr spc="-5" dirty="0"/>
              <a:t>NAME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992530" y="1804238"/>
            <a:ext cx="9829800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Bookman Uralic"/>
                <a:cs typeface="Bookman Uralic"/>
                <a:hlinkClick r:id="rId2"/>
              </a:rPr>
              <a:t>http://www.google.com</a:t>
            </a:r>
            <a:endParaRPr sz="6000" dirty="0">
              <a:latin typeface="Bookman Uralic"/>
              <a:cs typeface="Bookman Uralic"/>
            </a:endParaRPr>
          </a:p>
          <a:p>
            <a:pPr marL="241300" marR="287020" indent="-229235">
              <a:lnSpc>
                <a:spcPct val="120000"/>
              </a:lnSpc>
              <a:spcBef>
                <a:spcPts val="19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domain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name is a component of a Uniform Resource Locator (URL) used</a:t>
            </a:r>
            <a:r>
              <a:rPr sz="2000" spc="-229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to  access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web sites, for</a:t>
            </a:r>
            <a:r>
              <a:rPr sz="2000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example:</a:t>
            </a:r>
            <a:endParaRPr sz="20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9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URL:</a:t>
            </a:r>
            <a:r>
              <a:rPr sz="1800" b="1" spc="15" dirty="0">
                <a:solidFill>
                  <a:srgbClr val="6BA9DA"/>
                </a:solidFill>
                <a:latin typeface="Times New Roman"/>
                <a:cs typeface="Times New Roman"/>
              </a:rPr>
              <a:t> </a:t>
            </a:r>
            <a:r>
              <a:rPr sz="1800" u="sng" spc="-10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Schoolbook Uralic"/>
                <a:cs typeface="Schoolbook Uralic"/>
                <a:hlinkClick r:id="rId2"/>
              </a:rPr>
              <a:t>http://www.google.com/</a:t>
            </a:r>
            <a:endParaRPr sz="18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Protocol: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http</a:t>
            </a:r>
            <a:endParaRPr sz="18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Top-level 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domain </a:t>
            </a:r>
            <a:r>
              <a:rPr sz="18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name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(TLD):</a:t>
            </a:r>
            <a:r>
              <a:rPr sz="18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com</a:t>
            </a:r>
            <a:endParaRPr sz="18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Second-level 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domain 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sz="1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Schoolbook Uralic"/>
                <a:cs typeface="Schoolbook Uralic"/>
              </a:rPr>
              <a:t>google.com</a:t>
            </a:r>
            <a:endParaRPr sz="1800" dirty="0">
              <a:latin typeface="Schoolbook Uralic"/>
              <a:cs typeface="Schoolbook Uralic"/>
            </a:endParaRPr>
          </a:p>
          <a:p>
            <a:pPr marL="698500" lvl="1" indent="-229235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8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Host </a:t>
            </a:r>
            <a:r>
              <a:rPr sz="18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sz="18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Schoolbook Uralic"/>
                <a:cs typeface="Schoolbook Uralic"/>
                <a:hlinkClick r:id="rId2"/>
              </a:rPr>
              <a:t>www.google.com</a:t>
            </a:r>
            <a:endParaRPr sz="18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7288" y="704249"/>
            <a:ext cx="5450841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TOP </a:t>
            </a:r>
            <a:r>
              <a:rPr spc="-5" dirty="0"/>
              <a:t>LEVEL</a:t>
            </a:r>
            <a:r>
              <a:rPr spc="-65" dirty="0"/>
              <a:t> </a:t>
            </a:r>
            <a:r>
              <a:rPr spc="-5" dirty="0"/>
              <a:t>DOMAIN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992530" y="2149601"/>
            <a:ext cx="4076700" cy="328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•COM -</a:t>
            </a:r>
            <a:r>
              <a:rPr sz="2000" spc="-4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Commercial</a:t>
            </a:r>
            <a:endParaRPr lang="en-IN"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IN" sz="2000" dirty="0">
                <a:solidFill>
                  <a:srgbClr val="FFFFFF"/>
                </a:solidFill>
                <a:latin typeface="Schoolbook Uralic"/>
                <a:cs typeface="Schoolbook Uralic"/>
              </a:rPr>
              <a:t>•EDU -</a:t>
            </a:r>
            <a:r>
              <a:rPr lang="en-IN" sz="2000" spc="-5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lang="en-IN" sz="2000" dirty="0">
                <a:solidFill>
                  <a:srgbClr val="FFFFFF"/>
                </a:solidFill>
                <a:latin typeface="Schoolbook Uralic"/>
                <a:cs typeface="Schoolbook Uralic"/>
              </a:rPr>
              <a:t>Educational</a:t>
            </a:r>
            <a:endParaRPr lang="en-IN"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•GOV -</a:t>
            </a:r>
            <a:r>
              <a:rPr sz="2000" spc="-12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Government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•INT -</a:t>
            </a:r>
            <a:r>
              <a:rPr sz="2000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International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•MIL -</a:t>
            </a:r>
            <a:r>
              <a:rPr sz="2000" spc="-7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Military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9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•NET -</a:t>
            </a:r>
            <a:r>
              <a:rPr sz="20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Network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•ORG - Non-Profit</a:t>
            </a:r>
            <a:r>
              <a:rPr sz="2000" spc="-1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Organization</a:t>
            </a:r>
            <a:endParaRPr sz="20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245" y="960247"/>
            <a:ext cx="874966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TOP </a:t>
            </a:r>
            <a:r>
              <a:rPr spc="-5" dirty="0"/>
              <a:t>LEVEL DOMAIN </a:t>
            </a:r>
            <a:r>
              <a:rPr spc="-10" dirty="0"/>
              <a:t>(COUNTRY</a:t>
            </a:r>
            <a:r>
              <a:rPr spc="-5" dirty="0"/>
              <a:t> CODE)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90600" y="2308733"/>
            <a:ext cx="3036570" cy="3586238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MY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– Malaysia</a:t>
            </a:r>
            <a:endParaRPr sz="19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ID –</a:t>
            </a:r>
            <a:r>
              <a:rPr sz="190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Indonesia</a:t>
            </a:r>
            <a:endParaRPr sz="19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lang="en-IN"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IN- India</a:t>
            </a: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TH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–</a:t>
            </a:r>
            <a:r>
              <a:rPr sz="19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Thailand</a:t>
            </a:r>
            <a:endParaRPr sz="19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BN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- Brunei</a:t>
            </a:r>
            <a:r>
              <a:rPr sz="1900" spc="-3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Darussalam</a:t>
            </a:r>
            <a:endParaRPr sz="19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solidFill>
                  <a:srgbClr val="FFFFFF"/>
                </a:solidFill>
                <a:latin typeface="Schoolbook Uralic"/>
                <a:cs typeface="Schoolbook Uralic"/>
              </a:rPr>
              <a:t>CN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–</a:t>
            </a:r>
            <a:r>
              <a:rPr sz="1900" spc="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China</a:t>
            </a:r>
            <a:endParaRPr sz="19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AU –</a:t>
            </a:r>
            <a:r>
              <a:rPr sz="1900" spc="-11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Australia</a:t>
            </a:r>
            <a:endParaRPr sz="19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UK – United</a:t>
            </a:r>
            <a:r>
              <a:rPr sz="1900" spc="-2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Kingdom</a:t>
            </a:r>
            <a:endParaRPr sz="19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3464" y="960247"/>
            <a:ext cx="98748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66335" algn="l"/>
              </a:tabLst>
            </a:pPr>
            <a:r>
              <a:rPr spc="-10" dirty="0"/>
              <a:t>ICANN-ERA</a:t>
            </a:r>
            <a:r>
              <a:rPr spc="45" dirty="0"/>
              <a:t> </a:t>
            </a:r>
            <a:r>
              <a:rPr spc="-5" dirty="0"/>
              <a:t>GENERIC	</a:t>
            </a:r>
            <a:r>
              <a:rPr spc="-10" dirty="0"/>
              <a:t>TOP-LEVEL</a:t>
            </a:r>
            <a:r>
              <a:rPr spc="-20" dirty="0"/>
              <a:t> </a:t>
            </a:r>
            <a:r>
              <a:rPr spc="-5" dirty="0"/>
              <a:t>DOMAINS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371600" y="2590800"/>
            <a:ext cx="5667375" cy="372364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.biz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-</a:t>
            </a:r>
            <a:r>
              <a:rPr sz="2000" spc="-3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business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.mobi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mobile</a:t>
            </a:r>
            <a:r>
              <a:rPr sz="2000" spc="-8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devices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.name - individuals,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by</a:t>
            </a:r>
            <a:r>
              <a:rPr sz="2000" spc="-10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name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.info -</a:t>
            </a:r>
            <a:r>
              <a:rPr sz="2000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information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.finance -</a:t>
            </a:r>
            <a:r>
              <a:rPr sz="2000" spc="-60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financial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.fish - fishing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businesses,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sports,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and</a:t>
            </a:r>
            <a:r>
              <a:rPr sz="2000" spc="-14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interests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.fitness - Fitness and</a:t>
            </a:r>
            <a:r>
              <a:rPr sz="2000" spc="-114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exercise</a:t>
            </a:r>
            <a:endParaRPr sz="2000" dirty="0">
              <a:latin typeface="Schoolbook Uralic"/>
              <a:cs typeface="Schoolbook Uralic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.training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Schoolbook Uralic"/>
                <a:cs typeface="Schoolbook Uralic"/>
              </a:rPr>
              <a:t>training and</a:t>
            </a:r>
            <a:r>
              <a:rPr sz="2000" spc="-95" dirty="0">
                <a:solidFill>
                  <a:srgbClr val="FFFFFF"/>
                </a:solidFill>
                <a:latin typeface="Schoolbook Uralic"/>
                <a:cs typeface="Schoolbook Uralic"/>
              </a:rPr>
              <a:t> </a:t>
            </a:r>
            <a:r>
              <a:rPr sz="2000" dirty="0">
                <a:solidFill>
                  <a:srgbClr val="FFFFFF"/>
                </a:solidFill>
                <a:latin typeface="Schoolbook Uralic"/>
                <a:cs typeface="Schoolbook Uralic"/>
              </a:rPr>
              <a:t>how-tos</a:t>
            </a:r>
            <a:endParaRPr sz="20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600" y="990600"/>
            <a:ext cx="2511805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HOSTI</a:t>
            </a:r>
            <a:r>
              <a:rPr spc="-15" dirty="0"/>
              <a:t>N</a:t>
            </a:r>
            <a:r>
              <a:rPr spc="-5" dirty="0"/>
              <a:t>G</a:t>
            </a:r>
          </a:p>
        </p:txBody>
      </p:sp>
      <p:sp>
        <p:nvSpPr>
          <p:cNvPr id="4" name="object 4"/>
          <p:cNvSpPr/>
          <p:nvPr/>
        </p:nvSpPr>
        <p:spPr>
          <a:xfrm>
            <a:off x="1405127" y="2410967"/>
            <a:ext cx="9637776" cy="3707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658110" marR="5080" indent="-2646045">
              <a:lnSpc>
                <a:spcPts val="3670"/>
              </a:lnSpc>
              <a:spcBef>
                <a:spcPts val="560"/>
              </a:spcBef>
            </a:pPr>
            <a:r>
              <a:rPr spc="-5" dirty="0"/>
              <a:t>WHAT </a:t>
            </a:r>
            <a:r>
              <a:rPr spc="-10" dirty="0"/>
              <a:t>TO CONSIDER </a:t>
            </a:r>
            <a:r>
              <a:rPr spc="-5" dirty="0"/>
              <a:t>WHILE </a:t>
            </a:r>
            <a:r>
              <a:rPr spc="-10" dirty="0"/>
              <a:t>PICKING </a:t>
            </a:r>
            <a:r>
              <a:rPr spc="-5" dirty="0"/>
              <a:t>A  DOMAIN</a:t>
            </a:r>
            <a:r>
              <a:rPr spc="15" dirty="0"/>
              <a:t> </a:t>
            </a:r>
            <a:r>
              <a:rPr spc="-5" dirty="0"/>
              <a:t>NAME?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51916" y="2078735"/>
            <a:ext cx="3872865" cy="2057400"/>
            <a:chOff x="851916" y="2078735"/>
            <a:chExt cx="3872865" cy="2057400"/>
          </a:xfrm>
        </p:grpSpPr>
        <p:sp>
          <p:nvSpPr>
            <p:cNvPr id="8" name="object 8"/>
            <p:cNvSpPr/>
            <p:nvPr/>
          </p:nvSpPr>
          <p:spPr>
            <a:xfrm>
              <a:off x="851916" y="2103119"/>
              <a:ext cx="417576" cy="542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9848" y="2078735"/>
              <a:ext cx="1519428" cy="57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16" y="2595371"/>
              <a:ext cx="417576" cy="5425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9848" y="2570987"/>
              <a:ext cx="1466088" cy="5791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16" y="3089147"/>
              <a:ext cx="417576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9848" y="3064763"/>
              <a:ext cx="3654552" cy="5791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1916" y="3581399"/>
              <a:ext cx="417576" cy="542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9848" y="3557015"/>
              <a:ext cx="1348740" cy="5791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68068" y="3557015"/>
              <a:ext cx="1536192" cy="5791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2530" y="2149601"/>
            <a:ext cx="3554095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Keywords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Branding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Length, </a:t>
            </a:r>
            <a:r>
              <a:rPr sz="20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Hyphens, and</a:t>
            </a:r>
            <a:r>
              <a:rPr sz="20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2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95" dirty="0">
                <a:solidFill>
                  <a:srgbClr val="FFFFFF"/>
                </a:solidFill>
                <a:latin typeface="Times New Roman"/>
                <a:cs typeface="Times New Roman"/>
              </a:rPr>
              <a:t>Extension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245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Uralic</vt:lpstr>
      <vt:lpstr>Century Gothic</vt:lpstr>
      <vt:lpstr>Schoolbook Uralic</vt:lpstr>
      <vt:lpstr>Times New Roman</vt:lpstr>
      <vt:lpstr>Wingdings 3</vt:lpstr>
      <vt:lpstr>Ion</vt:lpstr>
      <vt:lpstr>PowerPoint Presentation</vt:lpstr>
      <vt:lpstr>Website</vt:lpstr>
      <vt:lpstr>PowerPoint Presentation</vt:lpstr>
      <vt:lpstr>DOMAIN NAME</vt:lpstr>
      <vt:lpstr>TOP LEVEL DOMAIN</vt:lpstr>
      <vt:lpstr>TOP LEVEL DOMAIN (COUNTRY CODE)</vt:lpstr>
      <vt:lpstr>ICANN-ERA GENERIC TOP-LEVEL DOMAINS</vt:lpstr>
      <vt:lpstr>HOSTING</vt:lpstr>
      <vt:lpstr>WHAT TO CONSIDER WHILE PICKING A  DOMAIN NAME?</vt:lpstr>
      <vt:lpstr>DOMAIN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Aditya</cp:lastModifiedBy>
  <cp:revision>3</cp:revision>
  <dcterms:created xsi:type="dcterms:W3CDTF">2020-07-22T12:52:13Z</dcterms:created>
  <dcterms:modified xsi:type="dcterms:W3CDTF">2020-07-23T06:04:11Z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2020-07-22T00:00:00Z</vt:filetime>
  </property>
</Properties>
</file>