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77" r:id="rId13"/>
    <p:sldId id="269" r:id="rId14"/>
    <p:sldId id="270" r:id="rId15"/>
    <p:sldId id="271" r:id="rId16"/>
    <p:sldId id="296" r:id="rId17"/>
    <p:sldId id="278" r:id="rId18"/>
    <p:sldId id="280" r:id="rId19"/>
    <p:sldId id="279"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47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3/7/2019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3/7/2019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1CAE796-811C-4ED1-912C-13EE87F12F71}"/>
              </a:ext>
            </a:extLst>
          </p:cNvPr>
          <p:cNvSpPr>
            <a:spLocks noGrp="1"/>
          </p:cNvSpPr>
          <p:nvPr>
            <p:ph type="subTitle" idx="1"/>
          </p:nvPr>
        </p:nvSpPr>
        <p:spPr>
          <a:xfrm>
            <a:off x="1876424" y="2396090"/>
            <a:ext cx="8791575" cy="1655762"/>
          </a:xfrm>
        </p:spPr>
        <p:txBody>
          <a:bodyPr>
            <a:normAutofit/>
          </a:bodyPr>
          <a:lstStyle/>
          <a:p>
            <a:pPr algn="ctr"/>
            <a:r>
              <a:rPr lang="en-IN" sz="6000" dirty="0">
                <a:solidFill>
                  <a:srgbClr val="134770"/>
                </a:solidFill>
              </a:rPr>
              <a:t>Welcomes everyone to</a:t>
            </a:r>
          </a:p>
        </p:txBody>
      </p:sp>
      <p:pic>
        <p:nvPicPr>
          <p:cNvPr id="5" name="Picture 4">
            <a:extLst>
              <a:ext uri="{FF2B5EF4-FFF2-40B4-BE49-F238E27FC236}">
                <a16:creationId xmlns:a16="http://schemas.microsoft.com/office/drawing/2014/main" id="{7DF5A398-FBFB-4FE8-8943-9189C8CEF9EA}"/>
              </a:ext>
            </a:extLst>
          </p:cNvPr>
          <p:cNvPicPr>
            <a:picLocks noChangeAspect="1"/>
          </p:cNvPicPr>
          <p:nvPr/>
        </p:nvPicPr>
        <p:blipFill>
          <a:blip r:embed="rId2"/>
          <a:stretch>
            <a:fillRect/>
          </a:stretch>
        </p:blipFill>
        <p:spPr>
          <a:xfrm>
            <a:off x="1876424" y="4268182"/>
            <a:ext cx="8415130" cy="1523179"/>
          </a:xfrm>
          <a:prstGeom prst="rect">
            <a:avLst/>
          </a:prstGeom>
        </p:spPr>
      </p:pic>
      <p:pic>
        <p:nvPicPr>
          <p:cNvPr id="7" name="Picture 6">
            <a:extLst>
              <a:ext uri="{FF2B5EF4-FFF2-40B4-BE49-F238E27FC236}">
                <a16:creationId xmlns:a16="http://schemas.microsoft.com/office/drawing/2014/main" id="{BB2DD4E7-2EA7-475D-A28E-BB3A2F3D3A4F}"/>
              </a:ext>
            </a:extLst>
          </p:cNvPr>
          <p:cNvPicPr>
            <a:picLocks noChangeAspect="1"/>
          </p:cNvPicPr>
          <p:nvPr/>
        </p:nvPicPr>
        <p:blipFill>
          <a:blip r:embed="rId3"/>
          <a:stretch>
            <a:fillRect/>
          </a:stretch>
        </p:blipFill>
        <p:spPr>
          <a:xfrm>
            <a:off x="1876423" y="191925"/>
            <a:ext cx="8791576" cy="1749427"/>
          </a:xfrm>
          <a:prstGeom prst="rect">
            <a:avLst/>
          </a:prstGeom>
        </p:spPr>
      </p:pic>
    </p:spTree>
    <p:extLst>
      <p:ext uri="{BB962C8B-B14F-4D97-AF65-F5344CB8AC3E}">
        <p14:creationId xmlns:p14="http://schemas.microsoft.com/office/powerpoint/2010/main" val="2150604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52FB2-327A-485E-9519-F76DE7A8617F}"/>
              </a:ext>
            </a:extLst>
          </p:cNvPr>
          <p:cNvSpPr>
            <a:spLocks noGrp="1"/>
          </p:cNvSpPr>
          <p:nvPr>
            <p:ph type="title"/>
          </p:nvPr>
        </p:nvSpPr>
        <p:spPr/>
        <p:txBody>
          <a:bodyPr/>
          <a:lstStyle/>
          <a:p>
            <a:r>
              <a:rPr lang="en-IN" dirty="0">
                <a:solidFill>
                  <a:srgbClr val="134770"/>
                </a:solidFill>
              </a:rPr>
              <a:t>PUSH BUTTON</a:t>
            </a:r>
          </a:p>
        </p:txBody>
      </p:sp>
      <p:pic>
        <p:nvPicPr>
          <p:cNvPr id="5" name="Content Placeholder 4">
            <a:extLst>
              <a:ext uri="{FF2B5EF4-FFF2-40B4-BE49-F238E27FC236}">
                <a16:creationId xmlns:a16="http://schemas.microsoft.com/office/drawing/2014/main" id="{ACEE34CF-273B-4A6F-A423-56E13BEEB51A}"/>
              </a:ext>
            </a:extLst>
          </p:cNvPr>
          <p:cNvPicPr>
            <a:picLocks noGrp="1" noChangeAspect="1"/>
          </p:cNvPicPr>
          <p:nvPr>
            <p:ph idx="1"/>
          </p:nvPr>
        </p:nvPicPr>
        <p:blipFill>
          <a:blip r:embed="rId2"/>
          <a:stretch>
            <a:fillRect/>
          </a:stretch>
        </p:blipFill>
        <p:spPr>
          <a:xfrm>
            <a:off x="4323557" y="2249488"/>
            <a:ext cx="3541712" cy="3541712"/>
          </a:xfrm>
        </p:spPr>
      </p:pic>
    </p:spTree>
    <p:extLst>
      <p:ext uri="{BB962C8B-B14F-4D97-AF65-F5344CB8AC3E}">
        <p14:creationId xmlns:p14="http://schemas.microsoft.com/office/powerpoint/2010/main" val="2756461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5BF77-45DC-459E-9132-DB01812C90D3}"/>
              </a:ext>
            </a:extLst>
          </p:cNvPr>
          <p:cNvSpPr>
            <a:spLocks noGrp="1"/>
          </p:cNvSpPr>
          <p:nvPr>
            <p:ph type="title"/>
          </p:nvPr>
        </p:nvSpPr>
        <p:spPr/>
        <p:txBody>
          <a:bodyPr/>
          <a:lstStyle/>
          <a:p>
            <a:r>
              <a:rPr lang="en-IN" dirty="0">
                <a:solidFill>
                  <a:srgbClr val="134770"/>
                </a:solidFill>
              </a:rPr>
              <a:t>RGB LED</a:t>
            </a:r>
          </a:p>
        </p:txBody>
      </p:sp>
      <p:pic>
        <p:nvPicPr>
          <p:cNvPr id="5" name="Content Placeholder 4">
            <a:extLst>
              <a:ext uri="{FF2B5EF4-FFF2-40B4-BE49-F238E27FC236}">
                <a16:creationId xmlns:a16="http://schemas.microsoft.com/office/drawing/2014/main" id="{B3571A39-E595-4F60-82F6-28AC68E2AD96}"/>
              </a:ext>
            </a:extLst>
          </p:cNvPr>
          <p:cNvPicPr>
            <a:picLocks noGrp="1" noChangeAspect="1"/>
          </p:cNvPicPr>
          <p:nvPr>
            <p:ph idx="1"/>
          </p:nvPr>
        </p:nvPicPr>
        <p:blipFill>
          <a:blip r:embed="rId2"/>
          <a:stretch>
            <a:fillRect/>
          </a:stretch>
        </p:blipFill>
        <p:spPr>
          <a:xfrm>
            <a:off x="3082753" y="2249488"/>
            <a:ext cx="6023319" cy="3541712"/>
          </a:xfrm>
        </p:spPr>
      </p:pic>
    </p:spTree>
    <p:extLst>
      <p:ext uri="{BB962C8B-B14F-4D97-AF65-F5344CB8AC3E}">
        <p14:creationId xmlns:p14="http://schemas.microsoft.com/office/powerpoint/2010/main" val="389690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A15AD-30D5-4A1E-9AAB-37F3AC08B4A6}"/>
              </a:ext>
            </a:extLst>
          </p:cNvPr>
          <p:cNvSpPr>
            <a:spLocks noGrp="1"/>
          </p:cNvSpPr>
          <p:nvPr>
            <p:ph type="title"/>
          </p:nvPr>
        </p:nvSpPr>
        <p:spPr>
          <a:xfrm>
            <a:off x="1083978" y="-252208"/>
            <a:ext cx="9905998" cy="1478570"/>
          </a:xfrm>
        </p:spPr>
        <p:txBody>
          <a:bodyPr/>
          <a:lstStyle/>
          <a:p>
            <a:r>
              <a:rPr lang="en-IN" dirty="0">
                <a:solidFill>
                  <a:srgbClr val="134770"/>
                </a:solidFill>
              </a:rPr>
              <a:t>Microprocessors Vs Microcontrollers</a:t>
            </a:r>
          </a:p>
        </p:txBody>
      </p:sp>
      <p:sp>
        <p:nvSpPr>
          <p:cNvPr id="3" name="Content Placeholder 2">
            <a:extLst>
              <a:ext uri="{FF2B5EF4-FFF2-40B4-BE49-F238E27FC236}">
                <a16:creationId xmlns:a16="http://schemas.microsoft.com/office/drawing/2014/main" id="{982FB6D2-398A-4B05-B607-4DD1E88ACB8D}"/>
              </a:ext>
            </a:extLst>
          </p:cNvPr>
          <p:cNvSpPr>
            <a:spLocks noGrp="1"/>
          </p:cNvSpPr>
          <p:nvPr>
            <p:ph idx="1"/>
          </p:nvPr>
        </p:nvSpPr>
        <p:spPr/>
        <p:txBody>
          <a:bodyPr/>
          <a:lstStyle/>
          <a:p>
            <a:endParaRPr lang="en-IN" dirty="0"/>
          </a:p>
        </p:txBody>
      </p:sp>
      <p:pic>
        <p:nvPicPr>
          <p:cNvPr id="4" name="Picture 2" descr="Microprocessor block diagram">
            <a:extLst>
              <a:ext uri="{FF2B5EF4-FFF2-40B4-BE49-F238E27FC236}">
                <a16:creationId xmlns:a16="http://schemas.microsoft.com/office/drawing/2014/main" id="{58D01C82-458B-45DA-AAC2-B9CB7A3C74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53" y="1441910"/>
            <a:ext cx="5911248" cy="51248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microcontroller block diagram">
            <a:extLst>
              <a:ext uri="{FF2B5EF4-FFF2-40B4-BE49-F238E27FC236}">
                <a16:creationId xmlns:a16="http://schemas.microsoft.com/office/drawing/2014/main" id="{A6338A8A-7EC9-4CE8-A40C-6688550F2F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2380" y="1444487"/>
            <a:ext cx="6112859" cy="5122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507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099A1-D410-41A3-B1A4-5BBB84512541}"/>
              </a:ext>
            </a:extLst>
          </p:cNvPr>
          <p:cNvSpPr>
            <a:spLocks noGrp="1"/>
          </p:cNvSpPr>
          <p:nvPr>
            <p:ph type="title"/>
          </p:nvPr>
        </p:nvSpPr>
        <p:spPr/>
        <p:txBody>
          <a:bodyPr>
            <a:normAutofit/>
          </a:bodyPr>
          <a:lstStyle/>
          <a:p>
            <a:r>
              <a:rPr lang="en-IN" sz="5400" dirty="0">
                <a:solidFill>
                  <a:srgbClr val="134770"/>
                </a:solidFill>
              </a:rPr>
              <a:t>Arduino </a:t>
            </a:r>
            <a:r>
              <a:rPr lang="en-IN" sz="5400" dirty="0" err="1">
                <a:solidFill>
                  <a:srgbClr val="134770"/>
                </a:solidFill>
              </a:rPr>
              <a:t>nano</a:t>
            </a:r>
            <a:endParaRPr lang="en-IN" sz="5400" dirty="0">
              <a:solidFill>
                <a:srgbClr val="134770"/>
              </a:solidFill>
            </a:endParaRPr>
          </a:p>
        </p:txBody>
      </p:sp>
      <p:pic>
        <p:nvPicPr>
          <p:cNvPr id="5" name="Content Placeholder 4">
            <a:extLst>
              <a:ext uri="{FF2B5EF4-FFF2-40B4-BE49-F238E27FC236}">
                <a16:creationId xmlns:a16="http://schemas.microsoft.com/office/drawing/2014/main" id="{788EA884-D55B-4F3C-874F-5096612D4AB3}"/>
              </a:ext>
            </a:extLst>
          </p:cNvPr>
          <p:cNvPicPr>
            <a:picLocks noGrp="1" noChangeAspect="1"/>
          </p:cNvPicPr>
          <p:nvPr>
            <p:ph idx="1"/>
          </p:nvPr>
        </p:nvPicPr>
        <p:blipFill>
          <a:blip r:embed="rId2"/>
          <a:stretch>
            <a:fillRect/>
          </a:stretch>
        </p:blipFill>
        <p:spPr>
          <a:xfrm>
            <a:off x="2761895" y="2097088"/>
            <a:ext cx="6665034" cy="3541712"/>
          </a:xfrm>
        </p:spPr>
      </p:pic>
    </p:spTree>
    <p:extLst>
      <p:ext uri="{BB962C8B-B14F-4D97-AF65-F5344CB8AC3E}">
        <p14:creationId xmlns:p14="http://schemas.microsoft.com/office/powerpoint/2010/main" val="2115960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28BBB-8C4A-4640-BEFF-86CA61F76E90}"/>
              </a:ext>
            </a:extLst>
          </p:cNvPr>
          <p:cNvSpPr>
            <a:spLocks noGrp="1"/>
          </p:cNvSpPr>
          <p:nvPr>
            <p:ph type="title"/>
          </p:nvPr>
        </p:nvSpPr>
        <p:spPr/>
        <p:txBody>
          <a:bodyPr/>
          <a:lstStyle/>
          <a:p>
            <a:r>
              <a:rPr lang="en-IN" dirty="0">
                <a:solidFill>
                  <a:srgbClr val="134770"/>
                </a:solidFill>
              </a:rPr>
              <a:t>Analog vs digital</a:t>
            </a:r>
          </a:p>
        </p:txBody>
      </p:sp>
      <p:cxnSp>
        <p:nvCxnSpPr>
          <p:cNvPr id="5" name="Straight Connector 4" descr="Light grey line separating Morph text and images">
            <a:extLst>
              <a:ext uri="{FF2B5EF4-FFF2-40B4-BE49-F238E27FC236}">
                <a16:creationId xmlns:a16="http://schemas.microsoft.com/office/drawing/2014/main" id="{33819DD9-BFBA-4ADD-BBFF-2F7D695393D6}"/>
              </a:ext>
            </a:extLst>
          </p:cNvPr>
          <p:cNvCxnSpPr>
            <a:cxnSpLocks/>
          </p:cNvCxnSpPr>
          <p:nvPr/>
        </p:nvCxnSpPr>
        <p:spPr>
          <a:xfrm>
            <a:off x="6296866" y="1881805"/>
            <a:ext cx="0" cy="3953169"/>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BB669C-84CA-4D9C-81EF-481294E672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957" y="2054086"/>
            <a:ext cx="4529508" cy="3498573"/>
          </a:xfrm>
          <a:prstGeom prst="rect">
            <a:avLst/>
          </a:prstGeom>
        </p:spPr>
      </p:pic>
      <p:pic>
        <p:nvPicPr>
          <p:cNvPr id="7" name="Picture 6">
            <a:extLst>
              <a:ext uri="{FF2B5EF4-FFF2-40B4-BE49-F238E27FC236}">
                <a16:creationId xmlns:a16="http://schemas.microsoft.com/office/drawing/2014/main" id="{D9889105-1ADA-4F98-AB63-59B5B90855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5955" y="2172182"/>
            <a:ext cx="5023616" cy="3380477"/>
          </a:xfrm>
          <a:prstGeom prst="rect">
            <a:avLst/>
          </a:prstGeom>
        </p:spPr>
      </p:pic>
    </p:spTree>
    <p:extLst>
      <p:ext uri="{BB962C8B-B14F-4D97-AF65-F5344CB8AC3E}">
        <p14:creationId xmlns:p14="http://schemas.microsoft.com/office/powerpoint/2010/main" val="3495045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064EA-3DA8-4AA5-AAF9-70D278486011}"/>
              </a:ext>
            </a:extLst>
          </p:cNvPr>
          <p:cNvSpPr>
            <a:spLocks noGrp="1"/>
          </p:cNvSpPr>
          <p:nvPr>
            <p:ph type="title"/>
          </p:nvPr>
        </p:nvSpPr>
        <p:spPr/>
        <p:txBody>
          <a:bodyPr/>
          <a:lstStyle/>
          <a:p>
            <a:r>
              <a:rPr lang="en-IN" dirty="0">
                <a:solidFill>
                  <a:srgbClr val="134770"/>
                </a:solidFill>
              </a:rPr>
              <a:t>Analog vs digital graphs</a:t>
            </a:r>
            <a:endParaRPr lang="en-IN" dirty="0"/>
          </a:p>
        </p:txBody>
      </p:sp>
      <p:cxnSp>
        <p:nvCxnSpPr>
          <p:cNvPr id="5" name="Straight Connector 4" descr="Light grey line separating Morph text and images">
            <a:extLst>
              <a:ext uri="{FF2B5EF4-FFF2-40B4-BE49-F238E27FC236}">
                <a16:creationId xmlns:a16="http://schemas.microsoft.com/office/drawing/2014/main" id="{4DB0332C-D800-4781-96CF-5295DD77783B}"/>
              </a:ext>
            </a:extLst>
          </p:cNvPr>
          <p:cNvCxnSpPr>
            <a:cxnSpLocks/>
          </p:cNvCxnSpPr>
          <p:nvPr/>
        </p:nvCxnSpPr>
        <p:spPr>
          <a:xfrm>
            <a:off x="6296866" y="1948070"/>
            <a:ext cx="0" cy="4055165"/>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97F92DCF-0B99-4D0C-BD01-470EF4C5E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797" y="2185414"/>
            <a:ext cx="4990476" cy="3466667"/>
          </a:xfrm>
          <a:prstGeom prst="rect">
            <a:avLst/>
          </a:prstGeom>
        </p:spPr>
      </p:pic>
      <p:pic>
        <p:nvPicPr>
          <p:cNvPr id="7" name="Picture 6">
            <a:extLst>
              <a:ext uri="{FF2B5EF4-FFF2-40B4-BE49-F238E27FC236}">
                <a16:creationId xmlns:a16="http://schemas.microsoft.com/office/drawing/2014/main" id="{241E745B-644D-4898-B137-16C8646DCE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6755" y="2964590"/>
            <a:ext cx="5369902" cy="1908313"/>
          </a:xfrm>
          <a:prstGeom prst="rect">
            <a:avLst/>
          </a:prstGeom>
        </p:spPr>
      </p:pic>
    </p:spTree>
    <p:extLst>
      <p:ext uri="{BB962C8B-B14F-4D97-AF65-F5344CB8AC3E}">
        <p14:creationId xmlns:p14="http://schemas.microsoft.com/office/powerpoint/2010/main" val="2142378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099A1-D410-41A3-B1A4-5BBB84512541}"/>
              </a:ext>
            </a:extLst>
          </p:cNvPr>
          <p:cNvSpPr>
            <a:spLocks noGrp="1"/>
          </p:cNvSpPr>
          <p:nvPr>
            <p:ph type="title"/>
          </p:nvPr>
        </p:nvSpPr>
        <p:spPr/>
        <p:txBody>
          <a:bodyPr>
            <a:normAutofit/>
          </a:bodyPr>
          <a:lstStyle/>
          <a:p>
            <a:r>
              <a:rPr lang="en-IN" sz="5400" dirty="0">
                <a:solidFill>
                  <a:srgbClr val="134770"/>
                </a:solidFill>
              </a:rPr>
              <a:t>Arduino </a:t>
            </a:r>
            <a:r>
              <a:rPr lang="en-IN" sz="5400" dirty="0" err="1">
                <a:solidFill>
                  <a:srgbClr val="134770"/>
                </a:solidFill>
              </a:rPr>
              <a:t>nano</a:t>
            </a:r>
            <a:endParaRPr lang="en-IN" sz="5400" dirty="0">
              <a:solidFill>
                <a:srgbClr val="134770"/>
              </a:solidFill>
            </a:endParaRPr>
          </a:p>
        </p:txBody>
      </p:sp>
      <p:pic>
        <p:nvPicPr>
          <p:cNvPr id="5" name="Content Placeholder 4">
            <a:extLst>
              <a:ext uri="{FF2B5EF4-FFF2-40B4-BE49-F238E27FC236}">
                <a16:creationId xmlns:a16="http://schemas.microsoft.com/office/drawing/2014/main" id="{788EA884-D55B-4F3C-874F-5096612D4AB3}"/>
              </a:ext>
            </a:extLst>
          </p:cNvPr>
          <p:cNvPicPr>
            <a:picLocks noGrp="1" noChangeAspect="1"/>
          </p:cNvPicPr>
          <p:nvPr>
            <p:ph idx="1"/>
          </p:nvPr>
        </p:nvPicPr>
        <p:blipFill>
          <a:blip r:embed="rId2"/>
          <a:stretch>
            <a:fillRect/>
          </a:stretch>
        </p:blipFill>
        <p:spPr>
          <a:xfrm>
            <a:off x="2761895" y="2097088"/>
            <a:ext cx="6665034" cy="3541712"/>
          </a:xfrm>
        </p:spPr>
      </p:pic>
    </p:spTree>
    <p:extLst>
      <p:ext uri="{BB962C8B-B14F-4D97-AF65-F5344CB8AC3E}">
        <p14:creationId xmlns:p14="http://schemas.microsoft.com/office/powerpoint/2010/main" val="1946315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21E2E-E364-40E4-9D37-DA020BF8BD50}"/>
              </a:ext>
            </a:extLst>
          </p:cNvPr>
          <p:cNvSpPr>
            <a:spLocks noGrp="1"/>
          </p:cNvSpPr>
          <p:nvPr>
            <p:ph type="title"/>
          </p:nvPr>
        </p:nvSpPr>
        <p:spPr>
          <a:xfrm>
            <a:off x="1143001" y="2689715"/>
            <a:ext cx="9905998" cy="1478570"/>
          </a:xfrm>
        </p:spPr>
        <p:txBody>
          <a:bodyPr>
            <a:normAutofit/>
          </a:bodyPr>
          <a:lstStyle/>
          <a:p>
            <a:r>
              <a:rPr lang="en-IN" sz="4800" dirty="0"/>
              <a:t>Interfacing Arduino : Software</a:t>
            </a:r>
          </a:p>
        </p:txBody>
      </p:sp>
    </p:spTree>
    <p:extLst>
      <p:ext uri="{BB962C8B-B14F-4D97-AF65-F5344CB8AC3E}">
        <p14:creationId xmlns:p14="http://schemas.microsoft.com/office/powerpoint/2010/main" val="53831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21E2E-E364-40E4-9D37-DA020BF8BD50}"/>
              </a:ext>
            </a:extLst>
          </p:cNvPr>
          <p:cNvSpPr>
            <a:spLocks noGrp="1"/>
          </p:cNvSpPr>
          <p:nvPr>
            <p:ph type="title"/>
          </p:nvPr>
        </p:nvSpPr>
        <p:spPr>
          <a:xfrm>
            <a:off x="1143001" y="2689715"/>
            <a:ext cx="9905998" cy="1478570"/>
          </a:xfrm>
        </p:spPr>
        <p:txBody>
          <a:bodyPr>
            <a:noAutofit/>
          </a:bodyPr>
          <a:lstStyle/>
          <a:p>
            <a:r>
              <a:rPr lang="en-US" sz="4000" dirty="0"/>
              <a:t>Arduino "talks", transmits data in Serial format, so any other program/programming language that has serial capabilities can easily communicate with Arduino.</a:t>
            </a:r>
            <a:endParaRPr lang="en-IN" sz="4800" dirty="0"/>
          </a:p>
        </p:txBody>
      </p:sp>
    </p:spTree>
    <p:extLst>
      <p:ext uri="{BB962C8B-B14F-4D97-AF65-F5344CB8AC3E}">
        <p14:creationId xmlns:p14="http://schemas.microsoft.com/office/powerpoint/2010/main" val="1525543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71FF4A-B175-4364-AE67-F88D6E56862C}"/>
              </a:ext>
            </a:extLst>
          </p:cNvPr>
          <p:cNvSpPr>
            <a:spLocks noGrp="1"/>
          </p:cNvSpPr>
          <p:nvPr>
            <p:ph idx="1"/>
          </p:nvPr>
        </p:nvSpPr>
        <p:spPr>
          <a:xfrm>
            <a:off x="1141413" y="662609"/>
            <a:ext cx="3934170" cy="5698434"/>
          </a:xfrm>
        </p:spPr>
        <p:txBody>
          <a:bodyPr>
            <a:normAutofit/>
          </a:bodyPr>
          <a:lstStyle/>
          <a:p>
            <a:pPr fontAlgn="base"/>
            <a:r>
              <a:rPr lang="en-IN" dirty="0"/>
              <a:t>Arduino + C</a:t>
            </a:r>
          </a:p>
          <a:p>
            <a:pPr fontAlgn="base"/>
            <a:r>
              <a:rPr lang="en-IN" dirty="0"/>
              <a:t>Arduino + Linux TTY</a:t>
            </a:r>
          </a:p>
          <a:p>
            <a:pPr fontAlgn="base"/>
            <a:r>
              <a:rPr lang="en-IN" dirty="0"/>
              <a:t>Arduino + </a:t>
            </a:r>
            <a:r>
              <a:rPr lang="en-IN" dirty="0" err="1"/>
              <a:t>SuperCollider</a:t>
            </a:r>
            <a:endParaRPr lang="en-IN" dirty="0"/>
          </a:p>
          <a:p>
            <a:pPr fontAlgn="base"/>
            <a:r>
              <a:rPr lang="en-IN" dirty="0"/>
              <a:t>Arduino + Second Life</a:t>
            </a:r>
          </a:p>
          <a:p>
            <a:pPr fontAlgn="base"/>
            <a:r>
              <a:rPr lang="en-IN" dirty="0"/>
              <a:t>Arduino + other</a:t>
            </a:r>
          </a:p>
          <a:p>
            <a:pPr fontAlgn="base"/>
            <a:r>
              <a:rPr lang="en-IN" dirty="0" err="1"/>
              <a:t>sensorbox</a:t>
            </a:r>
            <a:r>
              <a:rPr lang="en-IN" dirty="0"/>
              <a:t> firmware</a:t>
            </a:r>
          </a:p>
          <a:p>
            <a:pPr fontAlgn="base"/>
            <a:r>
              <a:rPr lang="en-IN" dirty="0"/>
              <a:t>Arduino + Mathematica</a:t>
            </a:r>
          </a:p>
          <a:p>
            <a:pPr fontAlgn="base"/>
            <a:r>
              <a:rPr lang="en-IN" dirty="0"/>
              <a:t>Arduino + C++</a:t>
            </a:r>
          </a:p>
          <a:p>
            <a:pPr fontAlgn="base"/>
            <a:r>
              <a:rPr lang="en-IN" dirty="0"/>
              <a:t>Arduino + Ruby</a:t>
            </a:r>
          </a:p>
        </p:txBody>
      </p:sp>
      <p:sp>
        <p:nvSpPr>
          <p:cNvPr id="4" name="Content Placeholder 2">
            <a:extLst>
              <a:ext uri="{FF2B5EF4-FFF2-40B4-BE49-F238E27FC236}">
                <a16:creationId xmlns:a16="http://schemas.microsoft.com/office/drawing/2014/main" id="{13D16D04-D747-4409-B0DB-9F03D6ADAE71}"/>
              </a:ext>
            </a:extLst>
          </p:cNvPr>
          <p:cNvSpPr txBox="1">
            <a:spLocks/>
          </p:cNvSpPr>
          <p:nvPr/>
        </p:nvSpPr>
        <p:spPr>
          <a:xfrm>
            <a:off x="6758609" y="662609"/>
            <a:ext cx="3770243" cy="56984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fontAlgn="base"/>
            <a:r>
              <a:rPr lang="en-IN" dirty="0"/>
              <a:t>Arduino + Python</a:t>
            </a:r>
          </a:p>
          <a:p>
            <a:pPr fontAlgn="base"/>
            <a:r>
              <a:rPr lang="en-IN" dirty="0"/>
              <a:t>Arduino + Instant Reality (X3D)</a:t>
            </a:r>
          </a:p>
          <a:p>
            <a:pPr fontAlgn="base"/>
            <a:r>
              <a:rPr lang="en-IN" dirty="0"/>
              <a:t>Arduino + Flash</a:t>
            </a:r>
          </a:p>
          <a:p>
            <a:pPr fontAlgn="base"/>
            <a:r>
              <a:rPr lang="en-IN" dirty="0"/>
              <a:t>Arduino + Processing</a:t>
            </a:r>
          </a:p>
          <a:p>
            <a:pPr fontAlgn="base"/>
            <a:r>
              <a:rPr lang="en-IN" dirty="0"/>
              <a:t>Arduino + PD (Pure Data)</a:t>
            </a:r>
          </a:p>
          <a:p>
            <a:pPr fontAlgn="base"/>
            <a:r>
              <a:rPr lang="en-IN" dirty="0"/>
              <a:t>Arduino + </a:t>
            </a:r>
            <a:r>
              <a:rPr lang="en-IN" dirty="0" err="1"/>
              <a:t>MaxMSP</a:t>
            </a:r>
            <a:endParaRPr lang="en-IN" dirty="0"/>
          </a:p>
          <a:p>
            <a:pPr fontAlgn="base"/>
            <a:r>
              <a:rPr lang="en-IN" dirty="0"/>
              <a:t>Arduino + VVVV</a:t>
            </a:r>
          </a:p>
          <a:p>
            <a:pPr fontAlgn="base"/>
            <a:r>
              <a:rPr lang="en-IN" dirty="0"/>
              <a:t>Arduino + Director</a:t>
            </a:r>
          </a:p>
        </p:txBody>
      </p:sp>
    </p:spTree>
    <p:extLst>
      <p:ext uri="{BB962C8B-B14F-4D97-AF65-F5344CB8AC3E}">
        <p14:creationId xmlns:p14="http://schemas.microsoft.com/office/powerpoint/2010/main" val="2314967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099A1-D410-41A3-B1A4-5BBB84512541}"/>
              </a:ext>
            </a:extLst>
          </p:cNvPr>
          <p:cNvSpPr>
            <a:spLocks noGrp="1"/>
          </p:cNvSpPr>
          <p:nvPr>
            <p:ph type="title"/>
          </p:nvPr>
        </p:nvSpPr>
        <p:spPr/>
        <p:txBody>
          <a:bodyPr>
            <a:normAutofit/>
          </a:bodyPr>
          <a:lstStyle/>
          <a:p>
            <a:r>
              <a:rPr lang="en-IN" sz="5400" dirty="0">
                <a:solidFill>
                  <a:srgbClr val="134770"/>
                </a:solidFill>
              </a:rPr>
              <a:t>Arduino </a:t>
            </a:r>
            <a:r>
              <a:rPr lang="en-IN" sz="5400" dirty="0" err="1">
                <a:solidFill>
                  <a:srgbClr val="134770"/>
                </a:solidFill>
              </a:rPr>
              <a:t>nano</a:t>
            </a:r>
            <a:endParaRPr lang="en-IN" sz="5400" dirty="0">
              <a:solidFill>
                <a:srgbClr val="134770"/>
              </a:solidFill>
            </a:endParaRPr>
          </a:p>
        </p:txBody>
      </p:sp>
      <p:pic>
        <p:nvPicPr>
          <p:cNvPr id="5" name="Content Placeholder 4">
            <a:extLst>
              <a:ext uri="{FF2B5EF4-FFF2-40B4-BE49-F238E27FC236}">
                <a16:creationId xmlns:a16="http://schemas.microsoft.com/office/drawing/2014/main" id="{788EA884-D55B-4F3C-874F-5096612D4AB3}"/>
              </a:ext>
            </a:extLst>
          </p:cNvPr>
          <p:cNvPicPr>
            <a:picLocks noGrp="1" noChangeAspect="1"/>
          </p:cNvPicPr>
          <p:nvPr>
            <p:ph idx="1"/>
          </p:nvPr>
        </p:nvPicPr>
        <p:blipFill>
          <a:blip r:embed="rId2"/>
          <a:stretch>
            <a:fillRect/>
          </a:stretch>
        </p:blipFill>
        <p:spPr>
          <a:xfrm>
            <a:off x="2761895" y="2097088"/>
            <a:ext cx="6665034" cy="3541712"/>
          </a:xfrm>
        </p:spPr>
      </p:pic>
    </p:spTree>
    <p:extLst>
      <p:ext uri="{BB962C8B-B14F-4D97-AF65-F5344CB8AC3E}">
        <p14:creationId xmlns:p14="http://schemas.microsoft.com/office/powerpoint/2010/main" val="2264091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09819-D238-4384-ADA0-8F6A0D67C922}"/>
              </a:ext>
            </a:extLst>
          </p:cNvPr>
          <p:cNvSpPr>
            <a:spLocks noGrp="1"/>
          </p:cNvSpPr>
          <p:nvPr>
            <p:ph type="title"/>
          </p:nvPr>
        </p:nvSpPr>
        <p:spPr/>
        <p:txBody>
          <a:bodyPr/>
          <a:lstStyle/>
          <a:p>
            <a:r>
              <a:rPr lang="en-IN" dirty="0">
                <a:solidFill>
                  <a:srgbClr val="134770"/>
                </a:solidFill>
              </a:rPr>
              <a:t>Integrated Development Environment (IDE)</a:t>
            </a:r>
          </a:p>
        </p:txBody>
      </p:sp>
      <p:sp>
        <p:nvSpPr>
          <p:cNvPr id="3" name="Content Placeholder 2">
            <a:extLst>
              <a:ext uri="{FF2B5EF4-FFF2-40B4-BE49-F238E27FC236}">
                <a16:creationId xmlns:a16="http://schemas.microsoft.com/office/drawing/2014/main" id="{C308F1F5-4994-4027-96D2-97EB8803F44E}"/>
              </a:ext>
            </a:extLst>
          </p:cNvPr>
          <p:cNvSpPr>
            <a:spLocks noGrp="1"/>
          </p:cNvSpPr>
          <p:nvPr>
            <p:ph idx="1"/>
          </p:nvPr>
        </p:nvSpPr>
        <p:spPr/>
        <p:txBody>
          <a:bodyPr>
            <a:normAutofit fontScale="85000" lnSpcReduction="20000"/>
          </a:bodyPr>
          <a:lstStyle/>
          <a:p>
            <a:pPr fontAlgn="base"/>
            <a:r>
              <a:rPr lang="en-IN" dirty="0"/>
              <a:t>Arduino IDE</a:t>
            </a:r>
          </a:p>
          <a:p>
            <a:pPr fontAlgn="base"/>
            <a:r>
              <a:rPr lang="en-IN" dirty="0"/>
              <a:t>Eclipse Arduino IDE</a:t>
            </a:r>
          </a:p>
          <a:p>
            <a:pPr fontAlgn="base"/>
            <a:r>
              <a:rPr lang="en-IN" dirty="0" err="1"/>
              <a:t>Programino</a:t>
            </a:r>
            <a:r>
              <a:rPr lang="en-IN" dirty="0"/>
              <a:t> IDE for Arduino. PROGRAMINO. ...</a:t>
            </a:r>
          </a:p>
          <a:p>
            <a:pPr fontAlgn="base"/>
            <a:r>
              <a:rPr lang="en-IN" dirty="0" err="1"/>
              <a:t>Sloeber</a:t>
            </a:r>
            <a:endParaRPr lang="en-IN" dirty="0"/>
          </a:p>
          <a:p>
            <a:pPr fontAlgn="base"/>
            <a:r>
              <a:rPr lang="en-IN" dirty="0" err="1"/>
              <a:t>embedXcode</a:t>
            </a:r>
            <a:endParaRPr lang="en-IN" dirty="0"/>
          </a:p>
          <a:p>
            <a:pPr fontAlgn="base"/>
            <a:r>
              <a:rPr lang="en-IN" dirty="0" err="1"/>
              <a:t>Ktechlab</a:t>
            </a:r>
            <a:endParaRPr lang="en-IN" dirty="0"/>
          </a:p>
          <a:p>
            <a:pPr fontAlgn="base"/>
            <a:r>
              <a:rPr lang="en-IN" dirty="0" err="1"/>
              <a:t>Codebender</a:t>
            </a:r>
            <a:endParaRPr lang="en-IN" dirty="0"/>
          </a:p>
          <a:p>
            <a:pPr fontAlgn="base"/>
            <a:r>
              <a:rPr lang="en-IN" dirty="0"/>
              <a:t>Visual studio + Visual micro.</a:t>
            </a:r>
          </a:p>
        </p:txBody>
      </p:sp>
    </p:spTree>
    <p:extLst>
      <p:ext uri="{BB962C8B-B14F-4D97-AF65-F5344CB8AC3E}">
        <p14:creationId xmlns:p14="http://schemas.microsoft.com/office/powerpoint/2010/main" val="1594759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D5026-BFD5-4E92-A1BD-EDD95C5330E2}"/>
              </a:ext>
            </a:extLst>
          </p:cNvPr>
          <p:cNvSpPr>
            <a:spLocks noGrp="1"/>
          </p:cNvSpPr>
          <p:nvPr>
            <p:ph type="title"/>
          </p:nvPr>
        </p:nvSpPr>
        <p:spPr/>
        <p:txBody>
          <a:bodyPr>
            <a:normAutofit/>
          </a:bodyPr>
          <a:lstStyle/>
          <a:p>
            <a:r>
              <a:rPr lang="en-IN" dirty="0">
                <a:solidFill>
                  <a:srgbClr val="134770"/>
                </a:solidFill>
              </a:rPr>
              <a:t>	 	 	 	</a:t>
            </a:r>
            <a:br>
              <a:rPr lang="en-IN" dirty="0">
                <a:solidFill>
                  <a:srgbClr val="134770"/>
                </a:solidFill>
              </a:rPr>
            </a:br>
            <a:r>
              <a:rPr lang="en-IN" dirty="0">
                <a:solidFill>
                  <a:srgbClr val="134770"/>
                </a:solidFill>
              </a:rPr>
              <a:t>Basic Concept of C</a:t>
            </a:r>
          </a:p>
        </p:txBody>
      </p:sp>
      <p:sp>
        <p:nvSpPr>
          <p:cNvPr id="3" name="Content Placeholder 2">
            <a:extLst>
              <a:ext uri="{FF2B5EF4-FFF2-40B4-BE49-F238E27FC236}">
                <a16:creationId xmlns:a16="http://schemas.microsoft.com/office/drawing/2014/main" id="{BBA93CF1-3D32-4D5E-9121-F20FD87566A6}"/>
              </a:ext>
            </a:extLst>
          </p:cNvPr>
          <p:cNvSpPr>
            <a:spLocks noGrp="1"/>
          </p:cNvSpPr>
          <p:nvPr>
            <p:ph idx="1"/>
          </p:nvPr>
        </p:nvSpPr>
        <p:spPr/>
        <p:txBody>
          <a:bodyPr/>
          <a:lstStyle/>
          <a:p>
            <a:pPr fontAlgn="base"/>
            <a:r>
              <a:rPr lang="en-US" dirty="0"/>
              <a:t>Preprocessor</a:t>
            </a:r>
          </a:p>
          <a:p>
            <a:pPr fontAlgn="base"/>
            <a:r>
              <a:rPr lang="en-US" dirty="0"/>
              <a:t>Variable initialization</a:t>
            </a:r>
          </a:p>
          <a:p>
            <a:pPr fontAlgn="base"/>
            <a:r>
              <a:rPr lang="en-US" dirty="0"/>
              <a:t>If - Else</a:t>
            </a:r>
          </a:p>
          <a:p>
            <a:pPr fontAlgn="base"/>
            <a:r>
              <a:rPr lang="en-US" dirty="0"/>
              <a:t>Loops</a:t>
            </a:r>
          </a:p>
        </p:txBody>
      </p:sp>
    </p:spTree>
    <p:extLst>
      <p:ext uri="{BB962C8B-B14F-4D97-AF65-F5344CB8AC3E}">
        <p14:creationId xmlns:p14="http://schemas.microsoft.com/office/powerpoint/2010/main" val="1764399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9B96F-1618-48A2-9CC1-5BFA6B7B2C93}"/>
              </a:ext>
            </a:extLst>
          </p:cNvPr>
          <p:cNvSpPr>
            <a:spLocks noGrp="1"/>
          </p:cNvSpPr>
          <p:nvPr>
            <p:ph type="title"/>
          </p:nvPr>
        </p:nvSpPr>
        <p:spPr/>
        <p:txBody>
          <a:bodyPr>
            <a:normAutofit/>
          </a:bodyPr>
          <a:lstStyle/>
          <a:p>
            <a:r>
              <a:rPr lang="en-US" dirty="0">
                <a:solidFill>
                  <a:srgbClr val="134770"/>
                </a:solidFill>
              </a:rPr>
              <a:t>Preprocessor</a:t>
            </a:r>
            <a:endParaRPr lang="en-IN" dirty="0">
              <a:solidFill>
                <a:srgbClr val="134770"/>
              </a:solidFill>
            </a:endParaRPr>
          </a:p>
        </p:txBody>
      </p:sp>
      <p:sp>
        <p:nvSpPr>
          <p:cNvPr id="3" name="Content Placeholder 2">
            <a:extLst>
              <a:ext uri="{FF2B5EF4-FFF2-40B4-BE49-F238E27FC236}">
                <a16:creationId xmlns:a16="http://schemas.microsoft.com/office/drawing/2014/main" id="{64ACB228-6B86-4F63-AA9D-BE43E7C53761}"/>
              </a:ext>
            </a:extLst>
          </p:cNvPr>
          <p:cNvSpPr>
            <a:spLocks noGrp="1"/>
          </p:cNvSpPr>
          <p:nvPr>
            <p:ph idx="1"/>
          </p:nvPr>
        </p:nvSpPr>
        <p:spPr/>
        <p:txBody>
          <a:bodyPr>
            <a:normAutofit fontScale="92500" lnSpcReduction="20000"/>
          </a:bodyPr>
          <a:lstStyle/>
          <a:p>
            <a:r>
              <a:rPr lang="en-US" dirty="0"/>
              <a:t>C Preprocessor is just a text substitution tool and it instructs the compiler to do required pre-processing before the actual compilation.</a:t>
            </a:r>
          </a:p>
          <a:p>
            <a:r>
              <a:rPr lang="en-US" dirty="0"/>
              <a:t>All preprocessor commands begin with a hash symbol (#).</a:t>
            </a:r>
          </a:p>
          <a:p>
            <a:pPr marL="0" indent="0">
              <a:buNone/>
            </a:pPr>
            <a:r>
              <a:rPr lang="en-US" dirty="0"/>
              <a:t>   example :</a:t>
            </a:r>
          </a:p>
          <a:p>
            <a:r>
              <a:rPr lang="en-US" b="1" dirty="0"/>
              <a:t>#define</a:t>
            </a:r>
            <a:endParaRPr lang="en-US" dirty="0"/>
          </a:p>
          <a:p>
            <a:pPr marL="0" indent="0">
              <a:buNone/>
            </a:pPr>
            <a:r>
              <a:rPr lang="en-US" dirty="0"/>
              <a:t>Substitutes a preprocessor macro.</a:t>
            </a:r>
          </a:p>
          <a:p>
            <a:r>
              <a:rPr lang="en-US" b="1" dirty="0"/>
              <a:t>#include</a:t>
            </a:r>
            <a:endParaRPr lang="en-US" dirty="0"/>
          </a:p>
          <a:p>
            <a:pPr marL="0" indent="0">
              <a:buNone/>
            </a:pPr>
            <a:r>
              <a:rPr lang="en-US" dirty="0"/>
              <a:t>Inserts a particular header from another file.</a:t>
            </a:r>
          </a:p>
        </p:txBody>
      </p:sp>
    </p:spTree>
    <p:extLst>
      <p:ext uri="{BB962C8B-B14F-4D97-AF65-F5344CB8AC3E}">
        <p14:creationId xmlns:p14="http://schemas.microsoft.com/office/powerpoint/2010/main" val="196434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92;p20">
            <a:extLst>
              <a:ext uri="{FF2B5EF4-FFF2-40B4-BE49-F238E27FC236}">
                <a16:creationId xmlns:a16="http://schemas.microsoft.com/office/drawing/2014/main" id="{919C402D-668B-41BB-82A1-5AADE13096DD}"/>
              </a:ext>
            </a:extLst>
          </p:cNvPr>
          <p:cNvPicPr preferRelativeResize="0"/>
          <p:nvPr/>
        </p:nvPicPr>
        <p:blipFill>
          <a:blip r:embed="rId2">
            <a:alphaModFix/>
          </a:blip>
          <a:stretch>
            <a:fillRect/>
          </a:stretch>
        </p:blipFill>
        <p:spPr>
          <a:xfrm>
            <a:off x="3623307" y="477078"/>
            <a:ext cx="4945385" cy="5903844"/>
          </a:xfrm>
          <a:prstGeom prst="rect">
            <a:avLst/>
          </a:prstGeom>
          <a:noFill/>
          <a:ln>
            <a:noFill/>
          </a:ln>
        </p:spPr>
      </p:pic>
    </p:spTree>
    <p:extLst>
      <p:ext uri="{BB962C8B-B14F-4D97-AF65-F5344CB8AC3E}">
        <p14:creationId xmlns:p14="http://schemas.microsoft.com/office/powerpoint/2010/main" val="954644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D60C-D17E-4940-9B05-D324910E4B36}"/>
              </a:ext>
            </a:extLst>
          </p:cNvPr>
          <p:cNvSpPr>
            <a:spLocks noGrp="1"/>
          </p:cNvSpPr>
          <p:nvPr>
            <p:ph type="title"/>
          </p:nvPr>
        </p:nvSpPr>
        <p:spPr>
          <a:xfrm>
            <a:off x="1143001" y="0"/>
            <a:ext cx="9905998" cy="1478570"/>
          </a:xfrm>
        </p:spPr>
        <p:txBody>
          <a:bodyPr>
            <a:normAutofit fontScale="90000"/>
          </a:bodyPr>
          <a:lstStyle/>
          <a:p>
            <a:r>
              <a:rPr lang="en-IN" dirty="0">
                <a:solidFill>
                  <a:srgbClr val="134770"/>
                </a:solidFill>
              </a:rPr>
              <a:t>	 	 	 	</a:t>
            </a:r>
            <a:br>
              <a:rPr lang="en-IN" dirty="0">
                <a:solidFill>
                  <a:srgbClr val="134770"/>
                </a:solidFill>
              </a:rPr>
            </a:br>
            <a:r>
              <a:rPr lang="en-IN" dirty="0">
                <a:solidFill>
                  <a:srgbClr val="134770"/>
                </a:solidFill>
              </a:rPr>
              <a:t>Variable initialization</a:t>
            </a:r>
            <a:br>
              <a:rPr lang="en-IN" dirty="0">
                <a:solidFill>
                  <a:srgbClr val="134770"/>
                </a:solidFill>
              </a:rPr>
            </a:br>
            <a:endParaRPr lang="en-IN" dirty="0">
              <a:solidFill>
                <a:srgbClr val="134770"/>
              </a:solidFill>
            </a:endParaRPr>
          </a:p>
        </p:txBody>
      </p:sp>
      <p:sp>
        <p:nvSpPr>
          <p:cNvPr id="4" name="Google Shape;102;p22">
            <a:extLst>
              <a:ext uri="{FF2B5EF4-FFF2-40B4-BE49-F238E27FC236}">
                <a16:creationId xmlns:a16="http://schemas.microsoft.com/office/drawing/2014/main" id="{8ED43C20-6EF8-4EFD-94E5-DF44A57F9594}"/>
              </a:ext>
            </a:extLst>
          </p:cNvPr>
          <p:cNvSpPr txBox="1">
            <a:spLocks/>
          </p:cNvSpPr>
          <p:nvPr/>
        </p:nvSpPr>
        <p:spPr>
          <a:xfrm>
            <a:off x="1214880" y="1044477"/>
            <a:ext cx="8520600" cy="572700"/>
          </a:xfrm>
          <a:prstGeom prst="rect">
            <a:avLst/>
          </a:prstGeom>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buClr>
                <a:schemeClr val="dk1"/>
              </a:buClr>
              <a:buSzPts val="1100"/>
              <a:buFont typeface="Arial"/>
              <a:buNone/>
            </a:pPr>
            <a:r>
              <a:rPr lang="en-IN" sz="1100" dirty="0"/>
              <a:t>	 	 	 	</a:t>
            </a:r>
          </a:p>
          <a:p>
            <a:pPr>
              <a:spcBef>
                <a:spcPts val="0"/>
              </a:spcBef>
              <a:buClr>
                <a:schemeClr val="dk1"/>
              </a:buClr>
              <a:buSzPts val="1100"/>
              <a:buFont typeface="Arial"/>
              <a:buNone/>
            </a:pPr>
            <a:r>
              <a:rPr lang="en-IN" sz="1600" b="1" dirty="0"/>
              <a:t>IF else</a:t>
            </a:r>
          </a:p>
          <a:p>
            <a:pPr>
              <a:spcBef>
                <a:spcPts val="0"/>
              </a:spcBef>
            </a:pPr>
            <a:endParaRPr lang="en-IN" dirty="0"/>
          </a:p>
        </p:txBody>
      </p:sp>
      <p:pic>
        <p:nvPicPr>
          <p:cNvPr id="5" name="Google Shape;103;p22">
            <a:extLst>
              <a:ext uri="{FF2B5EF4-FFF2-40B4-BE49-F238E27FC236}">
                <a16:creationId xmlns:a16="http://schemas.microsoft.com/office/drawing/2014/main" id="{73F292E8-ED68-4951-A280-4006DACDBCAD}"/>
              </a:ext>
            </a:extLst>
          </p:cNvPr>
          <p:cNvPicPr preferRelativeResize="0"/>
          <p:nvPr/>
        </p:nvPicPr>
        <p:blipFill>
          <a:blip r:embed="rId2">
            <a:alphaModFix/>
          </a:blip>
          <a:stretch>
            <a:fillRect/>
          </a:stretch>
        </p:blipFill>
        <p:spPr>
          <a:xfrm>
            <a:off x="796030" y="1617178"/>
            <a:ext cx="5299970" cy="4685400"/>
          </a:xfrm>
          <a:prstGeom prst="rect">
            <a:avLst/>
          </a:prstGeom>
          <a:noFill/>
          <a:ln>
            <a:noFill/>
          </a:ln>
        </p:spPr>
      </p:pic>
      <p:pic>
        <p:nvPicPr>
          <p:cNvPr id="6" name="Google Shape;104;p22">
            <a:extLst>
              <a:ext uri="{FF2B5EF4-FFF2-40B4-BE49-F238E27FC236}">
                <a16:creationId xmlns:a16="http://schemas.microsoft.com/office/drawing/2014/main" id="{F89301C0-64B1-44DC-B3AA-1312C6E69F38}"/>
              </a:ext>
            </a:extLst>
          </p:cNvPr>
          <p:cNvPicPr preferRelativeResize="0"/>
          <p:nvPr/>
        </p:nvPicPr>
        <p:blipFill>
          <a:blip r:embed="rId3">
            <a:alphaModFix/>
          </a:blip>
          <a:stretch>
            <a:fillRect/>
          </a:stretch>
        </p:blipFill>
        <p:spPr>
          <a:xfrm>
            <a:off x="6839779" y="1617178"/>
            <a:ext cx="3765125" cy="4685400"/>
          </a:xfrm>
          <a:prstGeom prst="rect">
            <a:avLst/>
          </a:prstGeom>
          <a:noFill/>
          <a:ln>
            <a:noFill/>
          </a:ln>
        </p:spPr>
      </p:pic>
    </p:spTree>
    <p:extLst>
      <p:ext uri="{BB962C8B-B14F-4D97-AF65-F5344CB8AC3E}">
        <p14:creationId xmlns:p14="http://schemas.microsoft.com/office/powerpoint/2010/main" val="786761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4ED3A-53B6-453D-9448-E945F5211EF8}"/>
              </a:ext>
            </a:extLst>
          </p:cNvPr>
          <p:cNvSpPr>
            <a:spLocks noGrp="1"/>
          </p:cNvSpPr>
          <p:nvPr>
            <p:ph type="title"/>
          </p:nvPr>
        </p:nvSpPr>
        <p:spPr/>
        <p:txBody>
          <a:bodyPr/>
          <a:lstStyle/>
          <a:p>
            <a:r>
              <a:rPr lang="en-IN" dirty="0">
                <a:solidFill>
                  <a:srgbClr val="134770"/>
                </a:solidFill>
              </a:rPr>
              <a:t>Loops </a:t>
            </a:r>
          </a:p>
        </p:txBody>
      </p:sp>
      <p:pic>
        <p:nvPicPr>
          <p:cNvPr id="4" name="Google Shape;110;p23">
            <a:extLst>
              <a:ext uri="{FF2B5EF4-FFF2-40B4-BE49-F238E27FC236}">
                <a16:creationId xmlns:a16="http://schemas.microsoft.com/office/drawing/2014/main" id="{6627B3D1-167C-4E8A-BEA1-79E0E64AD87A}"/>
              </a:ext>
            </a:extLst>
          </p:cNvPr>
          <p:cNvPicPr preferRelativeResize="0">
            <a:picLocks noGrp="1"/>
          </p:cNvPicPr>
          <p:nvPr>
            <p:ph idx="1"/>
          </p:nvPr>
        </p:nvPicPr>
        <p:blipFill>
          <a:blip r:embed="rId2">
            <a:alphaModFix/>
          </a:blip>
          <a:stretch>
            <a:fillRect/>
          </a:stretch>
        </p:blipFill>
        <p:spPr>
          <a:xfrm>
            <a:off x="3409735" y="2183557"/>
            <a:ext cx="5372529" cy="3979821"/>
          </a:xfrm>
          <a:prstGeom prst="rect">
            <a:avLst/>
          </a:prstGeom>
          <a:noFill/>
          <a:ln>
            <a:noFill/>
          </a:ln>
        </p:spPr>
      </p:pic>
    </p:spTree>
    <p:extLst>
      <p:ext uri="{BB962C8B-B14F-4D97-AF65-F5344CB8AC3E}">
        <p14:creationId xmlns:p14="http://schemas.microsoft.com/office/powerpoint/2010/main" val="1119277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9B8BC-7AF1-4E0D-9C50-F472F3DD051D}"/>
              </a:ext>
            </a:extLst>
          </p:cNvPr>
          <p:cNvSpPr>
            <a:spLocks noGrp="1"/>
          </p:cNvSpPr>
          <p:nvPr>
            <p:ph type="title"/>
          </p:nvPr>
        </p:nvSpPr>
        <p:spPr/>
        <p:txBody>
          <a:bodyPr/>
          <a:lstStyle/>
          <a:p>
            <a:r>
              <a:rPr lang="en-IN" dirty="0">
                <a:solidFill>
                  <a:srgbClr val="134770"/>
                </a:solidFill>
              </a:rPr>
              <a:t>Embedded C</a:t>
            </a:r>
          </a:p>
        </p:txBody>
      </p:sp>
      <p:pic>
        <p:nvPicPr>
          <p:cNvPr id="4" name="Google Shape;116;p24">
            <a:extLst>
              <a:ext uri="{FF2B5EF4-FFF2-40B4-BE49-F238E27FC236}">
                <a16:creationId xmlns:a16="http://schemas.microsoft.com/office/drawing/2014/main" id="{75EA1669-CB20-4DD4-B47B-AC6EF4B9617E}"/>
              </a:ext>
            </a:extLst>
          </p:cNvPr>
          <p:cNvPicPr preferRelativeResize="0">
            <a:picLocks noGrp="1"/>
          </p:cNvPicPr>
          <p:nvPr>
            <p:ph idx="1"/>
          </p:nvPr>
        </p:nvPicPr>
        <p:blipFill>
          <a:blip r:embed="rId2">
            <a:alphaModFix/>
          </a:blip>
          <a:stretch>
            <a:fillRect/>
          </a:stretch>
        </p:blipFill>
        <p:spPr>
          <a:xfrm>
            <a:off x="747160" y="2097088"/>
            <a:ext cx="10694503" cy="3667608"/>
          </a:xfrm>
          <a:prstGeom prst="rect">
            <a:avLst/>
          </a:prstGeom>
          <a:noFill/>
          <a:ln>
            <a:noFill/>
          </a:ln>
        </p:spPr>
      </p:pic>
    </p:spTree>
    <p:extLst>
      <p:ext uri="{BB962C8B-B14F-4D97-AF65-F5344CB8AC3E}">
        <p14:creationId xmlns:p14="http://schemas.microsoft.com/office/powerpoint/2010/main" val="800877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2E3F0-080A-43B2-927A-0C59864FC2F7}"/>
              </a:ext>
            </a:extLst>
          </p:cNvPr>
          <p:cNvSpPr>
            <a:spLocks noGrp="1"/>
          </p:cNvSpPr>
          <p:nvPr>
            <p:ph type="title"/>
          </p:nvPr>
        </p:nvSpPr>
        <p:spPr/>
        <p:txBody>
          <a:bodyPr/>
          <a:lstStyle/>
          <a:p>
            <a:r>
              <a:rPr lang="en-IN" dirty="0">
                <a:solidFill>
                  <a:srgbClr val="134770"/>
                </a:solidFill>
              </a:rPr>
              <a:t>Arduino IDE :</a:t>
            </a:r>
          </a:p>
        </p:txBody>
      </p:sp>
      <p:pic>
        <p:nvPicPr>
          <p:cNvPr id="4" name="Google Shape;122;p25">
            <a:extLst>
              <a:ext uri="{FF2B5EF4-FFF2-40B4-BE49-F238E27FC236}">
                <a16:creationId xmlns:a16="http://schemas.microsoft.com/office/drawing/2014/main" id="{29BB144C-0DC6-4858-A7CF-68925CB71CCD}"/>
              </a:ext>
            </a:extLst>
          </p:cNvPr>
          <p:cNvPicPr preferRelativeResize="0">
            <a:picLocks noGrp="1"/>
          </p:cNvPicPr>
          <p:nvPr>
            <p:ph idx="1"/>
          </p:nvPr>
        </p:nvPicPr>
        <p:blipFill>
          <a:blip r:embed="rId2">
            <a:alphaModFix/>
          </a:blip>
          <a:stretch>
            <a:fillRect/>
          </a:stretch>
        </p:blipFill>
        <p:spPr>
          <a:xfrm>
            <a:off x="1396516" y="2097088"/>
            <a:ext cx="9395792" cy="3776869"/>
          </a:xfrm>
          <a:prstGeom prst="rect">
            <a:avLst/>
          </a:prstGeom>
          <a:noFill/>
          <a:ln>
            <a:noFill/>
          </a:ln>
        </p:spPr>
      </p:pic>
    </p:spTree>
    <p:extLst>
      <p:ext uri="{BB962C8B-B14F-4D97-AF65-F5344CB8AC3E}">
        <p14:creationId xmlns:p14="http://schemas.microsoft.com/office/powerpoint/2010/main" val="345441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190EE-55A5-4C27-883B-4038B97F9FE2}"/>
              </a:ext>
            </a:extLst>
          </p:cNvPr>
          <p:cNvSpPr>
            <a:spLocks noGrp="1"/>
          </p:cNvSpPr>
          <p:nvPr>
            <p:ph type="title"/>
          </p:nvPr>
        </p:nvSpPr>
        <p:spPr/>
        <p:txBody>
          <a:bodyPr/>
          <a:lstStyle/>
          <a:p>
            <a:r>
              <a:rPr lang="en-IN" dirty="0">
                <a:solidFill>
                  <a:srgbClr val="134770"/>
                </a:solidFill>
              </a:rPr>
              <a:t>Language Use</a:t>
            </a:r>
          </a:p>
        </p:txBody>
      </p:sp>
      <p:sp>
        <p:nvSpPr>
          <p:cNvPr id="3" name="Content Placeholder 2">
            <a:extLst>
              <a:ext uri="{FF2B5EF4-FFF2-40B4-BE49-F238E27FC236}">
                <a16:creationId xmlns:a16="http://schemas.microsoft.com/office/drawing/2014/main" id="{A257EFC1-86F3-443A-9C43-AF80646662DC}"/>
              </a:ext>
            </a:extLst>
          </p:cNvPr>
          <p:cNvSpPr>
            <a:spLocks noGrp="1"/>
          </p:cNvSpPr>
          <p:nvPr>
            <p:ph idx="1"/>
          </p:nvPr>
        </p:nvSpPr>
        <p:spPr/>
        <p:txBody>
          <a:bodyPr/>
          <a:lstStyle/>
          <a:p>
            <a:r>
              <a:rPr lang="en-US" dirty="0"/>
              <a:t>Follows syntax structure C,C++.</a:t>
            </a:r>
          </a:p>
          <a:p>
            <a:r>
              <a:rPr lang="en-US" dirty="0"/>
              <a:t>Inherited from C,C++,Java</a:t>
            </a:r>
          </a:p>
          <a:p>
            <a:r>
              <a:rPr lang="en-US" dirty="0"/>
              <a:t>Syntax : .</a:t>
            </a:r>
            <a:r>
              <a:rPr lang="en-US" dirty="0" err="1"/>
              <a:t>ino</a:t>
            </a:r>
            <a:endParaRPr lang="en-US" dirty="0"/>
          </a:p>
          <a:p>
            <a:endParaRPr lang="en-US" dirty="0"/>
          </a:p>
          <a:p>
            <a:endParaRPr lang="en-IN" dirty="0"/>
          </a:p>
        </p:txBody>
      </p:sp>
    </p:spTree>
    <p:extLst>
      <p:ext uri="{BB962C8B-B14F-4D97-AF65-F5344CB8AC3E}">
        <p14:creationId xmlns:p14="http://schemas.microsoft.com/office/powerpoint/2010/main" val="3280590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35E97-DA62-4E4E-95C5-97C99818687A}"/>
              </a:ext>
            </a:extLst>
          </p:cNvPr>
          <p:cNvSpPr>
            <a:spLocks noGrp="1"/>
          </p:cNvSpPr>
          <p:nvPr>
            <p:ph type="title"/>
          </p:nvPr>
        </p:nvSpPr>
        <p:spPr/>
        <p:txBody>
          <a:bodyPr/>
          <a:lstStyle/>
          <a:p>
            <a:r>
              <a:rPr lang="en-IN" dirty="0">
                <a:solidFill>
                  <a:srgbClr val="134770"/>
                </a:solidFill>
              </a:rPr>
              <a:t>Coding in </a:t>
            </a:r>
            <a:r>
              <a:rPr lang="en-IN" dirty="0" err="1">
                <a:solidFill>
                  <a:srgbClr val="134770"/>
                </a:solidFill>
              </a:rPr>
              <a:t>arduino</a:t>
            </a:r>
            <a:endParaRPr lang="en-IN" dirty="0">
              <a:solidFill>
                <a:srgbClr val="134770"/>
              </a:solidFill>
            </a:endParaRPr>
          </a:p>
        </p:txBody>
      </p:sp>
      <p:pic>
        <p:nvPicPr>
          <p:cNvPr id="4" name="Google Shape;134;p27">
            <a:extLst>
              <a:ext uri="{FF2B5EF4-FFF2-40B4-BE49-F238E27FC236}">
                <a16:creationId xmlns:a16="http://schemas.microsoft.com/office/drawing/2014/main" id="{35972336-725A-4006-A3F8-F865679BECE2}"/>
              </a:ext>
            </a:extLst>
          </p:cNvPr>
          <p:cNvPicPr preferRelativeResize="0">
            <a:picLocks noGrp="1"/>
          </p:cNvPicPr>
          <p:nvPr>
            <p:ph idx="1"/>
          </p:nvPr>
        </p:nvPicPr>
        <p:blipFill>
          <a:blip r:embed="rId2">
            <a:alphaModFix/>
          </a:blip>
          <a:stretch>
            <a:fillRect/>
          </a:stretch>
        </p:blipFill>
        <p:spPr>
          <a:xfrm>
            <a:off x="1828800" y="2097088"/>
            <a:ext cx="8534400" cy="4280452"/>
          </a:xfrm>
          <a:prstGeom prst="rect">
            <a:avLst/>
          </a:prstGeom>
          <a:noFill/>
          <a:ln>
            <a:noFill/>
          </a:ln>
        </p:spPr>
      </p:pic>
    </p:spTree>
    <p:extLst>
      <p:ext uri="{BB962C8B-B14F-4D97-AF65-F5344CB8AC3E}">
        <p14:creationId xmlns:p14="http://schemas.microsoft.com/office/powerpoint/2010/main" val="3641481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72C24-D21F-4376-B1ED-4CC4621956BE}"/>
              </a:ext>
            </a:extLst>
          </p:cNvPr>
          <p:cNvSpPr>
            <a:spLocks noGrp="1"/>
          </p:cNvSpPr>
          <p:nvPr>
            <p:ph type="title"/>
          </p:nvPr>
        </p:nvSpPr>
        <p:spPr/>
        <p:txBody>
          <a:bodyPr/>
          <a:lstStyle/>
          <a:p>
            <a:r>
              <a:rPr lang="en-IN" dirty="0">
                <a:solidFill>
                  <a:srgbClr val="134770"/>
                </a:solidFill>
              </a:rPr>
              <a:t>IR led and photodiode</a:t>
            </a:r>
          </a:p>
        </p:txBody>
      </p:sp>
      <p:pic>
        <p:nvPicPr>
          <p:cNvPr id="5" name="Content Placeholder 4">
            <a:extLst>
              <a:ext uri="{FF2B5EF4-FFF2-40B4-BE49-F238E27FC236}">
                <a16:creationId xmlns:a16="http://schemas.microsoft.com/office/drawing/2014/main" id="{697D3417-30DD-4677-AC4F-83AC04A9F0E9}"/>
              </a:ext>
            </a:extLst>
          </p:cNvPr>
          <p:cNvPicPr>
            <a:picLocks noGrp="1" noChangeAspect="1"/>
          </p:cNvPicPr>
          <p:nvPr>
            <p:ph idx="1"/>
          </p:nvPr>
        </p:nvPicPr>
        <p:blipFill>
          <a:blip r:embed="rId2"/>
          <a:stretch>
            <a:fillRect/>
          </a:stretch>
        </p:blipFill>
        <p:spPr>
          <a:xfrm>
            <a:off x="4369161" y="2292626"/>
            <a:ext cx="3450501" cy="3450501"/>
          </a:xfrm>
        </p:spPr>
      </p:pic>
    </p:spTree>
    <p:extLst>
      <p:ext uri="{BB962C8B-B14F-4D97-AF65-F5344CB8AC3E}">
        <p14:creationId xmlns:p14="http://schemas.microsoft.com/office/powerpoint/2010/main" val="879265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AA8C00-BAF5-4BD3-A384-E2D6992BAC54}"/>
              </a:ext>
            </a:extLst>
          </p:cNvPr>
          <p:cNvSpPr>
            <a:spLocks noGrp="1"/>
          </p:cNvSpPr>
          <p:nvPr>
            <p:ph idx="1"/>
          </p:nvPr>
        </p:nvSpPr>
        <p:spPr>
          <a:xfrm>
            <a:off x="1141412" y="742122"/>
            <a:ext cx="9905999" cy="5049079"/>
          </a:xfrm>
        </p:spPr>
        <p:txBody>
          <a:bodyPr/>
          <a:lstStyle/>
          <a:p>
            <a:r>
              <a:rPr lang="en-US" dirty="0"/>
              <a:t>void setup()</a:t>
            </a:r>
          </a:p>
          <a:p>
            <a:pPr marL="0" indent="0">
              <a:buNone/>
            </a:pPr>
            <a:r>
              <a:rPr lang="en-US" dirty="0"/>
              <a:t>The setup() function is called when a sketch starts. Use it to initialize variables, pin modes, start using libraries, etc. The setup() function will only run once, after each powerup or reset of the Arduino board.</a:t>
            </a:r>
          </a:p>
          <a:p>
            <a:r>
              <a:rPr lang="en-US" dirty="0"/>
              <a:t>Void loop()</a:t>
            </a:r>
          </a:p>
          <a:p>
            <a:pPr marL="0" indent="0">
              <a:buNone/>
            </a:pPr>
            <a:r>
              <a:rPr lang="en-US" dirty="0"/>
              <a:t>After creating a setup() function, which initializes and sets the initial values, the loop() function does precisely what its name suggests, and loops consecutively, allowing your program to change and respond. Use it to actively control the Arduino board.</a:t>
            </a:r>
          </a:p>
          <a:p>
            <a:endParaRPr lang="en-US" dirty="0"/>
          </a:p>
          <a:p>
            <a:endParaRPr lang="en-IN" dirty="0"/>
          </a:p>
        </p:txBody>
      </p:sp>
    </p:spTree>
    <p:extLst>
      <p:ext uri="{BB962C8B-B14F-4D97-AF65-F5344CB8AC3E}">
        <p14:creationId xmlns:p14="http://schemas.microsoft.com/office/powerpoint/2010/main" val="1243873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94175-B6E7-4F00-ADA7-8D179DB1CF28}"/>
              </a:ext>
            </a:extLst>
          </p:cNvPr>
          <p:cNvSpPr>
            <a:spLocks noGrp="1"/>
          </p:cNvSpPr>
          <p:nvPr>
            <p:ph type="title"/>
          </p:nvPr>
        </p:nvSpPr>
        <p:spPr/>
        <p:txBody>
          <a:bodyPr/>
          <a:lstStyle/>
          <a:p>
            <a:r>
              <a:rPr lang="en-IN" dirty="0">
                <a:solidFill>
                  <a:srgbClr val="134770"/>
                </a:solidFill>
              </a:rPr>
              <a:t>Example :  Blinking of LED</a:t>
            </a:r>
          </a:p>
        </p:txBody>
      </p:sp>
      <p:pic>
        <p:nvPicPr>
          <p:cNvPr id="4" name="Google Shape;145;p29">
            <a:extLst>
              <a:ext uri="{FF2B5EF4-FFF2-40B4-BE49-F238E27FC236}">
                <a16:creationId xmlns:a16="http://schemas.microsoft.com/office/drawing/2014/main" id="{F3D4ECD7-4E93-4DD8-ABD7-2A6D1FB397CB}"/>
              </a:ext>
            </a:extLst>
          </p:cNvPr>
          <p:cNvPicPr preferRelativeResize="0">
            <a:picLocks noGrp="1"/>
          </p:cNvPicPr>
          <p:nvPr>
            <p:ph idx="1"/>
          </p:nvPr>
        </p:nvPicPr>
        <p:blipFill>
          <a:blip r:embed="rId2">
            <a:alphaModFix/>
          </a:blip>
          <a:stretch>
            <a:fillRect/>
          </a:stretch>
        </p:blipFill>
        <p:spPr>
          <a:xfrm>
            <a:off x="523461" y="2309123"/>
            <a:ext cx="11145078" cy="4330215"/>
          </a:xfrm>
          <a:prstGeom prst="rect">
            <a:avLst/>
          </a:prstGeom>
          <a:noFill/>
          <a:ln>
            <a:noFill/>
          </a:ln>
        </p:spPr>
      </p:pic>
    </p:spTree>
    <p:extLst>
      <p:ext uri="{BB962C8B-B14F-4D97-AF65-F5344CB8AC3E}">
        <p14:creationId xmlns:p14="http://schemas.microsoft.com/office/powerpoint/2010/main" val="3339174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79DA-791F-44D3-9867-C8E32231E297}"/>
              </a:ext>
            </a:extLst>
          </p:cNvPr>
          <p:cNvSpPr>
            <a:spLocks noGrp="1"/>
          </p:cNvSpPr>
          <p:nvPr>
            <p:ph type="title"/>
          </p:nvPr>
        </p:nvSpPr>
        <p:spPr>
          <a:xfrm>
            <a:off x="1143001" y="2689715"/>
            <a:ext cx="9905998" cy="1478570"/>
          </a:xfrm>
        </p:spPr>
        <p:txBody>
          <a:bodyPr>
            <a:normAutofit/>
          </a:bodyPr>
          <a:lstStyle/>
          <a:p>
            <a:pPr algn="ctr"/>
            <a:r>
              <a:rPr lang="en-IN" sz="9600" b="1" dirty="0">
                <a:solidFill>
                  <a:srgbClr val="134770"/>
                </a:solidFill>
              </a:rPr>
              <a:t>End of day 1</a:t>
            </a:r>
          </a:p>
        </p:txBody>
      </p:sp>
    </p:spTree>
    <p:extLst>
      <p:ext uri="{BB962C8B-B14F-4D97-AF65-F5344CB8AC3E}">
        <p14:creationId xmlns:p14="http://schemas.microsoft.com/office/powerpoint/2010/main" val="3543376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DF1B2-3828-4FC4-A145-91426041E75F}"/>
              </a:ext>
            </a:extLst>
          </p:cNvPr>
          <p:cNvSpPr>
            <a:spLocks noGrp="1"/>
          </p:cNvSpPr>
          <p:nvPr>
            <p:ph type="title"/>
          </p:nvPr>
        </p:nvSpPr>
        <p:spPr/>
        <p:txBody>
          <a:bodyPr/>
          <a:lstStyle/>
          <a:p>
            <a:r>
              <a:rPr lang="en-IN" dirty="0">
                <a:solidFill>
                  <a:srgbClr val="134770"/>
                </a:solidFill>
              </a:rPr>
              <a:t>Jumper wires</a:t>
            </a:r>
            <a:br>
              <a:rPr lang="en-IN" dirty="0">
                <a:solidFill>
                  <a:srgbClr val="134770"/>
                </a:solidFill>
              </a:rPr>
            </a:br>
            <a:r>
              <a:rPr lang="en-IN" dirty="0">
                <a:solidFill>
                  <a:srgbClr val="134770"/>
                </a:solidFill>
              </a:rPr>
              <a:t>( 10 male to female , 10 female to female)</a:t>
            </a:r>
          </a:p>
        </p:txBody>
      </p:sp>
      <p:pic>
        <p:nvPicPr>
          <p:cNvPr id="5" name="Content Placeholder 4">
            <a:extLst>
              <a:ext uri="{FF2B5EF4-FFF2-40B4-BE49-F238E27FC236}">
                <a16:creationId xmlns:a16="http://schemas.microsoft.com/office/drawing/2014/main" id="{C5C426BE-9AAF-47BC-AC9D-61B6A70A6755}"/>
              </a:ext>
            </a:extLst>
          </p:cNvPr>
          <p:cNvPicPr>
            <a:picLocks noGrp="1" noChangeAspect="1"/>
          </p:cNvPicPr>
          <p:nvPr>
            <p:ph idx="1"/>
          </p:nvPr>
        </p:nvPicPr>
        <p:blipFill>
          <a:blip r:embed="rId2"/>
          <a:stretch>
            <a:fillRect/>
          </a:stretch>
        </p:blipFill>
        <p:spPr>
          <a:xfrm>
            <a:off x="7088325" y="2097087"/>
            <a:ext cx="3609181" cy="3609181"/>
          </a:xfrm>
        </p:spPr>
      </p:pic>
      <p:pic>
        <p:nvPicPr>
          <p:cNvPr id="7" name="Picture 6">
            <a:extLst>
              <a:ext uri="{FF2B5EF4-FFF2-40B4-BE49-F238E27FC236}">
                <a16:creationId xmlns:a16="http://schemas.microsoft.com/office/drawing/2014/main" id="{8CED5950-44E7-43F4-84C1-E43E6440CD7C}"/>
              </a:ext>
            </a:extLst>
          </p:cNvPr>
          <p:cNvPicPr>
            <a:picLocks noChangeAspect="1"/>
          </p:cNvPicPr>
          <p:nvPr/>
        </p:nvPicPr>
        <p:blipFill>
          <a:blip r:embed="rId3"/>
          <a:stretch>
            <a:fillRect/>
          </a:stretch>
        </p:blipFill>
        <p:spPr>
          <a:xfrm>
            <a:off x="1436825" y="2334419"/>
            <a:ext cx="3381375" cy="3371850"/>
          </a:xfrm>
          <a:prstGeom prst="rect">
            <a:avLst/>
          </a:prstGeom>
        </p:spPr>
      </p:pic>
    </p:spTree>
    <p:extLst>
      <p:ext uri="{BB962C8B-B14F-4D97-AF65-F5344CB8AC3E}">
        <p14:creationId xmlns:p14="http://schemas.microsoft.com/office/powerpoint/2010/main" val="2213651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E48C5-7DD6-472E-83DF-613A8F2EFBBF}"/>
              </a:ext>
            </a:extLst>
          </p:cNvPr>
          <p:cNvSpPr>
            <a:spLocks noGrp="1"/>
          </p:cNvSpPr>
          <p:nvPr>
            <p:ph type="title"/>
          </p:nvPr>
        </p:nvSpPr>
        <p:spPr/>
        <p:txBody>
          <a:bodyPr/>
          <a:lstStyle/>
          <a:p>
            <a:r>
              <a:rPr lang="en-IN" dirty="0">
                <a:solidFill>
                  <a:srgbClr val="134770"/>
                </a:solidFill>
              </a:rPr>
              <a:t>Servo motor</a:t>
            </a:r>
          </a:p>
        </p:txBody>
      </p:sp>
      <p:pic>
        <p:nvPicPr>
          <p:cNvPr id="5" name="Content Placeholder 4">
            <a:extLst>
              <a:ext uri="{FF2B5EF4-FFF2-40B4-BE49-F238E27FC236}">
                <a16:creationId xmlns:a16="http://schemas.microsoft.com/office/drawing/2014/main" id="{6DB37041-3B76-4132-9444-90E5BEF353A7}"/>
              </a:ext>
            </a:extLst>
          </p:cNvPr>
          <p:cNvPicPr>
            <a:picLocks noGrp="1" noChangeAspect="1"/>
          </p:cNvPicPr>
          <p:nvPr>
            <p:ph idx="1"/>
          </p:nvPr>
        </p:nvPicPr>
        <p:blipFill>
          <a:blip r:embed="rId2"/>
          <a:stretch>
            <a:fillRect/>
          </a:stretch>
        </p:blipFill>
        <p:spPr>
          <a:xfrm>
            <a:off x="3952808" y="2249488"/>
            <a:ext cx="4283210" cy="3541712"/>
          </a:xfrm>
        </p:spPr>
      </p:pic>
    </p:spTree>
    <p:extLst>
      <p:ext uri="{BB962C8B-B14F-4D97-AF65-F5344CB8AC3E}">
        <p14:creationId xmlns:p14="http://schemas.microsoft.com/office/powerpoint/2010/main" val="1056670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93A4A-FEDF-40A3-8DC8-BE3F98FEA909}"/>
              </a:ext>
            </a:extLst>
          </p:cNvPr>
          <p:cNvSpPr>
            <a:spLocks noGrp="1"/>
          </p:cNvSpPr>
          <p:nvPr>
            <p:ph type="title"/>
          </p:nvPr>
        </p:nvSpPr>
        <p:spPr/>
        <p:txBody>
          <a:bodyPr/>
          <a:lstStyle/>
          <a:p>
            <a:r>
              <a:rPr lang="en-IN" dirty="0">
                <a:solidFill>
                  <a:srgbClr val="134770"/>
                </a:solidFill>
              </a:rPr>
              <a:t>breadboard</a:t>
            </a:r>
          </a:p>
        </p:txBody>
      </p:sp>
      <p:pic>
        <p:nvPicPr>
          <p:cNvPr id="5" name="Content Placeholder 4">
            <a:extLst>
              <a:ext uri="{FF2B5EF4-FFF2-40B4-BE49-F238E27FC236}">
                <a16:creationId xmlns:a16="http://schemas.microsoft.com/office/drawing/2014/main" id="{C8413755-E558-4175-98AE-438617599257}"/>
              </a:ext>
            </a:extLst>
          </p:cNvPr>
          <p:cNvPicPr>
            <a:picLocks noGrp="1" noChangeAspect="1"/>
          </p:cNvPicPr>
          <p:nvPr>
            <p:ph idx="1"/>
          </p:nvPr>
        </p:nvPicPr>
        <p:blipFill>
          <a:blip r:embed="rId2"/>
          <a:stretch>
            <a:fillRect/>
          </a:stretch>
        </p:blipFill>
        <p:spPr>
          <a:xfrm>
            <a:off x="4323557" y="2249488"/>
            <a:ext cx="3541712" cy="3541712"/>
          </a:xfrm>
        </p:spPr>
      </p:pic>
    </p:spTree>
    <p:extLst>
      <p:ext uri="{BB962C8B-B14F-4D97-AF65-F5344CB8AC3E}">
        <p14:creationId xmlns:p14="http://schemas.microsoft.com/office/powerpoint/2010/main" val="3230524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E6E-E69C-4241-BD2A-4D3EB413FEDD}"/>
              </a:ext>
            </a:extLst>
          </p:cNvPr>
          <p:cNvSpPr>
            <a:spLocks noGrp="1"/>
          </p:cNvSpPr>
          <p:nvPr>
            <p:ph type="title"/>
          </p:nvPr>
        </p:nvSpPr>
        <p:spPr/>
        <p:txBody>
          <a:bodyPr/>
          <a:lstStyle/>
          <a:p>
            <a:r>
              <a:rPr lang="en-IN" dirty="0" err="1">
                <a:solidFill>
                  <a:srgbClr val="134770"/>
                </a:solidFill>
              </a:rPr>
              <a:t>Ldr</a:t>
            </a:r>
            <a:r>
              <a:rPr lang="en-IN" dirty="0">
                <a:solidFill>
                  <a:srgbClr val="134770"/>
                </a:solidFill>
              </a:rPr>
              <a:t> (light depending resistance)</a:t>
            </a:r>
          </a:p>
        </p:txBody>
      </p:sp>
      <p:pic>
        <p:nvPicPr>
          <p:cNvPr id="5" name="Content Placeholder 4">
            <a:extLst>
              <a:ext uri="{FF2B5EF4-FFF2-40B4-BE49-F238E27FC236}">
                <a16:creationId xmlns:a16="http://schemas.microsoft.com/office/drawing/2014/main" id="{584DDFFE-3471-4AA3-A671-ED9DC13C33DF}"/>
              </a:ext>
            </a:extLst>
          </p:cNvPr>
          <p:cNvPicPr>
            <a:picLocks noGrp="1" noChangeAspect="1"/>
          </p:cNvPicPr>
          <p:nvPr>
            <p:ph idx="1"/>
          </p:nvPr>
        </p:nvPicPr>
        <p:blipFill>
          <a:blip r:embed="rId2"/>
          <a:stretch>
            <a:fillRect/>
          </a:stretch>
        </p:blipFill>
        <p:spPr>
          <a:xfrm>
            <a:off x="4323557" y="2249488"/>
            <a:ext cx="3541712" cy="3541712"/>
          </a:xfrm>
        </p:spPr>
      </p:pic>
    </p:spTree>
    <p:extLst>
      <p:ext uri="{BB962C8B-B14F-4D97-AF65-F5344CB8AC3E}">
        <p14:creationId xmlns:p14="http://schemas.microsoft.com/office/powerpoint/2010/main" val="565421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B27E7-D90E-475B-B35C-711A693D3784}"/>
              </a:ext>
            </a:extLst>
          </p:cNvPr>
          <p:cNvSpPr>
            <a:spLocks noGrp="1"/>
          </p:cNvSpPr>
          <p:nvPr>
            <p:ph type="title"/>
          </p:nvPr>
        </p:nvSpPr>
        <p:spPr/>
        <p:txBody>
          <a:bodyPr/>
          <a:lstStyle/>
          <a:p>
            <a:r>
              <a:rPr lang="en-IN" dirty="0">
                <a:solidFill>
                  <a:srgbClr val="134770"/>
                </a:solidFill>
              </a:rPr>
              <a:t>potentiometer</a:t>
            </a:r>
          </a:p>
        </p:txBody>
      </p:sp>
      <p:pic>
        <p:nvPicPr>
          <p:cNvPr id="5" name="Content Placeholder 4">
            <a:extLst>
              <a:ext uri="{FF2B5EF4-FFF2-40B4-BE49-F238E27FC236}">
                <a16:creationId xmlns:a16="http://schemas.microsoft.com/office/drawing/2014/main" id="{68A00C38-FECF-4808-A698-2EEDB0438C34}"/>
              </a:ext>
            </a:extLst>
          </p:cNvPr>
          <p:cNvPicPr>
            <a:picLocks noGrp="1" noChangeAspect="1"/>
          </p:cNvPicPr>
          <p:nvPr>
            <p:ph idx="1"/>
          </p:nvPr>
        </p:nvPicPr>
        <p:blipFill>
          <a:blip r:embed="rId2"/>
          <a:stretch>
            <a:fillRect/>
          </a:stretch>
        </p:blipFill>
        <p:spPr>
          <a:xfrm>
            <a:off x="6457157" y="2246006"/>
            <a:ext cx="3541712" cy="3541712"/>
          </a:xfrm>
        </p:spPr>
      </p:pic>
      <p:pic>
        <p:nvPicPr>
          <p:cNvPr id="7" name="Picture 6">
            <a:extLst>
              <a:ext uri="{FF2B5EF4-FFF2-40B4-BE49-F238E27FC236}">
                <a16:creationId xmlns:a16="http://schemas.microsoft.com/office/drawing/2014/main" id="{6112DECB-C323-405C-8CF4-8B443A76BD83}"/>
              </a:ext>
            </a:extLst>
          </p:cNvPr>
          <p:cNvPicPr>
            <a:picLocks noChangeAspect="1"/>
          </p:cNvPicPr>
          <p:nvPr/>
        </p:nvPicPr>
        <p:blipFill>
          <a:blip r:embed="rId3"/>
          <a:stretch>
            <a:fillRect/>
          </a:stretch>
        </p:blipFill>
        <p:spPr>
          <a:xfrm>
            <a:off x="1114909" y="2249488"/>
            <a:ext cx="3541712" cy="3538230"/>
          </a:xfrm>
          <a:prstGeom prst="rect">
            <a:avLst/>
          </a:prstGeom>
        </p:spPr>
      </p:pic>
    </p:spTree>
    <p:extLst>
      <p:ext uri="{BB962C8B-B14F-4D97-AF65-F5344CB8AC3E}">
        <p14:creationId xmlns:p14="http://schemas.microsoft.com/office/powerpoint/2010/main" val="3116657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A03AA-0560-4BC1-939A-8C4AEE171AFB}"/>
              </a:ext>
            </a:extLst>
          </p:cNvPr>
          <p:cNvSpPr>
            <a:spLocks noGrp="1"/>
          </p:cNvSpPr>
          <p:nvPr>
            <p:ph type="title"/>
          </p:nvPr>
        </p:nvSpPr>
        <p:spPr/>
        <p:txBody>
          <a:bodyPr/>
          <a:lstStyle/>
          <a:p>
            <a:r>
              <a:rPr lang="en-IN" dirty="0">
                <a:solidFill>
                  <a:srgbClr val="134770"/>
                </a:solidFill>
              </a:rPr>
              <a:t>Ultrasonic sensor</a:t>
            </a:r>
          </a:p>
        </p:txBody>
      </p:sp>
      <p:pic>
        <p:nvPicPr>
          <p:cNvPr id="5" name="Content Placeholder 4">
            <a:extLst>
              <a:ext uri="{FF2B5EF4-FFF2-40B4-BE49-F238E27FC236}">
                <a16:creationId xmlns:a16="http://schemas.microsoft.com/office/drawing/2014/main" id="{8F671FC9-E2C1-44C2-9D46-753535D6D78A}"/>
              </a:ext>
            </a:extLst>
          </p:cNvPr>
          <p:cNvPicPr>
            <a:picLocks noGrp="1" noChangeAspect="1"/>
          </p:cNvPicPr>
          <p:nvPr>
            <p:ph idx="1"/>
          </p:nvPr>
        </p:nvPicPr>
        <p:blipFill>
          <a:blip r:embed="rId2"/>
          <a:stretch>
            <a:fillRect/>
          </a:stretch>
        </p:blipFill>
        <p:spPr>
          <a:xfrm>
            <a:off x="4213025" y="2249488"/>
            <a:ext cx="3762775" cy="3541712"/>
          </a:xfrm>
        </p:spPr>
      </p:pic>
    </p:spTree>
    <p:extLst>
      <p:ext uri="{BB962C8B-B14F-4D97-AF65-F5344CB8AC3E}">
        <p14:creationId xmlns:p14="http://schemas.microsoft.com/office/powerpoint/2010/main" val="22498635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1270</TotalTime>
  <Words>357</Words>
  <Application>Microsoft Office PowerPoint</Application>
  <PresentationFormat>Widescreen</PresentationFormat>
  <Paragraphs>74</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Tw Cen MT</vt:lpstr>
      <vt:lpstr>Circuit</vt:lpstr>
      <vt:lpstr>PowerPoint Presentation</vt:lpstr>
      <vt:lpstr>Arduino nano</vt:lpstr>
      <vt:lpstr>IR led and photodiode</vt:lpstr>
      <vt:lpstr>Jumper wires ( 10 male to female , 10 female to female)</vt:lpstr>
      <vt:lpstr>Servo motor</vt:lpstr>
      <vt:lpstr>breadboard</vt:lpstr>
      <vt:lpstr>Ldr (light depending resistance)</vt:lpstr>
      <vt:lpstr>potentiometer</vt:lpstr>
      <vt:lpstr>Ultrasonic sensor</vt:lpstr>
      <vt:lpstr>PUSH BUTTON</vt:lpstr>
      <vt:lpstr>RGB LED</vt:lpstr>
      <vt:lpstr>Microprocessors Vs Microcontrollers</vt:lpstr>
      <vt:lpstr>Arduino nano</vt:lpstr>
      <vt:lpstr>Analog vs digital</vt:lpstr>
      <vt:lpstr>Analog vs digital graphs</vt:lpstr>
      <vt:lpstr>Arduino nano</vt:lpstr>
      <vt:lpstr>Interfacing Arduino : Software</vt:lpstr>
      <vt:lpstr>Arduino "talks", transmits data in Serial format, so any other program/programming language that has serial capabilities can easily communicate with Arduino.</vt:lpstr>
      <vt:lpstr>PowerPoint Presentation</vt:lpstr>
      <vt:lpstr>Integrated Development Environment (IDE)</vt:lpstr>
      <vt:lpstr>        Basic Concept of C</vt:lpstr>
      <vt:lpstr>Preprocessor</vt:lpstr>
      <vt:lpstr>PowerPoint Presentation</vt:lpstr>
      <vt:lpstr>        Variable initialization </vt:lpstr>
      <vt:lpstr>Loops </vt:lpstr>
      <vt:lpstr>Embedded C</vt:lpstr>
      <vt:lpstr>Arduino IDE :</vt:lpstr>
      <vt:lpstr>Language Use</vt:lpstr>
      <vt:lpstr>Coding in arduino</vt:lpstr>
      <vt:lpstr>PowerPoint Presentation</vt:lpstr>
      <vt:lpstr>Example :  Blinking of LED</vt:lpstr>
      <vt:lpstr>End of day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Nishchay Singh Muktawat</dc:creator>
  <cp:lastModifiedBy>Nishchay Singh Muktawat</cp:lastModifiedBy>
  <cp:revision>32</cp:revision>
  <dcterms:created xsi:type="dcterms:W3CDTF">2019-03-04T14:21:42Z</dcterms:created>
  <dcterms:modified xsi:type="dcterms:W3CDTF">2019-03-06T18:37:23Z</dcterms:modified>
</cp:coreProperties>
</file>