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99" r:id="rId3"/>
    <p:sldId id="298" r:id="rId4"/>
    <p:sldId id="294" r:id="rId5"/>
    <p:sldId id="302" r:id="rId6"/>
    <p:sldId id="295" r:id="rId7"/>
    <p:sldId id="273" r:id="rId8"/>
    <p:sldId id="276" r:id="rId9"/>
    <p:sldId id="275" r:id="rId10"/>
    <p:sldId id="274" r:id="rId11"/>
    <p:sldId id="296" r:id="rId12"/>
    <p:sldId id="257" r:id="rId13"/>
    <p:sldId id="258" r:id="rId14"/>
    <p:sldId id="259" r:id="rId15"/>
    <p:sldId id="260" r:id="rId16"/>
    <p:sldId id="261" r:id="rId17"/>
    <p:sldId id="262" r:id="rId18"/>
    <p:sldId id="263" r:id="rId19"/>
    <p:sldId id="264" r:id="rId20"/>
    <p:sldId id="26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47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3/7/2019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3/7/2019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1CAE796-811C-4ED1-912C-13EE87F12F71}"/>
              </a:ext>
            </a:extLst>
          </p:cNvPr>
          <p:cNvSpPr>
            <a:spLocks noGrp="1"/>
          </p:cNvSpPr>
          <p:nvPr>
            <p:ph type="subTitle" idx="1"/>
          </p:nvPr>
        </p:nvSpPr>
        <p:spPr>
          <a:xfrm>
            <a:off x="1876424" y="2396090"/>
            <a:ext cx="8791575" cy="1655762"/>
          </a:xfrm>
        </p:spPr>
        <p:txBody>
          <a:bodyPr>
            <a:normAutofit/>
          </a:bodyPr>
          <a:lstStyle/>
          <a:p>
            <a:pPr algn="ctr"/>
            <a:r>
              <a:rPr lang="en-IN" sz="6000" dirty="0">
                <a:solidFill>
                  <a:srgbClr val="134770"/>
                </a:solidFill>
              </a:rPr>
              <a:t>Welcomes everyone to</a:t>
            </a:r>
          </a:p>
        </p:txBody>
      </p:sp>
      <p:pic>
        <p:nvPicPr>
          <p:cNvPr id="5" name="Picture 4">
            <a:extLst>
              <a:ext uri="{FF2B5EF4-FFF2-40B4-BE49-F238E27FC236}">
                <a16:creationId xmlns:a16="http://schemas.microsoft.com/office/drawing/2014/main" id="{7DF5A398-FBFB-4FE8-8943-9189C8CEF9EA}"/>
              </a:ext>
            </a:extLst>
          </p:cNvPr>
          <p:cNvPicPr>
            <a:picLocks noChangeAspect="1"/>
          </p:cNvPicPr>
          <p:nvPr/>
        </p:nvPicPr>
        <p:blipFill>
          <a:blip r:embed="rId2"/>
          <a:stretch>
            <a:fillRect/>
          </a:stretch>
        </p:blipFill>
        <p:spPr>
          <a:xfrm>
            <a:off x="1876424" y="4268182"/>
            <a:ext cx="8415130" cy="1523179"/>
          </a:xfrm>
          <a:prstGeom prst="rect">
            <a:avLst/>
          </a:prstGeom>
        </p:spPr>
      </p:pic>
      <p:pic>
        <p:nvPicPr>
          <p:cNvPr id="7" name="Picture 6">
            <a:extLst>
              <a:ext uri="{FF2B5EF4-FFF2-40B4-BE49-F238E27FC236}">
                <a16:creationId xmlns:a16="http://schemas.microsoft.com/office/drawing/2014/main" id="{BB2DD4E7-2EA7-475D-A28E-BB3A2F3D3A4F}"/>
              </a:ext>
            </a:extLst>
          </p:cNvPr>
          <p:cNvPicPr>
            <a:picLocks noChangeAspect="1"/>
          </p:cNvPicPr>
          <p:nvPr/>
        </p:nvPicPr>
        <p:blipFill>
          <a:blip r:embed="rId3"/>
          <a:stretch>
            <a:fillRect/>
          </a:stretch>
        </p:blipFill>
        <p:spPr>
          <a:xfrm>
            <a:off x="1876423" y="191925"/>
            <a:ext cx="8791576" cy="1749427"/>
          </a:xfrm>
          <a:prstGeom prst="rect">
            <a:avLst/>
          </a:prstGeom>
        </p:spPr>
      </p:pic>
    </p:spTree>
    <p:extLst>
      <p:ext uri="{BB962C8B-B14F-4D97-AF65-F5344CB8AC3E}">
        <p14:creationId xmlns:p14="http://schemas.microsoft.com/office/powerpoint/2010/main" val="2150604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D0B93-6210-475E-9C99-F5E487479BF1}"/>
              </a:ext>
            </a:extLst>
          </p:cNvPr>
          <p:cNvSpPr>
            <a:spLocks noGrp="1"/>
          </p:cNvSpPr>
          <p:nvPr>
            <p:ph type="title"/>
          </p:nvPr>
        </p:nvSpPr>
        <p:spPr>
          <a:xfrm>
            <a:off x="1143001" y="-142384"/>
            <a:ext cx="9905998" cy="1478570"/>
          </a:xfrm>
        </p:spPr>
        <p:txBody>
          <a:bodyPr/>
          <a:lstStyle/>
          <a:p>
            <a:r>
              <a:rPr lang="en-IN" dirty="0">
                <a:solidFill>
                  <a:srgbClr val="134770"/>
                </a:solidFill>
              </a:rPr>
              <a:t>SPI – Serial Peripheral Interface</a:t>
            </a:r>
          </a:p>
        </p:txBody>
      </p:sp>
      <p:sp>
        <p:nvSpPr>
          <p:cNvPr id="7" name="Content Placeholder 4">
            <a:extLst>
              <a:ext uri="{FF2B5EF4-FFF2-40B4-BE49-F238E27FC236}">
                <a16:creationId xmlns:a16="http://schemas.microsoft.com/office/drawing/2014/main" id="{A17BD480-F913-408D-84B0-60EEC2A6FFD5}"/>
              </a:ext>
            </a:extLst>
          </p:cNvPr>
          <p:cNvSpPr txBox="1">
            <a:spLocks/>
          </p:cNvSpPr>
          <p:nvPr/>
        </p:nvSpPr>
        <p:spPr>
          <a:xfrm>
            <a:off x="732678" y="927653"/>
            <a:ext cx="5363321" cy="549965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nSpc>
                <a:spcPts val="1800"/>
              </a:lnSpc>
              <a:spcAft>
                <a:spcPts val="600"/>
              </a:spcAft>
            </a:pPr>
            <a:r>
              <a:rPr lang="en-IN" sz="1750" dirty="0">
                <a:solidFill>
                  <a:srgbClr val="D24726"/>
                </a:solidFill>
              </a:rPr>
              <a:t>Serial Peripheral Interface </a:t>
            </a:r>
            <a:r>
              <a:rPr lang="en-IN" sz="1750" dirty="0"/>
              <a:t>(SPI) is an interface bus commonly used to send data between microcontrollers and small peripherals such as shift registers, sensors, and SD cards. It uses separate clock and data lines, along with a select line to choose the device you wish to talk to.</a:t>
            </a:r>
          </a:p>
          <a:p>
            <a:pPr>
              <a:lnSpc>
                <a:spcPts val="1800"/>
              </a:lnSpc>
              <a:spcAft>
                <a:spcPts val="600"/>
              </a:spcAft>
            </a:pPr>
            <a:r>
              <a:rPr lang="en-IN" sz="1750" dirty="0"/>
              <a:t>In SPI, only one side generates the clock signal (usually called CLK or SCK for Serial Clock). The side that generates the clock is called the “master”, and the other side is called the “slave”. There is always only one master (which is almost always your microcontroller), but there can be multiple slaves (more on this in a bit).</a:t>
            </a:r>
          </a:p>
          <a:p>
            <a:pPr>
              <a:lnSpc>
                <a:spcPts val="1800"/>
              </a:lnSpc>
              <a:spcAft>
                <a:spcPts val="600"/>
              </a:spcAft>
            </a:pPr>
            <a:r>
              <a:rPr lang="en-IN" sz="1750" dirty="0"/>
              <a:t>When data is sent from the master to a slave, it’s sent on a data line called MOSI, for “Master Out / Slave In”. If the slave needs to send a response back to the master, the master will continue to generate a prearranged number of clock cycles, and the slave will put the data onto a third data line called MISO, for “Master In / Slave Out”.</a:t>
            </a:r>
          </a:p>
          <a:p>
            <a:pPr>
              <a:lnSpc>
                <a:spcPts val="1800"/>
              </a:lnSpc>
              <a:spcAft>
                <a:spcPts val="600"/>
              </a:spcAft>
            </a:pPr>
            <a:r>
              <a:rPr lang="en-IN" sz="1750" dirty="0"/>
              <a:t>SPI is “full duplex” </a:t>
            </a:r>
            <a:endParaRPr lang="en-US" sz="175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8" name="Content Placeholder 7">
            <a:extLst>
              <a:ext uri="{FF2B5EF4-FFF2-40B4-BE49-F238E27FC236}">
                <a16:creationId xmlns:a16="http://schemas.microsoft.com/office/drawing/2014/main" id="{52D61D9D-2F10-4B37-A9A8-037322C5A7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2195" y="927651"/>
            <a:ext cx="5073950" cy="5333447"/>
          </a:xfrm>
          <a:prstGeom prst="rect">
            <a:avLst/>
          </a:prstGeom>
        </p:spPr>
      </p:pic>
    </p:spTree>
    <p:extLst>
      <p:ext uri="{BB962C8B-B14F-4D97-AF65-F5344CB8AC3E}">
        <p14:creationId xmlns:p14="http://schemas.microsoft.com/office/powerpoint/2010/main" val="2938421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47594-C6A7-46AE-A9DC-A57369444F94}"/>
              </a:ext>
            </a:extLst>
          </p:cNvPr>
          <p:cNvSpPr>
            <a:spLocks noGrp="1"/>
          </p:cNvSpPr>
          <p:nvPr>
            <p:ph type="ctrTitle"/>
          </p:nvPr>
        </p:nvSpPr>
        <p:spPr>
          <a:xfrm>
            <a:off x="1900464" y="229233"/>
            <a:ext cx="7593367" cy="1246157"/>
          </a:xfrm>
        </p:spPr>
        <p:txBody>
          <a:bodyPr/>
          <a:lstStyle/>
          <a:p>
            <a:r>
              <a:rPr lang="en-IN" dirty="0"/>
              <a:t>What's a Servo motor</a:t>
            </a:r>
          </a:p>
        </p:txBody>
      </p:sp>
      <p:sp>
        <p:nvSpPr>
          <p:cNvPr id="3" name="Subtitle 2">
            <a:extLst>
              <a:ext uri="{FF2B5EF4-FFF2-40B4-BE49-F238E27FC236}">
                <a16:creationId xmlns:a16="http://schemas.microsoft.com/office/drawing/2014/main" id="{BD3E9497-7D14-4261-BE55-1A5277A1208F}"/>
              </a:ext>
            </a:extLst>
          </p:cNvPr>
          <p:cNvSpPr>
            <a:spLocks noGrp="1"/>
          </p:cNvSpPr>
          <p:nvPr>
            <p:ph type="subTitle" idx="1"/>
          </p:nvPr>
        </p:nvSpPr>
        <p:spPr>
          <a:xfrm>
            <a:off x="2018166" y="4271131"/>
            <a:ext cx="9144000" cy="1655762"/>
          </a:xfrm>
        </p:spPr>
        <p:txBody>
          <a:bodyPr>
            <a:normAutofit fontScale="85000" lnSpcReduction="10000"/>
          </a:bodyPr>
          <a:lstStyle/>
          <a:p>
            <a:r>
              <a:rPr lang="en-US" dirty="0"/>
              <a:t>Servo motors are DC motors that allows for precise control of angular position. They are actually DC motors whose speed is slowly lowered by the gears.</a:t>
            </a:r>
          </a:p>
          <a:p>
            <a:r>
              <a:rPr lang="en-US" dirty="0"/>
              <a:t>The servo motor is actually an assembly of four things: a normal DC motor, a gear reduction unit and a control circuit.</a:t>
            </a:r>
            <a:endParaRPr lang="en-IN" dirty="0"/>
          </a:p>
        </p:txBody>
      </p:sp>
      <p:pic>
        <p:nvPicPr>
          <p:cNvPr id="5" name="Picture 4">
            <a:extLst>
              <a:ext uri="{FF2B5EF4-FFF2-40B4-BE49-F238E27FC236}">
                <a16:creationId xmlns:a16="http://schemas.microsoft.com/office/drawing/2014/main" id="{41133F8A-BF70-4C28-8341-CB19C31CCD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1483" y="1761781"/>
            <a:ext cx="3109034" cy="2222959"/>
          </a:xfrm>
          <a:prstGeom prst="rect">
            <a:avLst/>
          </a:prstGeom>
        </p:spPr>
      </p:pic>
    </p:spTree>
    <p:extLst>
      <p:ext uri="{BB962C8B-B14F-4D97-AF65-F5344CB8AC3E}">
        <p14:creationId xmlns:p14="http://schemas.microsoft.com/office/powerpoint/2010/main" val="3031786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5AE8-7547-4213-B6C9-0FE4BA66AC6F}"/>
              </a:ext>
            </a:extLst>
          </p:cNvPr>
          <p:cNvSpPr>
            <a:spLocks noGrp="1"/>
          </p:cNvSpPr>
          <p:nvPr>
            <p:ph type="title"/>
          </p:nvPr>
        </p:nvSpPr>
        <p:spPr>
          <a:xfrm>
            <a:off x="838200" y="125667"/>
            <a:ext cx="8534400" cy="1507067"/>
          </a:xfrm>
        </p:spPr>
        <p:txBody>
          <a:bodyPr/>
          <a:lstStyle/>
          <a:p>
            <a:r>
              <a:rPr lang="en-IN" b="1" dirty="0"/>
              <a:t>How does it work ?</a:t>
            </a:r>
          </a:p>
        </p:txBody>
      </p:sp>
      <p:pic>
        <p:nvPicPr>
          <p:cNvPr id="5" name="Content Placeholder 4">
            <a:extLst>
              <a:ext uri="{FF2B5EF4-FFF2-40B4-BE49-F238E27FC236}">
                <a16:creationId xmlns:a16="http://schemas.microsoft.com/office/drawing/2014/main" id="{8E48D0FF-271D-4890-9C4B-93A94542DE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94910" y="365125"/>
            <a:ext cx="4505325" cy="2795170"/>
          </a:xfrm>
        </p:spPr>
      </p:pic>
      <p:pic>
        <p:nvPicPr>
          <p:cNvPr id="8" name="Picture 7">
            <a:extLst>
              <a:ext uri="{FF2B5EF4-FFF2-40B4-BE49-F238E27FC236}">
                <a16:creationId xmlns:a16="http://schemas.microsoft.com/office/drawing/2014/main" id="{FCF57591-767F-40F9-8C29-031097BD6F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2614" y="3223550"/>
            <a:ext cx="3705225" cy="2647950"/>
          </a:xfrm>
          <a:prstGeom prst="rect">
            <a:avLst/>
          </a:prstGeom>
        </p:spPr>
      </p:pic>
      <p:sp>
        <p:nvSpPr>
          <p:cNvPr id="10" name="TextBox 9">
            <a:extLst>
              <a:ext uri="{FF2B5EF4-FFF2-40B4-BE49-F238E27FC236}">
                <a16:creationId xmlns:a16="http://schemas.microsoft.com/office/drawing/2014/main" id="{DD1CFED2-C0CD-499B-AD05-DB698F9D7FAE}"/>
              </a:ext>
            </a:extLst>
          </p:cNvPr>
          <p:cNvSpPr txBox="1"/>
          <p:nvPr/>
        </p:nvSpPr>
        <p:spPr>
          <a:xfrm>
            <a:off x="838200" y="1553592"/>
            <a:ext cx="6077505" cy="2308324"/>
          </a:xfrm>
          <a:prstGeom prst="rect">
            <a:avLst/>
          </a:prstGeom>
          <a:noFill/>
        </p:spPr>
        <p:txBody>
          <a:bodyPr wrap="square" rtlCol="0">
            <a:spAutoFit/>
          </a:bodyPr>
          <a:lstStyle/>
          <a:p>
            <a:pPr marL="285750" indent="-285750">
              <a:buFont typeface="Arial" panose="020B0604020202020204" pitchFamily="34" charset="0"/>
              <a:buChar char="•"/>
            </a:pPr>
            <a:r>
              <a:rPr lang="en-US" dirty="0"/>
              <a:t>From the picture we can understand that the PWM signal produced should have a frequency of 50Hz that is the PWM period should be 20ms. Out of which the On-Time can vary from 1ms to 2ms.</a:t>
            </a:r>
          </a:p>
          <a:p>
            <a:pPr marL="285750" indent="-285750">
              <a:buFont typeface="Arial" panose="020B0604020202020204" pitchFamily="34" charset="0"/>
              <a:buChar char="•"/>
            </a:pPr>
            <a:r>
              <a:rPr lang="en-US" dirty="0"/>
              <a:t> So when the on-time is 1ms the motor will be in 0° and when 1.5ms the motor will be 90°, similarly when it is 2ms it will be 180°. So, by varying the on-time from 1ms to 2ms the motor can be controlled from 0° to 180°</a:t>
            </a:r>
            <a:endParaRPr lang="en-IN" dirty="0"/>
          </a:p>
        </p:txBody>
      </p:sp>
      <p:pic>
        <p:nvPicPr>
          <p:cNvPr id="12" name="Picture 11">
            <a:extLst>
              <a:ext uri="{FF2B5EF4-FFF2-40B4-BE49-F238E27FC236}">
                <a16:creationId xmlns:a16="http://schemas.microsoft.com/office/drawing/2014/main" id="{B59AD9EB-AE76-450C-93B5-72126D2F3834}"/>
              </a:ext>
            </a:extLst>
          </p:cNvPr>
          <p:cNvPicPr>
            <a:picLocks noChangeAspect="1"/>
          </p:cNvPicPr>
          <p:nvPr/>
        </p:nvPicPr>
        <p:blipFill>
          <a:blip r:embed="rId4"/>
          <a:stretch>
            <a:fillRect/>
          </a:stretch>
        </p:blipFill>
        <p:spPr>
          <a:xfrm>
            <a:off x="1267309" y="4101374"/>
            <a:ext cx="5727601" cy="2406067"/>
          </a:xfrm>
          <a:prstGeom prst="rect">
            <a:avLst/>
          </a:prstGeom>
        </p:spPr>
      </p:pic>
    </p:spTree>
    <p:extLst>
      <p:ext uri="{BB962C8B-B14F-4D97-AF65-F5344CB8AC3E}">
        <p14:creationId xmlns:p14="http://schemas.microsoft.com/office/powerpoint/2010/main" val="234390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67D15-8F40-4E7A-ADC3-C03F721DCDE5}"/>
              </a:ext>
            </a:extLst>
          </p:cNvPr>
          <p:cNvSpPr>
            <a:spLocks noGrp="1"/>
          </p:cNvSpPr>
          <p:nvPr>
            <p:ph type="title"/>
          </p:nvPr>
        </p:nvSpPr>
        <p:spPr>
          <a:xfrm>
            <a:off x="838200" y="365126"/>
            <a:ext cx="10515600" cy="629174"/>
          </a:xfrm>
        </p:spPr>
        <p:txBody>
          <a:bodyPr>
            <a:normAutofit fontScale="90000"/>
          </a:bodyPr>
          <a:lstStyle/>
          <a:p>
            <a:r>
              <a:rPr lang="en-IN" dirty="0"/>
              <a:t>BASIC SWEEP program</a:t>
            </a:r>
            <a:br>
              <a:rPr lang="en-IN" dirty="0"/>
            </a:br>
            <a:endParaRPr lang="en-IN" dirty="0"/>
          </a:p>
        </p:txBody>
      </p:sp>
      <p:sp>
        <p:nvSpPr>
          <p:cNvPr id="3" name="Content Placeholder 2">
            <a:extLst>
              <a:ext uri="{FF2B5EF4-FFF2-40B4-BE49-F238E27FC236}">
                <a16:creationId xmlns:a16="http://schemas.microsoft.com/office/drawing/2014/main" id="{9AD76A64-9AB1-4AD8-9A10-765842769F57}"/>
              </a:ext>
            </a:extLst>
          </p:cNvPr>
          <p:cNvSpPr>
            <a:spLocks noGrp="1"/>
          </p:cNvSpPr>
          <p:nvPr>
            <p:ph idx="1"/>
          </p:nvPr>
        </p:nvSpPr>
        <p:spPr>
          <a:xfrm>
            <a:off x="1399680" y="679713"/>
            <a:ext cx="10515600" cy="5049499"/>
          </a:xfrm>
        </p:spPr>
        <p:txBody>
          <a:bodyPr>
            <a:noAutofit/>
          </a:bodyPr>
          <a:lstStyle/>
          <a:p>
            <a:pPr marL="0" indent="0">
              <a:buNone/>
            </a:pPr>
            <a:r>
              <a:rPr lang="en-IN" sz="1200" dirty="0"/>
              <a:t>#include &lt;</a:t>
            </a:r>
            <a:r>
              <a:rPr lang="en-IN" sz="1200" dirty="0" err="1"/>
              <a:t>Servo.h</a:t>
            </a:r>
            <a:r>
              <a:rPr lang="en-IN" sz="1200" dirty="0"/>
              <a:t>&gt;</a:t>
            </a:r>
          </a:p>
          <a:p>
            <a:pPr marL="0" indent="0">
              <a:buNone/>
            </a:pPr>
            <a:r>
              <a:rPr lang="en-IN" sz="1200" dirty="0"/>
              <a:t>Servo </a:t>
            </a:r>
            <a:r>
              <a:rPr lang="en-IN" sz="1200" dirty="0" err="1"/>
              <a:t>myservo</a:t>
            </a:r>
            <a:r>
              <a:rPr lang="en-IN" sz="1200" dirty="0"/>
              <a:t>;  // create servo object to control a servo</a:t>
            </a:r>
          </a:p>
          <a:p>
            <a:pPr marL="0" indent="0">
              <a:buNone/>
            </a:pPr>
            <a:r>
              <a:rPr lang="en-IN" sz="1200" dirty="0"/>
              <a:t>// twelve servo objects can be created on most boards</a:t>
            </a:r>
          </a:p>
          <a:p>
            <a:pPr marL="0" indent="0">
              <a:buNone/>
            </a:pPr>
            <a:r>
              <a:rPr lang="en-IN" sz="1200" dirty="0"/>
              <a:t>int </a:t>
            </a:r>
            <a:r>
              <a:rPr lang="en-IN" sz="1200" dirty="0" err="1"/>
              <a:t>pos</a:t>
            </a:r>
            <a:r>
              <a:rPr lang="en-IN" sz="1200" dirty="0"/>
              <a:t> = 0;    // variable to store the servo position</a:t>
            </a:r>
          </a:p>
          <a:p>
            <a:pPr marL="0" indent="0">
              <a:buNone/>
            </a:pPr>
            <a:r>
              <a:rPr lang="en-IN" sz="1200" dirty="0"/>
              <a:t>void setup() {</a:t>
            </a:r>
          </a:p>
          <a:p>
            <a:pPr marL="0" indent="0">
              <a:buNone/>
            </a:pPr>
            <a:r>
              <a:rPr lang="en-IN" sz="1200" dirty="0"/>
              <a:t>  </a:t>
            </a:r>
            <a:r>
              <a:rPr lang="en-IN" sz="1200" dirty="0" err="1"/>
              <a:t>myservo.attach</a:t>
            </a:r>
            <a:r>
              <a:rPr lang="en-IN" sz="1200" dirty="0"/>
              <a:t>(9);  // attaches the servo on pin 9 to the servo object</a:t>
            </a:r>
          </a:p>
          <a:p>
            <a:pPr marL="0" indent="0">
              <a:buNone/>
            </a:pPr>
            <a:r>
              <a:rPr lang="en-IN" sz="1200" dirty="0"/>
              <a:t>}</a:t>
            </a:r>
          </a:p>
          <a:p>
            <a:pPr marL="0" indent="0">
              <a:buNone/>
            </a:pPr>
            <a:r>
              <a:rPr lang="en-IN" sz="1200" dirty="0"/>
              <a:t>void loop() {</a:t>
            </a:r>
          </a:p>
          <a:p>
            <a:pPr marL="0" indent="0">
              <a:buNone/>
            </a:pPr>
            <a:r>
              <a:rPr lang="en-IN" sz="1200" dirty="0"/>
              <a:t>  for (</a:t>
            </a:r>
            <a:r>
              <a:rPr lang="en-IN" sz="1200" dirty="0" err="1"/>
              <a:t>pos</a:t>
            </a:r>
            <a:r>
              <a:rPr lang="en-IN" sz="1200" dirty="0"/>
              <a:t> = 0; </a:t>
            </a:r>
            <a:r>
              <a:rPr lang="en-IN" sz="1200" dirty="0" err="1"/>
              <a:t>pos</a:t>
            </a:r>
            <a:r>
              <a:rPr lang="en-IN" sz="1200" dirty="0"/>
              <a:t> &lt;= 180; </a:t>
            </a:r>
            <a:r>
              <a:rPr lang="en-IN" sz="1200" dirty="0" err="1"/>
              <a:t>pos</a:t>
            </a:r>
            <a:r>
              <a:rPr lang="en-IN" sz="1200" dirty="0"/>
              <a:t> += 1) { // goes from 0 degrees to 180 degrees</a:t>
            </a:r>
          </a:p>
          <a:p>
            <a:pPr marL="0" indent="0">
              <a:buNone/>
            </a:pPr>
            <a:r>
              <a:rPr lang="en-IN" sz="1200" dirty="0"/>
              <a:t>                                        // in steps of 1 degree</a:t>
            </a:r>
          </a:p>
          <a:p>
            <a:pPr marL="0" indent="0">
              <a:buNone/>
            </a:pPr>
            <a:r>
              <a:rPr lang="en-IN" sz="1200" dirty="0"/>
              <a:t>    </a:t>
            </a:r>
            <a:r>
              <a:rPr lang="en-IN" sz="1200" dirty="0" err="1"/>
              <a:t>myservo.write</a:t>
            </a:r>
            <a:r>
              <a:rPr lang="en-IN" sz="1200" dirty="0"/>
              <a:t>(</a:t>
            </a:r>
            <a:r>
              <a:rPr lang="en-IN" sz="1200" dirty="0" err="1"/>
              <a:t>pos</a:t>
            </a:r>
            <a:r>
              <a:rPr lang="en-IN" sz="1200" dirty="0"/>
              <a:t>);              // tell servo to go to position in variable '</a:t>
            </a:r>
            <a:r>
              <a:rPr lang="en-IN" sz="1200" dirty="0" err="1"/>
              <a:t>pos</a:t>
            </a:r>
            <a:r>
              <a:rPr lang="en-IN" sz="1200" dirty="0"/>
              <a:t>'</a:t>
            </a:r>
          </a:p>
          <a:p>
            <a:pPr marL="0" indent="0">
              <a:buNone/>
            </a:pPr>
            <a:r>
              <a:rPr lang="en-IN" sz="1200" dirty="0"/>
              <a:t>    delay(15);                       // waits 15ms for the servo to reach the position</a:t>
            </a:r>
          </a:p>
          <a:p>
            <a:pPr marL="0" indent="0">
              <a:buNone/>
            </a:pPr>
            <a:r>
              <a:rPr lang="en-IN" sz="1200" dirty="0"/>
              <a:t>  }</a:t>
            </a:r>
          </a:p>
          <a:p>
            <a:pPr marL="0" indent="0">
              <a:buNone/>
            </a:pPr>
            <a:r>
              <a:rPr lang="en-IN" sz="1200" dirty="0"/>
              <a:t>  for (</a:t>
            </a:r>
            <a:r>
              <a:rPr lang="en-IN" sz="1200" dirty="0" err="1"/>
              <a:t>pos</a:t>
            </a:r>
            <a:r>
              <a:rPr lang="en-IN" sz="1200" dirty="0"/>
              <a:t> = 180; </a:t>
            </a:r>
            <a:r>
              <a:rPr lang="en-IN" sz="1200" dirty="0" err="1"/>
              <a:t>pos</a:t>
            </a:r>
            <a:r>
              <a:rPr lang="en-IN" sz="1200" dirty="0"/>
              <a:t> &gt;= 0; </a:t>
            </a:r>
            <a:r>
              <a:rPr lang="en-IN" sz="1200" dirty="0" err="1"/>
              <a:t>pos</a:t>
            </a:r>
            <a:r>
              <a:rPr lang="en-IN" sz="1200" dirty="0"/>
              <a:t> -= 1) { // goes from 180 degrees to 0 degrees</a:t>
            </a:r>
          </a:p>
          <a:p>
            <a:pPr marL="0" indent="0">
              <a:buNone/>
            </a:pPr>
            <a:r>
              <a:rPr lang="en-IN" sz="1200" dirty="0"/>
              <a:t>    </a:t>
            </a:r>
            <a:r>
              <a:rPr lang="en-IN" sz="1200" dirty="0" err="1"/>
              <a:t>myservo.write</a:t>
            </a:r>
            <a:r>
              <a:rPr lang="en-IN" sz="1200" dirty="0"/>
              <a:t>(</a:t>
            </a:r>
            <a:r>
              <a:rPr lang="en-IN" sz="1200" dirty="0" err="1"/>
              <a:t>pos</a:t>
            </a:r>
            <a:r>
              <a:rPr lang="en-IN" sz="1200" dirty="0"/>
              <a:t>);              // tell servo to go to position in variable '</a:t>
            </a:r>
            <a:r>
              <a:rPr lang="en-IN" sz="1200" dirty="0" err="1"/>
              <a:t>pos</a:t>
            </a:r>
            <a:r>
              <a:rPr lang="en-IN" sz="1200" dirty="0"/>
              <a:t>'</a:t>
            </a:r>
          </a:p>
          <a:p>
            <a:pPr marL="0" indent="0">
              <a:buNone/>
            </a:pPr>
            <a:r>
              <a:rPr lang="en-IN" sz="1200" dirty="0"/>
              <a:t>    delay(15);                       // waits 15ms for the servo to reach the position</a:t>
            </a:r>
          </a:p>
          <a:p>
            <a:pPr marL="0" indent="0">
              <a:buNone/>
            </a:pPr>
            <a:r>
              <a:rPr lang="en-IN" sz="1200" dirty="0"/>
              <a:t>  }</a:t>
            </a:r>
          </a:p>
          <a:p>
            <a:pPr marL="0" indent="0">
              <a:buNone/>
            </a:pPr>
            <a:r>
              <a:rPr lang="en-IN" sz="1200" dirty="0"/>
              <a:t>}</a:t>
            </a:r>
          </a:p>
          <a:p>
            <a:pPr marL="0" indent="0">
              <a:buNone/>
            </a:pPr>
            <a:endParaRPr lang="en-IN" sz="1200" dirty="0"/>
          </a:p>
        </p:txBody>
      </p:sp>
    </p:spTree>
    <p:extLst>
      <p:ext uri="{BB962C8B-B14F-4D97-AF65-F5344CB8AC3E}">
        <p14:creationId xmlns:p14="http://schemas.microsoft.com/office/powerpoint/2010/main" val="1067416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CF8CD-34FB-4BBF-A930-FED1BAAC4D01}"/>
              </a:ext>
            </a:extLst>
          </p:cNvPr>
          <p:cNvSpPr>
            <a:spLocks noGrp="1"/>
          </p:cNvSpPr>
          <p:nvPr>
            <p:ph type="title"/>
          </p:nvPr>
        </p:nvSpPr>
        <p:spPr>
          <a:xfrm>
            <a:off x="941664" y="118533"/>
            <a:ext cx="8534400" cy="1507067"/>
          </a:xfrm>
        </p:spPr>
        <p:txBody>
          <a:bodyPr/>
          <a:lstStyle/>
          <a:p>
            <a:r>
              <a:rPr lang="en-IN" dirty="0" err="1"/>
              <a:t>Whats</a:t>
            </a:r>
            <a:r>
              <a:rPr lang="en-IN" dirty="0"/>
              <a:t> a ultrasonic sensor</a:t>
            </a:r>
          </a:p>
        </p:txBody>
      </p:sp>
      <p:sp>
        <p:nvSpPr>
          <p:cNvPr id="3" name="Content Placeholder 2">
            <a:extLst>
              <a:ext uri="{FF2B5EF4-FFF2-40B4-BE49-F238E27FC236}">
                <a16:creationId xmlns:a16="http://schemas.microsoft.com/office/drawing/2014/main" id="{915E636A-448C-44B7-BDAE-E1E36D5B103B}"/>
              </a:ext>
            </a:extLst>
          </p:cNvPr>
          <p:cNvSpPr>
            <a:spLocks noGrp="1"/>
          </p:cNvSpPr>
          <p:nvPr>
            <p:ph idx="1"/>
          </p:nvPr>
        </p:nvSpPr>
        <p:spPr/>
        <p:txBody>
          <a:bodyPr>
            <a:normAutofit/>
          </a:bodyPr>
          <a:lstStyle/>
          <a:p>
            <a:r>
              <a:rPr lang="en-US" sz="1800" dirty="0"/>
              <a:t>An Ultrasonic sensor is a device that can measure the distance to an object by using sound waves. It measures distance by sending out a sound wave at a specific frequency and listening for that sound wave to bounce back. By recording the elapsed time between the sound wave being generated and the sound wave bouncing back, it is possible to calculate the distance</a:t>
            </a:r>
          </a:p>
          <a:p>
            <a:endParaRPr lang="en-IN" sz="1800" dirty="0"/>
          </a:p>
        </p:txBody>
      </p:sp>
      <p:pic>
        <p:nvPicPr>
          <p:cNvPr id="5" name="Picture 4">
            <a:extLst>
              <a:ext uri="{FF2B5EF4-FFF2-40B4-BE49-F238E27FC236}">
                <a16:creationId xmlns:a16="http://schemas.microsoft.com/office/drawing/2014/main" id="{DFA27B4A-D66C-49C1-8D49-A83854120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5386" y="3710645"/>
            <a:ext cx="5289790" cy="2871968"/>
          </a:xfrm>
          <a:prstGeom prst="rect">
            <a:avLst/>
          </a:prstGeom>
        </p:spPr>
      </p:pic>
    </p:spTree>
    <p:extLst>
      <p:ext uri="{BB962C8B-B14F-4D97-AF65-F5344CB8AC3E}">
        <p14:creationId xmlns:p14="http://schemas.microsoft.com/office/powerpoint/2010/main" val="969888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E34D6-400C-43E7-B6FA-1611EF85EFCC}"/>
              </a:ext>
            </a:extLst>
          </p:cNvPr>
          <p:cNvSpPr>
            <a:spLocks noGrp="1"/>
          </p:cNvSpPr>
          <p:nvPr>
            <p:ph type="title"/>
          </p:nvPr>
        </p:nvSpPr>
        <p:spPr>
          <a:xfrm>
            <a:off x="838200" y="318558"/>
            <a:ext cx="8534400" cy="1507067"/>
          </a:xfrm>
        </p:spPr>
        <p:txBody>
          <a:bodyPr/>
          <a:lstStyle/>
          <a:p>
            <a:r>
              <a:rPr lang="en-IN" b="1" dirty="0"/>
              <a:t>HOW does an ultrasonic sensor work !</a:t>
            </a:r>
          </a:p>
        </p:txBody>
      </p:sp>
      <p:sp>
        <p:nvSpPr>
          <p:cNvPr id="3" name="Content Placeholder 2">
            <a:extLst>
              <a:ext uri="{FF2B5EF4-FFF2-40B4-BE49-F238E27FC236}">
                <a16:creationId xmlns:a16="http://schemas.microsoft.com/office/drawing/2014/main" id="{D00D9127-9D20-4F47-A516-2F5234933CE6}"/>
              </a:ext>
            </a:extLst>
          </p:cNvPr>
          <p:cNvSpPr>
            <a:spLocks noGrp="1"/>
          </p:cNvSpPr>
          <p:nvPr>
            <p:ph idx="1"/>
          </p:nvPr>
        </p:nvSpPr>
        <p:spPr>
          <a:xfrm>
            <a:off x="838200" y="1825625"/>
            <a:ext cx="10515600" cy="2657598"/>
          </a:xfrm>
        </p:spPr>
        <p:txBody>
          <a:bodyPr>
            <a:normAutofit fontScale="92500"/>
          </a:bodyPr>
          <a:lstStyle/>
          <a:p>
            <a:r>
              <a:rPr lang="en-US" dirty="0"/>
              <a:t>The module has two eyes like projects in the front which forms the Ultrasonic transmitter and Receiver.</a:t>
            </a:r>
          </a:p>
          <a:p>
            <a:r>
              <a:rPr lang="en-US" dirty="0"/>
              <a:t>Work on simple formulae: </a:t>
            </a:r>
            <a:r>
              <a:rPr lang="en-US" b="1" dirty="0"/>
              <a:t>DISTANCE= SPEED * TIME</a:t>
            </a:r>
          </a:p>
          <a:p>
            <a:r>
              <a:rPr lang="en-US" dirty="0"/>
              <a:t>To calculate the distance we must now the speed and time. Speed of and ultrasonic wave in air is 344 m/s. And to measure time there is a clock and microcontroller in the circuit.</a:t>
            </a:r>
            <a:endParaRPr lang="en-IN" dirty="0"/>
          </a:p>
        </p:txBody>
      </p:sp>
      <p:sp>
        <p:nvSpPr>
          <p:cNvPr id="5" name="Rectangle 4">
            <a:extLst>
              <a:ext uri="{FF2B5EF4-FFF2-40B4-BE49-F238E27FC236}">
                <a16:creationId xmlns:a16="http://schemas.microsoft.com/office/drawing/2014/main" id="{C990FE0F-7DD8-4F1B-8768-54CAB4F1C76B}"/>
              </a:ext>
            </a:extLst>
          </p:cNvPr>
          <p:cNvSpPr/>
          <p:nvPr/>
        </p:nvSpPr>
        <p:spPr>
          <a:xfrm>
            <a:off x="1556550" y="4761709"/>
            <a:ext cx="6096000" cy="1384995"/>
          </a:xfrm>
          <a:prstGeom prst="rect">
            <a:avLst/>
          </a:prstGeom>
        </p:spPr>
        <p:txBody>
          <a:bodyPr>
            <a:spAutoFit/>
          </a:bodyPr>
          <a:lstStyle/>
          <a:p>
            <a:r>
              <a:rPr lang="en-US" sz="1200" b="1" dirty="0">
                <a:latin typeface="Times New Roman" panose="02020603050405020304" pitchFamily="18" charset="0"/>
              </a:rPr>
              <a:t>Working Voltage DC    			5 V</a:t>
            </a:r>
          </a:p>
          <a:p>
            <a:r>
              <a:rPr lang="en-IN" sz="1200" b="1" dirty="0">
                <a:latin typeface="Times New Roman" panose="02020603050405020304" pitchFamily="18" charset="0"/>
              </a:rPr>
              <a:t>Working Current			 15mA</a:t>
            </a:r>
          </a:p>
          <a:p>
            <a:r>
              <a:rPr lang="en-IN" sz="1200" b="1" dirty="0">
                <a:latin typeface="Times New Roman" panose="02020603050405020304" pitchFamily="18" charset="0"/>
              </a:rPr>
              <a:t>Working Frequency 			40Hz</a:t>
            </a:r>
          </a:p>
          <a:p>
            <a:r>
              <a:rPr lang="en-IN" sz="1200" b="1" dirty="0">
                <a:latin typeface="Times New Roman" panose="02020603050405020304" pitchFamily="18" charset="0"/>
              </a:rPr>
              <a:t>Max Range 				4m</a:t>
            </a:r>
          </a:p>
          <a:p>
            <a:r>
              <a:rPr lang="en-IN" sz="1200" b="1" dirty="0">
                <a:latin typeface="Times New Roman" panose="02020603050405020304" pitchFamily="18" charset="0"/>
              </a:rPr>
              <a:t>Min Range				 2cm</a:t>
            </a:r>
          </a:p>
          <a:p>
            <a:r>
              <a:rPr lang="en-IN" sz="1200" b="1" dirty="0" err="1">
                <a:latin typeface="Times New Roman" panose="02020603050405020304" pitchFamily="18" charset="0"/>
              </a:rPr>
              <a:t>MeasuringAngle</a:t>
            </a:r>
            <a:r>
              <a:rPr lang="en-IN" sz="1200" b="1" dirty="0">
                <a:latin typeface="Times New Roman" panose="02020603050405020304" pitchFamily="18" charset="0"/>
              </a:rPr>
              <a:t> 			15 degree</a:t>
            </a:r>
          </a:p>
          <a:p>
            <a:r>
              <a:rPr lang="en-IN" sz="1200" b="1" dirty="0">
                <a:latin typeface="Times New Roman" panose="02020603050405020304" pitchFamily="18" charset="0"/>
              </a:rPr>
              <a:t>Dimension 				45*20*15mm</a:t>
            </a:r>
            <a:endParaRPr lang="en-IN" sz="2800" dirty="0"/>
          </a:p>
        </p:txBody>
      </p:sp>
      <p:pic>
        <p:nvPicPr>
          <p:cNvPr id="7" name="Picture 6">
            <a:extLst>
              <a:ext uri="{FF2B5EF4-FFF2-40B4-BE49-F238E27FC236}">
                <a16:creationId xmlns:a16="http://schemas.microsoft.com/office/drawing/2014/main" id="{82953D4E-BEEA-4B3D-A22F-3A99E2145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2550" y="4179207"/>
            <a:ext cx="3863637" cy="2550001"/>
          </a:xfrm>
          <a:prstGeom prst="rect">
            <a:avLst/>
          </a:prstGeom>
        </p:spPr>
      </p:pic>
    </p:spTree>
    <p:extLst>
      <p:ext uri="{BB962C8B-B14F-4D97-AF65-F5344CB8AC3E}">
        <p14:creationId xmlns:p14="http://schemas.microsoft.com/office/powerpoint/2010/main" val="427747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ACE09-FC1E-4C06-BC62-1402F4204119}"/>
              </a:ext>
            </a:extLst>
          </p:cNvPr>
          <p:cNvSpPr>
            <a:spLocks noGrp="1"/>
          </p:cNvSpPr>
          <p:nvPr>
            <p:ph type="title"/>
          </p:nvPr>
        </p:nvSpPr>
        <p:spPr>
          <a:xfrm>
            <a:off x="808500" y="284749"/>
            <a:ext cx="8534400" cy="1507067"/>
          </a:xfrm>
        </p:spPr>
        <p:txBody>
          <a:bodyPr>
            <a:normAutofit/>
          </a:bodyPr>
          <a:lstStyle/>
          <a:p>
            <a:pPr algn="ctr"/>
            <a:r>
              <a:rPr lang="en-IN" sz="3600" b="1" dirty="0"/>
              <a:t>HOW to measure distance using an ultrasonic sensor</a:t>
            </a:r>
          </a:p>
        </p:txBody>
      </p:sp>
      <p:sp>
        <p:nvSpPr>
          <p:cNvPr id="3" name="Content Placeholder 2">
            <a:extLst>
              <a:ext uri="{FF2B5EF4-FFF2-40B4-BE49-F238E27FC236}">
                <a16:creationId xmlns:a16="http://schemas.microsoft.com/office/drawing/2014/main" id="{25A38782-53D5-43C7-8029-7986F925B00E}"/>
              </a:ext>
            </a:extLst>
          </p:cNvPr>
          <p:cNvSpPr>
            <a:spLocks noGrp="1"/>
          </p:cNvSpPr>
          <p:nvPr>
            <p:ph idx="1"/>
          </p:nvPr>
        </p:nvSpPr>
        <p:spPr>
          <a:xfrm>
            <a:off x="1152939" y="1563757"/>
            <a:ext cx="4155907" cy="4903304"/>
          </a:xfrm>
        </p:spPr>
        <p:txBody>
          <a:bodyPr>
            <a:normAutofit lnSpcReduction="10000"/>
          </a:bodyPr>
          <a:lstStyle/>
          <a:p>
            <a:pPr marL="0" indent="0">
              <a:buNone/>
            </a:pPr>
            <a:r>
              <a:rPr lang="en-IN" sz="1200" dirty="0">
                <a:solidFill>
                  <a:schemeClr val="tx1"/>
                </a:solidFill>
              </a:rPr>
              <a:t>// defines pins numbers</a:t>
            </a:r>
          </a:p>
          <a:p>
            <a:pPr marL="0" indent="0">
              <a:buNone/>
            </a:pPr>
            <a:r>
              <a:rPr lang="en-IN" sz="1200" dirty="0" err="1">
                <a:solidFill>
                  <a:schemeClr val="tx1"/>
                </a:solidFill>
              </a:rPr>
              <a:t>const</a:t>
            </a:r>
            <a:r>
              <a:rPr lang="en-IN" sz="1200" dirty="0">
                <a:solidFill>
                  <a:schemeClr val="tx1"/>
                </a:solidFill>
              </a:rPr>
              <a:t> int </a:t>
            </a:r>
            <a:r>
              <a:rPr lang="en-IN" sz="1200" dirty="0" err="1">
                <a:solidFill>
                  <a:schemeClr val="tx1"/>
                </a:solidFill>
              </a:rPr>
              <a:t>trigPin</a:t>
            </a:r>
            <a:r>
              <a:rPr lang="en-IN" sz="1200" dirty="0">
                <a:solidFill>
                  <a:schemeClr val="tx1"/>
                </a:solidFill>
              </a:rPr>
              <a:t> = 9;</a:t>
            </a:r>
          </a:p>
          <a:p>
            <a:pPr marL="0" indent="0">
              <a:buNone/>
            </a:pPr>
            <a:r>
              <a:rPr lang="en-IN" sz="1200" dirty="0" err="1">
                <a:solidFill>
                  <a:schemeClr val="tx1"/>
                </a:solidFill>
              </a:rPr>
              <a:t>const</a:t>
            </a:r>
            <a:r>
              <a:rPr lang="en-IN" sz="1200" dirty="0">
                <a:solidFill>
                  <a:schemeClr val="tx1"/>
                </a:solidFill>
              </a:rPr>
              <a:t> int </a:t>
            </a:r>
            <a:r>
              <a:rPr lang="en-IN" sz="1200" dirty="0" err="1">
                <a:solidFill>
                  <a:schemeClr val="tx1"/>
                </a:solidFill>
              </a:rPr>
              <a:t>echoPin</a:t>
            </a:r>
            <a:r>
              <a:rPr lang="en-IN" sz="1200" dirty="0">
                <a:solidFill>
                  <a:schemeClr val="tx1"/>
                </a:solidFill>
              </a:rPr>
              <a:t> = 10;</a:t>
            </a:r>
          </a:p>
          <a:p>
            <a:pPr marL="0" indent="0">
              <a:buNone/>
            </a:pPr>
            <a:r>
              <a:rPr lang="en-IN" sz="1200" dirty="0">
                <a:solidFill>
                  <a:schemeClr val="tx1"/>
                </a:solidFill>
              </a:rPr>
              <a:t>// defines variables</a:t>
            </a:r>
          </a:p>
          <a:p>
            <a:pPr marL="0" indent="0">
              <a:buNone/>
            </a:pPr>
            <a:r>
              <a:rPr lang="en-IN" sz="1200" dirty="0">
                <a:solidFill>
                  <a:schemeClr val="tx1"/>
                </a:solidFill>
              </a:rPr>
              <a:t>long duration;</a:t>
            </a:r>
          </a:p>
          <a:p>
            <a:pPr marL="0" indent="0">
              <a:buNone/>
            </a:pPr>
            <a:r>
              <a:rPr lang="en-IN" sz="1200" dirty="0">
                <a:solidFill>
                  <a:schemeClr val="tx1"/>
                </a:solidFill>
              </a:rPr>
              <a:t>int distance;</a:t>
            </a:r>
          </a:p>
          <a:p>
            <a:pPr marL="0" indent="0">
              <a:buNone/>
            </a:pPr>
            <a:r>
              <a:rPr lang="en-IN" sz="1200" dirty="0">
                <a:solidFill>
                  <a:schemeClr val="tx1"/>
                </a:solidFill>
              </a:rPr>
              <a:t>void setup() {</a:t>
            </a:r>
          </a:p>
          <a:p>
            <a:pPr marL="0" indent="0">
              <a:buNone/>
            </a:pPr>
            <a:r>
              <a:rPr lang="en-IN" sz="1200" dirty="0" err="1">
                <a:solidFill>
                  <a:schemeClr val="tx1"/>
                </a:solidFill>
              </a:rPr>
              <a:t>pinMode</a:t>
            </a:r>
            <a:r>
              <a:rPr lang="en-IN" sz="1200" dirty="0">
                <a:solidFill>
                  <a:schemeClr val="tx1"/>
                </a:solidFill>
              </a:rPr>
              <a:t>(</a:t>
            </a:r>
            <a:r>
              <a:rPr lang="en-IN" sz="1200" dirty="0" err="1">
                <a:solidFill>
                  <a:schemeClr val="tx1"/>
                </a:solidFill>
              </a:rPr>
              <a:t>trigPin</a:t>
            </a:r>
            <a:r>
              <a:rPr lang="en-IN" sz="1200" dirty="0">
                <a:solidFill>
                  <a:schemeClr val="tx1"/>
                </a:solidFill>
              </a:rPr>
              <a:t>, OUTPUT); // Sets the </a:t>
            </a:r>
            <a:r>
              <a:rPr lang="en-IN" sz="1200" dirty="0" err="1">
                <a:solidFill>
                  <a:schemeClr val="tx1"/>
                </a:solidFill>
              </a:rPr>
              <a:t>trigPin</a:t>
            </a:r>
            <a:r>
              <a:rPr lang="en-IN" sz="1200" dirty="0">
                <a:solidFill>
                  <a:schemeClr val="tx1"/>
                </a:solidFill>
              </a:rPr>
              <a:t> as an Output</a:t>
            </a:r>
          </a:p>
          <a:p>
            <a:pPr marL="0" indent="0">
              <a:buNone/>
            </a:pPr>
            <a:r>
              <a:rPr lang="en-IN" sz="1200" dirty="0" err="1">
                <a:solidFill>
                  <a:schemeClr val="tx1"/>
                </a:solidFill>
              </a:rPr>
              <a:t>pinMode</a:t>
            </a:r>
            <a:r>
              <a:rPr lang="en-IN" sz="1200" dirty="0">
                <a:solidFill>
                  <a:schemeClr val="tx1"/>
                </a:solidFill>
              </a:rPr>
              <a:t>(</a:t>
            </a:r>
            <a:r>
              <a:rPr lang="en-IN" sz="1200" dirty="0" err="1">
                <a:solidFill>
                  <a:schemeClr val="tx1"/>
                </a:solidFill>
              </a:rPr>
              <a:t>echoPin</a:t>
            </a:r>
            <a:r>
              <a:rPr lang="en-IN" sz="1200" dirty="0">
                <a:solidFill>
                  <a:schemeClr val="tx1"/>
                </a:solidFill>
              </a:rPr>
              <a:t>, INPUT); // Sets the </a:t>
            </a:r>
            <a:r>
              <a:rPr lang="en-IN" sz="1200" dirty="0" err="1">
                <a:solidFill>
                  <a:schemeClr val="tx1"/>
                </a:solidFill>
              </a:rPr>
              <a:t>echoPin</a:t>
            </a:r>
            <a:r>
              <a:rPr lang="en-IN" sz="1200" dirty="0">
                <a:solidFill>
                  <a:schemeClr val="tx1"/>
                </a:solidFill>
              </a:rPr>
              <a:t> as an Input</a:t>
            </a:r>
          </a:p>
          <a:p>
            <a:pPr marL="0" indent="0">
              <a:buNone/>
            </a:pPr>
            <a:r>
              <a:rPr lang="en-IN" sz="1200" dirty="0" err="1">
                <a:solidFill>
                  <a:schemeClr val="tx1"/>
                </a:solidFill>
              </a:rPr>
              <a:t>Serial.begin</a:t>
            </a:r>
            <a:r>
              <a:rPr lang="en-IN" sz="1200" dirty="0">
                <a:solidFill>
                  <a:schemeClr val="tx1"/>
                </a:solidFill>
              </a:rPr>
              <a:t>(9600); // Starts the serial communication</a:t>
            </a:r>
          </a:p>
          <a:p>
            <a:pPr marL="0" indent="0">
              <a:buNone/>
            </a:pPr>
            <a:r>
              <a:rPr lang="en-IN" sz="1200" dirty="0">
                <a:solidFill>
                  <a:schemeClr val="tx1"/>
                </a:solidFill>
              </a:rPr>
              <a:t>}</a:t>
            </a:r>
          </a:p>
          <a:p>
            <a:pPr marL="0" indent="0">
              <a:buNone/>
            </a:pPr>
            <a:r>
              <a:rPr lang="en-IN" sz="1200" dirty="0">
                <a:solidFill>
                  <a:schemeClr val="tx1"/>
                </a:solidFill>
              </a:rPr>
              <a:t>void loop()</a:t>
            </a:r>
          </a:p>
          <a:p>
            <a:pPr marL="0" indent="0">
              <a:buNone/>
            </a:pPr>
            <a:r>
              <a:rPr lang="en-IN" sz="1200" dirty="0">
                <a:solidFill>
                  <a:schemeClr val="tx1"/>
                </a:solidFill>
              </a:rPr>
              <a:t> {</a:t>
            </a:r>
          </a:p>
          <a:p>
            <a:pPr marL="0" indent="0">
              <a:buNone/>
            </a:pPr>
            <a:r>
              <a:rPr lang="en-IN" sz="1200" dirty="0" err="1">
                <a:solidFill>
                  <a:schemeClr val="tx1"/>
                </a:solidFill>
              </a:rPr>
              <a:t>digitalWrite</a:t>
            </a:r>
            <a:r>
              <a:rPr lang="en-IN" sz="1200" dirty="0">
                <a:solidFill>
                  <a:schemeClr val="tx1"/>
                </a:solidFill>
              </a:rPr>
              <a:t>(</a:t>
            </a:r>
            <a:r>
              <a:rPr lang="en-IN" sz="1200" dirty="0" err="1">
                <a:solidFill>
                  <a:schemeClr val="tx1"/>
                </a:solidFill>
              </a:rPr>
              <a:t>trigPin</a:t>
            </a:r>
            <a:r>
              <a:rPr lang="en-IN" sz="1200" dirty="0">
                <a:solidFill>
                  <a:schemeClr val="tx1"/>
                </a:solidFill>
              </a:rPr>
              <a:t>, LOW);</a:t>
            </a:r>
          </a:p>
          <a:p>
            <a:pPr marL="0" indent="0">
              <a:buNone/>
            </a:pPr>
            <a:r>
              <a:rPr lang="en-IN" sz="1200" dirty="0" err="1">
                <a:solidFill>
                  <a:schemeClr val="tx1"/>
                </a:solidFill>
              </a:rPr>
              <a:t>delayMicroseconds</a:t>
            </a:r>
            <a:r>
              <a:rPr lang="en-IN" sz="1200" dirty="0">
                <a:solidFill>
                  <a:schemeClr val="tx1"/>
                </a:solidFill>
              </a:rPr>
              <a:t>(2);</a:t>
            </a:r>
          </a:p>
        </p:txBody>
      </p:sp>
      <p:sp>
        <p:nvSpPr>
          <p:cNvPr id="6" name="TextBox 5">
            <a:extLst>
              <a:ext uri="{FF2B5EF4-FFF2-40B4-BE49-F238E27FC236}">
                <a16:creationId xmlns:a16="http://schemas.microsoft.com/office/drawing/2014/main" id="{6D0C7339-DDF9-4742-9A82-E831D3C238A0}"/>
              </a:ext>
            </a:extLst>
          </p:cNvPr>
          <p:cNvSpPr txBox="1"/>
          <p:nvPr/>
        </p:nvSpPr>
        <p:spPr>
          <a:xfrm>
            <a:off x="5446644" y="1563757"/>
            <a:ext cx="5175682" cy="4471480"/>
          </a:xfrm>
          <a:prstGeom prst="rect">
            <a:avLst/>
          </a:prstGeom>
          <a:noFill/>
        </p:spPr>
        <p:txBody>
          <a:bodyPr wrap="square" rtlCol="0">
            <a:spAutoFit/>
          </a:bodyPr>
          <a:lstStyle/>
          <a:p>
            <a:pPr>
              <a:lnSpc>
                <a:spcPct val="200000"/>
              </a:lnSpc>
            </a:pPr>
            <a:r>
              <a:rPr lang="en-IN" sz="1200" dirty="0"/>
              <a:t>// Sets the </a:t>
            </a:r>
            <a:r>
              <a:rPr lang="en-IN" sz="1200" dirty="0" err="1"/>
              <a:t>trigPin</a:t>
            </a:r>
            <a:r>
              <a:rPr lang="en-IN" sz="1200" dirty="0"/>
              <a:t> on HIGH state for 10 micro seconds</a:t>
            </a:r>
          </a:p>
          <a:p>
            <a:pPr>
              <a:lnSpc>
                <a:spcPct val="200000"/>
              </a:lnSpc>
            </a:pPr>
            <a:r>
              <a:rPr lang="en-IN" sz="1200" dirty="0" err="1"/>
              <a:t>digitalWrite</a:t>
            </a:r>
            <a:r>
              <a:rPr lang="en-IN" sz="1200" dirty="0"/>
              <a:t>(</a:t>
            </a:r>
            <a:r>
              <a:rPr lang="en-IN" sz="1200" dirty="0" err="1"/>
              <a:t>trigPin</a:t>
            </a:r>
            <a:r>
              <a:rPr lang="en-IN" sz="1200" dirty="0"/>
              <a:t>, HIGH);</a:t>
            </a:r>
          </a:p>
          <a:p>
            <a:pPr>
              <a:lnSpc>
                <a:spcPct val="200000"/>
              </a:lnSpc>
            </a:pPr>
            <a:r>
              <a:rPr lang="en-IN" sz="1200" dirty="0" err="1"/>
              <a:t>delayMicroseconds</a:t>
            </a:r>
            <a:r>
              <a:rPr lang="en-IN" sz="1200" dirty="0"/>
              <a:t>(10);</a:t>
            </a:r>
          </a:p>
          <a:p>
            <a:pPr>
              <a:lnSpc>
                <a:spcPct val="200000"/>
              </a:lnSpc>
            </a:pPr>
            <a:r>
              <a:rPr lang="en-IN" sz="1200" dirty="0" err="1"/>
              <a:t>digitalWrite</a:t>
            </a:r>
            <a:r>
              <a:rPr lang="en-IN" sz="1200" dirty="0"/>
              <a:t>(</a:t>
            </a:r>
            <a:r>
              <a:rPr lang="en-IN" sz="1200" dirty="0" err="1"/>
              <a:t>trigPin</a:t>
            </a:r>
            <a:r>
              <a:rPr lang="en-IN" sz="1200" dirty="0"/>
              <a:t>, LOW);</a:t>
            </a:r>
          </a:p>
          <a:p>
            <a:pPr>
              <a:lnSpc>
                <a:spcPct val="200000"/>
              </a:lnSpc>
            </a:pPr>
            <a:r>
              <a:rPr lang="en-IN" sz="1200" dirty="0"/>
              <a:t>// Reads the </a:t>
            </a:r>
            <a:r>
              <a:rPr lang="en-IN" sz="1200" dirty="0" err="1"/>
              <a:t>echoPin</a:t>
            </a:r>
            <a:r>
              <a:rPr lang="en-IN" sz="1200" dirty="0"/>
              <a:t>, returns the sound wave travel time in microseconds</a:t>
            </a:r>
          </a:p>
          <a:p>
            <a:pPr>
              <a:lnSpc>
                <a:spcPct val="200000"/>
              </a:lnSpc>
            </a:pPr>
            <a:r>
              <a:rPr lang="en-IN" sz="1200" dirty="0"/>
              <a:t>duration = </a:t>
            </a:r>
            <a:r>
              <a:rPr lang="en-IN" sz="1200" dirty="0" err="1"/>
              <a:t>pulseIn</a:t>
            </a:r>
            <a:r>
              <a:rPr lang="en-IN" sz="1200" dirty="0"/>
              <a:t>(</a:t>
            </a:r>
            <a:r>
              <a:rPr lang="en-IN" sz="1200" dirty="0" err="1"/>
              <a:t>echoPin</a:t>
            </a:r>
            <a:r>
              <a:rPr lang="en-IN" sz="1200" dirty="0"/>
              <a:t>, HIGH);</a:t>
            </a:r>
          </a:p>
          <a:p>
            <a:pPr>
              <a:lnSpc>
                <a:spcPct val="200000"/>
              </a:lnSpc>
            </a:pPr>
            <a:r>
              <a:rPr lang="en-IN" sz="1200" dirty="0"/>
              <a:t>// Calculating the distance</a:t>
            </a:r>
          </a:p>
          <a:p>
            <a:pPr>
              <a:lnSpc>
                <a:spcPct val="200000"/>
              </a:lnSpc>
            </a:pPr>
            <a:r>
              <a:rPr lang="en-IN" sz="1200" dirty="0"/>
              <a:t>distance= duration*0.034/2;</a:t>
            </a:r>
          </a:p>
          <a:p>
            <a:pPr>
              <a:lnSpc>
                <a:spcPct val="200000"/>
              </a:lnSpc>
            </a:pPr>
            <a:r>
              <a:rPr lang="en-IN" sz="1200" dirty="0"/>
              <a:t>// Prints the distance on the Serial Monitor</a:t>
            </a:r>
          </a:p>
          <a:p>
            <a:pPr>
              <a:lnSpc>
                <a:spcPct val="200000"/>
              </a:lnSpc>
            </a:pPr>
            <a:r>
              <a:rPr lang="en-IN" sz="1200" dirty="0" err="1"/>
              <a:t>Serial.print</a:t>
            </a:r>
            <a:r>
              <a:rPr lang="en-IN" sz="1200" dirty="0"/>
              <a:t>("Distance: ");</a:t>
            </a:r>
          </a:p>
          <a:p>
            <a:pPr>
              <a:lnSpc>
                <a:spcPct val="200000"/>
              </a:lnSpc>
            </a:pPr>
            <a:r>
              <a:rPr lang="en-IN" sz="1200" dirty="0" err="1"/>
              <a:t>Serial.println</a:t>
            </a:r>
            <a:r>
              <a:rPr lang="en-IN" sz="1200" dirty="0"/>
              <a:t>(distance);</a:t>
            </a:r>
          </a:p>
          <a:p>
            <a:pPr>
              <a:lnSpc>
                <a:spcPct val="200000"/>
              </a:lnSpc>
            </a:pPr>
            <a:r>
              <a:rPr lang="en-IN" sz="1200" dirty="0"/>
              <a:t>}</a:t>
            </a:r>
          </a:p>
        </p:txBody>
      </p:sp>
    </p:spTree>
    <p:extLst>
      <p:ext uri="{BB962C8B-B14F-4D97-AF65-F5344CB8AC3E}">
        <p14:creationId xmlns:p14="http://schemas.microsoft.com/office/powerpoint/2010/main" val="2844300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78A38-913E-4A90-9EB7-143E3FCC94B2}"/>
              </a:ext>
            </a:extLst>
          </p:cNvPr>
          <p:cNvSpPr>
            <a:spLocks noGrp="1"/>
          </p:cNvSpPr>
          <p:nvPr>
            <p:ph type="title"/>
          </p:nvPr>
        </p:nvSpPr>
        <p:spPr>
          <a:xfrm>
            <a:off x="586557" y="723200"/>
            <a:ext cx="8534400" cy="1507067"/>
          </a:xfrm>
        </p:spPr>
        <p:txBody>
          <a:bodyPr/>
          <a:lstStyle/>
          <a:p>
            <a:r>
              <a:rPr lang="en-IN" dirty="0"/>
              <a:t>What’s an LDR ?</a:t>
            </a:r>
          </a:p>
        </p:txBody>
      </p:sp>
      <p:sp>
        <p:nvSpPr>
          <p:cNvPr id="3" name="Content Placeholder 2">
            <a:extLst>
              <a:ext uri="{FF2B5EF4-FFF2-40B4-BE49-F238E27FC236}">
                <a16:creationId xmlns:a16="http://schemas.microsoft.com/office/drawing/2014/main" id="{4886E48E-6DA4-4394-93D2-6D6B59FBB287}"/>
              </a:ext>
            </a:extLst>
          </p:cNvPr>
          <p:cNvSpPr>
            <a:spLocks noGrp="1"/>
          </p:cNvSpPr>
          <p:nvPr>
            <p:ph idx="1"/>
          </p:nvPr>
        </p:nvSpPr>
        <p:spPr>
          <a:xfrm>
            <a:off x="586557" y="2299263"/>
            <a:ext cx="8534400" cy="3615267"/>
          </a:xfrm>
        </p:spPr>
        <p:txBody>
          <a:bodyPr>
            <a:normAutofit lnSpcReduction="10000"/>
          </a:bodyPr>
          <a:lstStyle/>
          <a:p>
            <a:r>
              <a:rPr lang="en-US" dirty="0"/>
              <a:t>An LDR(Light detecting Resistor)</a:t>
            </a:r>
            <a:r>
              <a:rPr lang="en-IN" dirty="0"/>
              <a:t> or a cadmium </a:t>
            </a:r>
            <a:r>
              <a:rPr lang="en-IN" dirty="0" err="1"/>
              <a:t>sulfide</a:t>
            </a:r>
            <a:r>
              <a:rPr lang="en-IN" dirty="0"/>
              <a:t> (</a:t>
            </a:r>
            <a:r>
              <a:rPr lang="en-IN" dirty="0" err="1"/>
              <a:t>CdS</a:t>
            </a:r>
            <a:r>
              <a:rPr lang="en-IN" dirty="0"/>
              <a:t>) cell </a:t>
            </a:r>
            <a:r>
              <a:rPr lang="en-US" dirty="0"/>
              <a:t> is a component that has a (variable) resistance that changes with the light intensity that falls upon it. This allows them to be used in light sensing circuits. </a:t>
            </a:r>
          </a:p>
          <a:p>
            <a:r>
              <a:rPr lang="en-US" dirty="0"/>
              <a:t>The most common type of LDR has a resistance that falls with an increase in the light intensity falling upon the device (as shown in the image above). The resistance of an LDR may typically have the following resistances: DAY=5000ohm and DARK= 20000000ohm</a:t>
            </a:r>
            <a:endParaRPr lang="en-IN" dirty="0"/>
          </a:p>
        </p:txBody>
      </p:sp>
      <p:pic>
        <p:nvPicPr>
          <p:cNvPr id="5" name="Picture 4">
            <a:extLst>
              <a:ext uri="{FF2B5EF4-FFF2-40B4-BE49-F238E27FC236}">
                <a16:creationId xmlns:a16="http://schemas.microsoft.com/office/drawing/2014/main" id="{04729265-44CA-44A8-BE72-A41A879DBE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20957" y="1038635"/>
            <a:ext cx="2133710" cy="1873241"/>
          </a:xfrm>
          <a:prstGeom prst="rect">
            <a:avLst/>
          </a:prstGeom>
        </p:spPr>
      </p:pic>
    </p:spTree>
    <p:extLst>
      <p:ext uri="{BB962C8B-B14F-4D97-AF65-F5344CB8AC3E}">
        <p14:creationId xmlns:p14="http://schemas.microsoft.com/office/powerpoint/2010/main" val="1527559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204B3-A442-4DA5-A94B-D7435C7985D8}"/>
              </a:ext>
            </a:extLst>
          </p:cNvPr>
          <p:cNvSpPr>
            <a:spLocks noGrp="1"/>
          </p:cNvSpPr>
          <p:nvPr>
            <p:ph type="title"/>
          </p:nvPr>
        </p:nvSpPr>
        <p:spPr>
          <a:xfrm>
            <a:off x="755234" y="374094"/>
            <a:ext cx="8534400" cy="1507067"/>
          </a:xfrm>
        </p:spPr>
        <p:txBody>
          <a:bodyPr/>
          <a:lstStyle/>
          <a:p>
            <a:r>
              <a:rPr lang="en-IN" b="1" dirty="0"/>
              <a:t>How does it work !</a:t>
            </a:r>
          </a:p>
        </p:txBody>
      </p:sp>
      <p:sp>
        <p:nvSpPr>
          <p:cNvPr id="3" name="Content Placeholder 2">
            <a:extLst>
              <a:ext uri="{FF2B5EF4-FFF2-40B4-BE49-F238E27FC236}">
                <a16:creationId xmlns:a16="http://schemas.microsoft.com/office/drawing/2014/main" id="{8E31CD13-1879-4E19-B07A-091A60FD5DF9}"/>
              </a:ext>
            </a:extLst>
          </p:cNvPr>
          <p:cNvSpPr>
            <a:spLocks noGrp="1"/>
          </p:cNvSpPr>
          <p:nvPr>
            <p:ph idx="1"/>
          </p:nvPr>
        </p:nvSpPr>
        <p:spPr>
          <a:xfrm>
            <a:off x="852888" y="2115105"/>
            <a:ext cx="8534400" cy="3615267"/>
          </a:xfrm>
        </p:spPr>
        <p:txBody>
          <a:bodyPr>
            <a:normAutofit fontScale="92500" lnSpcReduction="10000"/>
          </a:bodyPr>
          <a:lstStyle/>
          <a:p>
            <a:r>
              <a:rPr lang="en-US" dirty="0"/>
              <a:t>It basically works on the principle of photoconductivity.</a:t>
            </a:r>
          </a:p>
          <a:p>
            <a:r>
              <a:rPr lang="en-US" b="1" dirty="0"/>
              <a:t>Photoconductivity</a:t>
            </a:r>
            <a:r>
              <a:rPr lang="en-US" dirty="0"/>
              <a:t> is an optical and electrical phenomenon in which a material becomes more electrically conductive due to the absorption of electromagnetic radiation.</a:t>
            </a:r>
          </a:p>
          <a:p>
            <a:r>
              <a:rPr lang="en-US" dirty="0"/>
              <a:t>When light falls on it the no. of electrons increases thus increasing the conductivity which implies it will have less resistance.</a:t>
            </a:r>
          </a:p>
          <a:p>
            <a:r>
              <a:rPr lang="en-US" dirty="0"/>
              <a:t>When it is dark the no. of electrons decreases thus decreasing the conductivity which implies it will have more resistance.</a:t>
            </a:r>
          </a:p>
          <a:p>
            <a:pPr marL="0" indent="0">
              <a:buNone/>
            </a:pPr>
            <a:endParaRPr lang="en-IN" dirty="0"/>
          </a:p>
        </p:txBody>
      </p:sp>
    </p:spTree>
    <p:extLst>
      <p:ext uri="{BB962C8B-B14F-4D97-AF65-F5344CB8AC3E}">
        <p14:creationId xmlns:p14="http://schemas.microsoft.com/office/powerpoint/2010/main" val="3101803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E272-8A33-449A-9561-2C51C0333A00}"/>
              </a:ext>
            </a:extLst>
          </p:cNvPr>
          <p:cNvSpPr>
            <a:spLocks noGrp="1"/>
          </p:cNvSpPr>
          <p:nvPr>
            <p:ph type="title"/>
          </p:nvPr>
        </p:nvSpPr>
        <p:spPr>
          <a:xfrm>
            <a:off x="666457" y="732078"/>
            <a:ext cx="8534400" cy="1507067"/>
          </a:xfrm>
        </p:spPr>
        <p:txBody>
          <a:bodyPr/>
          <a:lstStyle/>
          <a:p>
            <a:r>
              <a:rPr lang="en-IN" dirty="0"/>
              <a:t>Basic circuit to implement LDR</a:t>
            </a:r>
            <a:br>
              <a:rPr lang="en-IN" dirty="0"/>
            </a:br>
            <a:endParaRPr lang="en-IN" dirty="0"/>
          </a:p>
        </p:txBody>
      </p:sp>
      <p:sp>
        <p:nvSpPr>
          <p:cNvPr id="3" name="Content Placeholder 2">
            <a:extLst>
              <a:ext uri="{FF2B5EF4-FFF2-40B4-BE49-F238E27FC236}">
                <a16:creationId xmlns:a16="http://schemas.microsoft.com/office/drawing/2014/main" id="{8DDF175B-3189-4E85-98C4-D3A35D6272CD}"/>
              </a:ext>
            </a:extLst>
          </p:cNvPr>
          <p:cNvSpPr>
            <a:spLocks noGrp="1"/>
          </p:cNvSpPr>
          <p:nvPr>
            <p:ph idx="1"/>
          </p:nvPr>
        </p:nvSpPr>
        <p:spPr>
          <a:xfrm>
            <a:off x="1023891" y="1630317"/>
            <a:ext cx="4710344" cy="4308844"/>
          </a:xfrm>
        </p:spPr>
        <p:txBody>
          <a:bodyPr>
            <a:normAutofit/>
          </a:bodyPr>
          <a:lstStyle/>
          <a:p>
            <a:r>
              <a:rPr lang="en-IN" dirty="0"/>
              <a:t>Touch switch using and LDR.</a:t>
            </a:r>
          </a:p>
        </p:txBody>
      </p:sp>
      <p:pic>
        <p:nvPicPr>
          <p:cNvPr id="6" name="Picture 5">
            <a:extLst>
              <a:ext uri="{FF2B5EF4-FFF2-40B4-BE49-F238E27FC236}">
                <a16:creationId xmlns:a16="http://schemas.microsoft.com/office/drawing/2014/main" id="{EB3E067F-E5EC-41AA-AC28-0965C79321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4292" y="1913802"/>
            <a:ext cx="3695516" cy="4379866"/>
          </a:xfrm>
          <a:prstGeom prst="rect">
            <a:avLst/>
          </a:prstGeom>
        </p:spPr>
      </p:pic>
    </p:spTree>
    <p:extLst>
      <p:ext uri="{BB962C8B-B14F-4D97-AF65-F5344CB8AC3E}">
        <p14:creationId xmlns:p14="http://schemas.microsoft.com/office/powerpoint/2010/main" val="2621374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F1D83-A143-4780-A548-405DB5F5FE26}"/>
              </a:ext>
            </a:extLst>
          </p:cNvPr>
          <p:cNvSpPr>
            <a:spLocks noGrp="1"/>
          </p:cNvSpPr>
          <p:nvPr>
            <p:ph type="title"/>
          </p:nvPr>
        </p:nvSpPr>
        <p:spPr/>
        <p:txBody>
          <a:bodyPr/>
          <a:lstStyle/>
          <a:p>
            <a:r>
              <a:rPr lang="en-IN" dirty="0">
                <a:solidFill>
                  <a:srgbClr val="134770"/>
                </a:solidFill>
              </a:rPr>
              <a:t>button</a:t>
            </a:r>
          </a:p>
        </p:txBody>
      </p:sp>
      <p:pic>
        <p:nvPicPr>
          <p:cNvPr id="5" name="Content Placeholder 4">
            <a:extLst>
              <a:ext uri="{FF2B5EF4-FFF2-40B4-BE49-F238E27FC236}">
                <a16:creationId xmlns:a16="http://schemas.microsoft.com/office/drawing/2014/main" id="{28730FFD-97F6-41E2-8A15-6A0E84BE3BBE}"/>
              </a:ext>
            </a:extLst>
          </p:cNvPr>
          <p:cNvPicPr>
            <a:picLocks noGrp="1" noChangeAspect="1"/>
          </p:cNvPicPr>
          <p:nvPr>
            <p:ph idx="1"/>
          </p:nvPr>
        </p:nvPicPr>
        <p:blipFill>
          <a:blip r:embed="rId2"/>
          <a:stretch>
            <a:fillRect/>
          </a:stretch>
        </p:blipFill>
        <p:spPr>
          <a:xfrm>
            <a:off x="1141413" y="2097088"/>
            <a:ext cx="4191585" cy="3534268"/>
          </a:xfrm>
        </p:spPr>
      </p:pic>
      <p:sp>
        <p:nvSpPr>
          <p:cNvPr id="3" name="TextBox 2">
            <a:extLst>
              <a:ext uri="{FF2B5EF4-FFF2-40B4-BE49-F238E27FC236}">
                <a16:creationId xmlns:a16="http://schemas.microsoft.com/office/drawing/2014/main" id="{2F9E8B93-BDE6-4A22-B7E5-A381643FB70F}"/>
              </a:ext>
            </a:extLst>
          </p:cNvPr>
          <p:cNvSpPr txBox="1"/>
          <p:nvPr/>
        </p:nvSpPr>
        <p:spPr>
          <a:xfrm>
            <a:off x="6255026" y="300220"/>
            <a:ext cx="4333461" cy="6463308"/>
          </a:xfrm>
          <a:prstGeom prst="rect">
            <a:avLst/>
          </a:prstGeom>
          <a:noFill/>
        </p:spPr>
        <p:txBody>
          <a:bodyPr wrap="square" rtlCol="0">
            <a:spAutoFit/>
          </a:bodyPr>
          <a:lstStyle/>
          <a:p>
            <a:r>
              <a:rPr lang="en-IN" dirty="0"/>
              <a:t>#define LED 2</a:t>
            </a:r>
          </a:p>
          <a:p>
            <a:r>
              <a:rPr lang="en-IN" dirty="0"/>
              <a:t>#define </a:t>
            </a:r>
            <a:r>
              <a:rPr lang="en-IN" dirty="0" err="1"/>
              <a:t>pinButton</a:t>
            </a:r>
            <a:r>
              <a:rPr lang="en-IN" dirty="0"/>
              <a:t> 8</a:t>
            </a:r>
          </a:p>
          <a:p>
            <a:r>
              <a:rPr lang="en-IN" dirty="0"/>
              <a:t>void setup() {</a:t>
            </a:r>
          </a:p>
          <a:p>
            <a:r>
              <a:rPr lang="en-IN" dirty="0"/>
              <a:t>  </a:t>
            </a:r>
            <a:r>
              <a:rPr lang="en-IN" dirty="0" err="1"/>
              <a:t>pinMode</a:t>
            </a:r>
            <a:r>
              <a:rPr lang="en-IN" dirty="0"/>
              <a:t>(</a:t>
            </a:r>
            <a:r>
              <a:rPr lang="en-IN" dirty="0" err="1"/>
              <a:t>pinButton</a:t>
            </a:r>
            <a:r>
              <a:rPr lang="en-IN" dirty="0"/>
              <a:t>, INPUT); //set the button pin as INPUT</a:t>
            </a:r>
          </a:p>
          <a:p>
            <a:r>
              <a:rPr lang="en-IN" dirty="0"/>
              <a:t>  </a:t>
            </a:r>
            <a:r>
              <a:rPr lang="en-IN" dirty="0" err="1"/>
              <a:t>pinMode</a:t>
            </a:r>
            <a:r>
              <a:rPr lang="en-IN" dirty="0"/>
              <a:t>(LED, OUTPUT); //set the LED pin as OUTPUT</a:t>
            </a:r>
          </a:p>
          <a:p>
            <a:r>
              <a:rPr lang="en-IN" dirty="0"/>
              <a:t>  </a:t>
            </a:r>
            <a:r>
              <a:rPr lang="en-IN" dirty="0" err="1"/>
              <a:t>Serial.begin</a:t>
            </a:r>
            <a:r>
              <a:rPr lang="en-IN" dirty="0"/>
              <a:t>(9600);</a:t>
            </a:r>
          </a:p>
          <a:p>
            <a:r>
              <a:rPr lang="en-IN" dirty="0"/>
              <a:t>}</a:t>
            </a:r>
          </a:p>
          <a:p>
            <a:endParaRPr lang="en-IN" dirty="0"/>
          </a:p>
          <a:p>
            <a:r>
              <a:rPr lang="en-IN" dirty="0"/>
              <a:t>void loop() {</a:t>
            </a:r>
          </a:p>
          <a:p>
            <a:r>
              <a:rPr lang="en-IN" dirty="0"/>
              <a:t>     int </a:t>
            </a:r>
            <a:r>
              <a:rPr lang="en-IN" dirty="0" err="1"/>
              <a:t>stateButton</a:t>
            </a:r>
            <a:r>
              <a:rPr lang="en-IN" dirty="0"/>
              <a:t> = </a:t>
            </a:r>
            <a:r>
              <a:rPr lang="en-IN" dirty="0" err="1"/>
              <a:t>digitalRead</a:t>
            </a:r>
            <a:r>
              <a:rPr lang="en-IN" dirty="0"/>
              <a:t>(</a:t>
            </a:r>
            <a:r>
              <a:rPr lang="en-IN" dirty="0" err="1"/>
              <a:t>pinButton</a:t>
            </a:r>
            <a:r>
              <a:rPr lang="en-IN" dirty="0"/>
              <a:t>); </a:t>
            </a:r>
          </a:p>
          <a:p>
            <a:r>
              <a:rPr lang="en-IN" dirty="0"/>
              <a:t>     //read the state of the button</a:t>
            </a:r>
          </a:p>
          <a:p>
            <a:r>
              <a:rPr lang="en-IN" dirty="0"/>
              <a:t>  if(</a:t>
            </a:r>
            <a:r>
              <a:rPr lang="en-IN" dirty="0" err="1"/>
              <a:t>stateButton</a:t>
            </a:r>
            <a:r>
              <a:rPr lang="en-IN" dirty="0"/>
              <a:t> == 1) { //if is pressed</a:t>
            </a:r>
          </a:p>
          <a:p>
            <a:r>
              <a:rPr lang="en-IN" dirty="0"/>
              <a:t>     </a:t>
            </a:r>
            <a:r>
              <a:rPr lang="en-IN" dirty="0" err="1"/>
              <a:t>digitalWrite</a:t>
            </a:r>
            <a:r>
              <a:rPr lang="en-IN" dirty="0"/>
              <a:t>(LED, HIGH); //write 1 or HIGH to led pin</a:t>
            </a:r>
          </a:p>
          <a:p>
            <a:r>
              <a:rPr lang="en-IN" dirty="0"/>
              <a:t>     </a:t>
            </a:r>
            <a:r>
              <a:rPr lang="en-IN" dirty="0" err="1"/>
              <a:t>Serial.println</a:t>
            </a:r>
            <a:r>
              <a:rPr lang="en-IN" dirty="0"/>
              <a:t>(</a:t>
            </a:r>
            <a:r>
              <a:rPr lang="en-IN" dirty="0" err="1"/>
              <a:t>stateButton</a:t>
            </a:r>
            <a:r>
              <a:rPr lang="en-IN" dirty="0"/>
              <a:t>);</a:t>
            </a:r>
          </a:p>
          <a:p>
            <a:r>
              <a:rPr lang="en-IN" dirty="0"/>
              <a:t>  } else { //if not pressed</a:t>
            </a:r>
          </a:p>
          <a:p>
            <a:r>
              <a:rPr lang="en-IN" dirty="0"/>
              <a:t>     </a:t>
            </a:r>
            <a:r>
              <a:rPr lang="en-IN" dirty="0" err="1"/>
              <a:t>digitalWrite</a:t>
            </a:r>
            <a:r>
              <a:rPr lang="en-IN" dirty="0"/>
              <a:t>(LED, LOW);  //write 0 or low to led pin</a:t>
            </a:r>
          </a:p>
          <a:p>
            <a:r>
              <a:rPr lang="en-IN" dirty="0"/>
              <a:t>     </a:t>
            </a:r>
            <a:r>
              <a:rPr lang="en-IN" dirty="0" err="1"/>
              <a:t>Serial.println</a:t>
            </a:r>
            <a:r>
              <a:rPr lang="en-IN" dirty="0"/>
              <a:t>(</a:t>
            </a:r>
            <a:r>
              <a:rPr lang="en-IN" dirty="0" err="1"/>
              <a:t>stateButton</a:t>
            </a:r>
            <a:r>
              <a:rPr lang="en-IN" dirty="0"/>
              <a:t>);</a:t>
            </a:r>
          </a:p>
          <a:p>
            <a:r>
              <a:rPr lang="en-IN" dirty="0"/>
              <a:t>  }</a:t>
            </a:r>
          </a:p>
          <a:p>
            <a:r>
              <a:rPr lang="en-IN" dirty="0"/>
              <a:t>}</a:t>
            </a:r>
          </a:p>
        </p:txBody>
      </p:sp>
    </p:spTree>
    <p:extLst>
      <p:ext uri="{BB962C8B-B14F-4D97-AF65-F5344CB8AC3E}">
        <p14:creationId xmlns:p14="http://schemas.microsoft.com/office/powerpoint/2010/main" val="344141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03FB3E-F350-4191-B3BB-CB133008F81C}"/>
              </a:ext>
            </a:extLst>
          </p:cNvPr>
          <p:cNvSpPr>
            <a:spLocks noGrp="1"/>
          </p:cNvSpPr>
          <p:nvPr>
            <p:ph idx="1"/>
          </p:nvPr>
        </p:nvSpPr>
        <p:spPr>
          <a:xfrm>
            <a:off x="1424609" y="685798"/>
            <a:ext cx="3556484" cy="5910309"/>
          </a:xfrm>
        </p:spPr>
        <p:txBody>
          <a:bodyPr>
            <a:normAutofit fontScale="62500" lnSpcReduction="20000"/>
          </a:bodyPr>
          <a:lstStyle/>
          <a:p>
            <a:pPr marL="0" indent="0">
              <a:buNone/>
            </a:pPr>
            <a:r>
              <a:rPr lang="en-IN" b="1" dirty="0">
                <a:latin typeface="Lucida Console" panose="020B0609040504020204" pitchFamily="49" charset="0"/>
              </a:rPr>
              <a:t>#define </a:t>
            </a:r>
            <a:r>
              <a:rPr lang="en-IN" b="1" dirty="0" err="1">
                <a:latin typeface="Lucida Console" panose="020B0609040504020204" pitchFamily="49" charset="0"/>
              </a:rPr>
              <a:t>LDRpin</a:t>
            </a:r>
            <a:r>
              <a:rPr lang="en-IN" b="1" dirty="0">
                <a:latin typeface="Lucida Console" panose="020B0609040504020204" pitchFamily="49" charset="0"/>
              </a:rPr>
              <a:t> A0 // pin where we connected the LDR and the resistor</a:t>
            </a:r>
          </a:p>
          <a:p>
            <a:pPr marL="0" indent="0">
              <a:buNone/>
            </a:pPr>
            <a:r>
              <a:rPr lang="en-IN" b="1" dirty="0">
                <a:latin typeface="Lucida Console" panose="020B0609040504020204" pitchFamily="49" charset="0"/>
              </a:rPr>
              <a:t>int </a:t>
            </a:r>
            <a:r>
              <a:rPr lang="en-IN" b="1" dirty="0" err="1">
                <a:latin typeface="Lucida Console" panose="020B0609040504020204" pitchFamily="49" charset="0"/>
              </a:rPr>
              <a:t>LDRValue</a:t>
            </a:r>
            <a:r>
              <a:rPr lang="en-IN" b="1" dirty="0">
                <a:latin typeface="Lucida Console" panose="020B0609040504020204" pitchFamily="49" charset="0"/>
              </a:rPr>
              <a:t> = 0;     // result of reading the </a:t>
            </a:r>
            <a:r>
              <a:rPr lang="en-IN" b="1" dirty="0" err="1">
                <a:latin typeface="Lucida Console" panose="020B0609040504020204" pitchFamily="49" charset="0"/>
              </a:rPr>
              <a:t>analog</a:t>
            </a:r>
            <a:r>
              <a:rPr lang="en-IN" b="1" dirty="0">
                <a:latin typeface="Lucida Console" panose="020B0609040504020204" pitchFamily="49" charset="0"/>
              </a:rPr>
              <a:t> pin</a:t>
            </a:r>
          </a:p>
          <a:p>
            <a:pPr marL="0" indent="0">
              <a:buNone/>
            </a:pPr>
            <a:endParaRPr lang="en-IN" b="1" dirty="0">
              <a:latin typeface="Lucida Console" panose="020B0609040504020204" pitchFamily="49" charset="0"/>
            </a:endParaRPr>
          </a:p>
          <a:p>
            <a:pPr marL="0" indent="0">
              <a:buNone/>
            </a:pPr>
            <a:r>
              <a:rPr lang="en-IN" b="1" dirty="0">
                <a:latin typeface="Lucida Console" panose="020B0609040504020204" pitchFamily="49" charset="0"/>
              </a:rPr>
              <a:t>void setup() </a:t>
            </a:r>
          </a:p>
          <a:p>
            <a:pPr marL="0" indent="0">
              <a:buNone/>
            </a:pPr>
            <a:r>
              <a:rPr lang="en-IN" b="1" dirty="0">
                <a:latin typeface="Lucida Console" panose="020B0609040504020204" pitchFamily="49" charset="0"/>
              </a:rPr>
              <a:t>{</a:t>
            </a:r>
          </a:p>
          <a:p>
            <a:pPr marL="0" indent="0">
              <a:buNone/>
            </a:pPr>
            <a:r>
              <a:rPr lang="en-IN" b="1" dirty="0">
                <a:latin typeface="Lucida Console" panose="020B0609040504020204" pitchFamily="49" charset="0"/>
              </a:rPr>
              <a:t>  </a:t>
            </a:r>
            <a:r>
              <a:rPr lang="en-IN" b="1" dirty="0" err="1">
                <a:latin typeface="Lucida Console" panose="020B0609040504020204" pitchFamily="49" charset="0"/>
              </a:rPr>
              <a:t>Serial.begin</a:t>
            </a:r>
            <a:r>
              <a:rPr lang="en-IN" b="1" dirty="0">
                <a:latin typeface="Lucida Console" panose="020B0609040504020204" pitchFamily="49" charset="0"/>
              </a:rPr>
              <a:t>(9600); // sets serial port for communication</a:t>
            </a:r>
          </a:p>
          <a:p>
            <a:pPr marL="0" indent="0">
              <a:buNone/>
            </a:pPr>
            <a:r>
              <a:rPr lang="en-IN" b="1" dirty="0">
                <a:latin typeface="Lucida Console" panose="020B0609040504020204" pitchFamily="49" charset="0"/>
              </a:rPr>
              <a:t>  </a:t>
            </a:r>
            <a:r>
              <a:rPr lang="en-IN" b="1" dirty="0" err="1">
                <a:latin typeface="Lucida Console" panose="020B0609040504020204" pitchFamily="49" charset="0"/>
              </a:rPr>
              <a:t>pinMode</a:t>
            </a:r>
            <a:r>
              <a:rPr lang="en-IN" b="1" dirty="0">
                <a:latin typeface="Lucida Console" panose="020B0609040504020204" pitchFamily="49" charset="0"/>
              </a:rPr>
              <a:t>(13,OUTPUT);</a:t>
            </a:r>
          </a:p>
          <a:p>
            <a:pPr marL="0" indent="0">
              <a:buNone/>
            </a:pPr>
            <a:r>
              <a:rPr lang="en-IN" b="1" dirty="0">
                <a:latin typeface="Lucida Console" panose="020B0609040504020204" pitchFamily="49" charset="0"/>
              </a:rPr>
              <a:t>}</a:t>
            </a:r>
          </a:p>
          <a:p>
            <a:pPr marL="0" indent="0">
              <a:buNone/>
            </a:pPr>
            <a:r>
              <a:rPr lang="en-IN" b="1" dirty="0">
                <a:latin typeface="Lucida Console" panose="020B0609040504020204" pitchFamily="49" charset="0"/>
              </a:rPr>
              <a:t>void loop()</a:t>
            </a:r>
          </a:p>
          <a:p>
            <a:pPr marL="0" indent="0">
              <a:buNone/>
            </a:pPr>
            <a:r>
              <a:rPr lang="en-IN" b="1" dirty="0">
                <a:latin typeface="Lucida Console" panose="020B0609040504020204" pitchFamily="49" charset="0"/>
              </a:rPr>
              <a:t> {</a:t>
            </a:r>
          </a:p>
          <a:p>
            <a:pPr marL="0" indent="0">
              <a:buNone/>
            </a:pPr>
            <a:r>
              <a:rPr lang="en-IN" b="1" dirty="0">
                <a:latin typeface="Lucida Console" panose="020B0609040504020204" pitchFamily="49" charset="0"/>
              </a:rPr>
              <a:t>  </a:t>
            </a:r>
            <a:r>
              <a:rPr lang="en-IN" b="1" dirty="0" err="1">
                <a:latin typeface="Lucida Console" panose="020B0609040504020204" pitchFamily="49" charset="0"/>
              </a:rPr>
              <a:t>LDRValue</a:t>
            </a:r>
            <a:r>
              <a:rPr lang="en-IN" b="1" dirty="0">
                <a:latin typeface="Lucida Console" panose="020B0609040504020204" pitchFamily="49" charset="0"/>
              </a:rPr>
              <a:t> = </a:t>
            </a:r>
            <a:r>
              <a:rPr lang="en-IN" b="1" dirty="0" err="1">
                <a:latin typeface="Lucida Console" panose="020B0609040504020204" pitchFamily="49" charset="0"/>
              </a:rPr>
              <a:t>analogRead</a:t>
            </a:r>
            <a:r>
              <a:rPr lang="en-IN" b="1" dirty="0">
                <a:latin typeface="Lucida Console" panose="020B0609040504020204" pitchFamily="49" charset="0"/>
              </a:rPr>
              <a:t>(</a:t>
            </a:r>
            <a:r>
              <a:rPr lang="en-IN" b="1" dirty="0" err="1">
                <a:latin typeface="Lucida Console" panose="020B0609040504020204" pitchFamily="49" charset="0"/>
              </a:rPr>
              <a:t>LDRpin</a:t>
            </a:r>
            <a:r>
              <a:rPr lang="en-IN" b="1" dirty="0">
                <a:latin typeface="Lucida Console" panose="020B0609040504020204" pitchFamily="49" charset="0"/>
              </a:rPr>
              <a:t>); // read the value from the LDR</a:t>
            </a:r>
          </a:p>
        </p:txBody>
      </p:sp>
      <p:sp>
        <p:nvSpPr>
          <p:cNvPr id="4" name="Content Placeholder 2">
            <a:extLst>
              <a:ext uri="{FF2B5EF4-FFF2-40B4-BE49-F238E27FC236}">
                <a16:creationId xmlns:a16="http://schemas.microsoft.com/office/drawing/2014/main" id="{B0FC776B-D341-445B-BBE4-1DEA72F53B2C}"/>
              </a:ext>
            </a:extLst>
          </p:cNvPr>
          <p:cNvSpPr txBox="1">
            <a:spLocks/>
          </p:cNvSpPr>
          <p:nvPr/>
        </p:nvSpPr>
        <p:spPr>
          <a:xfrm>
            <a:off x="7210908" y="685799"/>
            <a:ext cx="3556484" cy="5910309"/>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IN" b="1" dirty="0" err="1">
                <a:latin typeface="Lucida Console" panose="020B0609040504020204" pitchFamily="49" charset="0"/>
              </a:rPr>
              <a:t>Serial.println</a:t>
            </a:r>
            <a:r>
              <a:rPr lang="en-IN" b="1" dirty="0">
                <a:latin typeface="Lucida Console" panose="020B0609040504020204" pitchFamily="49" charset="0"/>
              </a:rPr>
              <a:t>(</a:t>
            </a:r>
            <a:r>
              <a:rPr lang="en-IN" b="1" dirty="0" err="1">
                <a:latin typeface="Lucida Console" panose="020B0609040504020204" pitchFamily="49" charset="0"/>
              </a:rPr>
              <a:t>LDRValue</a:t>
            </a:r>
            <a:r>
              <a:rPr lang="en-IN" b="1" dirty="0">
                <a:latin typeface="Lucida Console" panose="020B0609040504020204" pitchFamily="49" charset="0"/>
              </a:rPr>
              <a:t>);      // print the value to the serial port</a:t>
            </a:r>
          </a:p>
          <a:p>
            <a:pPr marL="0" indent="0">
              <a:buFont typeface="Arial" panose="020B0604020202020204" pitchFamily="34" charset="0"/>
              <a:buNone/>
            </a:pPr>
            <a:r>
              <a:rPr lang="en-IN" b="1" dirty="0">
                <a:latin typeface="Lucida Console" panose="020B0609040504020204" pitchFamily="49" charset="0"/>
              </a:rPr>
              <a:t>  if(</a:t>
            </a:r>
            <a:r>
              <a:rPr lang="en-IN" b="1" dirty="0" err="1">
                <a:latin typeface="Lucida Console" panose="020B0609040504020204" pitchFamily="49" charset="0"/>
              </a:rPr>
              <a:t>LDRValue</a:t>
            </a:r>
            <a:r>
              <a:rPr lang="en-IN" b="1" dirty="0">
                <a:latin typeface="Lucida Console" panose="020B0609040504020204" pitchFamily="49" charset="0"/>
              </a:rPr>
              <a:t>&gt;=1000)</a:t>
            </a:r>
          </a:p>
          <a:p>
            <a:pPr marL="0" indent="0">
              <a:buFont typeface="Arial" panose="020B0604020202020204" pitchFamily="34" charset="0"/>
              <a:buNone/>
            </a:pPr>
            <a:r>
              <a:rPr lang="en-IN" b="1" dirty="0">
                <a:latin typeface="Lucida Console" panose="020B0609040504020204" pitchFamily="49" charset="0"/>
              </a:rPr>
              <a:t>  {</a:t>
            </a:r>
          </a:p>
          <a:p>
            <a:pPr marL="0" indent="0">
              <a:buFont typeface="Arial" panose="020B0604020202020204" pitchFamily="34" charset="0"/>
              <a:buNone/>
            </a:pPr>
            <a:r>
              <a:rPr lang="en-IN" b="1" dirty="0">
                <a:latin typeface="Lucida Console" panose="020B0609040504020204" pitchFamily="49" charset="0"/>
              </a:rPr>
              <a:t> </a:t>
            </a:r>
            <a:r>
              <a:rPr lang="en-IN" b="1" dirty="0" err="1">
                <a:latin typeface="Lucida Console" panose="020B0609040504020204" pitchFamily="49" charset="0"/>
              </a:rPr>
              <a:t>digitalWrite</a:t>
            </a:r>
            <a:r>
              <a:rPr lang="en-IN" b="1" dirty="0">
                <a:latin typeface="Lucida Console" panose="020B0609040504020204" pitchFamily="49" charset="0"/>
              </a:rPr>
              <a:t>(13,HIGH);</a:t>
            </a:r>
          </a:p>
          <a:p>
            <a:pPr marL="0" indent="0">
              <a:buFont typeface="Arial" panose="020B0604020202020204" pitchFamily="34" charset="0"/>
              <a:buNone/>
            </a:pPr>
            <a:r>
              <a:rPr lang="en-IN" b="1" dirty="0">
                <a:latin typeface="Lucida Console" panose="020B0609040504020204" pitchFamily="49" charset="0"/>
              </a:rPr>
              <a:t> delay(100);</a:t>
            </a:r>
          </a:p>
          <a:p>
            <a:pPr marL="0" indent="0">
              <a:buFont typeface="Arial" panose="020B0604020202020204" pitchFamily="34" charset="0"/>
              <a:buNone/>
            </a:pPr>
            <a:r>
              <a:rPr lang="en-IN" b="1" dirty="0">
                <a:latin typeface="Lucida Console" panose="020B0609040504020204" pitchFamily="49" charset="0"/>
              </a:rPr>
              <a:t>  }</a:t>
            </a:r>
          </a:p>
          <a:p>
            <a:pPr marL="0" indent="0">
              <a:buFont typeface="Arial" panose="020B0604020202020204" pitchFamily="34" charset="0"/>
              <a:buNone/>
            </a:pPr>
            <a:r>
              <a:rPr lang="en-IN" b="1" dirty="0">
                <a:latin typeface="Lucida Console" panose="020B0609040504020204" pitchFamily="49" charset="0"/>
              </a:rPr>
              <a:t>  else</a:t>
            </a:r>
          </a:p>
          <a:p>
            <a:pPr marL="0" indent="0">
              <a:buFont typeface="Arial" panose="020B0604020202020204" pitchFamily="34" charset="0"/>
              <a:buNone/>
            </a:pPr>
            <a:r>
              <a:rPr lang="en-IN" b="1" dirty="0">
                <a:latin typeface="Lucida Console" panose="020B0609040504020204" pitchFamily="49" charset="0"/>
              </a:rPr>
              <a:t>  {</a:t>
            </a:r>
          </a:p>
          <a:p>
            <a:pPr marL="0" indent="0">
              <a:buFont typeface="Arial" panose="020B0604020202020204" pitchFamily="34" charset="0"/>
              <a:buNone/>
            </a:pPr>
            <a:r>
              <a:rPr lang="en-IN" b="1" dirty="0">
                <a:latin typeface="Lucida Console" panose="020B0609040504020204" pitchFamily="49" charset="0"/>
              </a:rPr>
              <a:t> </a:t>
            </a:r>
            <a:r>
              <a:rPr lang="en-IN" b="1" dirty="0" err="1">
                <a:latin typeface="Lucida Console" panose="020B0609040504020204" pitchFamily="49" charset="0"/>
              </a:rPr>
              <a:t>digitalWrite</a:t>
            </a:r>
            <a:r>
              <a:rPr lang="en-IN" b="1" dirty="0">
                <a:latin typeface="Lucida Console" panose="020B0609040504020204" pitchFamily="49" charset="0"/>
              </a:rPr>
              <a:t>(13,LOW);</a:t>
            </a:r>
          </a:p>
          <a:p>
            <a:pPr marL="0" indent="0">
              <a:buFont typeface="Arial" panose="020B0604020202020204" pitchFamily="34" charset="0"/>
              <a:buNone/>
            </a:pPr>
            <a:r>
              <a:rPr lang="en-IN" b="1" dirty="0">
                <a:latin typeface="Lucida Console" panose="020B0609040504020204" pitchFamily="49" charset="0"/>
              </a:rPr>
              <a:t> delay(100);</a:t>
            </a:r>
          </a:p>
          <a:p>
            <a:pPr marL="0" indent="0">
              <a:buFont typeface="Arial" panose="020B0604020202020204" pitchFamily="34" charset="0"/>
              <a:buNone/>
            </a:pPr>
            <a:r>
              <a:rPr lang="en-IN" b="1" dirty="0">
                <a:latin typeface="Lucida Console" panose="020B0609040504020204" pitchFamily="49" charset="0"/>
              </a:rPr>
              <a:t>  }</a:t>
            </a:r>
          </a:p>
          <a:p>
            <a:pPr marL="0" indent="0">
              <a:buFont typeface="Arial" panose="020B0604020202020204" pitchFamily="34" charset="0"/>
              <a:buNone/>
            </a:pPr>
            <a:r>
              <a:rPr lang="en-IN" b="1" dirty="0">
                <a:latin typeface="Lucida Console" panose="020B0609040504020204" pitchFamily="49" charset="0"/>
              </a:rPr>
              <a:t>  delay(100);                    // wait a little</a:t>
            </a:r>
          </a:p>
          <a:p>
            <a:pPr marL="0" indent="0">
              <a:buFont typeface="Arial" panose="020B0604020202020204" pitchFamily="34" charset="0"/>
              <a:buNone/>
            </a:pPr>
            <a:r>
              <a:rPr lang="en-IN" b="1" dirty="0">
                <a:latin typeface="Lucida Console" panose="020B0609040504020204" pitchFamily="49" charset="0"/>
              </a:rPr>
              <a:t>}</a:t>
            </a:r>
          </a:p>
        </p:txBody>
      </p:sp>
    </p:spTree>
    <p:extLst>
      <p:ext uri="{BB962C8B-B14F-4D97-AF65-F5344CB8AC3E}">
        <p14:creationId xmlns:p14="http://schemas.microsoft.com/office/powerpoint/2010/main" val="2991493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BD378-211D-4CAD-87D7-67EAD091A173}"/>
              </a:ext>
            </a:extLst>
          </p:cNvPr>
          <p:cNvSpPr>
            <a:spLocks noGrp="1"/>
          </p:cNvSpPr>
          <p:nvPr>
            <p:ph type="title"/>
          </p:nvPr>
        </p:nvSpPr>
        <p:spPr/>
        <p:txBody>
          <a:bodyPr/>
          <a:lstStyle/>
          <a:p>
            <a:r>
              <a:rPr lang="en-IN" dirty="0">
                <a:solidFill>
                  <a:srgbClr val="134770"/>
                </a:solidFill>
              </a:rPr>
              <a:t>SERIAL MONITOR</a:t>
            </a:r>
          </a:p>
        </p:txBody>
      </p:sp>
      <p:sp>
        <p:nvSpPr>
          <p:cNvPr id="3" name="Content Placeholder 2">
            <a:extLst>
              <a:ext uri="{FF2B5EF4-FFF2-40B4-BE49-F238E27FC236}">
                <a16:creationId xmlns:a16="http://schemas.microsoft.com/office/drawing/2014/main" id="{BB320698-BF52-4C21-959E-C3863B2DE077}"/>
              </a:ext>
            </a:extLst>
          </p:cNvPr>
          <p:cNvSpPr>
            <a:spLocks noGrp="1"/>
          </p:cNvSpPr>
          <p:nvPr>
            <p:ph idx="1"/>
          </p:nvPr>
        </p:nvSpPr>
        <p:spPr/>
        <p:txBody>
          <a:bodyPr/>
          <a:lstStyle/>
          <a:p>
            <a:r>
              <a:rPr lang="en-IN" dirty="0"/>
              <a:t>Used for sending and receiving data or commands .</a:t>
            </a:r>
          </a:p>
          <a:p>
            <a:r>
              <a:rPr lang="en-IN" dirty="0"/>
              <a:t>Used for debugging.</a:t>
            </a:r>
          </a:p>
          <a:p>
            <a:r>
              <a:rPr lang="en-IN" dirty="0"/>
              <a:t>Uses serial communication.</a:t>
            </a:r>
          </a:p>
          <a:p>
            <a:endParaRPr lang="en-IN" dirty="0"/>
          </a:p>
        </p:txBody>
      </p:sp>
    </p:spTree>
    <p:extLst>
      <p:ext uri="{BB962C8B-B14F-4D97-AF65-F5344CB8AC3E}">
        <p14:creationId xmlns:p14="http://schemas.microsoft.com/office/powerpoint/2010/main" val="2846389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EEFB8-B538-4FD8-A28D-7AB43E635B2F}"/>
              </a:ext>
            </a:extLst>
          </p:cNvPr>
          <p:cNvSpPr>
            <a:spLocks noGrp="1"/>
          </p:cNvSpPr>
          <p:nvPr>
            <p:ph type="title"/>
          </p:nvPr>
        </p:nvSpPr>
        <p:spPr>
          <a:xfrm>
            <a:off x="1143001" y="-137964"/>
            <a:ext cx="9905998" cy="1478570"/>
          </a:xfrm>
        </p:spPr>
        <p:txBody>
          <a:bodyPr/>
          <a:lstStyle/>
          <a:p>
            <a:r>
              <a:rPr lang="en-IN" dirty="0">
                <a:solidFill>
                  <a:srgbClr val="134770"/>
                </a:solidFill>
              </a:rPr>
              <a:t>DAC –Digital to Analog &amp; PWM</a:t>
            </a:r>
          </a:p>
        </p:txBody>
      </p:sp>
      <p:sp>
        <p:nvSpPr>
          <p:cNvPr id="4" name="Content Placeholder 17">
            <a:extLst>
              <a:ext uri="{FF2B5EF4-FFF2-40B4-BE49-F238E27FC236}">
                <a16:creationId xmlns:a16="http://schemas.microsoft.com/office/drawing/2014/main" id="{BC8179AA-3F40-44BE-ADF7-23343C04EB36}"/>
              </a:ext>
            </a:extLst>
          </p:cNvPr>
          <p:cNvSpPr txBox="1">
            <a:spLocks/>
          </p:cNvSpPr>
          <p:nvPr/>
        </p:nvSpPr>
        <p:spPr>
          <a:xfrm>
            <a:off x="1143001" y="1099930"/>
            <a:ext cx="5310809" cy="551290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600" dirty="0"/>
              <a:t>A </a:t>
            </a:r>
            <a:r>
              <a:rPr lang="en-IN" sz="2000" b="1" dirty="0">
                <a:solidFill>
                  <a:srgbClr val="D24726"/>
                </a:solidFill>
              </a:rPr>
              <a:t>DAC</a:t>
            </a:r>
            <a:r>
              <a:rPr lang="en-IN" sz="1600" dirty="0"/>
              <a:t> is a circuit that allows you to translate numeric values into </a:t>
            </a:r>
            <a:r>
              <a:rPr lang="en-IN" sz="1600" dirty="0" err="1"/>
              <a:t>analog</a:t>
            </a:r>
            <a:r>
              <a:rPr lang="en-IN" sz="1600" dirty="0"/>
              <a:t> signals.</a:t>
            </a:r>
          </a:p>
          <a:p>
            <a:pPr marL="0" indent="0">
              <a:buNone/>
            </a:pPr>
            <a:r>
              <a:rPr lang="en-IN" sz="2000" b="1" dirty="0">
                <a:solidFill>
                  <a:srgbClr val="D24726"/>
                </a:solidFill>
              </a:rPr>
              <a:t>PWM &amp; Duty Cycle</a:t>
            </a:r>
          </a:p>
          <a:p>
            <a:pPr marL="0" indent="0">
              <a:buNone/>
            </a:pPr>
            <a:r>
              <a:rPr lang="en-IN" sz="1600" dirty="0"/>
              <a:t>The duty-cycle is the ratio of the ON time and the total period of the wave. The ON time is the amount of time in which the wave stays at 5V and the total period is the sum of the time while it stays at 5V and 0V time.</a:t>
            </a:r>
          </a:p>
          <a:p>
            <a:pPr marL="0" indent="0">
              <a:buNone/>
            </a:pPr>
            <a:r>
              <a:rPr lang="en-IN" sz="1600" dirty="0"/>
              <a:t>When you use the </a:t>
            </a:r>
            <a:r>
              <a:rPr lang="en-IN" sz="1600" b="1" dirty="0" err="1">
                <a:solidFill>
                  <a:srgbClr val="D24726"/>
                </a:solidFill>
              </a:rPr>
              <a:t>AnalogWrite</a:t>
            </a:r>
            <a:r>
              <a:rPr lang="en-IN" sz="1600" dirty="0"/>
              <a:t>  function you set the output duty cycle that may vary between 0% and 100% and you choose these values with the second parameter you pass to the function ( 0÷255).</a:t>
            </a:r>
          </a:p>
          <a:p>
            <a:pPr marL="0" indent="0">
              <a:buNone/>
            </a:pPr>
            <a:r>
              <a:rPr lang="en-IN" sz="1600" dirty="0"/>
              <a:t>DC = ON TIME/(OFF TIME + ON TIME)</a:t>
            </a:r>
          </a:p>
          <a:p>
            <a:pPr marL="0" indent="0">
              <a:buNone/>
            </a:pPr>
            <a:endParaRPr lang="en-IN" sz="1600" dirty="0"/>
          </a:p>
          <a:p>
            <a:pPr marL="0" indent="0">
              <a:lnSpc>
                <a:spcPts val="200"/>
              </a:lnSpc>
              <a:buNone/>
            </a:pPr>
            <a:endParaRPr lang="en-IN" sz="1600" dirty="0"/>
          </a:p>
          <a:p>
            <a:pPr marL="0" lvl="0" indent="0">
              <a:spcAft>
                <a:spcPts val="600"/>
              </a:spcAft>
              <a:buNone/>
              <a:defRPr/>
            </a:pPr>
            <a:endParaRPr lang="en-US" sz="2000" dirty="0">
              <a:solidFill>
                <a:srgbClr val="D24726"/>
              </a:solidFill>
              <a:latin typeface="Segoe UI Semibold" panose="020B0702040204020203" pitchFamily="34" charset="0"/>
              <a:cs typeface="Segoe UI Semibold" panose="020B0702040204020203" pitchFamily="34" charset="0"/>
            </a:endParaRPr>
          </a:p>
        </p:txBody>
      </p:sp>
      <p:pic>
        <p:nvPicPr>
          <p:cNvPr id="5" name="Picture 5" descr="https://hackster.imgix.net/uploads/image/file/160394/750x750_522dd83c1765b7.36783456.png?auto=compress%2Cformat&amp;w=680&amp;h=510&amp;fit=max">
            <a:extLst>
              <a:ext uri="{FF2B5EF4-FFF2-40B4-BE49-F238E27FC236}">
                <a16:creationId xmlns:a16="http://schemas.microsoft.com/office/drawing/2014/main" id="{A6F59563-4D57-4DFA-84F7-EDD67547A8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3615" y="4470527"/>
            <a:ext cx="1960195" cy="187726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58FA011-6A99-4134-ACEA-E4792251AAB7}"/>
              </a:ext>
            </a:extLst>
          </p:cNvPr>
          <p:cNvSpPr/>
          <p:nvPr/>
        </p:nvSpPr>
        <p:spPr>
          <a:xfrm>
            <a:off x="7275443" y="1099930"/>
            <a:ext cx="4757529" cy="3600986"/>
          </a:xfrm>
          <a:prstGeom prst="rect">
            <a:avLst/>
          </a:prstGeom>
        </p:spPr>
        <p:txBody>
          <a:bodyPr wrap="square">
            <a:spAutoFit/>
          </a:bodyPr>
          <a:lstStyle/>
          <a:p>
            <a:r>
              <a:rPr lang="en-IN" sz="2000" b="1" dirty="0">
                <a:solidFill>
                  <a:srgbClr val="D24726"/>
                </a:solidFill>
                <a:latin typeface="Segoe UI" panose="020B0502040204020203" pitchFamily="34" charset="0"/>
                <a:cs typeface="Segoe UI" panose="020B0502040204020203" pitchFamily="34" charset="0"/>
              </a:rPr>
              <a:t>Mean Value and Duty Cycle</a:t>
            </a:r>
          </a:p>
          <a:p>
            <a:endParaRPr lang="en-IN" sz="1600" dirty="0">
              <a:solidFill>
                <a:schemeClr val="tx1">
                  <a:lumMod val="65000"/>
                  <a:lumOff val="35000"/>
                </a:schemeClr>
              </a:solidFill>
              <a:latin typeface="Segoe UI" panose="020B0502040204020203" pitchFamily="34" charset="0"/>
              <a:cs typeface="Segoe UI" panose="020B0502040204020203" pitchFamily="34" charset="0"/>
            </a:endParaRPr>
          </a:p>
          <a:p>
            <a:r>
              <a:rPr lang="en-IN" sz="1600" dirty="0">
                <a:solidFill>
                  <a:schemeClr val="tx1">
                    <a:lumMod val="65000"/>
                    <a:lumOff val="35000"/>
                  </a:schemeClr>
                </a:solidFill>
                <a:latin typeface="Segoe UI" panose="020B0502040204020203" pitchFamily="34" charset="0"/>
                <a:cs typeface="Segoe UI" panose="020B0502040204020203" pitchFamily="34" charset="0"/>
              </a:rPr>
              <a:t>The mean value of a wave is the average of the voltage provided from the output over a period time of the wave.</a:t>
            </a:r>
          </a:p>
          <a:p>
            <a:endParaRPr lang="en-IN" sz="1600" dirty="0">
              <a:solidFill>
                <a:schemeClr val="tx1">
                  <a:lumMod val="65000"/>
                  <a:lumOff val="35000"/>
                </a:schemeClr>
              </a:solidFill>
              <a:latin typeface="Segoe UI" panose="020B0502040204020203" pitchFamily="34" charset="0"/>
              <a:cs typeface="Segoe UI" panose="020B0502040204020203" pitchFamily="34" charset="0"/>
            </a:endParaRPr>
          </a:p>
          <a:p>
            <a:r>
              <a:rPr lang="en-IN" sz="1600" dirty="0">
                <a:solidFill>
                  <a:schemeClr val="tx1">
                    <a:lumMod val="65000"/>
                    <a:lumOff val="35000"/>
                  </a:schemeClr>
                </a:solidFill>
                <a:latin typeface="Segoe UI" panose="020B0502040204020203" pitchFamily="34" charset="0"/>
                <a:cs typeface="Segoe UI" panose="020B0502040204020203" pitchFamily="34" charset="0"/>
              </a:rPr>
              <a:t>The square waveform with amplitude 0V-5V has a mean value that is equal to the max amplitude (5V) multiplied for the duty-cycle. This means that you can change the mean value of the PWM output by using the </a:t>
            </a:r>
            <a:r>
              <a:rPr lang="en-IN" sz="1600" b="1" dirty="0">
                <a:solidFill>
                  <a:srgbClr val="D24726"/>
                </a:solidFill>
                <a:latin typeface="Segoe UI" panose="020B0502040204020203" pitchFamily="34" charset="0"/>
                <a:cs typeface="Segoe UI" panose="020B0502040204020203" pitchFamily="34" charset="0"/>
              </a:rPr>
              <a:t>(</a:t>
            </a:r>
            <a:r>
              <a:rPr lang="en-IN" sz="1600" b="1" dirty="0" err="1">
                <a:solidFill>
                  <a:srgbClr val="D24726"/>
                </a:solidFill>
                <a:latin typeface="Segoe UI" panose="020B0502040204020203" pitchFamily="34" charset="0"/>
                <a:cs typeface="Segoe UI" panose="020B0502040204020203" pitchFamily="34" charset="0"/>
              </a:rPr>
              <a:t>AnalogWrite</a:t>
            </a:r>
            <a:r>
              <a:rPr lang="en-IN" sz="1600" b="1" dirty="0">
                <a:solidFill>
                  <a:srgbClr val="D24726"/>
                </a:solidFill>
                <a:latin typeface="Segoe UI" panose="020B0502040204020203" pitchFamily="34" charset="0"/>
                <a:cs typeface="Segoe UI" panose="020B0502040204020203" pitchFamily="34" charset="0"/>
              </a:rPr>
              <a:t>(pin,127)) </a:t>
            </a:r>
            <a:r>
              <a:rPr lang="en-IN" sz="1600" b="1" dirty="0">
                <a:solidFill>
                  <a:schemeClr val="tx1">
                    <a:lumMod val="75000"/>
                    <a:lumOff val="25000"/>
                  </a:schemeClr>
                </a:solidFill>
                <a:latin typeface="Segoe UI" panose="020B0502040204020203" pitchFamily="34" charset="0"/>
                <a:cs typeface="Segoe UI" panose="020B0502040204020203" pitchFamily="34" charset="0"/>
              </a:rPr>
              <a:t>. </a:t>
            </a:r>
          </a:p>
          <a:p>
            <a:r>
              <a:rPr lang="en-IN" sz="1600" dirty="0">
                <a:solidFill>
                  <a:schemeClr val="tx1">
                    <a:lumMod val="65000"/>
                    <a:lumOff val="35000"/>
                  </a:schemeClr>
                </a:solidFill>
                <a:latin typeface="Segoe UI" panose="020B0502040204020203" pitchFamily="34" charset="0"/>
                <a:cs typeface="Segoe UI" panose="020B0502040204020203" pitchFamily="34" charset="0"/>
              </a:rPr>
              <a:t>You will have 2.5v Average value if you set it 50%.</a:t>
            </a:r>
          </a:p>
          <a:p>
            <a:endParaRPr lang="en-IN" sz="1600" dirty="0">
              <a:solidFill>
                <a:schemeClr val="tx1">
                  <a:lumMod val="65000"/>
                  <a:lumOff val="35000"/>
                </a:schemeClr>
              </a:solidFill>
              <a:latin typeface="Segoe UI" panose="020B0502040204020203" pitchFamily="34" charset="0"/>
              <a:cs typeface="Segoe UI" panose="020B0502040204020203" pitchFamily="34" charset="0"/>
            </a:endParaRPr>
          </a:p>
          <a:p>
            <a:endParaRPr lang="en-IN" sz="1600" dirty="0">
              <a:solidFill>
                <a:schemeClr val="tx1">
                  <a:lumMod val="65000"/>
                  <a:lumOff val="35000"/>
                </a:schemeClr>
              </a:solidFill>
              <a:latin typeface="Segoe UI" panose="020B0502040204020203" pitchFamily="34" charset="0"/>
              <a:cs typeface="Segoe UI" panose="020B0502040204020203" pitchFamily="34" charset="0"/>
            </a:endParaRPr>
          </a:p>
        </p:txBody>
      </p:sp>
      <p:pic>
        <p:nvPicPr>
          <p:cNvPr id="7" name="Picture 8" descr="https://hackster.imgix.net/uploads/image/file/160395/750x750_522dd88eb31447.40041901.png?auto=compress%2Cformat&amp;w=680&amp;h=510&amp;fit=max">
            <a:extLst>
              <a:ext uri="{FF2B5EF4-FFF2-40B4-BE49-F238E27FC236}">
                <a16:creationId xmlns:a16="http://schemas.microsoft.com/office/drawing/2014/main" id="{183C0F98-A6D9-4371-9BB4-4AE52C0B3F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9343" y="4187687"/>
            <a:ext cx="4364198" cy="24251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3828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F39594E-E684-493B-B707-577691224C0E}"/>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619864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1B3332-F54A-49DC-B118-C57B7FE611C1}"/>
              </a:ext>
            </a:extLst>
          </p:cNvPr>
          <p:cNvSpPr>
            <a:spLocks noGrp="1"/>
          </p:cNvSpPr>
          <p:nvPr>
            <p:ph idx="1"/>
          </p:nvPr>
        </p:nvSpPr>
        <p:spPr>
          <a:xfrm>
            <a:off x="1141412" y="159026"/>
            <a:ext cx="9905999" cy="6698974"/>
          </a:xfrm>
        </p:spPr>
        <p:txBody>
          <a:bodyPr>
            <a:normAutofit fontScale="85000" lnSpcReduction="20000"/>
          </a:bodyPr>
          <a:lstStyle/>
          <a:p>
            <a:r>
              <a:rPr lang="en-IN" b="1" dirty="0"/>
              <a:t>int</a:t>
            </a:r>
            <a:r>
              <a:rPr lang="en-IN" dirty="0"/>
              <a:t> </a:t>
            </a:r>
            <a:r>
              <a:rPr lang="en-IN" dirty="0" err="1"/>
              <a:t>led_pin</a:t>
            </a:r>
            <a:r>
              <a:rPr lang="en-IN" dirty="0"/>
              <a:t> = 6;</a:t>
            </a:r>
          </a:p>
          <a:p>
            <a:r>
              <a:rPr lang="en-IN" b="1" dirty="0"/>
              <a:t>void</a:t>
            </a:r>
            <a:r>
              <a:rPr lang="en-IN" dirty="0"/>
              <a:t> setup() {</a:t>
            </a:r>
          </a:p>
          <a:p>
            <a:r>
              <a:rPr lang="en-IN" dirty="0" err="1"/>
              <a:t>pinMode</a:t>
            </a:r>
            <a:r>
              <a:rPr lang="en-IN" dirty="0"/>
              <a:t>(</a:t>
            </a:r>
            <a:r>
              <a:rPr lang="en-IN" dirty="0" err="1"/>
              <a:t>led_pin</a:t>
            </a:r>
            <a:r>
              <a:rPr lang="en-IN" dirty="0"/>
              <a:t>, OUTPUT); //Declaring LED pin as output</a:t>
            </a:r>
          </a:p>
          <a:p>
            <a:r>
              <a:rPr lang="en-IN" dirty="0"/>
              <a:t>}</a:t>
            </a:r>
          </a:p>
          <a:p>
            <a:r>
              <a:rPr lang="en-IN" b="1" dirty="0"/>
              <a:t>void</a:t>
            </a:r>
            <a:r>
              <a:rPr lang="en-IN" dirty="0"/>
              <a:t> loop() {</a:t>
            </a:r>
          </a:p>
          <a:p>
            <a:r>
              <a:rPr lang="en-IN" b="1" dirty="0"/>
              <a:t>for</a:t>
            </a:r>
            <a:r>
              <a:rPr lang="en-IN" dirty="0"/>
              <a:t>(</a:t>
            </a:r>
            <a:r>
              <a:rPr lang="en-IN" b="1" dirty="0"/>
              <a:t>int</a:t>
            </a:r>
            <a:r>
              <a:rPr lang="en-IN" dirty="0"/>
              <a:t> </a:t>
            </a:r>
            <a:r>
              <a:rPr lang="en-IN" dirty="0" err="1"/>
              <a:t>i</a:t>
            </a:r>
            <a:r>
              <a:rPr lang="en-IN" dirty="0"/>
              <a:t>=0; </a:t>
            </a:r>
            <a:r>
              <a:rPr lang="en-IN" dirty="0" err="1"/>
              <a:t>i</a:t>
            </a:r>
            <a:r>
              <a:rPr lang="en-IN" dirty="0"/>
              <a:t>&lt;255; </a:t>
            </a:r>
            <a:r>
              <a:rPr lang="en-IN" dirty="0" err="1"/>
              <a:t>i</a:t>
            </a:r>
            <a:r>
              <a:rPr lang="en-IN" dirty="0"/>
              <a:t>++) //Fading the LED</a:t>
            </a:r>
          </a:p>
          <a:p>
            <a:r>
              <a:rPr lang="en-IN" dirty="0"/>
              <a:t>{</a:t>
            </a:r>
          </a:p>
          <a:p>
            <a:r>
              <a:rPr lang="en-IN" dirty="0" err="1"/>
              <a:t>analogWrite</a:t>
            </a:r>
            <a:r>
              <a:rPr lang="en-IN" dirty="0"/>
              <a:t>(</a:t>
            </a:r>
            <a:r>
              <a:rPr lang="en-IN" dirty="0" err="1"/>
              <a:t>led_pin</a:t>
            </a:r>
            <a:r>
              <a:rPr lang="en-IN" dirty="0"/>
              <a:t>, </a:t>
            </a:r>
            <a:r>
              <a:rPr lang="en-IN" dirty="0" err="1"/>
              <a:t>i</a:t>
            </a:r>
            <a:r>
              <a:rPr lang="en-IN" dirty="0"/>
              <a:t>);</a:t>
            </a:r>
          </a:p>
          <a:p>
            <a:r>
              <a:rPr lang="en-IN" dirty="0"/>
              <a:t>delay(5);</a:t>
            </a:r>
          </a:p>
          <a:p>
            <a:r>
              <a:rPr lang="en-IN" dirty="0"/>
              <a:t>}</a:t>
            </a:r>
          </a:p>
          <a:p>
            <a:r>
              <a:rPr lang="en-IN" b="1" dirty="0"/>
              <a:t>for</a:t>
            </a:r>
            <a:r>
              <a:rPr lang="en-IN" dirty="0"/>
              <a:t>(</a:t>
            </a:r>
            <a:r>
              <a:rPr lang="en-IN" b="1" dirty="0"/>
              <a:t>int</a:t>
            </a:r>
            <a:r>
              <a:rPr lang="en-IN" dirty="0"/>
              <a:t> </a:t>
            </a:r>
            <a:r>
              <a:rPr lang="en-IN" dirty="0" err="1"/>
              <a:t>i</a:t>
            </a:r>
            <a:r>
              <a:rPr lang="en-IN" dirty="0"/>
              <a:t>=255; </a:t>
            </a:r>
            <a:r>
              <a:rPr lang="en-IN" dirty="0" err="1"/>
              <a:t>i</a:t>
            </a:r>
            <a:r>
              <a:rPr lang="en-IN" dirty="0"/>
              <a:t>&gt;0; </a:t>
            </a:r>
            <a:r>
              <a:rPr lang="en-IN" dirty="0" err="1"/>
              <a:t>i</a:t>
            </a:r>
            <a:r>
              <a:rPr lang="en-IN" dirty="0"/>
              <a:t>--){</a:t>
            </a:r>
          </a:p>
          <a:p>
            <a:r>
              <a:rPr lang="en-IN" dirty="0" err="1"/>
              <a:t>analogWrite</a:t>
            </a:r>
            <a:r>
              <a:rPr lang="en-IN" dirty="0"/>
              <a:t>(</a:t>
            </a:r>
            <a:r>
              <a:rPr lang="en-IN" dirty="0" err="1"/>
              <a:t>led_pin</a:t>
            </a:r>
            <a:r>
              <a:rPr lang="en-IN" dirty="0"/>
              <a:t>, </a:t>
            </a:r>
            <a:r>
              <a:rPr lang="en-IN" dirty="0" err="1"/>
              <a:t>i</a:t>
            </a:r>
            <a:r>
              <a:rPr lang="en-IN" dirty="0"/>
              <a:t>);</a:t>
            </a:r>
          </a:p>
          <a:p>
            <a:r>
              <a:rPr lang="en-IN" dirty="0"/>
              <a:t>delay(5);</a:t>
            </a:r>
          </a:p>
          <a:p>
            <a:r>
              <a:rPr lang="en-IN" dirty="0"/>
              <a:t>}</a:t>
            </a:r>
          </a:p>
          <a:p>
            <a:r>
              <a:rPr lang="en-IN" dirty="0"/>
              <a:t>}</a:t>
            </a:r>
          </a:p>
          <a:p>
            <a:endParaRPr lang="en-IN" dirty="0"/>
          </a:p>
        </p:txBody>
      </p:sp>
    </p:spTree>
    <p:extLst>
      <p:ext uri="{BB962C8B-B14F-4D97-AF65-F5344CB8AC3E}">
        <p14:creationId xmlns:p14="http://schemas.microsoft.com/office/powerpoint/2010/main" val="1384925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634F0-0EBC-4E92-A5B6-7DA89AEBE995}"/>
              </a:ext>
            </a:extLst>
          </p:cNvPr>
          <p:cNvSpPr>
            <a:spLocks noGrp="1"/>
          </p:cNvSpPr>
          <p:nvPr>
            <p:ph type="title"/>
          </p:nvPr>
        </p:nvSpPr>
        <p:spPr/>
        <p:txBody>
          <a:bodyPr/>
          <a:lstStyle/>
          <a:p>
            <a:r>
              <a:rPr lang="en-IN" dirty="0">
                <a:solidFill>
                  <a:srgbClr val="134770"/>
                </a:solidFill>
              </a:rPr>
              <a:t>Types of communication</a:t>
            </a:r>
          </a:p>
        </p:txBody>
      </p:sp>
      <p:grpSp>
        <p:nvGrpSpPr>
          <p:cNvPr id="29" name="Group 28" descr="Small circle with number 1 inside  indicating step 1">
            <a:extLst>
              <a:ext uri="{FF2B5EF4-FFF2-40B4-BE49-F238E27FC236}">
                <a16:creationId xmlns:a16="http://schemas.microsoft.com/office/drawing/2014/main" id="{B697DAA8-34F1-41A5-BF1E-75A3C5516B65}"/>
              </a:ext>
            </a:extLst>
          </p:cNvPr>
          <p:cNvGrpSpPr/>
          <p:nvPr/>
        </p:nvGrpSpPr>
        <p:grpSpPr bwMode="blackWhite">
          <a:xfrm>
            <a:off x="1194159" y="2858902"/>
            <a:ext cx="558179" cy="409838"/>
            <a:chOff x="6953426" y="711274"/>
            <a:chExt cx="558179" cy="409838"/>
          </a:xfrm>
        </p:grpSpPr>
        <p:sp>
          <p:nvSpPr>
            <p:cNvPr id="30" name="Oval 29" descr="Small circle">
              <a:extLst>
                <a:ext uri="{FF2B5EF4-FFF2-40B4-BE49-F238E27FC236}">
                  <a16:creationId xmlns:a16="http://schemas.microsoft.com/office/drawing/2014/main" id="{0E5408CA-8E65-46DF-A3A7-F6D4499FBD80}"/>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descr="Number 1">
              <a:extLst>
                <a:ext uri="{FF2B5EF4-FFF2-40B4-BE49-F238E27FC236}">
                  <a16:creationId xmlns:a16="http://schemas.microsoft.com/office/drawing/2014/main" id="{DA3D168B-3686-48DE-8ED0-D3C15728C889}"/>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32" name="Content Placeholder 17">
            <a:extLst>
              <a:ext uri="{FF2B5EF4-FFF2-40B4-BE49-F238E27FC236}">
                <a16:creationId xmlns:a16="http://schemas.microsoft.com/office/drawing/2014/main" id="{B7EF9C4E-8FCB-4B90-B6FE-E1DA269FC35A}"/>
              </a:ext>
            </a:extLst>
          </p:cNvPr>
          <p:cNvSpPr txBox="1">
            <a:spLocks/>
          </p:cNvSpPr>
          <p:nvPr/>
        </p:nvSpPr>
        <p:spPr>
          <a:xfrm>
            <a:off x="1734469" y="4497406"/>
            <a:ext cx="9312942" cy="50149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2000" dirty="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SPI – Serial Peripheral Interface</a:t>
            </a:r>
            <a:endParaRPr lang="en-US" sz="2000" dirty="0">
              <a:solidFill>
                <a:schemeClr val="tx1"/>
              </a:solidFill>
              <a:effectLst>
                <a:outerShdw blurRad="38100" dist="38100" dir="2700000" algn="tl">
                  <a:srgbClr val="000000">
                    <a:alpha val="43137"/>
                  </a:srgbClr>
                </a:outerShdw>
              </a:effectLst>
              <a:cs typeface="Segoe UI"/>
            </a:endParaRPr>
          </a:p>
        </p:txBody>
      </p:sp>
      <p:grpSp>
        <p:nvGrpSpPr>
          <p:cNvPr id="33" name="Group 32" descr="Small circle with number 2 inside  indicating step 2">
            <a:extLst>
              <a:ext uri="{FF2B5EF4-FFF2-40B4-BE49-F238E27FC236}">
                <a16:creationId xmlns:a16="http://schemas.microsoft.com/office/drawing/2014/main" id="{721E3BB4-0652-4FE3-AD9B-01AD70EE2422}"/>
              </a:ext>
            </a:extLst>
          </p:cNvPr>
          <p:cNvGrpSpPr/>
          <p:nvPr/>
        </p:nvGrpSpPr>
        <p:grpSpPr bwMode="blackWhite">
          <a:xfrm>
            <a:off x="1194159" y="3619384"/>
            <a:ext cx="558179" cy="409838"/>
            <a:chOff x="6953426" y="711274"/>
            <a:chExt cx="558179" cy="409838"/>
          </a:xfrm>
        </p:grpSpPr>
        <p:sp>
          <p:nvSpPr>
            <p:cNvPr id="34" name="Oval 33" descr="Small circle">
              <a:extLst>
                <a:ext uri="{FF2B5EF4-FFF2-40B4-BE49-F238E27FC236}">
                  <a16:creationId xmlns:a16="http://schemas.microsoft.com/office/drawing/2014/main" id="{A6C132C3-64DC-4D46-96D1-6289F6B2D943}"/>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descr="Number 2">
              <a:extLst>
                <a:ext uri="{FF2B5EF4-FFF2-40B4-BE49-F238E27FC236}">
                  <a16:creationId xmlns:a16="http://schemas.microsoft.com/office/drawing/2014/main" id="{24883C99-164D-46DA-AA34-DB48C93BA808}"/>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a:extLst>
              <a:ext uri="{FF2B5EF4-FFF2-40B4-BE49-F238E27FC236}">
                <a16:creationId xmlns:a16="http://schemas.microsoft.com/office/drawing/2014/main" id="{AEE8F29B-FD5B-473C-BDE2-5BDE3BB50A6F}"/>
              </a:ext>
            </a:extLst>
          </p:cNvPr>
          <p:cNvSpPr txBox="1">
            <a:spLocks/>
          </p:cNvSpPr>
          <p:nvPr/>
        </p:nvSpPr>
        <p:spPr>
          <a:xfrm>
            <a:off x="1719120" y="3688650"/>
            <a:ext cx="8710340" cy="5014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sz="2000" dirty="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I2c – Inter Integrated Circuit</a:t>
            </a:r>
          </a:p>
        </p:txBody>
      </p:sp>
      <p:grpSp>
        <p:nvGrpSpPr>
          <p:cNvPr id="37" name="Group 36" descr="Small circle with number 3 inside  indicating step 3">
            <a:extLst>
              <a:ext uri="{FF2B5EF4-FFF2-40B4-BE49-F238E27FC236}">
                <a16:creationId xmlns:a16="http://schemas.microsoft.com/office/drawing/2014/main" id="{FAB1D54A-CC17-4658-8790-A31CF5F1B7C7}"/>
              </a:ext>
            </a:extLst>
          </p:cNvPr>
          <p:cNvGrpSpPr/>
          <p:nvPr/>
        </p:nvGrpSpPr>
        <p:grpSpPr bwMode="blackWhite">
          <a:xfrm>
            <a:off x="1181345" y="4481116"/>
            <a:ext cx="558179" cy="409838"/>
            <a:chOff x="6953426" y="711274"/>
            <a:chExt cx="558179" cy="409838"/>
          </a:xfrm>
        </p:grpSpPr>
        <p:sp>
          <p:nvSpPr>
            <p:cNvPr id="38" name="Oval 37" descr="Small circle">
              <a:extLst>
                <a:ext uri="{FF2B5EF4-FFF2-40B4-BE49-F238E27FC236}">
                  <a16:creationId xmlns:a16="http://schemas.microsoft.com/office/drawing/2014/main" id="{08FE4839-5BAD-4D44-A311-C8A9C56AF669}"/>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descr="Number 3">
              <a:extLst>
                <a:ext uri="{FF2B5EF4-FFF2-40B4-BE49-F238E27FC236}">
                  <a16:creationId xmlns:a16="http://schemas.microsoft.com/office/drawing/2014/main" id="{6A221E76-B057-4DD5-809F-4F254A94D52B}"/>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0" name="Content Placeholder 17">
            <a:extLst>
              <a:ext uri="{FF2B5EF4-FFF2-40B4-BE49-F238E27FC236}">
                <a16:creationId xmlns:a16="http://schemas.microsoft.com/office/drawing/2014/main" id="{50915B88-D6AC-4042-8A82-C70D0453219C}"/>
              </a:ext>
            </a:extLst>
          </p:cNvPr>
          <p:cNvSpPr txBox="1">
            <a:spLocks/>
          </p:cNvSpPr>
          <p:nvPr/>
        </p:nvSpPr>
        <p:spPr>
          <a:xfrm>
            <a:off x="1719119" y="2885721"/>
            <a:ext cx="8710341"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2000" dirty="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rPr>
              <a:t>UART &amp; USART – Universal Synchronous Asynchronous</a:t>
            </a:r>
            <a:r>
              <a:rPr lang="en-US" sz="2000" dirty="0">
                <a:solidFill>
                  <a:schemeClr val="tx1"/>
                </a:solidFill>
                <a:effectLst>
                  <a:outerShdw blurRad="38100" dist="38100" dir="2700000" algn="tl">
                    <a:srgbClr val="000000">
                      <a:alpha val="43137"/>
                    </a:srgbClr>
                  </a:outerShdw>
                </a:effectLst>
                <a:latin typeface="Segoe UI" panose="020B0502040204020203" pitchFamily="34" charset="0"/>
                <a:cs typeface="Segoe UI"/>
              </a:rPr>
              <a:t> Receiver   	       Transmitter</a:t>
            </a:r>
            <a:endParaRPr lang="en-US" sz="2000" dirty="0">
              <a:solidFill>
                <a:schemeClr val="tx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33902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FB0BF-742F-4E8A-9979-CB4FAC1A28C3}"/>
              </a:ext>
            </a:extLst>
          </p:cNvPr>
          <p:cNvSpPr>
            <a:spLocks noGrp="1"/>
          </p:cNvSpPr>
          <p:nvPr>
            <p:ph type="title"/>
          </p:nvPr>
        </p:nvSpPr>
        <p:spPr>
          <a:xfrm>
            <a:off x="1141412" y="-163359"/>
            <a:ext cx="9905998" cy="1478570"/>
          </a:xfrm>
        </p:spPr>
        <p:txBody>
          <a:bodyPr/>
          <a:lstStyle/>
          <a:p>
            <a:r>
              <a:rPr lang="en-IN" dirty="0">
                <a:solidFill>
                  <a:srgbClr val="134770"/>
                </a:solidFill>
              </a:rPr>
              <a:t>Serial Communication UART</a:t>
            </a:r>
          </a:p>
        </p:txBody>
      </p:sp>
      <p:sp>
        <p:nvSpPr>
          <p:cNvPr id="4" name="Content Placeholder 17">
            <a:extLst>
              <a:ext uri="{FF2B5EF4-FFF2-40B4-BE49-F238E27FC236}">
                <a16:creationId xmlns:a16="http://schemas.microsoft.com/office/drawing/2014/main" id="{08D9AC1C-7DAA-4175-9A7C-CE95450B7103}"/>
              </a:ext>
            </a:extLst>
          </p:cNvPr>
          <p:cNvSpPr txBox="1">
            <a:spLocks/>
          </p:cNvSpPr>
          <p:nvPr/>
        </p:nvSpPr>
        <p:spPr>
          <a:xfrm>
            <a:off x="521207" y="1536614"/>
            <a:ext cx="5041393" cy="487333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2400" dirty="0">
                <a:solidFill>
                  <a:srgbClr val="D24726"/>
                </a:solidFill>
                <a:latin typeface="Segoe UI Semibold" panose="020B0702040204020203" pitchFamily="34" charset="0"/>
                <a:cs typeface="Segoe UI Semibold" panose="020B0702040204020203" pitchFamily="34" charset="0"/>
              </a:rPr>
              <a:t>Baud Rate</a:t>
            </a:r>
          </a:p>
          <a:p>
            <a:pPr marL="0" indent="0">
              <a:buNone/>
            </a:pPr>
            <a:r>
              <a:rPr lang="en-IN" sz="1800" dirty="0"/>
              <a:t>The baud rate specifies </a:t>
            </a:r>
            <a:r>
              <a:rPr lang="en-IN" sz="1800" b="1" dirty="0"/>
              <a:t>how fast</a:t>
            </a:r>
            <a:r>
              <a:rPr lang="en-IN" sz="1800" dirty="0"/>
              <a:t> data is sent over a serial line. It’s usually expressed in units of bits-per-second (bps). One of the more common baud rates, especially for simple stuff where speed isn’t critical, is </a:t>
            </a:r>
            <a:r>
              <a:rPr lang="en-IN" sz="1800" b="1" dirty="0"/>
              <a:t>9600 bps</a:t>
            </a:r>
            <a:r>
              <a:rPr lang="en-IN" sz="1800" dirty="0"/>
              <a:t>. Other “standard” baud are 1200, 2400, 4800, 19200, 38400, 57600, and 115200.</a:t>
            </a:r>
          </a:p>
          <a:p>
            <a:pPr marL="0" indent="0">
              <a:buNone/>
            </a:pPr>
            <a:r>
              <a:rPr lang="en-IN" sz="2400" b="1" dirty="0">
                <a:solidFill>
                  <a:srgbClr val="D24726"/>
                </a:solidFill>
              </a:rPr>
              <a:t>Framing the data</a:t>
            </a:r>
          </a:p>
          <a:p>
            <a:pPr marL="0" indent="0">
              <a:buNone/>
            </a:pPr>
            <a:r>
              <a:rPr lang="en-IN" sz="1800" dirty="0"/>
              <a:t>Each block (usually a byte) of data transmitted is actually sent in a </a:t>
            </a:r>
            <a:r>
              <a:rPr lang="en-IN" sz="1800" i="1" dirty="0"/>
              <a:t>packet</a:t>
            </a:r>
            <a:r>
              <a:rPr lang="en-IN" sz="1800" dirty="0"/>
              <a:t> or </a:t>
            </a:r>
            <a:r>
              <a:rPr lang="en-IN" sz="1800" i="1" dirty="0"/>
              <a:t>frame</a:t>
            </a:r>
            <a:r>
              <a:rPr lang="en-IN" sz="1800" dirty="0"/>
              <a:t> of bits. Frames are created by appending synchronization and parity bits to our data.</a:t>
            </a:r>
            <a:endParaRPr lang="en-US" sz="2400" dirty="0">
              <a:solidFill>
                <a:srgbClr val="D24726"/>
              </a:solidFill>
              <a:latin typeface="Segoe UI Semibold" panose="020B0702040204020203" pitchFamily="34" charset="0"/>
              <a:cs typeface="Segoe UI Semibold" panose="020B0702040204020203" pitchFamily="34" charset="0"/>
            </a:endParaRPr>
          </a:p>
        </p:txBody>
      </p:sp>
      <p:pic>
        <p:nvPicPr>
          <p:cNvPr id="5" name="Picture 2" descr="Serial Packet">
            <a:extLst>
              <a:ext uri="{FF2B5EF4-FFF2-40B4-BE49-F238E27FC236}">
                <a16:creationId xmlns:a16="http://schemas.microsoft.com/office/drawing/2014/main" id="{22955E13-E560-4438-AAE3-EC950A76E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307" y="5321386"/>
            <a:ext cx="4787393" cy="6360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Serial Wiring">
            <a:extLst>
              <a:ext uri="{FF2B5EF4-FFF2-40B4-BE49-F238E27FC236}">
                <a16:creationId xmlns:a16="http://schemas.microsoft.com/office/drawing/2014/main" id="{39ACAFDC-B664-4109-B935-FF23A3A003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8326" y="2833620"/>
            <a:ext cx="2664057" cy="161601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BEC2F9B-3263-40DE-8FEA-DBD64577A75E}"/>
              </a:ext>
            </a:extLst>
          </p:cNvPr>
          <p:cNvSpPr/>
          <p:nvPr/>
        </p:nvSpPr>
        <p:spPr>
          <a:xfrm>
            <a:off x="6044693" y="1762036"/>
            <a:ext cx="5623432" cy="646331"/>
          </a:xfrm>
          <a:prstGeom prst="rect">
            <a:avLst/>
          </a:prstGeom>
        </p:spPr>
        <p:txBody>
          <a:bodyPr wrap="square">
            <a:spAutoFit/>
          </a:bodyPr>
          <a:lstStyle/>
          <a:p>
            <a:r>
              <a:rPr lang="en-IN" sz="1200" dirty="0">
                <a:solidFill>
                  <a:srgbClr val="333333"/>
                </a:solidFill>
                <a:latin typeface="Segoe UI" panose="020B0502040204020203" pitchFamily="34" charset="0"/>
                <a:cs typeface="Segoe UI" panose="020B0502040204020203" pitchFamily="34" charset="0"/>
              </a:rPr>
              <a:t>A serial bus consists of just two wires - one for sending data and another for receiving. As such, serial devices should have two serial pins: the receiver, </a:t>
            </a:r>
            <a:r>
              <a:rPr lang="en-IN" sz="1200" b="1" dirty="0">
                <a:solidFill>
                  <a:srgbClr val="333333"/>
                </a:solidFill>
                <a:latin typeface="Segoe UI" panose="020B0502040204020203" pitchFamily="34" charset="0"/>
                <a:cs typeface="Segoe UI" panose="020B0502040204020203" pitchFamily="34" charset="0"/>
              </a:rPr>
              <a:t>RX</a:t>
            </a:r>
            <a:r>
              <a:rPr lang="en-IN" sz="1200" dirty="0">
                <a:solidFill>
                  <a:srgbClr val="333333"/>
                </a:solidFill>
                <a:latin typeface="Segoe UI" panose="020B0502040204020203" pitchFamily="34" charset="0"/>
                <a:cs typeface="Segoe UI" panose="020B0502040204020203" pitchFamily="34" charset="0"/>
              </a:rPr>
              <a:t>, and the transmitter, </a:t>
            </a:r>
            <a:r>
              <a:rPr lang="en-IN" sz="1200" b="1" dirty="0">
                <a:solidFill>
                  <a:srgbClr val="333333"/>
                </a:solidFill>
                <a:latin typeface="Segoe UI" panose="020B0502040204020203" pitchFamily="34" charset="0"/>
                <a:cs typeface="Segoe UI" panose="020B0502040204020203" pitchFamily="34" charset="0"/>
              </a:rPr>
              <a:t>TX</a:t>
            </a:r>
            <a:r>
              <a:rPr lang="en-IN" sz="1200" dirty="0">
                <a:solidFill>
                  <a:srgbClr val="333333"/>
                </a:solidFill>
                <a:latin typeface="Segoe UI" panose="020B0502040204020203" pitchFamily="34" charset="0"/>
                <a:cs typeface="Segoe UI" panose="020B0502040204020203" pitchFamily="34" charset="0"/>
              </a:rPr>
              <a:t>.</a:t>
            </a:r>
            <a:endParaRPr lang="en-IN" sz="1200" dirty="0">
              <a:latin typeface="Segoe UI" panose="020B0502040204020203" pitchFamily="34" charset="0"/>
              <a:cs typeface="Segoe UI" panose="020B0502040204020203" pitchFamily="34" charset="0"/>
            </a:endParaRPr>
          </a:p>
        </p:txBody>
      </p:sp>
      <p:pic>
        <p:nvPicPr>
          <p:cNvPr id="8" name="Picture 6" descr="https://cdn.sparkfun.com/assets/c/a/0/b/7/50d2201ece395f0a15000001.png">
            <a:extLst>
              <a:ext uri="{FF2B5EF4-FFF2-40B4-BE49-F238E27FC236}">
                <a16:creationId xmlns:a16="http://schemas.microsoft.com/office/drawing/2014/main" id="{BDDB47E1-E6AA-470A-854C-9A9FEC14FCC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9700" y="5321386"/>
            <a:ext cx="6592230" cy="863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9642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72944-A17C-465F-9791-3EE731960237}"/>
              </a:ext>
            </a:extLst>
          </p:cNvPr>
          <p:cNvSpPr>
            <a:spLocks noGrp="1"/>
          </p:cNvSpPr>
          <p:nvPr>
            <p:ph type="title"/>
          </p:nvPr>
        </p:nvSpPr>
        <p:spPr>
          <a:xfrm>
            <a:off x="1141413" y="-186484"/>
            <a:ext cx="9905998" cy="1478570"/>
          </a:xfrm>
        </p:spPr>
        <p:txBody>
          <a:bodyPr/>
          <a:lstStyle/>
          <a:p>
            <a:r>
              <a:rPr lang="en-IN" dirty="0">
                <a:solidFill>
                  <a:srgbClr val="134770"/>
                </a:solidFill>
              </a:rPr>
              <a:t>I2C – Inter-integrated Circuit </a:t>
            </a:r>
          </a:p>
        </p:txBody>
      </p:sp>
      <p:sp>
        <p:nvSpPr>
          <p:cNvPr id="4" name="Content Placeholder 4">
            <a:extLst>
              <a:ext uri="{FF2B5EF4-FFF2-40B4-BE49-F238E27FC236}">
                <a16:creationId xmlns:a16="http://schemas.microsoft.com/office/drawing/2014/main" id="{56AFF860-538A-40E8-8BDE-ED5F2255C392}"/>
              </a:ext>
            </a:extLst>
          </p:cNvPr>
          <p:cNvSpPr txBox="1">
            <a:spLocks/>
          </p:cNvSpPr>
          <p:nvPr/>
        </p:nvSpPr>
        <p:spPr>
          <a:xfrm>
            <a:off x="649023" y="1184305"/>
            <a:ext cx="5242985" cy="504421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nSpc>
                <a:spcPts val="1800"/>
              </a:lnSpc>
              <a:spcAft>
                <a:spcPts val="600"/>
              </a:spcAft>
            </a:pPr>
            <a:r>
              <a:rPr lang="en-IN" dirty="0"/>
              <a:t>The </a:t>
            </a:r>
            <a:r>
              <a:rPr lang="en-IN" dirty="0">
                <a:solidFill>
                  <a:srgbClr val="D24726"/>
                </a:solidFill>
              </a:rPr>
              <a:t>Inter-integrated Circuit </a:t>
            </a:r>
            <a:r>
              <a:rPr lang="en-IN" dirty="0"/>
              <a:t>(I</a:t>
            </a:r>
            <a:r>
              <a:rPr lang="en-IN" baseline="30000" dirty="0"/>
              <a:t>2</a:t>
            </a:r>
            <a:r>
              <a:rPr lang="en-IN" dirty="0"/>
              <a:t>C) Protocol is a protocol intended to allow multiple “slave” digital integrated circuits (“chips”) to communicate with one or more “master” chips. Like the Serial Peripheral Interface (SPI), it is only intended for short distance communications within a single device. Like Asynchronous Serial Interfaces (such as RS-232 or UARTs), it only requires two signal wires to exchange information.</a:t>
            </a:r>
          </a:p>
          <a:p>
            <a:pPr>
              <a:lnSpc>
                <a:spcPts val="1800"/>
              </a:lnSpc>
              <a:spcAft>
                <a:spcPts val="600"/>
              </a:spcAft>
            </a:pPr>
            <a:r>
              <a:rPr lang="en-IN" dirty="0"/>
              <a:t>I</a:t>
            </a:r>
            <a:r>
              <a:rPr lang="en-IN" baseline="30000" dirty="0"/>
              <a:t>2</a:t>
            </a:r>
            <a:r>
              <a:rPr lang="en-IN" dirty="0"/>
              <a:t>C requires a mere two wires, like asynchronous serial, but those two wires can support up to 1008 slave devices. Also, unlike SPI, I</a:t>
            </a:r>
            <a:r>
              <a:rPr lang="en-IN" baseline="30000" dirty="0"/>
              <a:t>2</a:t>
            </a:r>
            <a:r>
              <a:rPr lang="en-IN" dirty="0"/>
              <a:t>C can support a multi-master system, allowing more than one master to communicate with all devices on the bus.</a:t>
            </a:r>
          </a:p>
          <a:p>
            <a:pPr>
              <a:lnSpc>
                <a:spcPts val="1800"/>
              </a:lnSpc>
              <a:spcAft>
                <a:spcPts val="600"/>
              </a:spcAft>
            </a:pPr>
            <a:r>
              <a:rPr lang="en-IN" dirty="0"/>
              <a:t>Data rates fall between asynchronous serial and SPI; most I</a:t>
            </a:r>
            <a:r>
              <a:rPr lang="en-IN" baseline="30000" dirty="0"/>
              <a:t>2</a:t>
            </a:r>
            <a:r>
              <a:rPr lang="en-IN" dirty="0"/>
              <a:t>C devices can communicate at 100kHz or 400kHz. </a:t>
            </a:r>
          </a:p>
        </p:txBody>
      </p:sp>
      <p:pic>
        <p:nvPicPr>
          <p:cNvPr id="5" name="Content Placeholder 6">
            <a:extLst>
              <a:ext uri="{FF2B5EF4-FFF2-40B4-BE49-F238E27FC236}">
                <a16:creationId xmlns:a16="http://schemas.microsoft.com/office/drawing/2014/main" id="{A0E5A256-5B24-40A2-88DE-B4A88BBAA3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0637" y="1184305"/>
            <a:ext cx="5010150" cy="3167673"/>
          </a:xfrm>
          <a:prstGeom prst="rect">
            <a:avLst/>
          </a:prstGeom>
        </p:spPr>
      </p:pic>
      <p:pic>
        <p:nvPicPr>
          <p:cNvPr id="6" name="Picture 2" descr="Related image">
            <a:extLst>
              <a:ext uri="{FF2B5EF4-FFF2-40B4-BE49-F238E27FC236}">
                <a16:creationId xmlns:a16="http://schemas.microsoft.com/office/drawing/2014/main" id="{684BCA1C-C630-41B7-AA00-CEBCC62131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9993" y="4379374"/>
            <a:ext cx="5151437" cy="2030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54926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283</TotalTime>
  <Words>1722</Words>
  <Application>Microsoft Office PowerPoint</Application>
  <PresentationFormat>Widescreen</PresentationFormat>
  <Paragraphs>175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Lucida Console</vt:lpstr>
      <vt:lpstr>Segoe UI</vt:lpstr>
      <vt:lpstr>Segoe UI Semibold</vt:lpstr>
      <vt:lpstr>Times New Roman</vt:lpstr>
      <vt:lpstr>Tw Cen MT</vt:lpstr>
      <vt:lpstr>Circuit</vt:lpstr>
      <vt:lpstr>PowerPoint Presentation</vt:lpstr>
      <vt:lpstr>button</vt:lpstr>
      <vt:lpstr>SERIAL MONITOR</vt:lpstr>
      <vt:lpstr>DAC –Digital to Analog &amp; PWM</vt:lpstr>
      <vt:lpstr>PowerPoint Presentation</vt:lpstr>
      <vt:lpstr>PowerPoint Presentation</vt:lpstr>
      <vt:lpstr>Types of communication</vt:lpstr>
      <vt:lpstr>Serial Communication UART</vt:lpstr>
      <vt:lpstr>I2C – Inter-integrated Circuit </vt:lpstr>
      <vt:lpstr>SPI – Serial Peripheral Interface</vt:lpstr>
      <vt:lpstr>What's a Servo motor</vt:lpstr>
      <vt:lpstr>How does it work ?</vt:lpstr>
      <vt:lpstr>BASIC SWEEP program </vt:lpstr>
      <vt:lpstr>Whats a ultrasonic sensor</vt:lpstr>
      <vt:lpstr>HOW does an ultrasonic sensor work !</vt:lpstr>
      <vt:lpstr>HOW to measure distance using an ultrasonic sensor</vt:lpstr>
      <vt:lpstr>What’s an LDR ?</vt:lpstr>
      <vt:lpstr>How does it work !</vt:lpstr>
      <vt:lpstr>Basic circuit to implement LDR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Nishchay Singh Muktawat</dc:creator>
  <cp:lastModifiedBy>Nishchay Singh Muktawat</cp:lastModifiedBy>
  <cp:revision>11</cp:revision>
  <dcterms:created xsi:type="dcterms:W3CDTF">2019-03-06T03:32:40Z</dcterms:created>
  <dcterms:modified xsi:type="dcterms:W3CDTF">2019-03-06T18:44:29Z</dcterms:modified>
</cp:coreProperties>
</file>