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Questrial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Questrial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"/>
          <p:cNvSpPr/>
          <p:nvPr>
            <p:ph idx="2" type="pic"/>
          </p:nvPr>
        </p:nvSpPr>
        <p:spPr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166" name="Google Shape;166;p1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2"/>
          <p:cNvSpPr/>
          <p:nvPr>
            <p:ph idx="2" type="pic"/>
          </p:nvPr>
        </p:nvSpPr>
        <p:spPr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173" name="Google Shape;173;p1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179" name="Google Shape;179;p1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185" name="Google Shape;185;p14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186" name="Google Shape;186;p1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194" name="Google Shape;194;p1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0" name="Google Shape;200;p16"/>
          <p:cNvSpPr txBox="1"/>
          <p:nvPr>
            <p:ph idx="2" type="body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01" name="Google Shape;201;p16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2" name="Google Shape;202;p16"/>
          <p:cNvSpPr txBox="1"/>
          <p:nvPr>
            <p:ph idx="4" type="body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03" name="Google Shape;203;p16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4" name="Google Shape;204;p16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05" name="Google Shape;205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1" name="Google Shape;211;p17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Google Shape;212;p17"/>
          <p:cNvSpPr txBox="1"/>
          <p:nvPr>
            <p:ph idx="3" type="body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13" name="Google Shape;213;p17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4" name="Google Shape;214;p17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Google Shape;215;p17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16" name="Google Shape;216;p17"/>
          <p:cNvSpPr txBox="1"/>
          <p:nvPr>
            <p:ph idx="7" type="body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7" name="Google Shape;217;p17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9" type="body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19" name="Google Shape;219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idx="1" type="body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6"/>
          <p:cNvSpPr txBox="1"/>
          <p:nvPr>
            <p:ph idx="2" type="body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40" name="Google Shape;140;p7"/>
          <p:cNvSpPr txBox="1"/>
          <p:nvPr>
            <p:ph idx="2" type="body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42" name="Google Shape;142;p7"/>
          <p:cNvSpPr txBox="1"/>
          <p:nvPr>
            <p:ph idx="4" type="body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10"/>
          <p:cNvSpPr txBox="1"/>
          <p:nvPr>
            <p:ph idx="2" type="body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159" name="Google Shape;159;p1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internetofthingsagenda.techtarget.com/definition/Internet-of-Things-Io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mqtt/mqtt.github.io/wiki/SYS-Topics" TargetMode="External"/><Relationship Id="rId4" Type="http://schemas.openxmlformats.org/officeDocument/2006/relationships/hyperlink" Target="https://github.com/mqtt/mqtt.github.io/wiki/SYS-Topic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hivemq.com/blog/mqtt-essentials-part-6-mqtt-quality-of-service-levels/" TargetMode="External"/><Relationship Id="rId4" Type="http://schemas.openxmlformats.org/officeDocument/2006/relationships/hyperlink" Target="https://www.hivemq.com/blog/mqtt-essentials-part-6-mqtt-quality-of-service-levels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w3.org/TR/raw-sockets/" TargetMode="External"/><Relationship Id="rId4" Type="http://schemas.openxmlformats.org/officeDocument/2006/relationships/hyperlink" Target="http://www.w3.org/TR/raw-sockets/" TargetMode="External"/><Relationship Id="rId5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0"/>
          <p:cNvGrpSpPr/>
          <p:nvPr/>
        </p:nvGrpSpPr>
        <p:grpSpPr>
          <a:xfrm>
            <a:off x="0" y="1"/>
            <a:ext cx="9144000" cy="5143500"/>
            <a:chOff x="0" y="1"/>
            <a:chExt cx="9144000" cy="5143499"/>
          </a:xfrm>
        </p:grpSpPr>
        <p:pic>
          <p:nvPicPr>
            <p:cNvPr id="239" name="Google Shape;23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"/>
              <a:ext cx="9144000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20"/>
            <p:cNvSpPr/>
            <p:nvPr/>
          </p:nvSpPr>
          <p:spPr>
            <a:xfrm>
              <a:off x="0" y="1"/>
              <a:ext cx="9144000" cy="5143499"/>
            </a:xfrm>
            <a:prstGeom prst="rect">
              <a:avLst/>
            </a:prstGeom>
            <a:solidFill>
              <a:schemeClr val="lt1">
                <a:alpha val="8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20"/>
          <p:cNvSpPr/>
          <p:nvPr/>
        </p:nvSpPr>
        <p:spPr>
          <a:xfrm>
            <a:off x="2314804" y="1890450"/>
            <a:ext cx="46730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311700" y="536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rPr b="1" lang="en" sz="1100"/>
              <a:t>MESSAGE QUEUING TELEMETRY TRANSPORT</a:t>
            </a:r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2315" y="1344300"/>
            <a:ext cx="5831800" cy="37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9"/>
          <p:cNvSpPr txBox="1"/>
          <p:nvPr/>
        </p:nvSpPr>
        <p:spPr>
          <a:xfrm>
            <a:off x="351550" y="1344300"/>
            <a:ext cx="2177400" cy="3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by :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Andy Stanford-Clark (IBM) and Arlen Nipper (Arcom, now Cirrus Link)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2493059" y="211212"/>
            <a:ext cx="360387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125" y="-639100"/>
            <a:ext cx="7877858" cy="60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rPr lang="en">
                <a:solidFill>
                  <a:srgbClr val="000000"/>
                </a:solidFill>
              </a:rPr>
              <a:t>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410600" y="54519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600">
                <a:solidFill>
                  <a:schemeClr val="dk1"/>
                </a:solidFill>
              </a:rPr>
              <a:t>Decoupling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Space decoupling:</a:t>
            </a:r>
            <a:r>
              <a:rPr lang="en" sz="1600">
                <a:solidFill>
                  <a:schemeClr val="dk1"/>
                </a:solidFill>
              </a:rPr>
              <a:t> Publisher and subscriber do not need to know each other (for example, no exchange of IP address and port).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Time decoupling:</a:t>
            </a:r>
            <a:r>
              <a:rPr lang="en" sz="1600">
                <a:solidFill>
                  <a:schemeClr val="dk1"/>
                </a:solidFill>
              </a:rPr>
              <a:t> Publisher and subscriber do not need to run at the same time.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Synchronization decoupling:</a:t>
            </a:r>
            <a:r>
              <a:rPr lang="en" sz="1600">
                <a:solidFill>
                  <a:schemeClr val="dk1"/>
                </a:solidFill>
              </a:rPr>
              <a:t> Operations on both components do not need to be interrupted during publishing or receiving.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600">
                <a:solidFill>
                  <a:schemeClr val="dk1"/>
                </a:solidFill>
              </a:rPr>
              <a:t>Scalability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Pub/Sub scales better than the traditional client-server approach.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Message caching and intelligent routing of messages are often a decisive factors for improving scalability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773105" y="614201"/>
            <a:ext cx="73509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Filtering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Subject-based filtering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Content-based filtering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Type-based filtering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950" y="1086050"/>
            <a:ext cx="3638800" cy="17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3651" y="3097675"/>
            <a:ext cx="5252225" cy="16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3"/>
          <p:cNvSpPr txBox="1"/>
          <p:nvPr/>
        </p:nvSpPr>
        <p:spPr>
          <a:xfrm>
            <a:off x="343925" y="1199900"/>
            <a:ext cx="3362700" cy="3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MQTT protocol is based on TCP/IP.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Both the client and the broker need to have a TCP/IP stack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MQTT connection is always between one client and the broker.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3"/>
          <p:cNvSpPr txBox="1"/>
          <p:nvPr>
            <p:ph type="title"/>
          </p:nvPr>
        </p:nvSpPr>
        <p:spPr>
          <a:xfrm>
            <a:off x="273475" y="131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CONNECT MESSAGE</a:t>
            </a:r>
            <a:endParaRPr b="1" sz="13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360" y="275664"/>
            <a:ext cx="6988804" cy="466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00"/>
                </a:solidFill>
              </a:rPr>
              <a:t>CONNACK MESSAGE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2" name="Google Shape;3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24" y="1017725"/>
            <a:ext cx="4667250" cy="344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2050" y="1093925"/>
            <a:ext cx="4019550" cy="3155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PUBLISH</a:t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id="339" name="Google Shape;3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59" y="168088"/>
            <a:ext cx="8478370" cy="483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SUBSCRIBE</a:t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id="345" name="Google Shape;3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121025"/>
            <a:ext cx="8850407" cy="484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24" y="1085328"/>
            <a:ext cx="5167395" cy="368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7100" y="1124250"/>
            <a:ext cx="3609975" cy="348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7911" y="2588559"/>
            <a:ext cx="5223163" cy="243391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311700" y="90150"/>
            <a:ext cx="8520600" cy="2404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2400">
                <a:solidFill>
                  <a:schemeClr val="dk1"/>
                </a:solidFill>
              </a:rPr>
              <a:t>A practice of transporting and exchanging data between nodes over a shared medium in an information system.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2400">
                <a:solidFill>
                  <a:schemeClr val="dk1"/>
                </a:solidFill>
              </a:rPr>
              <a:t>Networking facilitates everything from telephone calls to text messaging to streaming video to the internet of things (</a:t>
            </a:r>
            <a:r>
              <a:rPr b="1" lang="en" sz="2400" u="sng">
                <a:solidFill>
                  <a:schemeClr val="hlink"/>
                </a:solidFill>
                <a:hlinkClick r:id="rId4"/>
              </a:rPr>
              <a:t>IoT</a:t>
            </a:r>
            <a:r>
              <a:rPr b="1" lang="en" sz="2400">
                <a:solidFill>
                  <a:schemeClr val="dk1"/>
                </a:solidFill>
              </a:rPr>
              <a:t>).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UNSUBSCRIBE</a:t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id="357" name="Google Shape;3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06" y="272982"/>
            <a:ext cx="8810065" cy="487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UNSUBACK</a:t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id="363" name="Google Shape;36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42" y="161365"/>
            <a:ext cx="7808888" cy="483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0000"/>
                </a:solidFill>
              </a:rPr>
              <a:t>TOPICS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41"/>
          <p:cNvSpPr txBox="1"/>
          <p:nvPr>
            <p:ph idx="1" type="body"/>
          </p:nvPr>
        </p:nvSpPr>
        <p:spPr>
          <a:xfrm>
            <a:off x="311700" y="96543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>
                <a:solidFill>
                  <a:schemeClr val="dk1"/>
                </a:solidFill>
              </a:rPr>
              <a:t>The broker accepts each valid topic without any prior initialization.</a:t>
            </a:r>
            <a:endParaRPr sz="2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>
                <a:solidFill>
                  <a:schemeClr val="dk1"/>
                </a:solidFill>
              </a:rPr>
              <a:t>each topic must contain </a:t>
            </a:r>
            <a:r>
              <a:rPr b="1" lang="en" sz="2400">
                <a:solidFill>
                  <a:schemeClr val="dk1"/>
                </a:solidFill>
              </a:rPr>
              <a:t>at least 1 character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>
                <a:solidFill>
                  <a:schemeClr val="dk1"/>
                </a:solidFill>
              </a:rPr>
              <a:t>They string permits empty spaces. </a:t>
            </a:r>
            <a:endParaRPr sz="2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2400">
                <a:solidFill>
                  <a:schemeClr val="dk1"/>
                </a:solidFill>
              </a:rPr>
              <a:t>Topics are case-sensitive.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>
                <a:solidFill>
                  <a:schemeClr val="dk1"/>
                </a:solidFill>
              </a:rPr>
              <a:t>Have levels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311" y="3298597"/>
            <a:ext cx="60960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261438" y="1008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rPr b="1" lang="en" sz="2800">
                <a:solidFill>
                  <a:schemeClr val="dk1"/>
                </a:solidFill>
              </a:rPr>
              <a:t>SINGLE LEVEL: +</a:t>
            </a:r>
            <a:br>
              <a:rPr b="1" lang="en" sz="2800">
                <a:solidFill>
                  <a:schemeClr val="dk1"/>
                </a:solidFill>
              </a:rPr>
            </a:br>
            <a:r>
              <a:rPr lang="en"/>
              <a:t>DS IN TOPIC</a:t>
            </a:r>
            <a:endParaRPr/>
          </a:p>
        </p:txBody>
      </p: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7" name="Google Shape;37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75" y="1628475"/>
            <a:ext cx="86211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500" y="2949875"/>
            <a:ext cx="6389400" cy="2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510400" y="227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Multi Level: #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84" name="Google Shape;3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75" y="701250"/>
            <a:ext cx="8810400" cy="16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525" y="2654175"/>
            <a:ext cx="7406025" cy="19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TOPICS BEGINNING WITH $</a:t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311700" y="33220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Topics that start with a $ symbol have a different purpose.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These topics are not part of the subscription when you subscribe to the multi-level wildcard as a topic (#). 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600">
                <a:solidFill>
                  <a:schemeClr val="dk1"/>
                </a:solidFill>
              </a:rPr>
              <a:t>The $-symbol topics are reserved for internal statistics of the MQTT broker.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Clients cannot publish messages to these topics.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One suggestion for $SYS-topics is in the</a:t>
            </a: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MQTT GitHub wiki</a:t>
            </a:r>
            <a:r>
              <a:rPr lang="en" sz="1600">
                <a:solidFill>
                  <a:schemeClr val="dk1"/>
                </a:solidFill>
              </a:rPr>
              <a:t>. Here are some examples: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$SYS/broker/clients/connected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$SYS/broker/clients/disconnected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$SYS/broker/clients/total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$SYS/broker/messages/sent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$SYS/broker/uptime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00"/>
                </a:solidFill>
              </a:rPr>
              <a:t>QUALITY OF SERVICE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7" name="Google Shape;39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400">
                <a:solidFill>
                  <a:schemeClr val="dk1"/>
                </a:solidFill>
              </a:rPr>
              <a:t>QoS is a key feature of the MQTT protocol. 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400">
                <a:solidFill>
                  <a:schemeClr val="dk1"/>
                </a:solidFill>
              </a:rPr>
              <a:t>QoS gives the client the power to choose a level of service that matches its network reliability and application logic. 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400">
                <a:solidFill>
                  <a:schemeClr val="dk1"/>
                </a:solidFill>
              </a:rPr>
              <a:t>MQTT manages the re-transmission of messages and guarantees delivery (even when the underlying transport is not reliable)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400">
                <a:solidFill>
                  <a:schemeClr val="dk1"/>
                </a:solidFill>
              </a:rPr>
              <a:t>QoS makes communication in unreliable networks a lot easier.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311700" y="23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QOS 0 - AT MOST ONCE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91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There is no guarantee of delivery. 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The recipient does not acknowledge receipt of the message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The message is not stored and re-transmitted by the sender. 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It is often called “fire and forget”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It provides the same guarantee as the underlying TCP protocol.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04" name="Google Shape;4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869" y="2843320"/>
            <a:ext cx="4815576" cy="186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QOS 1 - AT LEAST ONCE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0" name="Google Shape;4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QoS level 1 guarantees that a message is delivered at least one time to the receiver.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sender stores the message until it gets a  PUBACK packet from the receiver that acknowledges receipt of the message.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It is possible for a message to be sent or delivered multiple times.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sender uses the packet identifier in each packet to match the PUBLISH packet to the corresponding PUBACK packet.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the sender does not receive a PUBACK packet in a reasonable amount of time, the sender resends the PUBLISH packet. When a receiver gets a message with QoS 1, it can process it immediately.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the publishing client sends the message again it sets a duplicate (DUP) flag.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11" name="Google Shape;41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3" y="2918850"/>
            <a:ext cx="4087824" cy="15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1250" y="2708148"/>
            <a:ext cx="3770450" cy="22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QOS 2 - EXACTLY ONCE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8" name="Google Shape;418;p4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This level guarantees that each message is received only once by the intended recipients. 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QoS 2 is the safest and slowest quality of service level.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The guarantee is provided by at least two request/response flows (a four-part handshake) between the sender and the receiver. 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The sender and receiver use the packet identifier of the original PUBLISH message to coordinate delivery of the message.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>
            <a:off x="2123245" y="1890450"/>
            <a:ext cx="50561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PROTOCOLS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00" y="2219325"/>
            <a:ext cx="46672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2050" y="152400"/>
            <a:ext cx="4019550" cy="238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2050" y="2691920"/>
            <a:ext cx="3871470" cy="22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350" y="152400"/>
            <a:ext cx="4667251" cy="180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0000"/>
                </a:solidFill>
              </a:rPr>
              <a:t>PERSISTENT SESSION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2" name="Google Shape;43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Persistent sessions save all information that is relevant for the client on the broker. The </a:t>
            </a:r>
            <a:r>
              <a:rPr i="1" lang="en">
                <a:solidFill>
                  <a:schemeClr val="dk1"/>
                </a:solidFill>
              </a:rPr>
              <a:t>clientId</a:t>
            </a:r>
            <a:r>
              <a:rPr lang="en">
                <a:solidFill>
                  <a:schemeClr val="dk1"/>
                </a:solidFill>
              </a:rPr>
              <a:t> that the client provides when it establishes connection to the broker identifies the session 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Why ??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the connection between the client and broker is interrupted during a non-persistent session, these topics are lost and the client needs to subscribe again on reconnect.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Re-subscribing every time the connection is interrupted is a burden for constrained clients with limited resources.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 txBox="1"/>
          <p:nvPr>
            <p:ph type="title"/>
          </p:nvPr>
        </p:nvSpPr>
        <p:spPr>
          <a:xfrm>
            <a:off x="311700" y="513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WHAT’S STORED IN A PERSISTENT SESSION</a:t>
            </a:r>
            <a:r>
              <a:rPr b="1" lang="en" sz="1300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8" name="Google Shape;43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the client reconnects the information is available immediately.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Existence of a session (even if there are no subscriptions).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All the subscriptions of the client.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All messages in a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Quality of Service (QoS)</a:t>
            </a:r>
            <a:r>
              <a:rPr lang="en">
                <a:solidFill>
                  <a:schemeClr val="dk1"/>
                </a:solidFill>
              </a:rPr>
              <a:t> 1 or 2 flow that the client has not yet confirmed.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All new QoS 1 or 2 messages that the client missed while offline.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All QoS 2 messages received from the client that are not yet completely acknowledged.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/>
          <p:nvPr>
            <p:ph type="title"/>
          </p:nvPr>
        </p:nvSpPr>
        <p:spPr>
          <a:xfrm>
            <a:off x="311700" y="460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0000"/>
                </a:solidFill>
              </a:rPr>
              <a:t>RETAINED MESSAGES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444" name="Google Shape;44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 retained message is a normal MQTT message with the retained flag set to true.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 The broker stores the last retained message and the corresponding QoS for that topic.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Each client that subscribes to a topic pattern that matches the topic of the retained message receives the retained message immediately after they subscribe.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broker stores only one retained message per topic.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idx="1" type="body"/>
          </p:nvPr>
        </p:nvSpPr>
        <p:spPr>
          <a:xfrm>
            <a:off x="289389" y="20163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Send a retained message</a:t>
            </a:r>
            <a:endParaRPr b="1" sz="20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000">
                <a:solidFill>
                  <a:schemeClr val="dk1"/>
                </a:solidFill>
              </a:rPr>
              <a:t>You just set the </a:t>
            </a:r>
            <a:r>
              <a:rPr i="1" lang="en" sz="2000">
                <a:solidFill>
                  <a:schemeClr val="dk1"/>
                </a:solidFill>
              </a:rPr>
              <a:t>retained flag</a:t>
            </a:r>
            <a:r>
              <a:rPr lang="en" sz="2000">
                <a:solidFill>
                  <a:schemeClr val="dk1"/>
                </a:solidFill>
              </a:rPr>
              <a:t> of a MQTT publish message to true. T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000">
                <a:solidFill>
                  <a:schemeClr val="dk1"/>
                </a:solidFill>
              </a:rPr>
              <a:t>ypically, your client library provides an easy way to set this flag.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Delete a retained message</a:t>
            </a:r>
            <a:endParaRPr b="1" sz="20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000">
                <a:solidFill>
                  <a:schemeClr val="dk1"/>
                </a:solidFill>
              </a:rPr>
              <a:t>There is also a very simple way to delete the retained message of a topic: send a retained message with a zero-byte payload on the topic where you want to delete the previous retained message. 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000">
                <a:solidFill>
                  <a:schemeClr val="dk1"/>
                </a:solidFill>
              </a:rPr>
              <a:t>The broker deletes the retained message and new subscribers no longer get a retained message for that topic. 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000">
                <a:solidFill>
                  <a:schemeClr val="dk1"/>
                </a:solidFill>
              </a:rPr>
              <a:t>Frequently, it is not even necessary to delete, because each new retained message overwrites the previous one.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49483" y="87407"/>
            <a:ext cx="8520600" cy="1065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estrial"/>
              <a:buNone/>
            </a:pPr>
            <a:r>
              <a:rPr b="1" lang="en" sz="1700"/>
              <a:t>LAST WILL </a:t>
            </a:r>
            <a:r>
              <a:rPr b="1" lang="en" sz="2400"/>
              <a:t>AND </a:t>
            </a:r>
            <a:r>
              <a:rPr b="1" lang="en" sz="2400">
                <a:solidFill>
                  <a:schemeClr val="dk1"/>
                </a:solidFill>
              </a:rPr>
              <a:t>WHEN DOES A BROKER SEND THE LWT MESSAGE?</a:t>
            </a:r>
            <a:br>
              <a:rPr b="1" lang="en" sz="1800">
                <a:solidFill>
                  <a:schemeClr val="dk1"/>
                </a:solidFill>
              </a:rPr>
            </a:br>
            <a:r>
              <a:rPr b="1" lang="en" sz="1700"/>
              <a:t>TESTAMENT</a:t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According to the MQTT 3.1.1 specification, the broker must distribute the LWT of a client in the following situations: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000">
                <a:solidFill>
                  <a:schemeClr val="dk1"/>
                </a:solidFill>
              </a:rPr>
              <a:t>The broker detects an I/O error or network failure.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000">
                <a:solidFill>
                  <a:schemeClr val="dk1"/>
                </a:solidFill>
              </a:rPr>
              <a:t>The client fails to communicate within the defined Keep Alive period.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000">
                <a:solidFill>
                  <a:schemeClr val="dk1"/>
                </a:solidFill>
              </a:rPr>
              <a:t>The client does not send a DISCONNECT packet before it closes the network connection.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000">
                <a:solidFill>
                  <a:schemeClr val="dk1"/>
                </a:solidFill>
              </a:rPr>
              <a:t>The broker closes the network connection because of a protocol error.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928200" y="-21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0000"/>
                </a:solidFill>
              </a:rPr>
              <a:t>MQTT KEEP ALIVE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1" name="Google Shape;461;p55"/>
          <p:cNvSpPr txBox="1"/>
          <p:nvPr>
            <p:ph idx="1" type="body"/>
          </p:nvPr>
        </p:nvSpPr>
        <p:spPr>
          <a:xfrm>
            <a:off x="311700" y="597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>
                <a:solidFill>
                  <a:schemeClr val="dk1"/>
                </a:solidFill>
              </a:rPr>
              <a:t>MQTT includes a keep alive function that provides a workaround for the issue of half-open connections (or at least makes it possible to assess if the connection is still open).</a:t>
            </a: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400">
                <a:solidFill>
                  <a:schemeClr val="dk1"/>
                </a:solidFill>
              </a:rPr>
              <a:t>Keep alive ensures that the connection between the broker and client is still open and that the broker and the client are aware of being connected.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>
                <a:solidFill>
                  <a:schemeClr val="dk1"/>
                </a:solidFill>
              </a:rPr>
              <a:t>When the client establishes a connection to the broker, the client communicates a time interval in seconds to the broker. This interval defines the maximum length of time that the broker and client may not communicate with each other.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462" name="Google Shape;46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025" y="2516614"/>
            <a:ext cx="3938575" cy="233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100" y="2516598"/>
            <a:ext cx="3938575" cy="23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6"/>
          <p:cNvSpPr txBox="1"/>
          <p:nvPr>
            <p:ph type="title"/>
          </p:nvPr>
        </p:nvSpPr>
        <p:spPr>
          <a:xfrm>
            <a:off x="961325" y="10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rPr lang="en">
                <a:solidFill>
                  <a:srgbClr val="000000"/>
                </a:solidFill>
              </a:rPr>
              <a:t>MQTT OVER BROWSER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9" name="Google Shape;469;p56"/>
          <p:cNvSpPr txBox="1"/>
          <p:nvPr>
            <p:ph idx="1" type="body"/>
          </p:nvPr>
        </p:nvSpPr>
        <p:spPr>
          <a:xfrm>
            <a:off x="311700" y="67269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600">
                <a:solidFill>
                  <a:schemeClr val="dk1"/>
                </a:solidFill>
              </a:rPr>
              <a:t>WebSocket</a:t>
            </a:r>
            <a:r>
              <a:rPr lang="en" sz="1600">
                <a:solidFill>
                  <a:schemeClr val="dk1"/>
                </a:solidFill>
              </a:rPr>
              <a:t> is a computer communications protocol, providing full-duplex communication channels over a single TCP connection. The </a:t>
            </a:r>
            <a:r>
              <a:rPr b="1" lang="en" sz="1600">
                <a:solidFill>
                  <a:schemeClr val="dk1"/>
                </a:solidFill>
              </a:rPr>
              <a:t>WebSocket</a:t>
            </a:r>
            <a:r>
              <a:rPr lang="en" sz="1600">
                <a:solidFill>
                  <a:schemeClr val="dk1"/>
                </a:solidFill>
              </a:rPr>
              <a:t> protocol was standardized by the IETF as RFC 6455 in 2011, and the </a:t>
            </a:r>
            <a:r>
              <a:rPr b="1" lang="en" sz="1600">
                <a:solidFill>
                  <a:schemeClr val="dk1"/>
                </a:solidFill>
              </a:rPr>
              <a:t>WebSocket</a:t>
            </a:r>
            <a:r>
              <a:rPr lang="en" sz="1600">
                <a:solidFill>
                  <a:schemeClr val="dk1"/>
                </a:solidFill>
              </a:rPr>
              <a:t> API in Web IDL is being standardized by the W3C.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Currently, it is not possible to speak pure MQTT in a browser because it is not possible to open a raw TCP connection.</a:t>
            </a: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Socket API</a:t>
            </a:r>
            <a:r>
              <a:rPr lang="en" sz="1600">
                <a:solidFill>
                  <a:schemeClr val="dk1"/>
                </a:solidFill>
              </a:rPr>
              <a:t> will change that situation; however, few browsers implement this API yet.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70" name="Google Shape;470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8650" y="2577496"/>
            <a:ext cx="5660825" cy="2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217569" y="813547"/>
            <a:ext cx="8520600" cy="2682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285750" lvl="0" marL="425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2400">
                <a:solidFill>
                  <a:schemeClr val="dk1"/>
                </a:solidFill>
              </a:rPr>
              <a:t>Set of established rules. </a:t>
            </a:r>
            <a:endParaRPr b="1" sz="2400">
              <a:solidFill>
                <a:schemeClr val="dk1"/>
              </a:solidFill>
            </a:endParaRPr>
          </a:p>
          <a:p>
            <a:pPr indent="-285750" lvl="0" marL="425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2400">
                <a:solidFill>
                  <a:schemeClr val="dk1"/>
                </a:solidFill>
              </a:rPr>
              <a:t>Dictates how to format, transmit and receive data so computer network devices.</a:t>
            </a:r>
            <a:endParaRPr b="1" sz="2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2400">
                <a:solidFill>
                  <a:schemeClr val="dk1"/>
                </a:solidFill>
              </a:rPr>
              <a:t>For all devices from servers and routers to endpoints.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2400">
                <a:solidFill>
                  <a:schemeClr val="dk1"/>
                </a:solidFill>
              </a:rPr>
              <a:t>Same for all devices regardless of the differences in their underlying infrastructures, designs or standards.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52400"/>
            <a:ext cx="8944225" cy="47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311700" y="592057"/>
            <a:ext cx="85206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Computers use </a:t>
            </a:r>
            <a:r>
              <a:rPr b="1" lang="en" sz="2000">
                <a:solidFill>
                  <a:schemeClr val="dk1"/>
                </a:solidFill>
              </a:rPr>
              <a:t>port</a:t>
            </a:r>
            <a:r>
              <a:rPr lang="en" sz="2000">
                <a:solidFill>
                  <a:schemeClr val="dk1"/>
                </a:solidFill>
              </a:rPr>
              <a:t> numbers to determine to which process or application a message should be delivered. As </a:t>
            </a:r>
            <a:r>
              <a:rPr b="1" lang="en" sz="2000">
                <a:solidFill>
                  <a:schemeClr val="dk1"/>
                </a:solidFill>
              </a:rPr>
              <a:t>network</a:t>
            </a:r>
            <a:r>
              <a:rPr lang="en" sz="2000">
                <a:solidFill>
                  <a:schemeClr val="dk1"/>
                </a:solidFill>
              </a:rPr>
              <a:t> addresses are like street address, </a:t>
            </a:r>
            <a:r>
              <a:rPr b="1" lang="en" sz="2000">
                <a:solidFill>
                  <a:schemeClr val="dk1"/>
                </a:solidFill>
              </a:rPr>
              <a:t>port</a:t>
            </a:r>
            <a:r>
              <a:rPr lang="en" sz="2000">
                <a:solidFill>
                  <a:schemeClr val="dk1"/>
                </a:solidFill>
              </a:rPr>
              <a:t> numbers are like suite or room numbers.</a:t>
            </a:r>
            <a:endParaRPr sz="2000"/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500" y="1787578"/>
            <a:ext cx="5156675" cy="32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586850" y="76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Port Number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342275" y="7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rPr lang="en"/>
              <a:t>DIFFERENT PROTOCOLS AND TECHNOLOGIES USED IN IOT</a:t>
            </a:r>
            <a:endParaRPr/>
          </a:p>
        </p:txBody>
      </p:sp>
      <p:sp>
        <p:nvSpPr>
          <p:cNvPr id="275" name="Google Shape;27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6" name="Google Shape;2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8507"/>
            <a:ext cx="9144000" cy="48513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/>
          <p:nvPr/>
        </p:nvSpPr>
        <p:spPr>
          <a:xfrm>
            <a:off x="951875" y="7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Different protocols and technologies used in IoT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311700" y="208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rPr lang="en">
                <a:solidFill>
                  <a:srgbClr val="000000"/>
                </a:solidFill>
              </a:rPr>
              <a:t>L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 of protocol dedicated for IoT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2400">
                <a:solidFill>
                  <a:srgbClr val="000000"/>
                </a:solidFill>
              </a:rPr>
              <a:t>Advanced Message Queuing Protocol (AMQP)</a:t>
            </a:r>
            <a:r>
              <a:rPr lang="en" sz="2400">
                <a:solidFill>
                  <a:schemeClr val="dk1"/>
                </a:solidFill>
              </a:rPr>
              <a:t>,</a:t>
            </a:r>
            <a:endParaRPr sz="2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>
                <a:solidFill>
                  <a:schemeClr val="dk1"/>
                </a:solidFill>
              </a:rPr>
              <a:t>Streaming Text Oriented Messaging Protocol (STOMP),</a:t>
            </a:r>
            <a:endParaRPr sz="2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2400">
                <a:solidFill>
                  <a:schemeClr val="dk1"/>
                </a:solidFill>
              </a:rPr>
              <a:t>IETF</a:t>
            </a:r>
            <a:r>
              <a:rPr lang="en" sz="2400">
                <a:solidFill>
                  <a:srgbClr val="000000"/>
                </a:solidFill>
              </a:rPr>
              <a:t> Constrained Application Protocol</a:t>
            </a:r>
            <a:r>
              <a:rPr lang="en" sz="2400">
                <a:solidFill>
                  <a:schemeClr val="dk1"/>
                </a:solidFill>
              </a:rPr>
              <a:t>,</a:t>
            </a:r>
            <a:endParaRPr sz="2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2400">
                <a:solidFill>
                  <a:srgbClr val="000000"/>
                </a:solidFill>
              </a:rPr>
              <a:t>XMPP</a:t>
            </a:r>
            <a:endParaRPr sz="2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2400">
                <a:solidFill>
                  <a:srgbClr val="000000"/>
                </a:solidFill>
              </a:rPr>
              <a:t>DDS</a:t>
            </a:r>
            <a:endParaRPr sz="2400"/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2400">
                <a:solidFill>
                  <a:srgbClr val="000000"/>
                </a:solidFill>
              </a:rPr>
              <a:t>OPC UA</a:t>
            </a:r>
            <a:endParaRPr sz="2400"/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2400"/>
              <a:t>Web Application Messaging</a:t>
            </a:r>
            <a:r>
              <a:rPr lang="en" sz="1100"/>
              <a:t> Protocol (WAMP)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0"/>
            <a:ext cx="7393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