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339" r:id="rId2"/>
    <p:sldId id="270" r:id="rId3"/>
    <p:sldId id="271" r:id="rId4"/>
    <p:sldId id="272" r:id="rId5"/>
    <p:sldId id="304" r:id="rId6"/>
    <p:sldId id="306" r:id="rId7"/>
    <p:sldId id="307" r:id="rId8"/>
    <p:sldId id="308" r:id="rId9"/>
    <p:sldId id="309" r:id="rId10"/>
    <p:sldId id="310" r:id="rId11"/>
    <p:sldId id="314" r:id="rId12"/>
    <p:sldId id="315" r:id="rId13"/>
    <p:sldId id="340" r:id="rId14"/>
    <p:sldId id="318" r:id="rId15"/>
    <p:sldId id="322" r:id="rId16"/>
    <p:sldId id="324" r:id="rId17"/>
    <p:sldId id="337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0" autoAdjust="0"/>
    <p:restoredTop sz="94624"/>
  </p:normalViewPr>
  <p:slideViewPr>
    <p:cSldViewPr>
      <p:cViewPr varScale="1">
        <p:scale>
          <a:sx n="95" d="100"/>
          <a:sy n="95" d="100"/>
        </p:scale>
        <p:origin x="122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7AFE48-D804-4E0F-8BBB-5588EDE91B79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e-IL" altLang="x-none" noProof="0"/>
              <a:t>לחץ כדי לערוך סגנונות טקסט של תבנית בסיס</a:t>
            </a:r>
          </a:p>
          <a:p>
            <a:pPr lvl="1"/>
            <a:r>
              <a:rPr lang="he-IL" altLang="x-none" noProof="0"/>
              <a:t>רמה שנייה</a:t>
            </a:r>
          </a:p>
          <a:p>
            <a:pPr lvl="2"/>
            <a:r>
              <a:rPr lang="he-IL" altLang="x-none" noProof="0"/>
              <a:t>רמה שלישית</a:t>
            </a:r>
          </a:p>
          <a:p>
            <a:pPr lvl="3"/>
            <a:r>
              <a:rPr lang="he-IL" altLang="x-none" noProof="0"/>
              <a:t>רמה רביעית</a:t>
            </a:r>
          </a:p>
          <a:p>
            <a:pPr lvl="4"/>
            <a:r>
              <a:rPr lang="he-IL" altLang="x-none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7A282FC4-95B3-43BA-902B-48F3C9293C0E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B3356-B93E-4A96-9D22-92FABB3E0B4D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3AC4C-3BFC-437C-9A6C-BF920110ACDB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D5A5-69B7-4CAC-B763-0C2E51B30069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07CA-3415-4CEE-8729-73DCC2B50353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x-none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x-none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0D237-C1DD-435B-9BB1-C2B674D14F0B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A27FD9-0414-4542-8D0D-7EA6F7738A6B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0FC6D-B826-46F9-8111-7DFC3134783B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11B0CC-209E-44EE-ABB6-7BA199FDF3B7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x-none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x-none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25F99-9208-49B1-9D94-782ACFD2D060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8F48CE-6310-45BC-B2ED-DF303E026ED5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CCE3-7694-4828-8F92-8CC8F3AD09A3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C4EFBB-CD7E-410F-82EB-DD419C3A5FE1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5FB6-6BDE-4B5B-AB25-F8BB6833A877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B152DD-E48F-4389-A6A2-8FDEDE6BF232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3786-06C3-4CE2-984D-2D3DFDAFED21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5B584F-2810-4234-AABA-F16A0F0ADEC5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B1B6-82D6-4D4C-B403-4301A3BDDE97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1B5B0-539B-4BA0-A7B7-9514DD8AC882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7060-D537-4394-BB59-751BDF3BA888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E6431C-483D-4613-8F88-F2F491099EE1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69D39-FCD4-4699-8D50-8F68762B3E59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DC699A-5885-4CE1-A40D-21B0DDB87328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0B24F-94B0-4C84-BF1B-E78F6DA7A1B5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D0D131-6703-4AD8-907E-1AECC9E1E369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E5645-6C8E-43F3-A2D1-9F10093F8DD6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727EE-F7B6-457E-835D-863649666F6F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D642C-918B-48E8-8FD1-DCE500359593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E8E93E-FAC1-4B50-B11E-A5D9B6473DC7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7473-4196-4D3A-B5EC-FD6A40536870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B36D1-CD3C-4AF8-AF85-5FE0D9254559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D04-94A9-4D4D-A560-50F51BAC71FD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5AD4BB-6394-4C15-9A07-121189C3DD6A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222"/>
              <a:ext cx="85633" cy="534098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6601" y="2779108"/>
              <a:ext cx="550779" cy="1978191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4627" y="4730255"/>
              <a:ext cx="519639" cy="1210171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023" y="5630785"/>
              <a:ext cx="145967" cy="309641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246" y="2818321"/>
              <a:ext cx="700637" cy="2834099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7075" y="285750"/>
              <a:ext cx="89526" cy="2493358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3784" y="2599273"/>
              <a:ext cx="68118" cy="420517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488" y="4757298"/>
              <a:ext cx="161535" cy="873487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7380" y="1282282"/>
              <a:ext cx="1769108" cy="3447973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883" y="5652419"/>
              <a:ext cx="138182" cy="288007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488" y="4655887"/>
              <a:ext cx="31139" cy="189300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605" y="5410385"/>
              <a:ext cx="202406" cy="530041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5937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0" y="3771945"/>
              <a:ext cx="350838" cy="1310012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5" y="5053021"/>
              <a:ext cx="357188" cy="820730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403"/>
              <a:ext cx="457200" cy="1853219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719"/>
              <a:ext cx="144462" cy="2508226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947"/>
              <a:ext cx="111125" cy="232804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329"/>
              <a:ext cx="68262" cy="42483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2588"/>
              <a:ext cx="1168400" cy="2250433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622"/>
              <a:ext cx="100012" cy="209129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957"/>
              <a:ext cx="114300" cy="558991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050"/>
              <a:ext cx="31750" cy="189399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5" y="5434450"/>
              <a:ext cx="174625" cy="439301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3A1133-DCCE-4D33-9318-7B8258DE89E4}" type="datetimeFigureOut">
              <a:rPr lang="he-IL"/>
              <a:pPr>
                <a:defRPr/>
              </a:pPr>
              <a:t>ט'/אדר/תש"פ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87804D66-A7CD-42CE-A656-B8EEAD923114}" type="slidenum">
              <a:rPr lang="he-IL" altLang="en-US"/>
              <a:pPr>
                <a:defRPr/>
              </a:pPr>
              <a:t>‹#›</a:t>
            </a:fld>
            <a:endParaRPr lang="he-I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43100" y="549275"/>
            <a:ext cx="6599238" cy="2262188"/>
          </a:xfrm>
        </p:spPr>
        <p:txBody>
          <a:bodyPr rtlCol="0"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en-IL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פסיכופתולוגיה</a:t>
            </a:r>
            <a:endParaRPr lang="en-US" altLang="en-IL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 lnSpcReduction="10000"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he-IL" altLang="en-IL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פרק 7: הפרעות מצב רוח והתאבדות</a:t>
            </a:r>
            <a:endParaRPr lang="en-US" altLang="en-IL" sz="36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  <a:p>
            <a:pPr algn="r" rtl="1" eaLnBrk="1" fontAlgn="auto" hangingPunct="1">
              <a:spcAft>
                <a:spcPts val="0"/>
              </a:spcAft>
              <a:defRPr/>
            </a:pPr>
            <a:endParaRPr lang="en-US" altLang="en-IL" sz="36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  <a:p>
            <a:pPr algn="r" rtl="1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altLang="en-IL" sz="36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3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15816" y="1196752"/>
            <a:ext cx="5873443" cy="3519502"/>
          </a:xfrm>
        </p:spPr>
        <p:txBody>
          <a:bodyPr/>
          <a:lstStyle/>
          <a:p>
            <a:pPr marL="620713" indent="-444500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הפרעת ציקלותימיה</a:t>
            </a:r>
          </a:p>
          <a:p>
            <a:pPr marL="620713" indent="-444500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הפרעה דו-קוטבית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0713" indent="-444500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הפרעה דו-קוטבית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lnSpc>
                <a:spcPct val="120000"/>
              </a:lnSpc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lnSpc>
                <a:spcPct val="120000"/>
              </a:lnSpc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5"/>
            <a:ext cx="8393723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סוגי ההפרעות הדו-קוטביות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5"/>
            <a:ext cx="8393723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הפרעת </a:t>
            </a:r>
            <a:r>
              <a:rPr lang="he-IL" altLang="en-IL" sz="4400" b="1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ציקלותימיה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3608" y="980729"/>
            <a:ext cx="7745651" cy="481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3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מצבי הרוח אינם קיצוניים.</a:t>
            </a:r>
          </a:p>
          <a:p>
            <a:pPr marL="446088" indent="-446088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אין מאפיינים פסיכוטיים או שיבושים ניכרים אחרים. </a:t>
            </a:r>
          </a:p>
          <a:p>
            <a:pPr marL="0" indent="0" algn="r" rtl="1" eaLnBrk="1" hangingPunct="1">
              <a:spcBef>
                <a:spcPts val="0"/>
              </a:spcBef>
              <a:buFont typeface="Wingdings" pitchFamily="2" charset="2"/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קריטריונים לאבחון:</a:t>
            </a:r>
          </a:p>
          <a:p>
            <a:pPr algn="r" rt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א. מספר אפיזודות של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היפומאניה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ודיכאון במשך שנתיים לפחות (שנה אצל ילדים או מתבגרים). ייתכנו הפוגות בין האפיזודות. </a:t>
            </a:r>
          </a:p>
          <a:p>
            <a:pPr algn="r" rt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ב. באפיזודת הדיכאון – התסמינים דומים להפרעת דיכאון מתמשכת, אך ללא הקריטריון של משך הזמן. </a:t>
            </a:r>
          </a:p>
          <a:p>
            <a:pPr algn="r" rt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ג. באפיזודת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ההיפומאניה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– התסמינים דומים למאניה אך יותר מתונים.  </a:t>
            </a:r>
          </a:p>
          <a:p>
            <a:pPr marL="403225" indent="-295275" algn="r" rtl="1" eaLnBrk="1" hangingPunct="1">
              <a:lnSpc>
                <a:spcPct val="120000"/>
              </a:lnSpc>
              <a:buFont typeface="Wingdings 3" pitchFamily="18" charset="2"/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lnSpc>
                <a:spcPct val="120000"/>
              </a:lnSpc>
              <a:buFont typeface="Wingdings 3" pitchFamily="18" charset="2"/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124744"/>
            <a:ext cx="7848997" cy="5376090"/>
          </a:xfrm>
        </p:spPr>
        <p:txBody>
          <a:bodyPr/>
          <a:lstStyle/>
          <a:p>
            <a:pPr marL="0" indent="0" algn="r" rtl="1" eaLnBrk="1" hangingPunct="1">
              <a:spcBef>
                <a:spcPts val="600"/>
              </a:spcBef>
              <a:buNone/>
              <a:defRPr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הפרעה דו-קוטבית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46088" indent="-446088" algn="r" rtl="1" eaLnBrk="1" hangingPunct="1">
              <a:spcBef>
                <a:spcPts val="6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אפיזודות של מאניה ואפיזודות של דיכאון.</a:t>
            </a:r>
          </a:p>
          <a:p>
            <a:pPr marL="446088" indent="-446088" algn="r" rtl="1" eaLnBrk="1" hangingPunct="1">
              <a:spcBef>
                <a:spcPts val="6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בין האפיזודות הללו יש תקופות עם מצב רוח תקין. </a:t>
            </a:r>
          </a:p>
          <a:p>
            <a:pPr marL="446088" indent="-446088" algn="r" rtl="1" eaLnBrk="1" hangingPunct="1">
              <a:spcBef>
                <a:spcPts val="6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יכולה להתקיים "אפיזודה מעורבת" שבה יש גם מאניה וגם דיכאון קשה (שבוע לפחות, עם שינויים מדי כמה ימים). </a:t>
            </a:r>
          </a:p>
          <a:p>
            <a:pPr marL="446088" indent="-446088" algn="r" rtl="1" eaLnBrk="1" hangingPunct="1">
              <a:spcBef>
                <a:spcPts val="600"/>
              </a:spcBef>
              <a:defRPr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 eaLnBrk="1" hangingPunct="1">
              <a:spcBef>
                <a:spcPts val="600"/>
              </a:spcBef>
              <a:buNone/>
              <a:defRPr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הפרעה דו-קוטבית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he-IL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6088" indent="-446088" algn="r" rtl="1" eaLnBrk="1" hangingPunct="1">
              <a:spcBef>
                <a:spcPts val="6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אפיזודות של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היפומאניה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ואפיזודות של דיכאון קשה.</a:t>
            </a:r>
          </a:p>
          <a:p>
            <a:pPr marL="446088" indent="-446088" algn="r" rtl="1" eaLnBrk="1" hangingPunct="1">
              <a:spcBef>
                <a:spcPts val="6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בין האפיזודות הללו יש תקופות עם מצב רוח תקין. </a:t>
            </a:r>
          </a:p>
          <a:p>
            <a:pPr algn="r" rtl="1" eaLnBrk="1" hangingPunct="1">
              <a:spcBef>
                <a:spcPts val="600"/>
              </a:spcBef>
              <a:defRPr/>
            </a:pPr>
            <a:endParaRPr lang="he-IL" altLang="en-US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indent="0" algn="r" rtl="1" eaLnBrk="1" hangingPunct="1">
              <a:spcBef>
                <a:spcPts val="600"/>
              </a:spcBef>
              <a:buFont typeface="Wingdings" pitchFamily="2" charset="2"/>
              <a:buNone/>
            </a:pPr>
            <a:endParaRPr lang="he-IL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5"/>
            <a:ext cx="8393723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הפרעה דו-קוטבית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599566"/>
            <a:ext cx="7921005" cy="4997786"/>
          </a:xfrm>
        </p:spPr>
        <p:txBody>
          <a:bodyPr/>
          <a:lstStyle/>
          <a:p>
            <a:pPr marL="107950" indent="0" algn="r" rtl="1" eaLnBrk="1" hangingPunct="1">
              <a:spcBef>
                <a:spcPts val="0"/>
              </a:spcBef>
              <a:buNone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גורמים ביולוגיים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השפעות גנטיות (תפקיד מרכזי יותר מאשר בהפרעות חד-קוטביות) </a:t>
            </a: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שיבושים כימיים במוח</a:t>
            </a: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שיבושים במערכת ההורמונלית</a:t>
            </a: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השפעות נוירופיזיולוגיות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ונוירואנטומיות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מחזורי שינה ומחזורים ביולוגיים אחרים</a:t>
            </a:r>
          </a:p>
          <a:p>
            <a:pPr marL="107950" indent="0" algn="r" rtl="1" eaLnBrk="1" hangingPunct="1">
              <a:lnSpc>
                <a:spcPts val="600"/>
              </a:lnSpc>
              <a:spcBef>
                <a:spcPts val="0"/>
              </a:spcBef>
              <a:buNone/>
            </a:pPr>
            <a:endParaRPr lang="he-IL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0" algn="r" rtl="1" eaLnBrk="1" hangingPunct="1">
              <a:spcBef>
                <a:spcPts val="0"/>
              </a:spcBef>
              <a:buNone/>
            </a:pPr>
            <a:endParaRPr lang="he-IL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0" algn="r" rtl="1" eaLnBrk="1" hangingPunct="1">
              <a:spcBef>
                <a:spcPts val="0"/>
              </a:spcBef>
              <a:buNone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גורמים פסיכולוגיים</a:t>
            </a: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אירועי חיים גורמי עקה</a:t>
            </a:r>
          </a:p>
          <a:p>
            <a:pPr marL="620713" indent="-512763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גורמים חברתיים-תרבותיים</a:t>
            </a:r>
          </a:p>
          <a:p>
            <a:pPr marL="620713" indent="-512763" algn="r" rtl="1" eaLnBrk="1" hangingPunct="1">
              <a:spcBef>
                <a:spcPts val="0"/>
              </a:spcBef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0"/>
              </a:spcBef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4"/>
            <a:ext cx="8569077" cy="1368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גורמים סיבתיים להפרעה דו-קוטבית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09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764705"/>
            <a:ext cx="7921005" cy="5933890"/>
          </a:xfrm>
        </p:spPr>
        <p:txBody>
          <a:bodyPr/>
          <a:lstStyle/>
          <a:p>
            <a:pPr marL="107950" indent="0" algn="r" rtl="1" eaLnBrk="1" hangingPunct="1">
              <a:spcBef>
                <a:spcPts val="600"/>
              </a:spcBef>
              <a:buNone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ביולוגי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תרופתי 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בנזעי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חשמל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גרייה מגנטית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חוצת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גולגולת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בעזרת חשיפה לאור בהיר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גרייה מוחית עמוקה</a:t>
            </a:r>
          </a:p>
          <a:p>
            <a:pPr marL="107950" indent="0" algn="r" rtl="1" eaLnBrk="1" hangingPunct="1">
              <a:lnSpc>
                <a:spcPts val="700"/>
              </a:lnSpc>
              <a:spcBef>
                <a:spcPts val="600"/>
              </a:spcBef>
              <a:buNone/>
            </a:pPr>
            <a:endParaRPr lang="he-IL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0" algn="r" rtl="1" eaLnBrk="1" hangingPunct="1">
              <a:spcBef>
                <a:spcPts val="600"/>
              </a:spcBef>
              <a:buNone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פסיכולוגי: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קוגניטיבי-התנהגותי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בהפעלה התנהגותית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בין-אישי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משפחתי וזוגי</a:t>
            </a:r>
          </a:p>
          <a:p>
            <a:pPr marL="620713" indent="-512763" algn="r" rtl="1" eaLnBrk="1" hangingPunct="1">
              <a:spcBef>
                <a:spcPts val="600"/>
              </a:spcBef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5"/>
            <a:ext cx="8569077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טיפול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79231" y="836712"/>
            <a:ext cx="8085381" cy="5904656"/>
          </a:xfrm>
        </p:spPr>
        <p:txBody>
          <a:bodyPr/>
          <a:lstStyle/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דיכאון קשור להתנהגות אובדנית.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מספר ההתאבדויות בפועל גדול מהמספר המדווח.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חשוב להבחין בין התנהגות אובדנית לבין חבלה או פגיעה עצמית ללא כוונה אובדנית.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נשים שוקלות התאבדות יותר מגברים.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ניסיונות האובדנות של נשים פחות קטלניים משל גברים.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גברים מצליחים לשים קץ לחייהם לעיתים קרובות יותר.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בשנים האחרונות יש עלייה בהתאבדויות בקרב ילדים, נוער וקשישים. </a:t>
            </a:r>
          </a:p>
          <a:p>
            <a:pPr marL="0" lvl="0" indent="0" algn="r" rtl="1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spcAft>
                <a:spcPts val="600"/>
              </a:spcAft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5"/>
            <a:ext cx="8569077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אובדנות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00562" y="3286124"/>
            <a:ext cx="3000396" cy="2500330"/>
          </a:xfrm>
        </p:spPr>
        <p:txBody>
          <a:bodyPr/>
          <a:lstStyle/>
          <a:p>
            <a:pPr marL="403225" indent="-295275" algn="r" rtl="1" eaLnBrk="1" hangingPunct="1">
              <a:lnSpc>
                <a:spcPct val="120000"/>
              </a:lnSpc>
              <a:buNone/>
            </a:pPr>
            <a:endParaRPr lang="he-IL" sz="2400" dirty="0">
              <a:latin typeface="Arial" pitchFamily="34" charset="0"/>
            </a:endParaRPr>
          </a:p>
          <a:p>
            <a:pPr marL="403225" indent="-295275" algn="r" rtl="1" eaLnBrk="1" hangingPunct="1">
              <a:lnSpc>
                <a:spcPct val="120000"/>
              </a:lnSpc>
              <a:buNone/>
            </a:pPr>
            <a:endParaRPr lang="he-IL" sz="1800" dirty="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2132" y="3929066"/>
            <a:ext cx="208122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295275" algn="r" defTabSz="457200" rtl="1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3" pitchFamily="18" charset="2"/>
              <a:buNone/>
              <a:tabLst/>
              <a:defRPr/>
            </a:pP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03225" marR="0" lvl="0" indent="-295275" algn="r" defTabSz="457200" rtl="1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3" pitchFamily="18" charset="2"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44625"/>
            <a:ext cx="8569077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סיבות עיקריות לאובדנות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3699" y="836712"/>
            <a:ext cx="809078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3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indent="-431800" algn="r" rt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פסיכופתולוגיה (דיכאון,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PTSD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9750" indent="-431800" algn="r" rt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כאב פסיכולוגי (שניידמן)</a:t>
            </a:r>
          </a:p>
          <a:p>
            <a:pPr marL="539750" indent="-431800" algn="r" rt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כאבים גופניים</a:t>
            </a:r>
          </a:p>
          <a:p>
            <a:pPr marL="539750" indent="-431800" algn="r" rt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גורמים ביולוגיים</a:t>
            </a:r>
          </a:p>
          <a:p>
            <a:pPr marL="539750" indent="-431800" algn="r" rt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גורמים חברתיים-פסיכולוגיים (היעדר יציבות משפחתית)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ts val="600"/>
              </a:spcBef>
              <a:buFont typeface="Wingdings 3" pitchFamily="18" charset="2"/>
              <a:buNone/>
              <a:defRPr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lnSpc>
                <a:spcPct val="150000"/>
              </a:lnSpc>
              <a:spcBef>
                <a:spcPts val="600"/>
              </a:spcBef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lnSpc>
                <a:spcPct val="150000"/>
              </a:lnSpc>
              <a:spcBef>
                <a:spcPts val="600"/>
              </a:spcBef>
              <a:buFont typeface="Wingdings 3" pitchFamily="18" charset="2"/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lnSpc>
                <a:spcPct val="150000"/>
              </a:lnSpc>
              <a:spcBef>
                <a:spcPts val="600"/>
              </a:spcBef>
              <a:buFont typeface="Wingdings 3" pitchFamily="18" charset="2"/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00562" y="3286124"/>
            <a:ext cx="3000396" cy="2500330"/>
          </a:xfrm>
        </p:spPr>
        <p:txBody>
          <a:bodyPr/>
          <a:lstStyle/>
          <a:p>
            <a:pPr marL="403225" indent="-295275" algn="r" rtl="1" eaLnBrk="1" hangingPunct="1">
              <a:lnSpc>
                <a:spcPct val="120000"/>
              </a:lnSpc>
              <a:buNone/>
            </a:pPr>
            <a:endParaRPr lang="he-IL" sz="2400" dirty="0">
              <a:latin typeface="Arial" pitchFamily="34" charset="0"/>
            </a:endParaRPr>
          </a:p>
          <a:p>
            <a:pPr marL="403225" indent="-295275" algn="r" rtl="1" eaLnBrk="1" hangingPunct="1">
              <a:lnSpc>
                <a:spcPct val="120000"/>
              </a:lnSpc>
              <a:buNone/>
            </a:pPr>
            <a:endParaRPr lang="he-IL" sz="1800" dirty="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2132" y="3929066"/>
            <a:ext cx="208122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295275" algn="r" defTabSz="457200" rtl="1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3" pitchFamily="18" charset="2"/>
              <a:buNone/>
              <a:tabLst/>
              <a:defRPr/>
            </a:pP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03225" marR="0" lvl="0" indent="-295275" algn="r" defTabSz="457200" rtl="1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3" pitchFamily="18" charset="2"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44625"/>
            <a:ext cx="8569077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מניעת התאבדות והתערבות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764704"/>
            <a:ext cx="83530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3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קשה למנוע התאבדות. </a:t>
            </a:r>
          </a:p>
          <a:p>
            <a:pPr marL="539750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בהפרעות הנפש של האדם האובדני. </a:t>
            </a:r>
          </a:p>
          <a:p>
            <a:pPr marL="539750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טיפול תרופתי (אך יש עדויות סותרות ליעילותו).</a:t>
            </a:r>
          </a:p>
          <a:p>
            <a:pPr marL="539750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טיפול נפשי ממוקד למחשבות אובדניות לאנשים בסיכון גבוה. </a:t>
            </a:r>
          </a:p>
          <a:p>
            <a:pPr marL="539750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התערבות בשעת משבר אובדני: </a:t>
            </a:r>
          </a:p>
          <a:p>
            <a:pPr marL="939800" lvl="1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לבצע הערכת מסוכנות ולבנות תוכנית ביטחון.</a:t>
            </a:r>
          </a:p>
          <a:p>
            <a:pPr marL="939800" lvl="1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לשמור על קשר תומך ורצוף בתקופה האקוטית. </a:t>
            </a:r>
          </a:p>
          <a:p>
            <a:pPr marL="939800" lvl="1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לעזור לאדם להבין שמצוקה חריפה פוגעת ביכולת להעריך את המצב ולהראות לו דרכים טובות יותר לטפל בבעיות. </a:t>
            </a:r>
          </a:p>
          <a:p>
            <a:pPr marL="939800" lvl="1" indent="-431800" algn="r" rtl="1" eaLnBrk="1" hangingPunct="1">
              <a:spcBef>
                <a:spcPts val="0"/>
              </a:spcBef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לעזור לאדם לראות שהמצוקה העכשווית והסערה הרגשית לא יימשכו לנצח. </a:t>
            </a:r>
          </a:p>
          <a:p>
            <a:pPr marL="107950" indent="0" algn="r" rtl="1" eaLnBrk="1" hangingPunct="1">
              <a:spcBef>
                <a:spcPts val="0"/>
              </a:spcBef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0"/>
              </a:spcBef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0"/>
              </a:spcBef>
              <a:buFont typeface="Wingdings 3" pitchFamily="18" charset="2"/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0"/>
              </a:spcBef>
              <a:buFont typeface="Wingdings 3" pitchFamily="18" charset="2"/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1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712"/>
            <a:ext cx="8569325" cy="5687913"/>
          </a:xfrm>
        </p:spPr>
        <p:txBody>
          <a:bodyPr/>
          <a:lstStyle/>
          <a:p>
            <a:pPr algn="r" rtl="1" eaLnBrk="1" hangingPunct="1">
              <a:spcBef>
                <a:spcPts val="0"/>
              </a:spcBef>
            </a:pPr>
            <a:r>
              <a:rPr lang="he-IL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הפרעות</a:t>
            </a: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חד-קוטביות</a:t>
            </a:r>
            <a:endParaRPr lang="he-IL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3288" indent="-457200" algn="r" rtl="1" eaLnBrk="1" hangingPunct="1">
              <a:spcBef>
                <a:spcPts val="0"/>
              </a:spcBef>
              <a:buFont typeface="+mj-lt"/>
              <a:buAutoNum type="arabicPeriod"/>
              <a:tabLst>
                <a:tab pos="903288" algn="l"/>
              </a:tabLs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הפרעת דיכאון קשה</a:t>
            </a:r>
          </a:p>
          <a:p>
            <a:pPr marL="903288" indent="-457200" algn="r" rtl="1" eaLnBrk="1" hangingPunct="1">
              <a:spcBef>
                <a:spcPts val="0"/>
              </a:spcBef>
              <a:buFont typeface="+mj-lt"/>
              <a:buAutoNum type="arabicPeriod"/>
              <a:tabLst>
                <a:tab pos="903288" algn="l"/>
              </a:tabLs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דיספוריה קדם-וסתית</a:t>
            </a:r>
          </a:p>
          <a:p>
            <a:pPr marL="903288" indent="-457200" algn="r" rtl="1" eaLnBrk="1" hangingPunct="1">
              <a:spcBef>
                <a:spcPts val="0"/>
              </a:spcBef>
              <a:buFont typeface="+mj-lt"/>
              <a:buAutoNum type="arabicPeriod"/>
              <a:tabLst>
                <a:tab pos="903288" algn="l"/>
              </a:tabLs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הפרעת דיכאון מתמשכת</a:t>
            </a:r>
          </a:p>
          <a:p>
            <a:pPr algn="r" rtl="1" eaLnBrk="1" hangingPunct="1">
              <a:spcBef>
                <a:spcPts val="0"/>
              </a:spcBef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spcBef>
                <a:spcPts val="0"/>
              </a:spcBef>
            </a:pPr>
            <a:r>
              <a:rPr lang="he-IL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הפרעות</a:t>
            </a: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דו-קוטביות </a:t>
            </a: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כוללות גם דיכאון וגם מאניה.</a:t>
            </a:r>
          </a:p>
          <a:p>
            <a:pPr algn="r" rtl="1" eaLnBrk="1" hangingPunct="1">
              <a:spcBef>
                <a:spcPts val="0"/>
              </a:spcBef>
              <a:defRPr/>
            </a:pP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spcBef>
                <a:spcPts val="0"/>
              </a:spcBef>
              <a:defRPr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דיכאון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עצב עמוק, ייאוש, איבוד עניין, תחושת חוסר ערך או ריקנות עמוקה, קושי בריכוז, בתיאבון ובשינה.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spcBef>
                <a:spcPts val="0"/>
              </a:spcBef>
              <a:defRPr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מאניה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רמות מופרזות של התרגשות קיצונית, של התרוממות רוח, ושל פעילות. </a:t>
            </a:r>
          </a:p>
          <a:p>
            <a:pPr algn="r" rtl="1" eaLnBrk="1" hangingPunct="1">
              <a:spcBef>
                <a:spcPts val="0"/>
              </a:spcBef>
              <a:defRPr/>
            </a:pPr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היפומאניה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מאניה מתונה, ללא פגיעה משמעותית בתפקוד וללא תסמינים פסיכוטיים.</a:t>
            </a:r>
            <a:endParaRPr lang="he-IL" altLang="en-US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algn="r" rtl="1" eaLnBrk="1" hangingPunct="1">
              <a:spcBef>
                <a:spcPts val="0"/>
              </a:spcBef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rtl="1" eaLnBrk="1" hangingPunct="1">
              <a:spcBef>
                <a:spcPts val="0"/>
              </a:spcBef>
              <a:buNone/>
              <a:defRPr/>
            </a:pPr>
            <a:endParaRPr lang="he-IL" altLang="en-US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4624"/>
            <a:ext cx="8362950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הפרעות</a:t>
            </a:r>
            <a:r>
              <a:rPr lang="he-IL" altLang="en-IL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מצב רוח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24744"/>
            <a:ext cx="8607455" cy="5733256"/>
          </a:xfrm>
        </p:spPr>
        <p:txBody>
          <a:bodyPr/>
          <a:lstStyle/>
          <a:p>
            <a:pPr marL="539750" indent="-431800" algn="r" rtl="1" eaLnBrk="1" hangingPunct="1">
              <a:lnSpc>
                <a:spcPct val="200000"/>
              </a:lnSpc>
            </a:pPr>
            <a:r>
              <a:rPr 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בדיכאון יש פגיעה מתמשכת בתפקוד.</a:t>
            </a:r>
          </a:p>
          <a:p>
            <a:pPr marL="539750" indent="-431800" algn="r" rtl="1" eaLnBrk="1" hangingPunct="1">
              <a:lnSpc>
                <a:spcPct val="200000"/>
              </a:lnSpc>
            </a:pPr>
            <a:r>
              <a:rPr 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בדיכאון התסמינים חמורים יותר מאשר בחוויה של עצב.</a:t>
            </a:r>
          </a:p>
          <a:p>
            <a:pPr marL="539750" indent="-431800" algn="r" rtl="1" eaLnBrk="1" hangingPunct="1">
              <a:lnSpc>
                <a:spcPct val="200000"/>
              </a:lnSpc>
            </a:pPr>
            <a:r>
              <a:rPr 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דיכאון כולל תסמינים רגשיים, קוגניטיביים, גופניים והתנהגותיים. </a:t>
            </a:r>
          </a:p>
          <a:p>
            <a:pPr marL="107950" indent="0" algn="r" rtl="1" eaLnBrk="1" hangingPunct="1">
              <a:lnSpc>
                <a:spcPct val="200000"/>
              </a:lnSpc>
              <a:buNone/>
            </a:pPr>
            <a:endParaRPr lang="he-IL" sz="28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66688"/>
            <a:ext cx="8362950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דיכאון איננו עצב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052513"/>
            <a:ext cx="8501122" cy="5591197"/>
          </a:xfrm>
        </p:spPr>
        <p:txBody>
          <a:bodyPr/>
          <a:lstStyle/>
          <a:p>
            <a:pPr marL="63500" indent="0" algn="r" rtl="1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הפרעה שכוללת </a:t>
            </a: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לפחות 5 מהסימפטומים הבאים, במשך לפחות שבועיים. אחד מהתסמינים חייב להיות 1 או 2: </a:t>
            </a:r>
          </a:p>
          <a:p>
            <a:pPr marL="63500" indent="0" algn="r" rtl="1" eaLnBrk="1" hangingPunct="1">
              <a:lnSpc>
                <a:spcPts val="1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מצב רוח דיכאוני רוב שעות היום, כמעט כל יום.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חוסר עניין בולט או אובדן הנאה בכל הפעילויות. 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אובדן משקל משמעותי או עלייה במשקל או בתיאבון. 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נדודי שינה או עודף שינה.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אי-שקט או האטה בפעילות הפסיכומוטורית.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עייפות ואובדן אנרגיה.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תחושת חוסר ערך או תחושת אשמה מוגזמת.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ירידה ביכולת החשיבה והריכוז.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מחשבות חוזרות על מוות או על התאבדות או ניסיון התאבדות.</a:t>
            </a:r>
          </a:p>
          <a:p>
            <a:pPr marL="903288" indent="-457200" algn="r" rtl="1" eaLnBrk="1" hangingPunct="1">
              <a:spcBef>
                <a:spcPts val="0"/>
              </a:spcBef>
              <a:buFont typeface="Wingdings" pitchFamily="2" charset="2"/>
              <a:buAutoNum type="arabicPeriod"/>
            </a:pPr>
            <a:endParaRPr lang="he-IL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199" y="166688"/>
            <a:ext cx="8393723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הפרעת דיכאון קשה (</a:t>
            </a:r>
            <a:r>
              <a:rPr lang="en-US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MDD</a:t>
            </a: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199" y="166688"/>
            <a:ext cx="8393723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היבטים נוספים של הפרעת דיכאון קשה (</a:t>
            </a:r>
            <a:r>
              <a:rPr lang="en-US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MDD</a:t>
            </a: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764704"/>
            <a:ext cx="8607455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3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indent="-431800" algn="r" rtl="1" eaLnBrk="1" hangingPunct="1">
              <a:spcBef>
                <a:spcPts val="600"/>
              </a:spcBef>
            </a:pPr>
            <a:r>
              <a:rPr lang="he-I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בהפרעת דיכאון קשה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התסמינים גורמים למצוקה משמעותית או לפגיעה משמעותית בתפקוד.</a:t>
            </a:r>
          </a:p>
          <a:p>
            <a:pPr marL="539750" indent="-431800" algn="r" rtl="1" eaLnBrk="1" hangingPunct="1">
              <a:spcBef>
                <a:spcPts val="600"/>
              </a:spcBef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ההפרעה תאובחן רק כשאי אפשר לייחס את האפיזודה להשפעות של חומר כלשהו, מצב רפואי או הפרעה אחרת.</a:t>
            </a:r>
          </a:p>
          <a:p>
            <a:pPr marL="539750" indent="-431800" algn="r" rtl="1" eaLnBrk="1" hangingPunct="1">
              <a:spcBef>
                <a:spcPts val="600"/>
              </a:spcBef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הפרעת דיכאון קשה תאובחן רק אצל אנשים ללא היסטוריה של אפיזודה מאנית או היפומאנית.</a:t>
            </a:r>
          </a:p>
          <a:p>
            <a:pPr marL="539750" indent="-431800" algn="r" rtl="1" eaLnBrk="1" hangingPunct="1">
              <a:spcBef>
                <a:spcPts val="600"/>
              </a:spcBef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יש להבחין בין נסיגה להישנות. </a:t>
            </a:r>
          </a:p>
          <a:p>
            <a:pPr marL="539750" indent="-431800" algn="r" rtl="1" eaLnBrk="1" hangingPunct="1">
              <a:spcBef>
                <a:spcPts val="600"/>
              </a:spcBef>
            </a:pPr>
            <a:r>
              <a:rPr lang="he-I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יש  5 תת-קטגוריות של הפרעת דיכאון קשה, עם מאפיינים:</a:t>
            </a:r>
          </a:p>
          <a:p>
            <a:pPr marL="1347788" indent="-538163" algn="r" rt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he-I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מלנכוליים</a:t>
            </a:r>
          </a:p>
          <a:p>
            <a:pPr marL="1347788" indent="-538163" algn="r" rt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he-I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פסיכוטיים</a:t>
            </a:r>
          </a:p>
          <a:p>
            <a:pPr marL="1347788" indent="-538163" algn="r" rt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he-I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לא טיפוסיים</a:t>
            </a:r>
          </a:p>
          <a:p>
            <a:pPr marL="1347788" indent="-538163" algn="r" rt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he-I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קטטוניים</a:t>
            </a:r>
          </a:p>
          <a:p>
            <a:pPr marL="1347788" indent="-538163" algn="r" rt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he-I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עונתיים</a:t>
            </a:r>
          </a:p>
          <a:p>
            <a:pPr marL="539750" indent="-431800" algn="r" rtl="1" eaLnBrk="1" hangingPunct="1">
              <a:spcBef>
                <a:spcPts val="600"/>
              </a:spcBef>
            </a:pPr>
            <a:endParaRPr lang="he-I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indent="-431800" algn="r" rtl="1" eaLnBrk="1" hangingPunct="1">
              <a:spcBef>
                <a:spcPts val="600"/>
              </a:spcBef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indent="-431800" algn="r" rtl="1" eaLnBrk="1" hangingPunct="1">
              <a:spcBef>
                <a:spcPts val="600"/>
              </a:spcBef>
            </a:pPr>
            <a:endParaRPr 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0" algn="r" rtl="1" eaLnBrk="1" hangingPunct="1">
              <a:spcBef>
                <a:spcPts val="600"/>
              </a:spcBef>
              <a:buFont typeface="Wingdings 3" pitchFamily="18" charset="2"/>
              <a:buNone/>
            </a:pPr>
            <a:endParaRPr lang="he-IL" sz="28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764704"/>
            <a:ext cx="8671534" cy="5877272"/>
          </a:xfrm>
        </p:spPr>
        <p:txBody>
          <a:bodyPr/>
          <a:lstStyle/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בעבר נקראה דיסתימיה.</a:t>
            </a:r>
          </a:p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מצב רוח דיכאוני קבוע שנמשך שנתיים לפחות (שנה אחת אצל ילדים או מתבגרים).</a:t>
            </a:r>
          </a:p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בעת הדיכאון, מתקיימים שניים לפחות מהבאים:</a:t>
            </a:r>
          </a:p>
          <a:p>
            <a:pPr marL="714375" indent="-350838" algn="r" rtl="1">
              <a:spcBef>
                <a:spcPts val="300"/>
              </a:spcBef>
              <a:buFont typeface="+mj-lt"/>
              <a:buAutoNum type="arabicPeriod"/>
              <a:defRPr/>
            </a:pPr>
            <a:r>
              <a:rPr lang="he-IL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חוסר תיאבון או אכילת יתר.</a:t>
            </a:r>
          </a:p>
          <a:p>
            <a:pPr marL="714375" indent="-350838" algn="r" rtl="1">
              <a:spcBef>
                <a:spcPts val="300"/>
              </a:spcBef>
              <a:buFont typeface="+mj-lt"/>
              <a:buAutoNum type="arabicPeriod"/>
              <a:defRPr/>
            </a:pPr>
            <a:r>
              <a:rPr lang="he-IL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הפרעות בשינה.</a:t>
            </a:r>
          </a:p>
          <a:p>
            <a:pPr marL="714375" indent="-350838" algn="r" rtl="1">
              <a:spcBef>
                <a:spcPts val="300"/>
              </a:spcBef>
              <a:buFont typeface="+mj-lt"/>
              <a:buAutoNum type="arabicPeriod"/>
              <a:defRPr/>
            </a:pPr>
            <a:r>
              <a:rPr lang="he-IL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רמת אנרגיה נמוכה או עייפות. </a:t>
            </a:r>
          </a:p>
          <a:p>
            <a:pPr marL="714375" indent="-350838" algn="r" rtl="1">
              <a:spcBef>
                <a:spcPts val="300"/>
              </a:spcBef>
              <a:buFont typeface="+mj-lt"/>
              <a:buAutoNum type="arabicPeriod"/>
              <a:defRPr/>
            </a:pPr>
            <a:r>
              <a:rPr lang="he-IL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הערכה עצמית נמוכה.</a:t>
            </a:r>
          </a:p>
          <a:p>
            <a:pPr marL="714375" indent="-350838" algn="r" rtl="1">
              <a:spcBef>
                <a:spcPts val="300"/>
              </a:spcBef>
              <a:buFont typeface="+mj-lt"/>
              <a:buAutoNum type="arabicPeriod"/>
              <a:defRPr/>
            </a:pPr>
            <a:r>
              <a:rPr lang="he-IL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רמת ריכוז נמוכה או קושי בקבלת החלטות.</a:t>
            </a:r>
          </a:p>
          <a:p>
            <a:pPr marL="714375" indent="-350838" algn="r" rtl="1">
              <a:spcBef>
                <a:spcPts val="300"/>
              </a:spcBef>
              <a:buFont typeface="+mj-lt"/>
              <a:buAutoNum type="arabicPeriod"/>
              <a:defRPr/>
            </a:pPr>
            <a:r>
              <a:rPr lang="he-IL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תחושת חוסר תקווה.</a:t>
            </a:r>
          </a:p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מצבי רוח תקינים יימשכו לא יותר מחודשיים.</a:t>
            </a:r>
          </a:p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האדם לא חווה אפיזודה מאנית/היפומאנית. </a:t>
            </a:r>
          </a:p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הפרעות מהתחום הפסיכוטי לא מסבירות את המצב. </a:t>
            </a:r>
          </a:p>
          <a:p>
            <a:pPr algn="r" rtl="1">
              <a:spcBef>
                <a:spcPts val="300"/>
              </a:spcBef>
              <a:defRPr/>
            </a:pPr>
            <a:r>
              <a:rPr lang="he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קיימת מצוקה משמעותית ו/או פגיעה בתפקוד.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 eaLnBrk="1" hangingPunct="1">
              <a:spcBef>
                <a:spcPts val="300"/>
              </a:spcBef>
              <a:buFontTx/>
              <a:buNone/>
            </a:pPr>
            <a:endParaRPr lang="he-IL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199" y="44624"/>
            <a:ext cx="8393723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הפרעת דיכאון מתמשכת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199" y="44624"/>
            <a:ext cx="8393723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הפרעת דיספוריה קדם-וסתית</a:t>
            </a:r>
            <a:endParaRPr lang="en-US" altLang="en-IL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198" y="1268760"/>
            <a:ext cx="8405447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3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600"/>
              </a:spcBef>
              <a:spcAft>
                <a:spcPts val="600"/>
              </a:spcAft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בשבוע שלפני הופעת הווסת מתקיים לפחות אחד מהבאים:</a:t>
            </a:r>
          </a:p>
          <a:p>
            <a:pPr marL="714375" indent="-350838" algn="r" rt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אי יציבות רגשית, תנודות במצב הרוח.</a:t>
            </a:r>
          </a:p>
          <a:p>
            <a:pPr marL="714375" indent="-350838" algn="r" rt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רגשנות או כעס או ריבוי קונפליקטים בין אישיים. </a:t>
            </a:r>
          </a:p>
          <a:p>
            <a:pPr marL="714375" indent="-350838" algn="r" rt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מצב רוח דיכאוני, תחושת ייאוש, או מחשבות שממעיטות בערך העצמי. </a:t>
            </a:r>
          </a:p>
          <a:p>
            <a:pPr marL="714375" indent="-350838" algn="r" rt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חרדה, מתח, חוסר שקט או עצבנות. 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defRPr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התסמינים משתפרים ימים אחדים לאחר הופעת הווסת ונעלמים בשבוע שלאחר הופעת הווסת.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556791"/>
            <a:ext cx="7776989" cy="4896545"/>
          </a:xfrm>
        </p:spPr>
        <p:txBody>
          <a:bodyPr/>
          <a:lstStyle/>
          <a:p>
            <a:pPr marL="620713" indent="-512763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השפעות גנטיות</a:t>
            </a:r>
          </a:p>
          <a:p>
            <a:pPr marL="620713" indent="-512763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שיבושים כימיים במוח</a:t>
            </a:r>
          </a:p>
          <a:p>
            <a:pPr marL="620713" indent="-512763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שיבושים במערכת ההורמונלית ובמערכת החיסון</a:t>
            </a:r>
          </a:p>
          <a:p>
            <a:pPr marL="620713" indent="-512763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השפעות נוירופיזיולוגיות ונוירואנטומיות</a:t>
            </a:r>
          </a:p>
          <a:p>
            <a:pPr marL="620713" indent="-512763" algn="r" rtl="1" eaLnBrk="1" hangingPunct="1"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מחזורי שינה ומחזורים ביולוגיים אחרים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44624"/>
            <a:ext cx="8393723" cy="1317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גורמים סיבתיים </a:t>
            </a:r>
            <a:r>
              <a:rPr lang="he-IL" altLang="en-IL" sz="4000" b="1" u="sng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ביולוגיים</a:t>
            </a:r>
            <a:r>
              <a:rPr lang="he-IL" altLang="en-IL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 להפרעות מצב רוח חד-קוטביות</a:t>
            </a:r>
            <a:endParaRPr lang="en-US" altLang="en-IL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57298"/>
            <a:ext cx="8964613" cy="5240054"/>
          </a:xfrm>
        </p:spPr>
        <p:txBody>
          <a:bodyPr/>
          <a:lstStyle/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אירועי חיים גורמי עקה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פגיעות (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דיאתזה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קונפליקטים פנימיים (הסברים פסיכודינמיים)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סכמות קוגניטיביות שגויות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חוסר אונים נלמד וחוסר תקווה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סגנונות תגובה רומניטיביים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חוסר תמיכה חברתית 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ליקויים במיומנויות חברתיות</a:t>
            </a:r>
          </a:p>
          <a:p>
            <a:pPr marL="539750" indent="-431800" algn="r" rtl="1" eaLnBrk="1" hangingPunct="1">
              <a:spcBef>
                <a:spcPts val="60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דיכאון של הורה</a:t>
            </a:r>
          </a:p>
          <a:p>
            <a:pPr marL="107950" indent="0" algn="r" rtl="1" eaLnBrk="1" hangingPunct="1">
              <a:spcBef>
                <a:spcPts val="600"/>
              </a:spcBef>
              <a:spcAft>
                <a:spcPts val="0"/>
              </a:spcAft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0" algn="r" rtl="1" eaLnBrk="1" hangingPunct="1">
              <a:spcBef>
                <a:spcPts val="600"/>
              </a:spcBef>
              <a:spcAft>
                <a:spcPts val="0"/>
              </a:spcAft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spcAft>
                <a:spcPts val="0"/>
              </a:spcAft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295275" algn="r" rtl="1" eaLnBrk="1" hangingPunct="1">
              <a:spcBef>
                <a:spcPts val="600"/>
              </a:spcBef>
              <a:spcAft>
                <a:spcPts val="0"/>
              </a:spcAft>
              <a:buNone/>
            </a:pPr>
            <a:endParaRPr lang="he-IL" sz="2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4624"/>
            <a:ext cx="8393723" cy="1317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he-IL" altLang="en-IL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גורמים סיבתיים </a:t>
            </a:r>
            <a:r>
              <a:rPr lang="he-IL" altLang="en-IL" sz="4000" b="1" u="sng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פסיכולוגיים</a:t>
            </a:r>
            <a:r>
              <a:rPr lang="he-IL" altLang="en-IL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</a:rPr>
              <a:t> להפרעות מצב רוח חד-קוטביות</a:t>
            </a:r>
            <a:endParaRPr lang="en-US" altLang="en-IL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2853</TotalTime>
  <Words>891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Century Gothic</vt:lpstr>
      <vt:lpstr>Wingdings</vt:lpstr>
      <vt:lpstr>Wingdings 3</vt:lpstr>
      <vt:lpstr>Wisp</vt:lpstr>
      <vt:lpstr>פסיכופתולוגיה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4</dc:title>
  <dc:creator>user</dc:creator>
  <cp:lastModifiedBy>Alon Zinar</cp:lastModifiedBy>
  <cp:revision>153</cp:revision>
  <dcterms:created xsi:type="dcterms:W3CDTF">2011-07-23T18:08:09Z</dcterms:created>
  <dcterms:modified xsi:type="dcterms:W3CDTF">2020-03-05T06:54:10Z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-932041308</vt:i4>
  </property>
  <property fmtid="{D5CDD505-2E9C-101B-9397-08002B2CF9AE}" pid="3" name="_NewReviewCycle">
    <vt:lpwstr/>
  </property>
  <property fmtid="{D5CDD505-2E9C-101B-9397-08002B2CF9AE}" pid="4" name="_EmailSubject">
    <vt:lpwstr>מצגות</vt:lpwstr>
  </property>
  <property fmtid="{D5CDD505-2E9C-101B-9397-08002B2CF9AE}" pid="5" name="_AuthorEmail">
    <vt:lpwstr>gititka@openu.ac.il</vt:lpwstr>
  </property>
  <property fmtid="{D5CDD505-2E9C-101B-9397-08002B2CF9AE}" pid="6" name="_AuthorEmailDisplayName">
    <vt:lpwstr>Gitit Kave</vt:lpwstr>
  </property>
</Properties>
</file>