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embeddedFontLst>
    <p:embeddedFont>
      <p:font typeface="Arial Black" panose="020B0A04020102020204" pitchFamily="34" charset="0"/>
      <p:regular r:id="rId14"/>
      <p:bold r:id="rId15"/>
    </p:embeddedFont>
    <p:embeddedFont>
      <p:font typeface="Lustria" panose="020B0604020202020204" charset="0"/>
      <p:regular r:id="rId16"/>
    </p:embeddedFont>
    <p:embeddedFont>
      <p:font typeface="Play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jB1lQOuTVN3MMxx2QlWTGsWc6F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6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98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22" descr="Slate-V2-HD-pano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3883" y="547807"/>
            <a:ext cx="10141799" cy="381680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  <a:defRPr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>
            <a:spLocks noGrp="1"/>
          </p:cNvSpPr>
          <p:nvPr>
            <p:ph type="pic" idx="2"/>
          </p:nvPr>
        </p:nvSpPr>
        <p:spPr>
          <a:xfrm>
            <a:off x="1169349" y="695009"/>
            <a:ext cx="9845346" cy="3525671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75" name="Google Shape;75;p22"/>
          <p:cNvSpPr txBox="1">
            <a:spLocks noGrp="1"/>
          </p:cNvSpPr>
          <p:nvPr>
            <p:ph type="body" idx="1"/>
          </p:nvPr>
        </p:nvSpPr>
        <p:spPr>
          <a:xfrm>
            <a:off x="913795" y="5108728"/>
            <a:ext cx="10353762" cy="682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3"/>
          <p:cNvSpPr txBox="1"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body" idx="1"/>
          </p:nvPr>
        </p:nvSpPr>
        <p:spPr>
          <a:xfrm>
            <a:off x="913794" y="4295180"/>
            <a:ext cx="10353763" cy="15018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4"/>
          <p:cNvSpPr txBox="1"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4"/>
          <p:cNvSpPr txBox="1">
            <a:spLocks noGrp="1"/>
          </p:cNvSpPr>
          <p:nvPr>
            <p:ph type="body" idx="1"/>
          </p:nvPr>
        </p:nvSpPr>
        <p:spPr>
          <a:xfrm>
            <a:off x="1720644" y="3610032"/>
            <a:ext cx="8752299" cy="532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88" name="Google Shape;88;p24"/>
          <p:cNvSpPr txBox="1">
            <a:spLocks noGrp="1"/>
          </p:cNvSpPr>
          <p:nvPr>
            <p:ph type="body" idx="2"/>
          </p:nvPr>
        </p:nvSpPr>
        <p:spPr>
          <a:xfrm>
            <a:off x="913794" y="4304353"/>
            <a:ext cx="10353763" cy="148949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24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4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24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lang="en-US" sz="8000" b="0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“</a:t>
            </a:r>
            <a:endParaRPr/>
          </a:p>
        </p:txBody>
      </p:sp>
      <p:sp>
        <p:nvSpPr>
          <p:cNvPr id="93" name="Google Shape;93;p24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lang="en-US" sz="8000" b="0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body" idx="1"/>
          </p:nvPr>
        </p:nvSpPr>
        <p:spPr>
          <a:xfrm>
            <a:off x="913784" y="4650556"/>
            <a:ext cx="10352199" cy="11406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6"/>
          <p:cNvSpPr txBox="1"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03" name="Google Shape;103;p26"/>
          <p:cNvSpPr txBox="1">
            <a:spLocks noGrp="1"/>
          </p:cNvSpPr>
          <p:nvPr>
            <p:ph type="body" idx="2"/>
          </p:nvPr>
        </p:nvSpPr>
        <p:spPr>
          <a:xfrm>
            <a:off x="913795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04" name="Google Shape;104;p26"/>
          <p:cNvSpPr txBox="1">
            <a:spLocks noGrp="1"/>
          </p:cNvSpPr>
          <p:nvPr>
            <p:ph type="body" idx="3"/>
          </p:nvPr>
        </p:nvSpPr>
        <p:spPr>
          <a:xfrm>
            <a:off x="4446711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05" name="Google Shape;105;p26"/>
          <p:cNvSpPr txBox="1">
            <a:spLocks noGrp="1"/>
          </p:cNvSpPr>
          <p:nvPr>
            <p:ph type="body" idx="4"/>
          </p:nvPr>
        </p:nvSpPr>
        <p:spPr>
          <a:xfrm>
            <a:off x="4441435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body" idx="5"/>
          </p:nvPr>
        </p:nvSpPr>
        <p:spPr>
          <a:xfrm>
            <a:off x="7966572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07" name="Google Shape;107;p26"/>
          <p:cNvSpPr txBox="1">
            <a:spLocks noGrp="1"/>
          </p:cNvSpPr>
          <p:nvPr>
            <p:ph type="body" idx="6"/>
          </p:nvPr>
        </p:nvSpPr>
        <p:spPr>
          <a:xfrm>
            <a:off x="7966572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08" name="Google Shape;108;p26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6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7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7962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7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03800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7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36051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7"/>
          <p:cNvSpPr txBox="1"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7"/>
          <p:cNvSpPr txBox="1"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17" name="Google Shape;117;p27"/>
          <p:cNvSpPr>
            <a:spLocks noGrp="1"/>
          </p:cNvSpPr>
          <p:nvPr>
            <p:ph type="pic" idx="2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118" name="Google Shape;118;p27"/>
          <p:cNvSpPr txBox="1">
            <a:spLocks noGrp="1"/>
          </p:cNvSpPr>
          <p:nvPr>
            <p:ph type="body" idx="3"/>
          </p:nvPr>
        </p:nvSpPr>
        <p:spPr>
          <a:xfrm>
            <a:off x="913795" y="4480368"/>
            <a:ext cx="330098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27"/>
          <p:cNvSpPr txBox="1">
            <a:spLocks noGrp="1"/>
          </p:cNvSpPr>
          <p:nvPr>
            <p:ph type="body" idx="4"/>
          </p:nvPr>
        </p:nvSpPr>
        <p:spPr>
          <a:xfrm>
            <a:off x="4442788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20" name="Google Shape;120;p27"/>
          <p:cNvSpPr>
            <a:spLocks noGrp="1"/>
          </p:cNvSpPr>
          <p:nvPr>
            <p:ph type="pic" idx="5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121" name="Google Shape;121;p27"/>
          <p:cNvSpPr txBox="1">
            <a:spLocks noGrp="1"/>
          </p:cNvSpPr>
          <p:nvPr>
            <p:ph type="body" idx="6"/>
          </p:nvPr>
        </p:nvSpPr>
        <p:spPr>
          <a:xfrm>
            <a:off x="4441435" y="4480367"/>
            <a:ext cx="330098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22" name="Google Shape;122;p27"/>
          <p:cNvSpPr txBox="1">
            <a:spLocks noGrp="1"/>
          </p:cNvSpPr>
          <p:nvPr>
            <p:ph type="body" idx="7"/>
          </p:nvPr>
        </p:nvSpPr>
        <p:spPr>
          <a:xfrm>
            <a:off x="7966697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23" name="Google Shape;123;p27"/>
          <p:cNvSpPr>
            <a:spLocks noGrp="1"/>
          </p:cNvSpPr>
          <p:nvPr>
            <p:ph type="pic" idx="8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124" name="Google Shape;124;p27"/>
          <p:cNvSpPr txBox="1">
            <a:spLocks noGrp="1"/>
          </p:cNvSpPr>
          <p:nvPr>
            <p:ph type="body" idx="9"/>
          </p:nvPr>
        </p:nvSpPr>
        <p:spPr>
          <a:xfrm>
            <a:off x="7966572" y="4480365"/>
            <a:ext cx="3300984" cy="1310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25" name="Google Shape;125;p27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7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7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8"/>
          <p:cNvSpPr txBox="1">
            <a:spLocks noGrp="1"/>
          </p:cNvSpPr>
          <p:nvPr>
            <p:ph type="body" idx="1"/>
          </p:nvPr>
        </p:nvSpPr>
        <p:spPr>
          <a:xfrm rot="5400000">
            <a:off x="4061301" y="-1415056"/>
            <a:ext cx="4058751" cy="103537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131" name="Google Shape;131;p28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8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8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>
            <a:spLocks noGrp="1"/>
          </p:cNvSpPr>
          <p:nvPr>
            <p:ph type="title"/>
          </p:nvPr>
        </p:nvSpPr>
        <p:spPr>
          <a:xfrm rot="5400000">
            <a:off x="7534511" y="2058156"/>
            <a:ext cx="5181601" cy="228448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9"/>
          <p:cNvSpPr txBox="1">
            <a:spLocks noGrp="1"/>
          </p:cNvSpPr>
          <p:nvPr>
            <p:ph type="body" idx="1"/>
          </p:nvPr>
        </p:nvSpPr>
        <p:spPr>
          <a:xfrm rot="5400000">
            <a:off x="2281431" y="-758036"/>
            <a:ext cx="5181601" cy="79168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137" name="Google Shape;137;p29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9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9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8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5060497" cy="40587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2"/>
          </p:nvPr>
        </p:nvSpPr>
        <p:spPr>
          <a:xfrm>
            <a:off x="6202892" y="1732449"/>
            <a:ext cx="5064665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17" descr="Slate-V2-H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3795" y="1734506"/>
            <a:ext cx="5089072" cy="4148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17" descr="Slate-V2-H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78485" y="1734506"/>
            <a:ext cx="5089072" cy="414876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7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sz="24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2"/>
          </p:nvPr>
        </p:nvSpPr>
        <p:spPr>
          <a:xfrm>
            <a:off x="1005872" y="2380137"/>
            <a:ext cx="4876344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marL="914400" lvl="1" indent="-299719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marL="1371600" lvl="2" indent="-29083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marL="1828800" lvl="3" indent="-281939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marL="2286000" lvl="4" indent="-281939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body" idx="3"/>
          </p:nvPr>
        </p:nvSpPr>
        <p:spPr>
          <a:xfrm>
            <a:off x="6294967" y="1835254"/>
            <a:ext cx="4895330" cy="54488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sz="24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body" idx="4"/>
          </p:nvPr>
        </p:nvSpPr>
        <p:spPr>
          <a:xfrm>
            <a:off x="6294967" y="2380137"/>
            <a:ext cx="4895330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marL="914400" lvl="1" indent="-299719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marL="1371600" lvl="2" indent="-29083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marL="1828800" lvl="3" indent="-281939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marL="2286000" lvl="4" indent="-281939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8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9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9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ustria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body" idx="1"/>
          </p:nvPr>
        </p:nvSpPr>
        <p:spPr>
          <a:xfrm>
            <a:off x="4855633" y="609600"/>
            <a:ext cx="6411924" cy="5181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body" idx="2"/>
          </p:nvPr>
        </p:nvSpPr>
        <p:spPr>
          <a:xfrm>
            <a:off x="913795" y="2431518"/>
            <a:ext cx="3706889" cy="335968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21" descr="Slate-V2-HD-vert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93665" y="609600"/>
            <a:ext cx="3584166" cy="520483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1"/>
          <p:cNvSpPr txBox="1"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>
            <a:spLocks noGrp="1"/>
          </p:cNvSpPr>
          <p:nvPr>
            <p:ph type="pic" idx="2"/>
          </p:nvPr>
        </p:nvSpPr>
        <p:spPr>
          <a:xfrm>
            <a:off x="7442551" y="763702"/>
            <a:ext cx="3275751" cy="4912822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67" name="Google Shape;67;p21"/>
          <p:cNvSpPr txBox="1">
            <a:spLocks noGrp="1"/>
          </p:cNvSpPr>
          <p:nvPr>
            <p:ph type="body" idx="1"/>
          </p:nvPr>
        </p:nvSpPr>
        <p:spPr>
          <a:xfrm>
            <a:off x="913795" y="2439261"/>
            <a:ext cx="5934949" cy="337613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🞚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🞚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s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"/>
          <p:cNvSpPr txBox="1">
            <a:spLocks noGrp="1"/>
          </p:cNvSpPr>
          <p:nvPr>
            <p:ph type="ctrTitle"/>
          </p:nvPr>
        </p:nvSpPr>
        <p:spPr>
          <a:xfrm>
            <a:off x="5848350" y="865910"/>
            <a:ext cx="5895976" cy="15049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 Black"/>
              <a:buNone/>
            </a:pPr>
            <a:r>
              <a:rPr lang="en-US" sz="3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Consumer Goods</a:t>
            </a:r>
            <a:br>
              <a:rPr lang="en-US" sz="3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-US" sz="3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Ad_Hoc Analysis</a:t>
            </a:r>
            <a:endParaRPr/>
          </a:p>
        </p:txBody>
      </p:sp>
      <p:pic>
        <p:nvPicPr>
          <p:cNvPr id="145" name="Google Shape;14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2026" y="1618385"/>
            <a:ext cx="5254422" cy="4099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69769" y="5915025"/>
            <a:ext cx="1022231" cy="102223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"/>
          <p:cNvSpPr txBox="1"/>
          <p:nvPr/>
        </p:nvSpPr>
        <p:spPr>
          <a:xfrm>
            <a:off x="9895074" y="2370860"/>
            <a:ext cx="12076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sng" strike="noStrike" cap="none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sz="1800" dirty="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000"/>
              <a:buFont typeface="Arial Black"/>
              <a:buNone/>
            </a:pPr>
            <a:r>
              <a:rPr lang="en-US" sz="200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Channel with Highest Gross Sales in 2021</a:t>
            </a:r>
            <a:endParaRPr/>
          </a:p>
        </p:txBody>
      </p:sp>
      <p:sp>
        <p:nvSpPr>
          <p:cNvPr id="209" name="Google Shape;209;p10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762" cy="494439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900" lvl="0" indent="0" algn="l" rtl="0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-US" sz="1600" b="1" dirty="0"/>
              <a:t>Request 9</a:t>
            </a:r>
            <a:endParaRPr dirty="0"/>
          </a:p>
          <a:p>
            <a:pPr marL="36900" lvl="0" indent="0" algn="l" rtl="0">
              <a:spcBef>
                <a:spcPts val="920"/>
              </a:spcBef>
              <a:spcAft>
                <a:spcPts val="0"/>
              </a:spcAft>
              <a:buSzPts val="1120"/>
              <a:buNone/>
            </a:pPr>
            <a:r>
              <a:rPr lang="en-US" sz="1600" dirty="0"/>
              <a:t>Which channel helped to bring more gross sales in the fiscal year 2021 and the percentage of contribution? The final output contains these fields: channel, </a:t>
            </a:r>
            <a:r>
              <a:rPr lang="en-US" sz="1600" dirty="0" err="1"/>
              <a:t>gross_sales_mln</a:t>
            </a:r>
            <a:r>
              <a:rPr lang="en-US" sz="1600" dirty="0"/>
              <a:t> &amp; percentage.</a:t>
            </a:r>
            <a:endParaRPr dirty="0"/>
          </a:p>
          <a:p>
            <a:pPr marL="36900" lvl="0" indent="0" algn="l" rtl="0">
              <a:spcBef>
                <a:spcPts val="920"/>
              </a:spcBef>
              <a:spcAft>
                <a:spcPts val="0"/>
              </a:spcAft>
              <a:buSzPts val="1120"/>
              <a:buNone/>
            </a:pPr>
            <a:endParaRPr sz="1600" b="1" dirty="0"/>
          </a:p>
          <a:p>
            <a:pPr marL="36900" lvl="0" indent="0" algn="l" rtl="0">
              <a:spcBef>
                <a:spcPts val="880"/>
              </a:spcBef>
              <a:spcAft>
                <a:spcPts val="0"/>
              </a:spcAft>
              <a:buSzPts val="980"/>
              <a:buNone/>
            </a:pPr>
            <a:r>
              <a:rPr lang="en-US" sz="1400" b="1" dirty="0">
                <a:latin typeface="Play"/>
                <a:ea typeface="Play"/>
                <a:cs typeface="Play"/>
                <a:sym typeface="Play"/>
              </a:rPr>
              <a:t>Query:                                                                                                                                                                     Result:</a:t>
            </a:r>
            <a:endParaRPr dirty="0"/>
          </a:p>
          <a:p>
            <a:pPr marL="36900" lvl="0" indent="0" algn="l" rtl="0">
              <a:spcBef>
                <a:spcPts val="840"/>
              </a:spcBef>
              <a:spcAft>
                <a:spcPts val="0"/>
              </a:spcAft>
              <a:buSzPts val="840"/>
              <a:buNone/>
            </a:pP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	WITH cte1 AS</a:t>
            </a:r>
            <a:endParaRPr dirty="0"/>
          </a:p>
          <a:p>
            <a:pPr marL="36900" lvl="0" indent="0" algn="l" rtl="0">
              <a:spcBef>
                <a:spcPts val="840"/>
              </a:spcBef>
              <a:spcAft>
                <a:spcPts val="0"/>
              </a:spcAft>
              <a:buSzPts val="840"/>
              <a:buNone/>
            </a:pP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	       (SELECT channel, round(SUM((</a:t>
            </a:r>
            <a:r>
              <a:rPr lang="en-US" sz="1200" dirty="0" err="1">
                <a:latin typeface="Play"/>
                <a:ea typeface="Play"/>
                <a:cs typeface="Play"/>
                <a:sym typeface="Play"/>
              </a:rPr>
              <a:t>sold_quantity</a:t>
            </a: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*</a:t>
            </a:r>
            <a:r>
              <a:rPr lang="en-US" sz="1200" dirty="0" err="1">
                <a:latin typeface="Play"/>
                <a:ea typeface="Play"/>
                <a:cs typeface="Play"/>
                <a:sym typeface="Play"/>
              </a:rPr>
              <a:t>gross_price</a:t>
            </a: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))/1000000, 2) as </a:t>
            </a:r>
            <a:r>
              <a:rPr lang="en-US" sz="1200" dirty="0" err="1">
                <a:latin typeface="Play"/>
                <a:ea typeface="Play"/>
                <a:cs typeface="Play"/>
                <a:sym typeface="Play"/>
              </a:rPr>
              <a:t>gross_sales_mln</a:t>
            </a:r>
            <a:endParaRPr sz="1200" dirty="0">
              <a:latin typeface="Play"/>
              <a:ea typeface="Play"/>
              <a:cs typeface="Play"/>
              <a:sym typeface="Play"/>
            </a:endParaRPr>
          </a:p>
          <a:p>
            <a:pPr marL="36900" lvl="0" indent="0" algn="l" rtl="0">
              <a:spcBef>
                <a:spcPts val="840"/>
              </a:spcBef>
              <a:spcAft>
                <a:spcPts val="0"/>
              </a:spcAft>
              <a:buSzPts val="840"/>
              <a:buNone/>
            </a:pP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	        FROM </a:t>
            </a:r>
            <a:r>
              <a:rPr lang="en-US" sz="1200" dirty="0" err="1">
                <a:latin typeface="Play"/>
                <a:ea typeface="Play"/>
                <a:cs typeface="Play"/>
                <a:sym typeface="Play"/>
              </a:rPr>
              <a:t>fact_sales_monthly</a:t>
            </a: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 </a:t>
            </a:r>
            <a:r>
              <a:rPr lang="en-US" sz="1200" dirty="0" err="1">
                <a:latin typeface="Play"/>
                <a:ea typeface="Play"/>
                <a:cs typeface="Play"/>
                <a:sym typeface="Play"/>
              </a:rPr>
              <a:t>sm</a:t>
            </a: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 JOIN </a:t>
            </a:r>
            <a:r>
              <a:rPr lang="en-US" sz="1200" dirty="0" err="1">
                <a:latin typeface="Play"/>
                <a:ea typeface="Play"/>
                <a:cs typeface="Play"/>
                <a:sym typeface="Play"/>
              </a:rPr>
              <a:t>fact_gross_price</a:t>
            </a: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 </a:t>
            </a:r>
            <a:r>
              <a:rPr lang="en-US" sz="1200" dirty="0" err="1">
                <a:latin typeface="Play"/>
                <a:ea typeface="Play"/>
                <a:cs typeface="Play"/>
                <a:sym typeface="Play"/>
              </a:rPr>
              <a:t>gp</a:t>
            </a: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 ON </a:t>
            </a:r>
            <a:r>
              <a:rPr lang="en-US" sz="1200" dirty="0" err="1">
                <a:latin typeface="Play"/>
                <a:ea typeface="Play"/>
                <a:cs typeface="Play"/>
                <a:sym typeface="Play"/>
              </a:rPr>
              <a:t>gp.product_code</a:t>
            </a: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 = </a:t>
            </a:r>
            <a:r>
              <a:rPr lang="en-US" sz="1200" dirty="0" err="1">
                <a:latin typeface="Play"/>
                <a:ea typeface="Play"/>
                <a:cs typeface="Play"/>
                <a:sym typeface="Play"/>
              </a:rPr>
              <a:t>sm.product_code</a:t>
            </a: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 </a:t>
            </a:r>
            <a:endParaRPr dirty="0"/>
          </a:p>
          <a:p>
            <a:pPr marL="36900" lvl="0" indent="0" algn="l" rtl="0">
              <a:spcBef>
                <a:spcPts val="840"/>
              </a:spcBef>
              <a:spcAft>
                <a:spcPts val="0"/>
              </a:spcAft>
              <a:buSzPts val="840"/>
              <a:buNone/>
            </a:pP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	        AND </a:t>
            </a:r>
            <a:r>
              <a:rPr lang="en-US" sz="1200" dirty="0" err="1">
                <a:latin typeface="Play"/>
                <a:ea typeface="Play"/>
                <a:cs typeface="Play"/>
                <a:sym typeface="Play"/>
              </a:rPr>
              <a:t>gp.fiscal_year</a:t>
            </a: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 = </a:t>
            </a:r>
            <a:r>
              <a:rPr lang="en-US" sz="1200" dirty="0" err="1">
                <a:latin typeface="Play"/>
                <a:ea typeface="Play"/>
                <a:cs typeface="Play"/>
                <a:sym typeface="Play"/>
              </a:rPr>
              <a:t>sm.fiscal_year</a:t>
            </a: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 JOIN </a:t>
            </a:r>
            <a:r>
              <a:rPr lang="en-US" sz="1200" dirty="0" err="1">
                <a:latin typeface="Play"/>
                <a:ea typeface="Play"/>
                <a:cs typeface="Play"/>
                <a:sym typeface="Play"/>
              </a:rPr>
              <a:t>dim_customer</a:t>
            </a: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 USING (</a:t>
            </a:r>
            <a:r>
              <a:rPr lang="en-US" sz="1200" dirty="0" err="1">
                <a:latin typeface="Play"/>
                <a:ea typeface="Play"/>
                <a:cs typeface="Play"/>
                <a:sym typeface="Play"/>
              </a:rPr>
              <a:t>customer_code</a:t>
            </a: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)</a:t>
            </a:r>
            <a:endParaRPr dirty="0"/>
          </a:p>
          <a:p>
            <a:pPr marL="36900" lvl="0" indent="0" algn="l" rtl="0">
              <a:spcBef>
                <a:spcPts val="840"/>
              </a:spcBef>
              <a:spcAft>
                <a:spcPts val="0"/>
              </a:spcAft>
              <a:buSzPts val="840"/>
              <a:buNone/>
            </a:pP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	        GROUP BY channel)</a:t>
            </a:r>
            <a:endParaRPr dirty="0"/>
          </a:p>
          <a:p>
            <a:pPr marL="36900" lvl="0" indent="0" algn="l" rtl="0">
              <a:spcBef>
                <a:spcPts val="840"/>
              </a:spcBef>
              <a:spcAft>
                <a:spcPts val="0"/>
              </a:spcAft>
              <a:buSzPts val="840"/>
              <a:buNone/>
            </a:pP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	</a:t>
            </a:r>
            <a:endParaRPr dirty="0"/>
          </a:p>
          <a:p>
            <a:pPr marL="36900" lvl="0" indent="0" algn="l" rtl="0">
              <a:spcBef>
                <a:spcPts val="840"/>
              </a:spcBef>
              <a:spcAft>
                <a:spcPts val="0"/>
              </a:spcAft>
              <a:buSzPts val="840"/>
              <a:buNone/>
            </a:pP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	SELECT *, round(</a:t>
            </a:r>
            <a:r>
              <a:rPr lang="en-US" sz="1200" dirty="0" err="1">
                <a:latin typeface="Play"/>
                <a:ea typeface="Play"/>
                <a:cs typeface="Play"/>
                <a:sym typeface="Play"/>
              </a:rPr>
              <a:t>gross_sales_mln</a:t>
            </a: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*100/SUM(</a:t>
            </a:r>
            <a:r>
              <a:rPr lang="en-US" sz="1200" dirty="0" err="1">
                <a:latin typeface="Play"/>
                <a:ea typeface="Play"/>
                <a:cs typeface="Play"/>
                <a:sym typeface="Play"/>
              </a:rPr>
              <a:t>gross_sales_mln</a:t>
            </a: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) OVER(), 2) AS percentage</a:t>
            </a:r>
            <a:endParaRPr dirty="0"/>
          </a:p>
          <a:p>
            <a:pPr marL="36900" lvl="0" indent="0" algn="l" rtl="0">
              <a:spcBef>
                <a:spcPts val="840"/>
              </a:spcBef>
              <a:spcAft>
                <a:spcPts val="0"/>
              </a:spcAft>
              <a:buSzPts val="840"/>
              <a:buNone/>
            </a:pP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	FROM cte1</a:t>
            </a:r>
            <a:endParaRPr dirty="0"/>
          </a:p>
          <a:p>
            <a:pPr marL="36900" lvl="0" indent="0" algn="l" rtl="0">
              <a:spcBef>
                <a:spcPts val="840"/>
              </a:spcBef>
              <a:spcAft>
                <a:spcPts val="0"/>
              </a:spcAft>
              <a:buSzPts val="840"/>
              <a:buNone/>
            </a:pP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	ORDER BY </a:t>
            </a:r>
            <a:r>
              <a:rPr lang="en-US" sz="1200" dirty="0" err="1">
                <a:latin typeface="Play"/>
                <a:ea typeface="Play"/>
                <a:cs typeface="Play"/>
                <a:sym typeface="Play"/>
              </a:rPr>
              <a:t>gross_sales_mln</a:t>
            </a: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 DESC</a:t>
            </a:r>
            <a:endParaRPr dirty="0"/>
          </a:p>
        </p:txBody>
      </p:sp>
      <p:pic>
        <p:nvPicPr>
          <p:cNvPr id="210" name="Google Shape;210;p10"/>
          <p:cNvPicPr preferRelativeResize="0"/>
          <p:nvPr/>
        </p:nvPicPr>
        <p:blipFill rotWithShape="1">
          <a:blip r:embed="rId3">
            <a:alphaModFix/>
          </a:blip>
          <a:srcRect r="10241"/>
          <a:stretch/>
        </p:blipFill>
        <p:spPr>
          <a:xfrm>
            <a:off x="9066743" y="3064385"/>
            <a:ext cx="2911897" cy="930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000"/>
              <a:buFont typeface="Arial Black"/>
              <a:buNone/>
            </a:pPr>
            <a:r>
              <a:rPr lang="en-US" sz="200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Top 3 Products per Division in 2021</a:t>
            </a:r>
            <a:endParaRPr/>
          </a:p>
        </p:txBody>
      </p:sp>
      <p:sp>
        <p:nvSpPr>
          <p:cNvPr id="216" name="Google Shape;216;p11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762" cy="434054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900" lvl="0" indent="0" algn="l" rtl="0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-US" sz="1600" b="1" dirty="0"/>
              <a:t>Request 10</a:t>
            </a:r>
            <a:endParaRPr dirty="0"/>
          </a:p>
          <a:p>
            <a:pPr marL="36900" lvl="0" indent="0" algn="l" rtl="0">
              <a:spcBef>
                <a:spcPts val="920"/>
              </a:spcBef>
              <a:spcAft>
                <a:spcPts val="0"/>
              </a:spcAft>
              <a:buSzPts val="1120"/>
              <a:buNone/>
            </a:pPr>
            <a:r>
              <a:rPr lang="en-US" sz="1600" dirty="0"/>
              <a:t>Get the Top 3 products in each division that have a high </a:t>
            </a:r>
            <a:r>
              <a:rPr lang="en-US" sz="1600" dirty="0" err="1"/>
              <a:t>total_sold_quantity</a:t>
            </a:r>
            <a:r>
              <a:rPr lang="en-US" sz="1600" dirty="0"/>
              <a:t> in the </a:t>
            </a:r>
            <a:r>
              <a:rPr lang="en-US" sz="1600" dirty="0" err="1"/>
              <a:t>fiscal_year</a:t>
            </a:r>
            <a:r>
              <a:rPr lang="en-US" sz="1600" dirty="0"/>
              <a:t> 2021? The final output contains these fields: division, </a:t>
            </a:r>
            <a:r>
              <a:rPr lang="en-US" sz="1600" dirty="0" err="1"/>
              <a:t>product_code</a:t>
            </a:r>
            <a:r>
              <a:rPr lang="en-US" sz="1600" dirty="0"/>
              <a:t>, product, </a:t>
            </a:r>
            <a:r>
              <a:rPr lang="en-US" sz="1600" dirty="0" err="1"/>
              <a:t>total_sold_quantity</a:t>
            </a:r>
            <a:r>
              <a:rPr lang="en-US" sz="1600" dirty="0"/>
              <a:t> &amp; </a:t>
            </a:r>
            <a:r>
              <a:rPr lang="en-US" sz="1600" dirty="0" err="1"/>
              <a:t>rank_order</a:t>
            </a:r>
            <a:r>
              <a:rPr lang="en-US" sz="1600" dirty="0"/>
              <a:t>.</a:t>
            </a:r>
            <a:endParaRPr dirty="0"/>
          </a:p>
          <a:p>
            <a:pPr marL="36900" lvl="0" indent="0" algn="l" rtl="0">
              <a:spcBef>
                <a:spcPts val="920"/>
              </a:spcBef>
              <a:spcAft>
                <a:spcPts val="0"/>
              </a:spcAft>
              <a:buSzPts val="1120"/>
              <a:buNone/>
            </a:pPr>
            <a:r>
              <a:rPr lang="en-US" sz="1600" b="1" dirty="0"/>
              <a:t>	</a:t>
            </a:r>
            <a:endParaRPr dirty="0"/>
          </a:p>
          <a:p>
            <a:pPr marL="36900" lvl="0" indent="0" algn="l" rtl="0">
              <a:spcBef>
                <a:spcPts val="880"/>
              </a:spcBef>
              <a:spcAft>
                <a:spcPts val="0"/>
              </a:spcAft>
              <a:buSzPts val="980"/>
              <a:buNone/>
            </a:pPr>
            <a:r>
              <a:rPr lang="en-US" sz="1400" b="1" dirty="0">
                <a:latin typeface="Play"/>
                <a:ea typeface="Play"/>
                <a:cs typeface="Play"/>
                <a:sym typeface="Play"/>
              </a:rPr>
              <a:t>Query:														</a:t>
            </a:r>
            <a:endParaRPr dirty="0"/>
          </a:p>
          <a:p>
            <a:pPr marL="36900" lvl="0" indent="0" algn="l" rtl="0">
              <a:spcBef>
                <a:spcPts val="840"/>
              </a:spcBef>
              <a:spcAft>
                <a:spcPts val="0"/>
              </a:spcAft>
              <a:buSzPts val="840"/>
              <a:buNone/>
            </a:pP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	WITH </a:t>
            </a:r>
            <a:r>
              <a:rPr lang="en-US" sz="1200" dirty="0" err="1">
                <a:latin typeface="Play"/>
                <a:ea typeface="Play"/>
                <a:cs typeface="Play"/>
                <a:sym typeface="Play"/>
              </a:rPr>
              <a:t>cte</a:t>
            </a: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 AS </a:t>
            </a:r>
            <a:endParaRPr dirty="0"/>
          </a:p>
          <a:p>
            <a:pPr marL="36900" lvl="0" indent="0" algn="l" rtl="0">
              <a:spcBef>
                <a:spcPts val="840"/>
              </a:spcBef>
              <a:spcAft>
                <a:spcPts val="0"/>
              </a:spcAft>
              <a:buSzPts val="840"/>
              <a:buNone/>
            </a:pP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		(SELECT division, </a:t>
            </a:r>
            <a:r>
              <a:rPr lang="en-US" sz="1200" dirty="0" err="1">
                <a:latin typeface="Play"/>
                <a:ea typeface="Play"/>
                <a:cs typeface="Play"/>
                <a:sym typeface="Play"/>
              </a:rPr>
              <a:t>product_code</a:t>
            </a: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, product, SUM(</a:t>
            </a:r>
            <a:r>
              <a:rPr lang="en-US" sz="1200" dirty="0" err="1">
                <a:latin typeface="Play"/>
                <a:ea typeface="Play"/>
                <a:cs typeface="Play"/>
                <a:sym typeface="Play"/>
              </a:rPr>
              <a:t>sold_quantity</a:t>
            </a: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) AS </a:t>
            </a:r>
            <a:r>
              <a:rPr lang="en-US" sz="1200" dirty="0" err="1">
                <a:latin typeface="Play"/>
                <a:ea typeface="Play"/>
                <a:cs typeface="Play"/>
                <a:sym typeface="Play"/>
              </a:rPr>
              <a:t>sold_quantity</a:t>
            </a: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, </a:t>
            </a:r>
            <a:endParaRPr dirty="0"/>
          </a:p>
          <a:p>
            <a:pPr marL="36900" lvl="0" indent="0" algn="l" rtl="0">
              <a:spcBef>
                <a:spcPts val="840"/>
              </a:spcBef>
              <a:spcAft>
                <a:spcPts val="0"/>
              </a:spcAft>
              <a:buSzPts val="840"/>
              <a:buNone/>
            </a:pP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		  DENSE_RANK() OVER(PARTITION BY division ORDER BY sum(</a:t>
            </a:r>
            <a:r>
              <a:rPr lang="en-US" sz="1200" dirty="0" err="1">
                <a:latin typeface="Play"/>
                <a:ea typeface="Play"/>
                <a:cs typeface="Play"/>
                <a:sym typeface="Play"/>
              </a:rPr>
              <a:t>sold_quantity</a:t>
            </a: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) DESC) AS </a:t>
            </a:r>
            <a:r>
              <a:rPr lang="en-US" sz="1200" dirty="0" err="1">
                <a:latin typeface="Play"/>
                <a:ea typeface="Play"/>
                <a:cs typeface="Play"/>
                <a:sym typeface="Play"/>
              </a:rPr>
              <a:t>rank_order</a:t>
            </a:r>
            <a:endParaRPr sz="1200" dirty="0">
              <a:latin typeface="Play"/>
              <a:ea typeface="Play"/>
              <a:cs typeface="Play"/>
              <a:sym typeface="Play"/>
            </a:endParaRPr>
          </a:p>
          <a:p>
            <a:pPr marL="36900" lvl="0" indent="0" algn="l" rtl="0">
              <a:spcBef>
                <a:spcPts val="840"/>
              </a:spcBef>
              <a:spcAft>
                <a:spcPts val="0"/>
              </a:spcAft>
              <a:buSzPts val="840"/>
              <a:buNone/>
            </a:pP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	                 FROM </a:t>
            </a:r>
            <a:r>
              <a:rPr lang="en-US" sz="1200" dirty="0" err="1">
                <a:latin typeface="Play"/>
                <a:ea typeface="Play"/>
                <a:cs typeface="Play"/>
                <a:sym typeface="Play"/>
              </a:rPr>
              <a:t>dim_product</a:t>
            </a: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 JOIN </a:t>
            </a:r>
            <a:r>
              <a:rPr lang="en-US" sz="1200" dirty="0" err="1">
                <a:latin typeface="Play"/>
                <a:ea typeface="Play"/>
                <a:cs typeface="Play"/>
                <a:sym typeface="Play"/>
              </a:rPr>
              <a:t>fact_sales_monthly</a:t>
            </a: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 USING (</a:t>
            </a:r>
            <a:r>
              <a:rPr lang="en-US" sz="1200" dirty="0" err="1">
                <a:latin typeface="Play"/>
                <a:ea typeface="Play"/>
                <a:cs typeface="Play"/>
                <a:sym typeface="Play"/>
              </a:rPr>
              <a:t>product_code</a:t>
            </a: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)</a:t>
            </a:r>
            <a:endParaRPr dirty="0"/>
          </a:p>
          <a:p>
            <a:pPr marL="36899" lvl="0" indent="0" algn="l" rtl="0">
              <a:spcBef>
                <a:spcPts val="840"/>
              </a:spcBef>
              <a:spcAft>
                <a:spcPts val="0"/>
              </a:spcAft>
              <a:buSzPts val="840"/>
              <a:buNone/>
            </a:pP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		  GROUP BY </a:t>
            </a:r>
            <a:r>
              <a:rPr lang="en-US" sz="1200" dirty="0" err="1">
                <a:latin typeface="Play"/>
                <a:ea typeface="Play"/>
                <a:cs typeface="Play"/>
                <a:sym typeface="Play"/>
              </a:rPr>
              <a:t>division,product_code,product</a:t>
            </a: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)</a:t>
            </a:r>
            <a:endParaRPr dirty="0"/>
          </a:p>
          <a:p>
            <a:pPr marL="36899" lvl="0" indent="0" algn="l" rtl="0">
              <a:spcBef>
                <a:spcPts val="840"/>
              </a:spcBef>
              <a:spcAft>
                <a:spcPts val="0"/>
              </a:spcAft>
              <a:buSzPts val="840"/>
              <a:buNone/>
            </a:pP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							</a:t>
            </a:r>
            <a:r>
              <a:rPr lang="en-US" sz="1400" b="1" dirty="0">
                <a:latin typeface="Play"/>
                <a:ea typeface="Play"/>
                <a:cs typeface="Play"/>
                <a:sym typeface="Play"/>
              </a:rPr>
              <a:t>Result:</a:t>
            </a:r>
            <a:endParaRPr dirty="0"/>
          </a:p>
          <a:p>
            <a:pPr marL="36900" lvl="0" indent="0" algn="l" rtl="0">
              <a:spcBef>
                <a:spcPts val="840"/>
              </a:spcBef>
              <a:spcAft>
                <a:spcPts val="0"/>
              </a:spcAft>
              <a:buSzPts val="840"/>
              <a:buNone/>
            </a:pP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	SELECT * FROM </a:t>
            </a:r>
            <a:r>
              <a:rPr lang="en-US" sz="1200" dirty="0" err="1">
                <a:latin typeface="Play"/>
                <a:ea typeface="Play"/>
                <a:cs typeface="Play"/>
                <a:sym typeface="Play"/>
              </a:rPr>
              <a:t>cte</a:t>
            </a:r>
            <a:endParaRPr sz="1200" dirty="0">
              <a:latin typeface="Play"/>
              <a:ea typeface="Play"/>
              <a:cs typeface="Play"/>
              <a:sym typeface="Play"/>
            </a:endParaRPr>
          </a:p>
          <a:p>
            <a:pPr marL="36900" lvl="0" indent="0" algn="l" rtl="0">
              <a:spcBef>
                <a:spcPts val="840"/>
              </a:spcBef>
              <a:spcAft>
                <a:spcPts val="0"/>
              </a:spcAft>
              <a:buSzPts val="840"/>
              <a:buNone/>
            </a:pP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	WHERE </a:t>
            </a:r>
            <a:r>
              <a:rPr lang="en-US" sz="1200" dirty="0" err="1">
                <a:latin typeface="Play"/>
                <a:ea typeface="Play"/>
                <a:cs typeface="Play"/>
                <a:sym typeface="Play"/>
              </a:rPr>
              <a:t>rank_order</a:t>
            </a: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 &lt;= 3</a:t>
            </a:r>
            <a:endParaRPr sz="1200" dirty="0"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217" name="Google Shape;217;p11"/>
          <p:cNvPicPr preferRelativeResize="0"/>
          <p:nvPr/>
        </p:nvPicPr>
        <p:blipFill rotWithShape="1">
          <a:blip r:embed="rId3">
            <a:alphaModFix/>
          </a:blip>
          <a:srcRect l="4048" r="9254"/>
          <a:stretch/>
        </p:blipFill>
        <p:spPr>
          <a:xfrm>
            <a:off x="8109838" y="5008978"/>
            <a:ext cx="3879175" cy="172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>
            <a:spLocks noGrp="1"/>
          </p:cNvSpPr>
          <p:nvPr>
            <p:ph type="title"/>
          </p:nvPr>
        </p:nvSpPr>
        <p:spPr>
          <a:xfrm>
            <a:off x="913795" y="393939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000"/>
              <a:buFont typeface="Arial Black"/>
              <a:buNone/>
            </a:pPr>
            <a:r>
              <a:rPr lang="en-US" sz="200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AtliQ Exclusive Markets (APAC)</a:t>
            </a:r>
            <a:endParaRPr/>
          </a:p>
        </p:txBody>
      </p:sp>
      <p:sp>
        <p:nvSpPr>
          <p:cNvPr id="153" name="Google Shape;153;p2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762" cy="45159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900" lvl="0" indent="0" algn="l" rtl="0"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en-US" sz="1800" b="1" dirty="0"/>
              <a:t>Request 1</a:t>
            </a:r>
            <a:endParaRPr dirty="0"/>
          </a:p>
          <a:p>
            <a:pPr marL="36900" lvl="0" indent="0" algn="l" rtl="0"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800" dirty="0"/>
              <a:t>Provide the list of markets in which customer "</a:t>
            </a:r>
            <a:r>
              <a:rPr lang="en-US" sz="1800" dirty="0" err="1"/>
              <a:t>Atliq</a:t>
            </a:r>
            <a:r>
              <a:rPr lang="en-US" sz="1800" dirty="0"/>
              <a:t> Exclusive" operates its business in the APAC region.</a:t>
            </a:r>
            <a:endParaRPr dirty="0"/>
          </a:p>
          <a:p>
            <a:pPr marL="36900" lvl="0" indent="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36900" lvl="0" indent="0" algn="l" rtl="0">
              <a:spcBef>
                <a:spcPts val="920"/>
              </a:spcBef>
              <a:spcAft>
                <a:spcPts val="0"/>
              </a:spcAft>
              <a:buSzPts val="1120"/>
              <a:buNone/>
            </a:pPr>
            <a:r>
              <a:rPr lang="en-US" sz="1600" b="1" dirty="0"/>
              <a:t>Query:								Result:</a:t>
            </a:r>
            <a:endParaRPr dirty="0"/>
          </a:p>
          <a:p>
            <a:pPr marL="36900" lvl="0" indent="0" algn="l" rtl="0">
              <a:spcBef>
                <a:spcPts val="920"/>
              </a:spcBef>
              <a:spcAft>
                <a:spcPts val="0"/>
              </a:spcAft>
              <a:buSzPts val="1120"/>
              <a:buNone/>
            </a:pPr>
            <a:r>
              <a:rPr lang="en-US" sz="1600" dirty="0">
                <a:latin typeface="Play"/>
                <a:ea typeface="Play"/>
                <a:cs typeface="Play"/>
                <a:sym typeface="Play"/>
              </a:rPr>
              <a:t>	</a:t>
            </a:r>
            <a:r>
              <a:rPr lang="en-US" sz="1400" dirty="0">
                <a:latin typeface="Play"/>
                <a:ea typeface="Play"/>
                <a:cs typeface="Play"/>
                <a:sym typeface="Play"/>
              </a:rPr>
              <a:t>SELECT market FROM </a:t>
            </a:r>
            <a:r>
              <a:rPr lang="en-US" sz="1400" dirty="0" err="1">
                <a:latin typeface="Play"/>
                <a:ea typeface="Play"/>
                <a:cs typeface="Play"/>
                <a:sym typeface="Play"/>
              </a:rPr>
              <a:t>dim_customer</a:t>
            </a:r>
            <a:endParaRPr sz="1400" dirty="0">
              <a:latin typeface="Play"/>
              <a:ea typeface="Play"/>
              <a:cs typeface="Play"/>
              <a:sym typeface="Play"/>
            </a:endParaRPr>
          </a:p>
          <a:p>
            <a:pPr marL="36900" lvl="0" indent="0" algn="l" rtl="0">
              <a:spcBef>
                <a:spcPts val="880"/>
              </a:spcBef>
              <a:spcAft>
                <a:spcPts val="0"/>
              </a:spcAft>
              <a:buSzPts val="980"/>
              <a:buNone/>
            </a:pPr>
            <a:r>
              <a:rPr lang="en-US" sz="1400" dirty="0">
                <a:latin typeface="Play"/>
                <a:ea typeface="Play"/>
                <a:cs typeface="Play"/>
                <a:sym typeface="Play"/>
              </a:rPr>
              <a:t>	WHERE customer = '</a:t>
            </a:r>
            <a:r>
              <a:rPr lang="en-US" sz="1400" dirty="0" err="1">
                <a:latin typeface="Play"/>
                <a:ea typeface="Play"/>
                <a:cs typeface="Play"/>
                <a:sym typeface="Play"/>
              </a:rPr>
              <a:t>Atliq</a:t>
            </a:r>
            <a:r>
              <a:rPr lang="en-US" sz="1400" dirty="0">
                <a:latin typeface="Play"/>
                <a:ea typeface="Play"/>
                <a:cs typeface="Play"/>
                <a:sym typeface="Play"/>
              </a:rPr>
              <a:t> Exclusive’ </a:t>
            </a:r>
            <a:endParaRPr dirty="0"/>
          </a:p>
          <a:p>
            <a:pPr marL="36900" lvl="0" indent="0" algn="l" rtl="0">
              <a:spcBef>
                <a:spcPts val="880"/>
              </a:spcBef>
              <a:spcAft>
                <a:spcPts val="0"/>
              </a:spcAft>
              <a:buSzPts val="980"/>
              <a:buNone/>
            </a:pPr>
            <a:r>
              <a:rPr lang="en-US" sz="1400" dirty="0">
                <a:latin typeface="Play"/>
                <a:ea typeface="Play"/>
                <a:cs typeface="Play"/>
                <a:sym typeface="Play"/>
              </a:rPr>
              <a:t>	AND region = 'APAC'</a:t>
            </a:r>
            <a:endParaRPr sz="1400" dirty="0"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154" name="Google Shape;15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52110" y="3278556"/>
            <a:ext cx="1558643" cy="277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"/>
          <p:cNvSpPr txBox="1">
            <a:spLocks noGrp="1"/>
          </p:cNvSpPr>
          <p:nvPr>
            <p:ph type="title"/>
          </p:nvPr>
        </p:nvSpPr>
        <p:spPr>
          <a:xfrm>
            <a:off x="913795" y="445698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000"/>
              <a:buFont typeface="Arial Black"/>
              <a:buNone/>
            </a:pPr>
            <a:r>
              <a:rPr lang="en-US" sz="200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Percentage Increase in Unique Products (2020 vs 2021)</a:t>
            </a:r>
            <a:endParaRPr/>
          </a:p>
        </p:txBody>
      </p:sp>
      <p:sp>
        <p:nvSpPr>
          <p:cNvPr id="160" name="Google Shape;160;p3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762" cy="432549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6900" lvl="0" indent="0" algn="l" rtl="0"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en-US" sz="1800" b="1" dirty="0"/>
              <a:t>Request 2</a:t>
            </a:r>
            <a:endParaRPr dirty="0"/>
          </a:p>
          <a:p>
            <a:pPr marL="36900" lvl="0" indent="0" algn="l" rtl="0"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800" dirty="0"/>
              <a:t>What is the percentage of unique product increase in 2021 vs. 2020? The final output contains these fields: unique_products_2020, unique_products_2021 &amp; </a:t>
            </a:r>
            <a:r>
              <a:rPr lang="en-US" sz="1800" dirty="0" err="1"/>
              <a:t>percentage_chg</a:t>
            </a:r>
            <a:r>
              <a:rPr lang="en-US" sz="1800" dirty="0"/>
              <a:t>.</a:t>
            </a:r>
            <a:endParaRPr dirty="0"/>
          </a:p>
          <a:p>
            <a:pPr marL="36900" lvl="0" indent="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 </a:t>
            </a:r>
            <a:endParaRPr dirty="0"/>
          </a:p>
          <a:p>
            <a:pPr marL="36900" lvl="0" indent="0" algn="l" rtl="0">
              <a:spcBef>
                <a:spcPts val="920"/>
              </a:spcBef>
              <a:spcAft>
                <a:spcPts val="0"/>
              </a:spcAft>
              <a:buSzPts val="1120"/>
              <a:buNone/>
            </a:pPr>
            <a:r>
              <a:rPr lang="en-US" sz="1600" b="1" dirty="0">
                <a:latin typeface="Play"/>
                <a:ea typeface="Play"/>
                <a:cs typeface="Play"/>
                <a:sym typeface="Play"/>
              </a:rPr>
              <a:t>Query:</a:t>
            </a:r>
            <a:endParaRPr dirty="0"/>
          </a:p>
          <a:p>
            <a:pPr marL="36900" lvl="0" indent="0" algn="l" rtl="0">
              <a:spcBef>
                <a:spcPts val="880"/>
              </a:spcBef>
              <a:spcAft>
                <a:spcPts val="0"/>
              </a:spcAft>
              <a:buSzPts val="980"/>
              <a:buNone/>
            </a:pPr>
            <a:r>
              <a:rPr lang="en-US" sz="1400" dirty="0">
                <a:latin typeface="Play"/>
                <a:ea typeface="Play"/>
                <a:cs typeface="Play"/>
                <a:sym typeface="Play"/>
              </a:rPr>
              <a:t>	WITH </a:t>
            </a:r>
            <a:r>
              <a:rPr lang="en-US" sz="1400" dirty="0" err="1">
                <a:latin typeface="Play"/>
                <a:ea typeface="Play"/>
                <a:cs typeface="Play"/>
                <a:sym typeface="Play"/>
              </a:rPr>
              <a:t>unique_products</a:t>
            </a:r>
            <a:r>
              <a:rPr lang="en-US" sz="1400" dirty="0">
                <a:latin typeface="Play"/>
                <a:ea typeface="Play"/>
                <a:cs typeface="Play"/>
                <a:sym typeface="Play"/>
              </a:rPr>
              <a:t> AS (SELECT count(DISTINCT(</a:t>
            </a:r>
            <a:r>
              <a:rPr lang="en-US" sz="1400" dirty="0" err="1">
                <a:latin typeface="Play"/>
                <a:ea typeface="Play"/>
                <a:cs typeface="Play"/>
                <a:sym typeface="Play"/>
              </a:rPr>
              <a:t>product_code</a:t>
            </a:r>
            <a:r>
              <a:rPr lang="en-US" sz="1400" dirty="0">
                <a:latin typeface="Play"/>
                <a:ea typeface="Play"/>
                <a:cs typeface="Play"/>
                <a:sym typeface="Play"/>
              </a:rPr>
              <a:t>)) AS unique_products_2020,</a:t>
            </a:r>
            <a:endParaRPr dirty="0"/>
          </a:p>
          <a:p>
            <a:pPr marL="36900" lvl="0" indent="0" algn="l" rtl="0">
              <a:spcBef>
                <a:spcPts val="880"/>
              </a:spcBef>
              <a:spcAft>
                <a:spcPts val="0"/>
              </a:spcAft>
              <a:buSzPts val="980"/>
              <a:buNone/>
            </a:pPr>
            <a:r>
              <a:rPr lang="en-US" sz="1400" dirty="0">
                <a:latin typeface="Play"/>
                <a:ea typeface="Play"/>
                <a:cs typeface="Play"/>
                <a:sym typeface="Play"/>
              </a:rPr>
              <a:t>	(SELECT count(DISTINCT(</a:t>
            </a:r>
            <a:r>
              <a:rPr lang="en-US" sz="1400" dirty="0" err="1">
                <a:latin typeface="Play"/>
                <a:ea typeface="Play"/>
                <a:cs typeface="Play"/>
                <a:sym typeface="Play"/>
              </a:rPr>
              <a:t>product_code</a:t>
            </a:r>
            <a:r>
              <a:rPr lang="en-US" sz="1400" dirty="0">
                <a:latin typeface="Play"/>
                <a:ea typeface="Play"/>
                <a:cs typeface="Play"/>
                <a:sym typeface="Play"/>
              </a:rPr>
              <a:t>)) FROM </a:t>
            </a:r>
            <a:r>
              <a:rPr lang="en-US" sz="1400" dirty="0" err="1">
                <a:latin typeface="Play"/>
                <a:ea typeface="Play"/>
                <a:cs typeface="Play"/>
                <a:sym typeface="Play"/>
              </a:rPr>
              <a:t>fact_sales_monthly</a:t>
            </a:r>
            <a:r>
              <a:rPr lang="en-US" sz="1400" dirty="0">
                <a:latin typeface="Play"/>
                <a:ea typeface="Play"/>
                <a:cs typeface="Play"/>
                <a:sym typeface="Play"/>
              </a:rPr>
              <a:t> WHERE </a:t>
            </a:r>
            <a:r>
              <a:rPr lang="en-US" sz="1400" dirty="0" err="1">
                <a:latin typeface="Play"/>
                <a:ea typeface="Play"/>
                <a:cs typeface="Play"/>
                <a:sym typeface="Play"/>
              </a:rPr>
              <a:t>fiscal_year</a:t>
            </a:r>
            <a:r>
              <a:rPr lang="en-US" sz="1400" dirty="0">
                <a:latin typeface="Play"/>
                <a:ea typeface="Play"/>
                <a:cs typeface="Play"/>
                <a:sym typeface="Play"/>
              </a:rPr>
              <a:t> = 2021) AS 	unique_products_2021 </a:t>
            </a:r>
            <a:endParaRPr dirty="0"/>
          </a:p>
          <a:p>
            <a:pPr marL="36900" lvl="0" indent="0" algn="l" rtl="0">
              <a:spcBef>
                <a:spcPts val="880"/>
              </a:spcBef>
              <a:spcAft>
                <a:spcPts val="0"/>
              </a:spcAft>
              <a:buSzPts val="980"/>
              <a:buNone/>
            </a:pPr>
            <a:r>
              <a:rPr lang="en-US" sz="1400" dirty="0">
                <a:latin typeface="Play"/>
                <a:ea typeface="Play"/>
                <a:cs typeface="Play"/>
                <a:sym typeface="Play"/>
              </a:rPr>
              <a:t>	FROM </a:t>
            </a:r>
            <a:r>
              <a:rPr lang="en-US" sz="1400" dirty="0" err="1">
                <a:latin typeface="Play"/>
                <a:ea typeface="Play"/>
                <a:cs typeface="Play"/>
                <a:sym typeface="Play"/>
              </a:rPr>
              <a:t>fact_sales_monthly</a:t>
            </a:r>
            <a:r>
              <a:rPr lang="en-US" sz="1400" dirty="0">
                <a:latin typeface="Play"/>
                <a:ea typeface="Play"/>
                <a:cs typeface="Play"/>
                <a:sym typeface="Play"/>
              </a:rPr>
              <a:t> WHERE </a:t>
            </a:r>
            <a:r>
              <a:rPr lang="en-US" sz="1400" dirty="0" err="1">
                <a:latin typeface="Play"/>
                <a:ea typeface="Play"/>
                <a:cs typeface="Play"/>
                <a:sym typeface="Play"/>
              </a:rPr>
              <a:t>fiscal_year</a:t>
            </a:r>
            <a:r>
              <a:rPr lang="en-US" sz="1400" dirty="0">
                <a:latin typeface="Play"/>
                <a:ea typeface="Play"/>
                <a:cs typeface="Play"/>
                <a:sym typeface="Play"/>
              </a:rPr>
              <a:t> = 2020)</a:t>
            </a:r>
            <a:endParaRPr dirty="0"/>
          </a:p>
          <a:p>
            <a:pPr marL="36900" lvl="0" indent="0" algn="l" rtl="0">
              <a:spcBef>
                <a:spcPts val="880"/>
              </a:spcBef>
              <a:spcAft>
                <a:spcPts val="0"/>
              </a:spcAft>
              <a:buSzPts val="980"/>
              <a:buNone/>
            </a:pPr>
            <a:endParaRPr sz="1400" dirty="0">
              <a:latin typeface="Play"/>
              <a:ea typeface="Play"/>
              <a:cs typeface="Play"/>
              <a:sym typeface="Play"/>
            </a:endParaRPr>
          </a:p>
          <a:p>
            <a:pPr marL="36900" lvl="0" indent="0" algn="l" rtl="0">
              <a:spcBef>
                <a:spcPts val="880"/>
              </a:spcBef>
              <a:spcAft>
                <a:spcPts val="0"/>
              </a:spcAft>
              <a:buSzPts val="980"/>
              <a:buNone/>
            </a:pPr>
            <a:r>
              <a:rPr lang="en-US" sz="1400" dirty="0">
                <a:latin typeface="Play"/>
                <a:ea typeface="Play"/>
                <a:cs typeface="Play"/>
                <a:sym typeface="Play"/>
              </a:rPr>
              <a:t>	SELECT *, round((unique_products_2021-unique_products_2020)*100/unique_products_2020, 2) as 	</a:t>
            </a:r>
            <a:r>
              <a:rPr lang="en-US" sz="1400" dirty="0" err="1">
                <a:latin typeface="Play"/>
                <a:ea typeface="Play"/>
                <a:cs typeface="Play"/>
                <a:sym typeface="Play"/>
              </a:rPr>
              <a:t>percentage_chg</a:t>
            </a:r>
            <a:r>
              <a:rPr lang="en-US" sz="1400" dirty="0">
                <a:latin typeface="Play"/>
                <a:ea typeface="Play"/>
                <a:cs typeface="Play"/>
                <a:sym typeface="Play"/>
              </a:rPr>
              <a:t> </a:t>
            </a:r>
            <a:endParaRPr dirty="0"/>
          </a:p>
          <a:p>
            <a:pPr marL="36900" lvl="0" indent="0" algn="l" rtl="0">
              <a:spcBef>
                <a:spcPts val="880"/>
              </a:spcBef>
              <a:spcAft>
                <a:spcPts val="0"/>
              </a:spcAft>
              <a:buSzPts val="980"/>
              <a:buNone/>
            </a:pPr>
            <a:r>
              <a:rPr lang="en-US" sz="1400" dirty="0">
                <a:latin typeface="Play"/>
                <a:ea typeface="Play"/>
                <a:cs typeface="Play"/>
                <a:sym typeface="Play"/>
              </a:rPr>
              <a:t>	FROM </a:t>
            </a:r>
            <a:r>
              <a:rPr lang="en-US" sz="1400" dirty="0" err="1">
                <a:latin typeface="Play"/>
                <a:ea typeface="Play"/>
                <a:cs typeface="Play"/>
                <a:sym typeface="Play"/>
              </a:rPr>
              <a:t>unique_products</a:t>
            </a:r>
            <a:endParaRPr sz="1400" dirty="0">
              <a:latin typeface="Play"/>
              <a:ea typeface="Play"/>
              <a:cs typeface="Play"/>
              <a:sym typeface="Play"/>
            </a:endParaRPr>
          </a:p>
          <a:p>
            <a:pPr marL="36900" lvl="0" indent="0" algn="l" rtl="0">
              <a:spcBef>
                <a:spcPts val="880"/>
              </a:spcBef>
              <a:spcAft>
                <a:spcPts val="0"/>
              </a:spcAft>
              <a:buSzPts val="980"/>
              <a:buNone/>
            </a:pPr>
            <a:r>
              <a:rPr lang="en-US" sz="1400" dirty="0">
                <a:latin typeface="Play"/>
                <a:ea typeface="Play"/>
                <a:cs typeface="Play"/>
                <a:sym typeface="Play"/>
              </a:rPr>
              <a:t>				              </a:t>
            </a:r>
            <a:r>
              <a:rPr lang="en-US" sz="1400" b="1" dirty="0">
                <a:latin typeface="Play"/>
                <a:ea typeface="Play"/>
                <a:cs typeface="Play"/>
                <a:sym typeface="Play"/>
              </a:rPr>
              <a:t>Result:</a:t>
            </a:r>
            <a:endParaRPr sz="1400" b="1" dirty="0"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161" name="Google Shape;16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16940" y="5501640"/>
            <a:ext cx="5784081" cy="556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"/>
          <p:cNvSpPr txBox="1">
            <a:spLocks noGrp="1"/>
          </p:cNvSpPr>
          <p:nvPr>
            <p:ph type="title"/>
          </p:nvPr>
        </p:nvSpPr>
        <p:spPr>
          <a:xfrm>
            <a:off x="913795" y="448998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000"/>
              <a:buFont typeface="Arial Black"/>
              <a:buNone/>
            </a:pPr>
            <a:r>
              <a:rPr lang="en-US" sz="200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Unique Products per Segment</a:t>
            </a:r>
            <a:endParaRPr sz="3600">
              <a:solidFill>
                <a:srgbClr val="00B0F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67" name="Google Shape;167;p4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900" lvl="0" indent="0" algn="l" rtl="0"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en-US" sz="1800" b="1"/>
              <a:t>Request 3</a:t>
            </a:r>
            <a:endParaRPr/>
          </a:p>
          <a:p>
            <a:pPr marL="36900" lvl="0" indent="0" algn="l" rtl="0"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800"/>
              <a:t>Provide a report with all the unique product counts for each segment and sort them in descending order of product counts. The final output contains: segment &amp; product_count.</a:t>
            </a:r>
            <a:endParaRPr/>
          </a:p>
          <a:p>
            <a:pPr marL="36900" lvl="0" indent="0" algn="l" rtl="0">
              <a:spcBef>
                <a:spcPts val="960"/>
              </a:spcBef>
              <a:spcAft>
                <a:spcPts val="0"/>
              </a:spcAft>
              <a:buSzPts val="1260"/>
              <a:buNone/>
            </a:pPr>
            <a:endParaRPr sz="1800" b="1"/>
          </a:p>
          <a:p>
            <a:pPr marL="36899" lvl="0" indent="0" algn="l" rtl="0">
              <a:spcBef>
                <a:spcPts val="920"/>
              </a:spcBef>
              <a:spcAft>
                <a:spcPts val="0"/>
              </a:spcAft>
              <a:buSzPts val="1120"/>
              <a:buNone/>
            </a:pPr>
            <a:r>
              <a:rPr lang="en-US" sz="1600" b="1">
                <a:latin typeface="Play"/>
                <a:ea typeface="Play"/>
                <a:cs typeface="Play"/>
                <a:sym typeface="Play"/>
              </a:rPr>
              <a:t>Query:                                                                                                                                     Result:</a:t>
            </a:r>
            <a:endParaRPr sz="1600" b="1">
              <a:latin typeface="Play"/>
              <a:ea typeface="Play"/>
              <a:cs typeface="Play"/>
              <a:sym typeface="Play"/>
            </a:endParaRPr>
          </a:p>
          <a:p>
            <a:pPr marL="36900" lvl="0" indent="0" algn="l" rtl="0">
              <a:spcBef>
                <a:spcPts val="920"/>
              </a:spcBef>
              <a:spcAft>
                <a:spcPts val="0"/>
              </a:spcAft>
              <a:buSzPts val="1120"/>
              <a:buNone/>
            </a:pPr>
            <a:r>
              <a:rPr lang="en-US" sz="1600">
                <a:latin typeface="Play"/>
                <a:ea typeface="Play"/>
                <a:cs typeface="Play"/>
                <a:sym typeface="Play"/>
              </a:rPr>
              <a:t>	</a:t>
            </a:r>
            <a:r>
              <a:rPr lang="en-US" sz="1400">
                <a:latin typeface="Play"/>
                <a:ea typeface="Play"/>
                <a:cs typeface="Play"/>
                <a:sym typeface="Play"/>
              </a:rPr>
              <a:t>SELECT segment, count(DISTINCT(product_code)) as unique_products </a:t>
            </a:r>
            <a:endParaRPr/>
          </a:p>
          <a:p>
            <a:pPr marL="36900" lvl="0" indent="0" algn="l" rtl="0">
              <a:spcBef>
                <a:spcPts val="880"/>
              </a:spcBef>
              <a:spcAft>
                <a:spcPts val="0"/>
              </a:spcAft>
              <a:buSzPts val="980"/>
              <a:buNone/>
            </a:pPr>
            <a:r>
              <a:rPr lang="en-US" sz="1400">
                <a:latin typeface="Play"/>
                <a:ea typeface="Play"/>
                <a:cs typeface="Play"/>
                <a:sym typeface="Play"/>
              </a:rPr>
              <a:t>	FROM dim_product</a:t>
            </a:r>
            <a:endParaRPr sz="1400">
              <a:latin typeface="Play"/>
              <a:ea typeface="Play"/>
              <a:cs typeface="Play"/>
              <a:sym typeface="Play"/>
            </a:endParaRPr>
          </a:p>
          <a:p>
            <a:pPr marL="36900" lvl="0" indent="0" algn="l" rtl="0">
              <a:spcBef>
                <a:spcPts val="880"/>
              </a:spcBef>
              <a:spcAft>
                <a:spcPts val="0"/>
              </a:spcAft>
              <a:buSzPts val="980"/>
              <a:buNone/>
            </a:pPr>
            <a:r>
              <a:rPr lang="en-US" sz="1400">
                <a:latin typeface="Play"/>
                <a:ea typeface="Play"/>
                <a:cs typeface="Play"/>
                <a:sym typeface="Play"/>
              </a:rPr>
              <a:t>	GROUP BY segment </a:t>
            </a:r>
            <a:endParaRPr/>
          </a:p>
          <a:p>
            <a:pPr marL="36900" lvl="0" indent="0" algn="l" rtl="0">
              <a:spcBef>
                <a:spcPts val="920"/>
              </a:spcBef>
              <a:spcAft>
                <a:spcPts val="0"/>
              </a:spcAft>
              <a:buSzPts val="980"/>
              <a:buNone/>
            </a:pPr>
            <a:r>
              <a:rPr lang="en-US" sz="1400">
                <a:latin typeface="Play"/>
                <a:ea typeface="Play"/>
                <a:cs typeface="Play"/>
                <a:sym typeface="Play"/>
              </a:rPr>
              <a:t>	ORDER BY unique_products DESC                                                                                             	</a:t>
            </a:r>
            <a:endParaRPr sz="1600" b="1"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168" name="Google Shape;16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93491" y="3290588"/>
            <a:ext cx="2850127" cy="1836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"/>
          <p:cNvSpPr txBox="1">
            <a:spLocks noGrp="1"/>
          </p:cNvSpPr>
          <p:nvPr>
            <p:ph type="title"/>
          </p:nvPr>
        </p:nvSpPr>
        <p:spPr>
          <a:xfrm>
            <a:off x="913795" y="506083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000"/>
              <a:buFont typeface="Arial Black"/>
              <a:buNone/>
            </a:pPr>
            <a:r>
              <a:rPr lang="en-US" sz="200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Segments with Highest Increase in New Products</a:t>
            </a:r>
            <a:endParaRPr/>
          </a:p>
        </p:txBody>
      </p:sp>
      <p:sp>
        <p:nvSpPr>
          <p:cNvPr id="174" name="Google Shape;174;p5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762" cy="490989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36900" lvl="0" indent="0" algn="l" rtl="0">
              <a:spcBef>
                <a:spcPts val="0"/>
              </a:spcBef>
              <a:spcAft>
                <a:spcPts val="0"/>
              </a:spcAft>
              <a:buSzPct val="70000"/>
              <a:buNone/>
            </a:pPr>
            <a:r>
              <a:rPr lang="en-US" sz="2100" b="1"/>
              <a:t>Request 4</a:t>
            </a:r>
            <a:endParaRPr/>
          </a:p>
          <a:p>
            <a:pPr marL="36900" lvl="0" indent="0" algn="l" rtl="0">
              <a:spcBef>
                <a:spcPts val="925"/>
              </a:spcBef>
              <a:spcAft>
                <a:spcPts val="0"/>
              </a:spcAft>
              <a:buSzPct val="70000"/>
              <a:buNone/>
            </a:pPr>
            <a:r>
              <a:rPr lang="en-US" sz="2100"/>
              <a:t>Follow-up: Which segments had the most increase in unique products in 2021 vs 2020? The final output contains these fields: segment, product_count_2020 &amp; product_count_2021.</a:t>
            </a:r>
            <a:endParaRPr/>
          </a:p>
          <a:p>
            <a:pPr marL="36900" lvl="0" indent="0" algn="l" rtl="0">
              <a:spcBef>
                <a:spcPts val="910"/>
              </a:spcBef>
              <a:spcAft>
                <a:spcPts val="0"/>
              </a:spcAft>
              <a:buSzPct val="70000"/>
              <a:buNone/>
            </a:pPr>
            <a:endParaRPr/>
          </a:p>
          <a:p>
            <a:pPr marL="36900" lvl="0" indent="0" algn="l" rtl="0">
              <a:spcBef>
                <a:spcPts val="879"/>
              </a:spcBef>
              <a:spcAft>
                <a:spcPts val="0"/>
              </a:spcAft>
              <a:buSzPct val="70000"/>
              <a:buNone/>
            </a:pPr>
            <a:r>
              <a:rPr lang="en-US" sz="1800" b="1">
                <a:latin typeface="Play"/>
                <a:ea typeface="Play"/>
                <a:cs typeface="Play"/>
                <a:sym typeface="Play"/>
              </a:rPr>
              <a:t>Query:                                                                                                                                                                Result:</a:t>
            </a:r>
            <a:endParaRPr/>
          </a:p>
          <a:p>
            <a:pPr marL="36900" lvl="0" indent="0" algn="l" rtl="0">
              <a:spcBef>
                <a:spcPts val="817"/>
              </a:spcBef>
              <a:spcAft>
                <a:spcPts val="0"/>
              </a:spcAft>
              <a:buSzPct val="70000"/>
              <a:buNone/>
            </a:pPr>
            <a:r>
              <a:rPr lang="en-US" sz="1400">
                <a:latin typeface="Play"/>
                <a:ea typeface="Play"/>
                <a:cs typeface="Play"/>
                <a:sym typeface="Play"/>
              </a:rPr>
              <a:t>	WITH segment_2021 AS</a:t>
            </a:r>
            <a:endParaRPr/>
          </a:p>
          <a:p>
            <a:pPr marL="36900" lvl="0" indent="0" algn="l" rtl="0">
              <a:spcBef>
                <a:spcPts val="817"/>
              </a:spcBef>
              <a:spcAft>
                <a:spcPts val="0"/>
              </a:spcAft>
              <a:buSzPct val="70000"/>
              <a:buNone/>
            </a:pPr>
            <a:r>
              <a:rPr lang="en-US" sz="1400">
                <a:latin typeface="Play"/>
                <a:ea typeface="Play"/>
                <a:cs typeface="Play"/>
                <a:sym typeface="Play"/>
              </a:rPr>
              <a:t>	(SELECT segment, count(DISTINCT(product_code)) AS unique_products_2021 FROM dim_product</a:t>
            </a:r>
            <a:endParaRPr sz="1400">
              <a:latin typeface="Play"/>
              <a:ea typeface="Play"/>
              <a:cs typeface="Play"/>
              <a:sym typeface="Play"/>
            </a:endParaRPr>
          </a:p>
          <a:p>
            <a:pPr marL="36900" lvl="0" indent="0" algn="l" rtl="0">
              <a:spcBef>
                <a:spcPts val="817"/>
              </a:spcBef>
              <a:spcAft>
                <a:spcPts val="0"/>
              </a:spcAft>
              <a:buSzPct val="70000"/>
              <a:buNone/>
            </a:pPr>
            <a:r>
              <a:rPr lang="en-US" sz="1400">
                <a:latin typeface="Play"/>
                <a:ea typeface="Play"/>
                <a:cs typeface="Play"/>
                <a:sym typeface="Play"/>
              </a:rPr>
              <a:t>	JOIN fact_sales_monthly USING (product_code) WHERE fiscal_year = 2021 </a:t>
            </a:r>
            <a:endParaRPr/>
          </a:p>
          <a:p>
            <a:pPr marL="36900" lvl="0" indent="0" algn="l" rtl="0">
              <a:spcBef>
                <a:spcPts val="817"/>
              </a:spcBef>
              <a:spcAft>
                <a:spcPts val="0"/>
              </a:spcAft>
              <a:buSzPct val="70000"/>
              <a:buNone/>
            </a:pPr>
            <a:r>
              <a:rPr lang="en-US" sz="1400">
                <a:latin typeface="Play"/>
                <a:ea typeface="Play"/>
                <a:cs typeface="Play"/>
                <a:sym typeface="Play"/>
              </a:rPr>
              <a:t>	GROUP BY segment),</a:t>
            </a:r>
            <a:endParaRPr/>
          </a:p>
          <a:p>
            <a:pPr marL="36900" lvl="0" indent="0" algn="l" rtl="0">
              <a:spcBef>
                <a:spcPts val="817"/>
              </a:spcBef>
              <a:spcAft>
                <a:spcPts val="0"/>
              </a:spcAft>
              <a:buSzPct val="70000"/>
              <a:buNone/>
            </a:pPr>
            <a:endParaRPr sz="1400">
              <a:latin typeface="Play"/>
              <a:ea typeface="Play"/>
              <a:cs typeface="Play"/>
              <a:sym typeface="Play"/>
            </a:endParaRPr>
          </a:p>
          <a:p>
            <a:pPr marL="36900" lvl="0" indent="0" algn="l" rtl="0">
              <a:spcBef>
                <a:spcPts val="817"/>
              </a:spcBef>
              <a:spcAft>
                <a:spcPts val="0"/>
              </a:spcAft>
              <a:buSzPct val="70000"/>
              <a:buNone/>
            </a:pPr>
            <a:r>
              <a:rPr lang="en-US" sz="1400">
                <a:latin typeface="Play"/>
                <a:ea typeface="Play"/>
                <a:cs typeface="Play"/>
                <a:sym typeface="Play"/>
              </a:rPr>
              <a:t>	segment_2020  AS </a:t>
            </a:r>
            <a:endParaRPr/>
          </a:p>
          <a:p>
            <a:pPr marL="36900" lvl="0" indent="0" algn="l" rtl="0">
              <a:spcBef>
                <a:spcPts val="817"/>
              </a:spcBef>
              <a:spcAft>
                <a:spcPts val="0"/>
              </a:spcAft>
              <a:buSzPct val="70000"/>
              <a:buNone/>
            </a:pPr>
            <a:r>
              <a:rPr lang="en-US" sz="1400">
                <a:latin typeface="Play"/>
                <a:ea typeface="Play"/>
                <a:cs typeface="Play"/>
                <a:sym typeface="Play"/>
              </a:rPr>
              <a:t>	(SELECT segment, count(DISTINCT(product_code)) AS unique_products_2020 FROM dim_product </a:t>
            </a:r>
            <a:endParaRPr/>
          </a:p>
          <a:p>
            <a:pPr marL="36900" lvl="0" indent="0" algn="l" rtl="0">
              <a:spcBef>
                <a:spcPts val="817"/>
              </a:spcBef>
              <a:spcAft>
                <a:spcPts val="0"/>
              </a:spcAft>
              <a:buSzPct val="70000"/>
              <a:buNone/>
            </a:pPr>
            <a:r>
              <a:rPr lang="en-US" sz="1400">
                <a:latin typeface="Play"/>
                <a:ea typeface="Play"/>
                <a:cs typeface="Play"/>
                <a:sym typeface="Play"/>
              </a:rPr>
              <a:t>	JOIN fact_sales_monthly USING (product_code) WHERE fiscal_year = 2020</a:t>
            </a:r>
            <a:endParaRPr/>
          </a:p>
          <a:p>
            <a:pPr marL="36900" lvl="0" indent="0" algn="l" rtl="0">
              <a:spcBef>
                <a:spcPts val="817"/>
              </a:spcBef>
              <a:spcAft>
                <a:spcPts val="0"/>
              </a:spcAft>
              <a:buSzPct val="70000"/>
              <a:buNone/>
            </a:pPr>
            <a:r>
              <a:rPr lang="en-US" sz="1400">
                <a:latin typeface="Play"/>
                <a:ea typeface="Play"/>
                <a:cs typeface="Play"/>
                <a:sym typeface="Play"/>
              </a:rPr>
              <a:t>	GROUP BY segment)</a:t>
            </a:r>
            <a:endParaRPr/>
          </a:p>
          <a:p>
            <a:pPr marL="36900" lvl="0" indent="0" algn="l" rtl="0">
              <a:spcBef>
                <a:spcPts val="817"/>
              </a:spcBef>
              <a:spcAft>
                <a:spcPts val="0"/>
              </a:spcAft>
              <a:buSzPct val="70000"/>
              <a:buNone/>
            </a:pPr>
            <a:endParaRPr sz="1400">
              <a:latin typeface="Play"/>
              <a:ea typeface="Play"/>
              <a:cs typeface="Play"/>
              <a:sym typeface="Play"/>
            </a:endParaRPr>
          </a:p>
          <a:p>
            <a:pPr marL="36900" lvl="0" indent="0" algn="l" rtl="0">
              <a:spcBef>
                <a:spcPts val="817"/>
              </a:spcBef>
              <a:spcAft>
                <a:spcPts val="0"/>
              </a:spcAft>
              <a:buSzPct val="70000"/>
              <a:buNone/>
            </a:pPr>
            <a:r>
              <a:rPr lang="en-US" sz="1400">
                <a:latin typeface="Play"/>
                <a:ea typeface="Play"/>
                <a:cs typeface="Play"/>
                <a:sym typeface="Play"/>
              </a:rPr>
              <a:t>	SELECT  * FROM segment_2020 </a:t>
            </a:r>
            <a:endParaRPr/>
          </a:p>
          <a:p>
            <a:pPr marL="36900" lvl="0" indent="0" algn="l" rtl="0">
              <a:spcBef>
                <a:spcPts val="817"/>
              </a:spcBef>
              <a:spcAft>
                <a:spcPts val="0"/>
              </a:spcAft>
              <a:buSzPct val="70000"/>
              <a:buNone/>
            </a:pPr>
            <a:r>
              <a:rPr lang="en-US" sz="1400">
                <a:latin typeface="Play"/>
                <a:ea typeface="Play"/>
                <a:cs typeface="Play"/>
                <a:sym typeface="Play"/>
              </a:rPr>
              <a:t>	JOIN segment_2021 USING (segment)</a:t>
            </a:r>
            <a:endParaRPr/>
          </a:p>
          <a:p>
            <a:pPr marL="36900" lvl="0" indent="0" algn="l" rtl="0">
              <a:spcBef>
                <a:spcPts val="817"/>
              </a:spcBef>
              <a:spcAft>
                <a:spcPts val="0"/>
              </a:spcAft>
              <a:buSzPct val="70000"/>
              <a:buNone/>
            </a:pPr>
            <a:r>
              <a:rPr lang="en-US" sz="1400">
                <a:latin typeface="Play"/>
                <a:ea typeface="Play"/>
                <a:cs typeface="Play"/>
                <a:sym typeface="Play"/>
              </a:rPr>
              <a:t>	ORDER BY (unique_products_2021-unique_products_2020) DESC</a:t>
            </a:r>
            <a:endParaRPr/>
          </a:p>
          <a:p>
            <a:pPr marL="36900" lvl="0" indent="0" algn="l" rtl="0">
              <a:spcBef>
                <a:spcPts val="817"/>
              </a:spcBef>
              <a:spcAft>
                <a:spcPts val="0"/>
              </a:spcAft>
              <a:buSzPct val="70000"/>
              <a:buNone/>
            </a:pPr>
            <a:r>
              <a:rPr lang="en-US" sz="1400">
                <a:latin typeface="Play"/>
                <a:ea typeface="Play"/>
                <a:cs typeface="Play"/>
                <a:sym typeface="Play"/>
              </a:rPr>
              <a:t>	LIMIT 3</a:t>
            </a:r>
            <a:endParaRPr/>
          </a:p>
        </p:txBody>
      </p:sp>
      <p:pic>
        <p:nvPicPr>
          <p:cNvPr id="175" name="Google Shape;175;p5"/>
          <p:cNvPicPr preferRelativeResize="0"/>
          <p:nvPr/>
        </p:nvPicPr>
        <p:blipFill rotWithShape="1">
          <a:blip r:embed="rId3">
            <a:alphaModFix/>
          </a:blip>
          <a:srcRect r="26264"/>
          <a:stretch/>
        </p:blipFill>
        <p:spPr>
          <a:xfrm>
            <a:off x="8874992" y="2838400"/>
            <a:ext cx="3026450" cy="11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"/>
          <p:cNvSpPr txBox="1">
            <a:spLocks noGrp="1"/>
          </p:cNvSpPr>
          <p:nvPr>
            <p:ph type="title"/>
          </p:nvPr>
        </p:nvSpPr>
        <p:spPr>
          <a:xfrm>
            <a:off x="913795" y="497457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000"/>
              <a:buFont typeface="Arial Black"/>
              <a:buNone/>
            </a:pPr>
            <a:r>
              <a:rPr lang="en-US" sz="200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Products with Highest and Lowest Manufacturing Costs</a:t>
            </a:r>
            <a:endParaRPr/>
          </a:p>
        </p:txBody>
      </p:sp>
      <p:sp>
        <p:nvSpPr>
          <p:cNvPr id="181" name="Google Shape;181;p6"/>
          <p:cNvSpPr txBox="1">
            <a:spLocks noGrp="1"/>
          </p:cNvSpPr>
          <p:nvPr>
            <p:ph type="body" idx="1"/>
          </p:nvPr>
        </p:nvSpPr>
        <p:spPr>
          <a:xfrm>
            <a:off x="919119" y="1594427"/>
            <a:ext cx="10353762" cy="462809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900" lvl="0" indent="0" algn="l" rtl="0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-US" sz="1600" b="1" dirty="0"/>
              <a:t>Request 5</a:t>
            </a:r>
            <a:endParaRPr dirty="0"/>
          </a:p>
          <a:p>
            <a:pPr marL="36900" lvl="0" indent="0" algn="l" rtl="0">
              <a:spcBef>
                <a:spcPts val="920"/>
              </a:spcBef>
              <a:spcAft>
                <a:spcPts val="0"/>
              </a:spcAft>
              <a:buSzPts val="1120"/>
              <a:buNone/>
            </a:pPr>
            <a:r>
              <a:rPr lang="en-US" sz="1600" dirty="0"/>
              <a:t>Get the products that have the highest and lowest manufacturing costs. The final output should contain these fields: product &amp; </a:t>
            </a:r>
            <a:r>
              <a:rPr lang="en-US" sz="1600" dirty="0" err="1"/>
              <a:t>manufacturing_cost</a:t>
            </a:r>
            <a:r>
              <a:rPr lang="en-US" sz="1600" dirty="0"/>
              <a:t>.</a:t>
            </a:r>
            <a:endParaRPr dirty="0"/>
          </a:p>
          <a:p>
            <a:pPr marL="36900" lvl="0" indent="0" algn="l" rtl="0">
              <a:spcBef>
                <a:spcPts val="960"/>
              </a:spcBef>
              <a:spcAft>
                <a:spcPts val="0"/>
              </a:spcAft>
              <a:buSzPts val="1260"/>
              <a:buNone/>
            </a:pPr>
            <a:endParaRPr sz="1800" b="1" dirty="0"/>
          </a:p>
          <a:p>
            <a:pPr marL="36900" lvl="0" indent="0" algn="l" rtl="0">
              <a:spcBef>
                <a:spcPts val="880"/>
              </a:spcBef>
              <a:spcAft>
                <a:spcPts val="0"/>
              </a:spcAft>
              <a:buSzPts val="980"/>
              <a:buNone/>
            </a:pPr>
            <a:r>
              <a:rPr lang="en-US" sz="1400" b="1" dirty="0">
                <a:latin typeface="Play"/>
                <a:ea typeface="Play"/>
                <a:cs typeface="Play"/>
                <a:sym typeface="Play"/>
              </a:rPr>
              <a:t>Query:							Result:  </a:t>
            </a:r>
            <a:endParaRPr dirty="0"/>
          </a:p>
          <a:p>
            <a:pPr marL="36900" lvl="0" indent="0" algn="l" rtl="0">
              <a:spcBef>
                <a:spcPts val="840"/>
              </a:spcBef>
              <a:spcAft>
                <a:spcPts val="0"/>
              </a:spcAft>
              <a:buSzPts val="840"/>
              <a:buNone/>
            </a:pP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	WITH </a:t>
            </a:r>
            <a:r>
              <a:rPr lang="en-US" sz="1200" dirty="0" err="1">
                <a:latin typeface="Play"/>
                <a:ea typeface="Play"/>
                <a:cs typeface="Play"/>
                <a:sym typeface="Play"/>
              </a:rPr>
              <a:t>product_costs</a:t>
            </a: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 AS </a:t>
            </a:r>
            <a:endParaRPr dirty="0"/>
          </a:p>
          <a:p>
            <a:pPr marL="36900" lvl="0" indent="0" algn="l" rtl="0">
              <a:spcBef>
                <a:spcPts val="840"/>
              </a:spcBef>
              <a:spcAft>
                <a:spcPts val="0"/>
              </a:spcAft>
              <a:buSzPts val="840"/>
              <a:buNone/>
            </a:pP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	(SELECT product, round(SUM(</a:t>
            </a:r>
            <a:r>
              <a:rPr lang="en-US" sz="1200" dirty="0" err="1">
                <a:latin typeface="Play"/>
                <a:ea typeface="Play"/>
                <a:cs typeface="Play"/>
                <a:sym typeface="Play"/>
              </a:rPr>
              <a:t>manufacturing_cost</a:t>
            </a: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), 2) AS </a:t>
            </a:r>
            <a:r>
              <a:rPr lang="en-US" sz="1200" dirty="0" err="1">
                <a:latin typeface="Play"/>
                <a:ea typeface="Play"/>
                <a:cs typeface="Play"/>
                <a:sym typeface="Play"/>
              </a:rPr>
              <a:t>manufacturing_cost</a:t>
            </a: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 </a:t>
            </a:r>
            <a:endParaRPr dirty="0"/>
          </a:p>
          <a:p>
            <a:pPr marL="36900" lvl="0" indent="0" algn="l" rtl="0">
              <a:spcBef>
                <a:spcPts val="840"/>
              </a:spcBef>
              <a:spcAft>
                <a:spcPts val="0"/>
              </a:spcAft>
              <a:buSzPts val="840"/>
              <a:buNone/>
            </a:pP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	FROM </a:t>
            </a:r>
            <a:r>
              <a:rPr lang="en-US" sz="1200" dirty="0" err="1">
                <a:latin typeface="Play"/>
                <a:ea typeface="Play"/>
                <a:cs typeface="Play"/>
                <a:sym typeface="Play"/>
              </a:rPr>
              <a:t>fact_manufacturing_cost</a:t>
            </a:r>
            <a:endParaRPr sz="1200" dirty="0">
              <a:latin typeface="Play"/>
              <a:ea typeface="Play"/>
              <a:cs typeface="Play"/>
              <a:sym typeface="Play"/>
            </a:endParaRPr>
          </a:p>
          <a:p>
            <a:pPr marL="36900" lvl="0" indent="0" algn="l" rtl="0">
              <a:spcBef>
                <a:spcPts val="840"/>
              </a:spcBef>
              <a:spcAft>
                <a:spcPts val="0"/>
              </a:spcAft>
              <a:buSzPts val="840"/>
              <a:buNone/>
            </a:pP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	JOIN </a:t>
            </a:r>
            <a:r>
              <a:rPr lang="en-US" sz="1200" dirty="0" err="1">
                <a:latin typeface="Play"/>
                <a:ea typeface="Play"/>
                <a:cs typeface="Play"/>
                <a:sym typeface="Play"/>
              </a:rPr>
              <a:t>dim_product</a:t>
            </a: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 USING (</a:t>
            </a:r>
            <a:r>
              <a:rPr lang="en-US" sz="1200" dirty="0" err="1">
                <a:latin typeface="Play"/>
                <a:ea typeface="Play"/>
                <a:cs typeface="Play"/>
                <a:sym typeface="Play"/>
              </a:rPr>
              <a:t>product_code</a:t>
            </a: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)</a:t>
            </a:r>
            <a:endParaRPr dirty="0"/>
          </a:p>
          <a:p>
            <a:pPr marL="36900" lvl="0" indent="0" algn="l" rtl="0">
              <a:spcBef>
                <a:spcPts val="840"/>
              </a:spcBef>
              <a:spcAft>
                <a:spcPts val="0"/>
              </a:spcAft>
              <a:buSzPts val="840"/>
              <a:buNone/>
            </a:pP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	GROUP BY product)</a:t>
            </a:r>
            <a:endParaRPr dirty="0"/>
          </a:p>
          <a:p>
            <a:pPr marL="36900" lvl="0" indent="0" algn="l" rtl="0">
              <a:spcBef>
                <a:spcPts val="840"/>
              </a:spcBef>
              <a:spcAft>
                <a:spcPts val="0"/>
              </a:spcAft>
              <a:buSzPts val="840"/>
              <a:buNone/>
            </a:pPr>
            <a:endParaRPr sz="1200" dirty="0">
              <a:latin typeface="Play"/>
              <a:ea typeface="Play"/>
              <a:cs typeface="Play"/>
              <a:sym typeface="Play"/>
            </a:endParaRPr>
          </a:p>
          <a:p>
            <a:pPr marL="36900" lvl="0" indent="0" algn="l" rtl="0">
              <a:spcBef>
                <a:spcPts val="840"/>
              </a:spcBef>
              <a:spcAft>
                <a:spcPts val="0"/>
              </a:spcAft>
              <a:buSzPts val="840"/>
              <a:buNone/>
            </a:pP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	SELECT product, </a:t>
            </a:r>
            <a:r>
              <a:rPr lang="en-US" sz="1200" dirty="0" err="1">
                <a:latin typeface="Play"/>
                <a:ea typeface="Play"/>
                <a:cs typeface="Play"/>
                <a:sym typeface="Play"/>
              </a:rPr>
              <a:t>manufacturing_cost</a:t>
            </a: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 FROM </a:t>
            </a:r>
            <a:r>
              <a:rPr lang="en-US" sz="1200" dirty="0" err="1">
                <a:latin typeface="Play"/>
                <a:ea typeface="Play"/>
                <a:cs typeface="Play"/>
                <a:sym typeface="Play"/>
              </a:rPr>
              <a:t>product_costs</a:t>
            </a:r>
            <a:endParaRPr sz="1200" dirty="0">
              <a:latin typeface="Play"/>
              <a:ea typeface="Play"/>
              <a:cs typeface="Play"/>
              <a:sym typeface="Play"/>
            </a:endParaRPr>
          </a:p>
          <a:p>
            <a:pPr marL="36900" lvl="0" indent="0" algn="l" rtl="0">
              <a:spcBef>
                <a:spcPts val="840"/>
              </a:spcBef>
              <a:spcAft>
                <a:spcPts val="0"/>
              </a:spcAft>
              <a:buSzPts val="840"/>
              <a:buNone/>
            </a:pP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	WHERE </a:t>
            </a:r>
            <a:r>
              <a:rPr lang="en-US" sz="1200" dirty="0" err="1">
                <a:latin typeface="Play"/>
                <a:ea typeface="Play"/>
                <a:cs typeface="Play"/>
                <a:sym typeface="Play"/>
              </a:rPr>
              <a:t>manufacturing_cost</a:t>
            </a: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 = (SELECT min(</a:t>
            </a:r>
            <a:r>
              <a:rPr lang="en-US" sz="1200" dirty="0" err="1">
                <a:latin typeface="Play"/>
                <a:ea typeface="Play"/>
                <a:cs typeface="Play"/>
                <a:sym typeface="Play"/>
              </a:rPr>
              <a:t>manufacturing_cost</a:t>
            </a: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) FROM </a:t>
            </a:r>
            <a:r>
              <a:rPr lang="en-US" sz="1200" dirty="0" err="1">
                <a:latin typeface="Play"/>
                <a:ea typeface="Play"/>
                <a:cs typeface="Play"/>
                <a:sym typeface="Play"/>
              </a:rPr>
              <a:t>product_costs</a:t>
            </a: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)</a:t>
            </a:r>
            <a:endParaRPr dirty="0"/>
          </a:p>
          <a:p>
            <a:pPr marL="36900" lvl="0" indent="0" algn="l" rtl="0">
              <a:spcBef>
                <a:spcPts val="840"/>
              </a:spcBef>
              <a:spcAft>
                <a:spcPts val="0"/>
              </a:spcAft>
              <a:buSzPts val="840"/>
              <a:buNone/>
            </a:pP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	OR </a:t>
            </a:r>
            <a:r>
              <a:rPr lang="en-US" sz="1200" dirty="0" err="1">
                <a:latin typeface="Play"/>
                <a:ea typeface="Play"/>
                <a:cs typeface="Play"/>
                <a:sym typeface="Play"/>
              </a:rPr>
              <a:t>manufacturing_cost</a:t>
            </a: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 = (SELECT max(</a:t>
            </a:r>
            <a:r>
              <a:rPr lang="en-US" sz="1200" dirty="0" err="1">
                <a:latin typeface="Play"/>
                <a:ea typeface="Play"/>
                <a:cs typeface="Play"/>
                <a:sym typeface="Play"/>
              </a:rPr>
              <a:t>manufacturing_cost</a:t>
            </a: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) FROM </a:t>
            </a:r>
            <a:r>
              <a:rPr lang="en-US" sz="1200" dirty="0" err="1">
                <a:latin typeface="Play"/>
                <a:ea typeface="Play"/>
                <a:cs typeface="Play"/>
                <a:sym typeface="Play"/>
              </a:rPr>
              <a:t>product_costs</a:t>
            </a: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) </a:t>
            </a:r>
            <a:endParaRPr sz="1200" dirty="0"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182" name="Google Shape;18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4792" y="3009863"/>
            <a:ext cx="3810330" cy="838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"/>
          <p:cNvSpPr txBox="1">
            <a:spLocks noGrp="1"/>
          </p:cNvSpPr>
          <p:nvPr>
            <p:ph type="title"/>
          </p:nvPr>
        </p:nvSpPr>
        <p:spPr>
          <a:xfrm>
            <a:off x="913795" y="569343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000"/>
              <a:buFont typeface="Arial Black"/>
              <a:buNone/>
            </a:pPr>
            <a:r>
              <a:rPr lang="en-US" sz="200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Top 5 Customers with High Average Pre-Invoice Discounts</a:t>
            </a:r>
            <a:endParaRPr/>
          </a:p>
        </p:txBody>
      </p:sp>
      <p:sp>
        <p:nvSpPr>
          <p:cNvPr id="188" name="Google Shape;188;p7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762" cy="48150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900" lvl="0" indent="0" algn="l" rtl="0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-US" sz="1600" b="1" dirty="0"/>
              <a:t>Request 6</a:t>
            </a:r>
            <a:endParaRPr dirty="0"/>
          </a:p>
          <a:p>
            <a:pPr marL="36900" lvl="0" indent="0" algn="l" rtl="0">
              <a:spcBef>
                <a:spcPts val="920"/>
              </a:spcBef>
              <a:spcAft>
                <a:spcPts val="0"/>
              </a:spcAft>
              <a:buSzPts val="1120"/>
              <a:buNone/>
            </a:pPr>
            <a:r>
              <a:rPr lang="en-US" sz="1600" dirty="0"/>
              <a:t>Generate a report which contains the top 5 customers who received an average high </a:t>
            </a:r>
            <a:r>
              <a:rPr lang="en-US" sz="1600" dirty="0" err="1"/>
              <a:t>pre_invoice_discount_pct</a:t>
            </a:r>
            <a:r>
              <a:rPr lang="en-US" sz="1600" dirty="0"/>
              <a:t> for the fiscal year 2021 and in the Indian market. The final output contains these fields: </a:t>
            </a:r>
            <a:r>
              <a:rPr lang="en-US" sz="1600" dirty="0" err="1"/>
              <a:t>customer_code</a:t>
            </a:r>
            <a:r>
              <a:rPr lang="en-US" sz="1600" dirty="0"/>
              <a:t>, customer &amp; </a:t>
            </a:r>
            <a:r>
              <a:rPr lang="en-US" sz="1600" dirty="0" err="1"/>
              <a:t>average_discount_percentage</a:t>
            </a:r>
            <a:r>
              <a:rPr lang="en-US" sz="1600" dirty="0"/>
              <a:t>.</a:t>
            </a:r>
            <a:endParaRPr dirty="0"/>
          </a:p>
          <a:p>
            <a:pPr marL="36900" lvl="0" indent="0" algn="l" rtl="0">
              <a:spcBef>
                <a:spcPts val="920"/>
              </a:spcBef>
              <a:spcAft>
                <a:spcPts val="0"/>
              </a:spcAft>
              <a:buSzPts val="1120"/>
              <a:buNone/>
            </a:pPr>
            <a:endParaRPr sz="1600" b="1" dirty="0"/>
          </a:p>
          <a:p>
            <a:pPr marL="36900" lvl="0" indent="0" algn="l" rtl="0">
              <a:spcBef>
                <a:spcPts val="880"/>
              </a:spcBef>
              <a:spcAft>
                <a:spcPts val="0"/>
              </a:spcAft>
              <a:buSzPts val="980"/>
              <a:buNone/>
            </a:pPr>
            <a:r>
              <a:rPr lang="en-US" sz="1400" b="1" dirty="0">
                <a:latin typeface="Play"/>
                <a:ea typeface="Play"/>
                <a:cs typeface="Play"/>
                <a:sym typeface="Play"/>
              </a:rPr>
              <a:t>Query:							         Result:</a:t>
            </a:r>
            <a:endParaRPr dirty="0"/>
          </a:p>
          <a:p>
            <a:pPr marL="36900" lvl="0" indent="0" algn="l" rtl="0">
              <a:spcBef>
                <a:spcPts val="880"/>
              </a:spcBef>
              <a:spcAft>
                <a:spcPts val="0"/>
              </a:spcAft>
              <a:buSzPts val="980"/>
              <a:buNone/>
            </a:pPr>
            <a:r>
              <a:rPr lang="en-US" sz="1400" dirty="0">
                <a:latin typeface="Play"/>
                <a:ea typeface="Play"/>
                <a:cs typeface="Play"/>
                <a:sym typeface="Play"/>
              </a:rPr>
              <a:t>	</a:t>
            </a: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WITH customers as (SELECT </a:t>
            </a:r>
            <a:r>
              <a:rPr lang="en-US" sz="1200" dirty="0" err="1">
                <a:latin typeface="Play"/>
                <a:ea typeface="Play"/>
                <a:cs typeface="Play"/>
                <a:sym typeface="Play"/>
              </a:rPr>
              <a:t>customer_code</a:t>
            </a: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, customer, </a:t>
            </a:r>
            <a:r>
              <a:rPr lang="en-US" sz="1200" dirty="0" err="1">
                <a:latin typeface="Play"/>
                <a:ea typeface="Play"/>
                <a:cs typeface="Play"/>
                <a:sym typeface="Play"/>
              </a:rPr>
              <a:t>pre_invoice_discount_pct</a:t>
            </a: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 </a:t>
            </a:r>
            <a:endParaRPr dirty="0"/>
          </a:p>
          <a:p>
            <a:pPr marL="36900" lvl="0" indent="0" algn="l" rtl="0">
              <a:spcBef>
                <a:spcPts val="840"/>
              </a:spcBef>
              <a:spcAft>
                <a:spcPts val="0"/>
              </a:spcAft>
              <a:buSzPts val="840"/>
              <a:buNone/>
            </a:pP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	FROM </a:t>
            </a:r>
            <a:r>
              <a:rPr lang="en-US" sz="1200" dirty="0" err="1">
                <a:latin typeface="Play"/>
                <a:ea typeface="Play"/>
                <a:cs typeface="Play"/>
                <a:sym typeface="Play"/>
              </a:rPr>
              <a:t>fact_pre_invoice_deductions</a:t>
            </a: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 JOIN </a:t>
            </a:r>
            <a:r>
              <a:rPr lang="en-US" sz="1200" dirty="0" err="1">
                <a:latin typeface="Play"/>
                <a:ea typeface="Play"/>
                <a:cs typeface="Play"/>
                <a:sym typeface="Play"/>
              </a:rPr>
              <a:t>dim_customer</a:t>
            </a: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 USING (</a:t>
            </a:r>
            <a:r>
              <a:rPr lang="en-US" sz="1200" dirty="0" err="1">
                <a:latin typeface="Play"/>
                <a:ea typeface="Play"/>
                <a:cs typeface="Play"/>
                <a:sym typeface="Play"/>
              </a:rPr>
              <a:t>customer_code</a:t>
            </a: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) </a:t>
            </a:r>
            <a:endParaRPr dirty="0"/>
          </a:p>
          <a:p>
            <a:pPr marL="36900" lvl="0" indent="0" algn="l" rtl="0">
              <a:spcBef>
                <a:spcPts val="840"/>
              </a:spcBef>
              <a:spcAft>
                <a:spcPts val="0"/>
              </a:spcAft>
              <a:buSzPts val="840"/>
              <a:buNone/>
            </a:pP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	WHERE </a:t>
            </a:r>
            <a:r>
              <a:rPr lang="en-US" sz="1200" dirty="0" err="1">
                <a:latin typeface="Play"/>
                <a:ea typeface="Play"/>
                <a:cs typeface="Play"/>
                <a:sym typeface="Play"/>
              </a:rPr>
              <a:t>fiscal_year</a:t>
            </a: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 = 2021 AND market = 'India’)</a:t>
            </a:r>
            <a:endParaRPr dirty="0"/>
          </a:p>
          <a:p>
            <a:pPr marL="36900" lvl="0" indent="0" algn="l" rtl="0">
              <a:spcBef>
                <a:spcPts val="840"/>
              </a:spcBef>
              <a:spcAft>
                <a:spcPts val="0"/>
              </a:spcAft>
              <a:buSzPts val="840"/>
              <a:buNone/>
            </a:pPr>
            <a:endParaRPr sz="1200" dirty="0">
              <a:latin typeface="Play"/>
              <a:ea typeface="Play"/>
              <a:cs typeface="Play"/>
              <a:sym typeface="Play"/>
            </a:endParaRPr>
          </a:p>
          <a:p>
            <a:pPr marL="36900" lvl="0" indent="0" algn="l" rtl="0">
              <a:spcBef>
                <a:spcPts val="840"/>
              </a:spcBef>
              <a:spcAft>
                <a:spcPts val="0"/>
              </a:spcAft>
              <a:buSzPts val="840"/>
              <a:buNone/>
            </a:pP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	SELECT * FROM customers </a:t>
            </a:r>
            <a:endParaRPr dirty="0"/>
          </a:p>
          <a:p>
            <a:pPr marL="36900" lvl="0" indent="0" algn="l" rtl="0">
              <a:spcBef>
                <a:spcPts val="840"/>
              </a:spcBef>
              <a:spcAft>
                <a:spcPts val="0"/>
              </a:spcAft>
              <a:buSzPts val="840"/>
              <a:buNone/>
            </a:pP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	WHERE </a:t>
            </a:r>
            <a:r>
              <a:rPr lang="en-US" sz="1200" dirty="0" err="1">
                <a:latin typeface="Play"/>
                <a:ea typeface="Play"/>
                <a:cs typeface="Play"/>
                <a:sym typeface="Play"/>
              </a:rPr>
              <a:t>pre_invoice_discount_pct</a:t>
            </a: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 &gt; (SELECT avg(</a:t>
            </a:r>
            <a:r>
              <a:rPr lang="en-US" sz="1200" dirty="0" err="1">
                <a:latin typeface="Play"/>
                <a:ea typeface="Play"/>
                <a:cs typeface="Play"/>
                <a:sym typeface="Play"/>
              </a:rPr>
              <a:t>pre_invoice_discount_pct</a:t>
            </a: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) FROM customers )</a:t>
            </a:r>
            <a:endParaRPr dirty="0"/>
          </a:p>
          <a:p>
            <a:pPr marL="36900" lvl="0" indent="0" algn="l" rtl="0">
              <a:spcBef>
                <a:spcPts val="840"/>
              </a:spcBef>
              <a:spcAft>
                <a:spcPts val="0"/>
              </a:spcAft>
              <a:buSzPts val="840"/>
              <a:buNone/>
            </a:pP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	ORDER BY </a:t>
            </a:r>
            <a:r>
              <a:rPr lang="en-US" sz="1200" dirty="0" err="1">
                <a:latin typeface="Play"/>
                <a:ea typeface="Play"/>
                <a:cs typeface="Play"/>
                <a:sym typeface="Play"/>
              </a:rPr>
              <a:t>pre_invoice_discount_pct</a:t>
            </a: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 DESC</a:t>
            </a:r>
            <a:endParaRPr dirty="0"/>
          </a:p>
          <a:p>
            <a:pPr marL="36900" lvl="0" indent="0" algn="l" rtl="0">
              <a:spcBef>
                <a:spcPts val="840"/>
              </a:spcBef>
              <a:spcAft>
                <a:spcPts val="0"/>
              </a:spcAft>
              <a:buSzPts val="840"/>
              <a:buNone/>
            </a:pP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	LIMIT 5</a:t>
            </a:r>
            <a:endParaRPr sz="1200" dirty="0"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189" name="Google Shape;189;p7"/>
          <p:cNvPicPr preferRelativeResize="0"/>
          <p:nvPr/>
        </p:nvPicPr>
        <p:blipFill rotWithShape="1">
          <a:blip r:embed="rId3">
            <a:alphaModFix/>
          </a:blip>
          <a:srcRect r="28919"/>
          <a:stretch/>
        </p:blipFill>
        <p:spPr>
          <a:xfrm>
            <a:off x="8497950" y="3338370"/>
            <a:ext cx="3369756" cy="1603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"/>
          <p:cNvSpPr txBox="1">
            <a:spLocks noGrp="1"/>
          </p:cNvSpPr>
          <p:nvPr>
            <p:ph type="title"/>
          </p:nvPr>
        </p:nvSpPr>
        <p:spPr>
          <a:xfrm>
            <a:off x="913795" y="480204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000"/>
              <a:buFont typeface="Arial Black"/>
              <a:buNone/>
            </a:pPr>
            <a:r>
              <a:rPr lang="en-US" sz="2000" b="1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AtliQ Exclusive Monthly Gross Sales Report</a:t>
            </a:r>
            <a:endParaRPr/>
          </a:p>
        </p:txBody>
      </p:sp>
      <p:sp>
        <p:nvSpPr>
          <p:cNvPr id="195" name="Google Shape;195;p8"/>
          <p:cNvSpPr txBox="1">
            <a:spLocks noGrp="1"/>
          </p:cNvSpPr>
          <p:nvPr>
            <p:ph type="body" idx="1"/>
          </p:nvPr>
        </p:nvSpPr>
        <p:spPr>
          <a:xfrm>
            <a:off x="913794" y="1450654"/>
            <a:ext cx="11202005" cy="44670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900" lvl="0" indent="0" algn="l" rtl="0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-US" sz="1600" b="1" dirty="0"/>
              <a:t>Request 7</a:t>
            </a:r>
            <a:endParaRPr dirty="0"/>
          </a:p>
          <a:p>
            <a:pPr marL="36900" lvl="0" indent="0" algn="l" rtl="0">
              <a:spcBef>
                <a:spcPts val="920"/>
              </a:spcBef>
              <a:spcAft>
                <a:spcPts val="0"/>
              </a:spcAft>
              <a:buSzPts val="1120"/>
              <a:buNone/>
            </a:pPr>
            <a:r>
              <a:rPr lang="en-US" sz="1600" dirty="0"/>
              <a:t>Get the complete report of the Gross sales amount for the customer “</a:t>
            </a:r>
            <a:r>
              <a:rPr lang="en-US" sz="1600" dirty="0" err="1"/>
              <a:t>Atliq</a:t>
            </a:r>
            <a:r>
              <a:rPr lang="en-US" sz="1600" dirty="0"/>
              <a:t> Exclusive” for each month . The final report contains these columns: Month, Year &amp; Gross sales Amount.</a:t>
            </a:r>
            <a:endParaRPr dirty="0"/>
          </a:p>
          <a:p>
            <a:pPr marL="36900" lvl="0" indent="0" algn="l" rtl="0">
              <a:spcBef>
                <a:spcPts val="920"/>
              </a:spcBef>
              <a:spcAft>
                <a:spcPts val="0"/>
              </a:spcAft>
              <a:buSzPts val="1120"/>
              <a:buNone/>
            </a:pPr>
            <a:endParaRPr sz="1600" dirty="0"/>
          </a:p>
          <a:p>
            <a:pPr marL="36900" lvl="0" indent="0" algn="l" rtl="0">
              <a:spcBef>
                <a:spcPts val="880"/>
              </a:spcBef>
              <a:spcAft>
                <a:spcPts val="0"/>
              </a:spcAft>
              <a:buSzPts val="980"/>
              <a:buNone/>
            </a:pPr>
            <a:r>
              <a:rPr lang="en-US" sz="1400" b="1" dirty="0">
                <a:latin typeface="Play"/>
                <a:ea typeface="Play"/>
                <a:cs typeface="Play"/>
                <a:sym typeface="Play"/>
              </a:rPr>
              <a:t>Query:						          Result:</a:t>
            </a:r>
            <a:endParaRPr dirty="0"/>
          </a:p>
          <a:p>
            <a:pPr marL="36900" lvl="0" indent="0" algn="l" rtl="0">
              <a:spcBef>
                <a:spcPts val="840"/>
              </a:spcBef>
              <a:spcAft>
                <a:spcPts val="0"/>
              </a:spcAft>
              <a:buSzPts val="840"/>
              <a:buNone/>
            </a:pPr>
            <a:r>
              <a:rPr lang="en-US" sz="1200" b="1" dirty="0">
                <a:latin typeface="Arial Black"/>
                <a:ea typeface="Arial Black"/>
                <a:cs typeface="Arial Black"/>
                <a:sym typeface="Arial Black"/>
              </a:rPr>
              <a:t>	</a:t>
            </a: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SELECT </a:t>
            </a:r>
            <a:r>
              <a:rPr lang="en-US" sz="1200" dirty="0" err="1">
                <a:latin typeface="Play"/>
                <a:ea typeface="Play"/>
                <a:cs typeface="Play"/>
                <a:sym typeface="Play"/>
              </a:rPr>
              <a:t>sm.fiscal_year</a:t>
            </a: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 AS year, </a:t>
            </a:r>
            <a:r>
              <a:rPr lang="en-US" sz="1200" dirty="0" err="1">
                <a:latin typeface="Play"/>
                <a:ea typeface="Play"/>
                <a:cs typeface="Play"/>
                <a:sym typeface="Play"/>
              </a:rPr>
              <a:t>monthname</a:t>
            </a: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(date) AS month, </a:t>
            </a:r>
            <a:endParaRPr dirty="0"/>
          </a:p>
          <a:p>
            <a:pPr marL="36900" lvl="0" indent="0" algn="l" rtl="0">
              <a:spcBef>
                <a:spcPts val="840"/>
              </a:spcBef>
              <a:spcAft>
                <a:spcPts val="0"/>
              </a:spcAft>
              <a:buSzPts val="840"/>
              <a:buNone/>
            </a:pP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	round(SUM(</a:t>
            </a:r>
            <a:r>
              <a:rPr lang="en-US" sz="1200" dirty="0" err="1">
                <a:latin typeface="Play"/>
                <a:ea typeface="Play"/>
                <a:cs typeface="Play"/>
                <a:sym typeface="Play"/>
              </a:rPr>
              <a:t>sold_quantity</a:t>
            </a: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*</a:t>
            </a:r>
            <a:r>
              <a:rPr lang="en-US" sz="1200" dirty="0" err="1">
                <a:latin typeface="Play"/>
                <a:ea typeface="Play"/>
                <a:cs typeface="Play"/>
                <a:sym typeface="Play"/>
              </a:rPr>
              <a:t>gross_price</a:t>
            </a: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),2) AS </a:t>
            </a:r>
            <a:r>
              <a:rPr lang="en-US" sz="1200" dirty="0" err="1">
                <a:latin typeface="Play"/>
                <a:ea typeface="Play"/>
                <a:cs typeface="Play"/>
                <a:sym typeface="Play"/>
              </a:rPr>
              <a:t>gross_sales_amt</a:t>
            </a: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 </a:t>
            </a:r>
            <a:endParaRPr dirty="0"/>
          </a:p>
          <a:p>
            <a:pPr marL="36900" lvl="0" indent="0" algn="l" rtl="0">
              <a:spcBef>
                <a:spcPts val="840"/>
              </a:spcBef>
              <a:spcAft>
                <a:spcPts val="0"/>
              </a:spcAft>
              <a:buSzPts val="840"/>
              <a:buNone/>
            </a:pP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	FROM </a:t>
            </a:r>
            <a:r>
              <a:rPr lang="en-US" sz="1200" dirty="0" err="1">
                <a:latin typeface="Play"/>
                <a:ea typeface="Play"/>
                <a:cs typeface="Play"/>
                <a:sym typeface="Play"/>
              </a:rPr>
              <a:t>fact_sales_monthly</a:t>
            </a: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 </a:t>
            </a:r>
            <a:r>
              <a:rPr lang="en-US" sz="1200" dirty="0" err="1">
                <a:latin typeface="Play"/>
                <a:ea typeface="Play"/>
                <a:cs typeface="Play"/>
                <a:sym typeface="Play"/>
              </a:rPr>
              <a:t>sm</a:t>
            </a: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 JOIN </a:t>
            </a:r>
            <a:r>
              <a:rPr lang="en-US" sz="1200" dirty="0" err="1">
                <a:latin typeface="Play"/>
                <a:ea typeface="Play"/>
                <a:cs typeface="Play"/>
                <a:sym typeface="Play"/>
              </a:rPr>
              <a:t>fact_gross_price</a:t>
            </a: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 </a:t>
            </a:r>
            <a:r>
              <a:rPr lang="en-US" sz="1200" dirty="0" err="1">
                <a:latin typeface="Play"/>
                <a:ea typeface="Play"/>
                <a:cs typeface="Play"/>
                <a:sym typeface="Play"/>
              </a:rPr>
              <a:t>gp</a:t>
            </a: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 </a:t>
            </a:r>
            <a:endParaRPr dirty="0"/>
          </a:p>
          <a:p>
            <a:pPr marL="36900" lvl="0" indent="0" algn="l" rtl="0">
              <a:spcBef>
                <a:spcPts val="840"/>
              </a:spcBef>
              <a:spcAft>
                <a:spcPts val="0"/>
              </a:spcAft>
              <a:buSzPts val="840"/>
              <a:buNone/>
            </a:pP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	ON </a:t>
            </a:r>
            <a:r>
              <a:rPr lang="en-US" sz="1200" dirty="0" err="1">
                <a:latin typeface="Play"/>
                <a:ea typeface="Play"/>
                <a:cs typeface="Play"/>
                <a:sym typeface="Play"/>
              </a:rPr>
              <a:t>gp.product_code</a:t>
            </a: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 = </a:t>
            </a:r>
            <a:r>
              <a:rPr lang="en-US" sz="1200" dirty="0" err="1">
                <a:latin typeface="Play"/>
                <a:ea typeface="Play"/>
                <a:cs typeface="Play"/>
                <a:sym typeface="Play"/>
              </a:rPr>
              <a:t>sm.product_code</a:t>
            </a: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 AND </a:t>
            </a:r>
            <a:r>
              <a:rPr lang="en-US" sz="1200" dirty="0" err="1">
                <a:latin typeface="Play"/>
                <a:ea typeface="Play"/>
                <a:cs typeface="Play"/>
                <a:sym typeface="Play"/>
              </a:rPr>
              <a:t>gp.fiscal_year</a:t>
            </a: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 = </a:t>
            </a:r>
            <a:r>
              <a:rPr lang="en-US" sz="1200" dirty="0" err="1">
                <a:latin typeface="Play"/>
                <a:ea typeface="Play"/>
                <a:cs typeface="Play"/>
                <a:sym typeface="Play"/>
              </a:rPr>
              <a:t>sm.fiscal_year</a:t>
            </a:r>
            <a:endParaRPr sz="1200" dirty="0">
              <a:latin typeface="Play"/>
              <a:ea typeface="Play"/>
              <a:cs typeface="Play"/>
              <a:sym typeface="Play"/>
            </a:endParaRPr>
          </a:p>
          <a:p>
            <a:pPr marL="36900" lvl="0" indent="0" algn="l" rtl="0">
              <a:spcBef>
                <a:spcPts val="840"/>
              </a:spcBef>
              <a:spcAft>
                <a:spcPts val="0"/>
              </a:spcAft>
              <a:buSzPts val="840"/>
              <a:buNone/>
            </a:pP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	JOIN </a:t>
            </a:r>
            <a:r>
              <a:rPr lang="en-US" sz="1200" dirty="0" err="1">
                <a:latin typeface="Play"/>
                <a:ea typeface="Play"/>
                <a:cs typeface="Play"/>
                <a:sym typeface="Play"/>
              </a:rPr>
              <a:t>dim_customer</a:t>
            </a: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 USING (</a:t>
            </a:r>
            <a:r>
              <a:rPr lang="en-US" sz="1200" dirty="0" err="1">
                <a:latin typeface="Play"/>
                <a:ea typeface="Play"/>
                <a:cs typeface="Play"/>
                <a:sym typeface="Play"/>
              </a:rPr>
              <a:t>customer_code</a:t>
            </a: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) WHERE customer = "</a:t>
            </a:r>
            <a:r>
              <a:rPr lang="en-US" sz="1200" dirty="0" err="1">
                <a:latin typeface="Play"/>
                <a:ea typeface="Play"/>
                <a:cs typeface="Play"/>
                <a:sym typeface="Play"/>
              </a:rPr>
              <a:t>Atliq</a:t>
            </a: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 Exclusive" </a:t>
            </a:r>
            <a:endParaRPr dirty="0"/>
          </a:p>
          <a:p>
            <a:pPr marL="36900" lvl="0" indent="0" algn="l" rtl="0">
              <a:spcBef>
                <a:spcPts val="840"/>
              </a:spcBef>
              <a:spcAft>
                <a:spcPts val="0"/>
              </a:spcAft>
              <a:buSzPts val="840"/>
              <a:buNone/>
            </a:pP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	GROUP BY customer, year, month</a:t>
            </a:r>
            <a:endParaRPr lang="en-US" sz="1100" dirty="0">
              <a:latin typeface="Play"/>
              <a:ea typeface="Play"/>
              <a:cs typeface="Play"/>
              <a:sym typeface="Play"/>
            </a:endParaRPr>
          </a:p>
          <a:p>
            <a:pPr marL="36900" lvl="0" indent="0" algn="l" rtl="0">
              <a:spcBef>
                <a:spcPts val="880"/>
              </a:spcBef>
              <a:spcAft>
                <a:spcPts val="0"/>
              </a:spcAft>
              <a:buSzPts val="980"/>
              <a:buNone/>
            </a:pPr>
            <a:endParaRPr lang="en-IN" sz="1400"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36900" lvl="0" indent="0" algn="l" rtl="0">
              <a:spcBef>
                <a:spcPts val="880"/>
              </a:spcBef>
              <a:spcAft>
                <a:spcPts val="0"/>
              </a:spcAft>
              <a:buSzPts val="980"/>
              <a:buNone/>
            </a:pPr>
            <a:r>
              <a:rPr lang="en-US" sz="1400" b="1" dirty="0">
                <a:latin typeface="Arial Black"/>
                <a:ea typeface="Arial Black"/>
                <a:cs typeface="Arial Black"/>
                <a:sym typeface="Arial Black"/>
              </a:rPr>
              <a:t>								</a:t>
            </a:r>
            <a:r>
              <a:rPr lang="en-US" sz="1200" b="1" dirty="0"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Exported the queried table to </a:t>
            </a:r>
            <a:r>
              <a:rPr lang="en-US" sz="1100" dirty="0" err="1">
                <a:latin typeface="Arial"/>
                <a:ea typeface="Arial"/>
                <a:cs typeface="Arial"/>
                <a:sym typeface="Arial"/>
              </a:rPr>
              <a:t>PowerBI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and created the 								                          above chart for better trend visualization.</a:t>
            </a:r>
            <a:endParaRPr lang="en-US" sz="1100" b="1" dirty="0">
              <a:latin typeface="Arial"/>
              <a:ea typeface="Arial"/>
              <a:cs typeface="Arial"/>
              <a:sym typeface="Arial"/>
            </a:endParaRPr>
          </a:p>
          <a:p>
            <a:pPr marL="36900" lvl="0" indent="0" algn="l" rtl="0">
              <a:spcBef>
                <a:spcPts val="880"/>
              </a:spcBef>
              <a:spcAft>
                <a:spcPts val="0"/>
              </a:spcAft>
              <a:buSzPts val="980"/>
              <a:buNone/>
            </a:pPr>
            <a:endParaRPr sz="1400" b="1" dirty="0"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96" name="Google Shape;19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3691" y="2814319"/>
            <a:ext cx="4293510" cy="2306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"/>
          <p:cNvSpPr txBox="1">
            <a:spLocks noGrp="1"/>
          </p:cNvSpPr>
          <p:nvPr>
            <p:ph type="title"/>
          </p:nvPr>
        </p:nvSpPr>
        <p:spPr>
          <a:xfrm>
            <a:off x="913795" y="471577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000"/>
              <a:buFont typeface="Arial Black"/>
              <a:buNone/>
            </a:pPr>
            <a:r>
              <a:rPr lang="en-US" sz="200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Sales Quantity by Quarter</a:t>
            </a:r>
            <a:endParaRPr/>
          </a:p>
        </p:txBody>
      </p:sp>
      <p:sp>
        <p:nvSpPr>
          <p:cNvPr id="202" name="Google Shape;202;p9"/>
          <p:cNvSpPr txBox="1">
            <a:spLocks noGrp="1"/>
          </p:cNvSpPr>
          <p:nvPr>
            <p:ph type="body" idx="1"/>
          </p:nvPr>
        </p:nvSpPr>
        <p:spPr>
          <a:xfrm>
            <a:off x="913795" y="1732448"/>
            <a:ext cx="10353762" cy="454758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900" lvl="0" indent="0" algn="l" rtl="0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-US" sz="1600" b="1" dirty="0"/>
              <a:t>Request 8</a:t>
            </a:r>
            <a:endParaRPr dirty="0"/>
          </a:p>
          <a:p>
            <a:pPr marL="36900" lvl="0" indent="0" algn="l" rtl="0">
              <a:spcBef>
                <a:spcPts val="920"/>
              </a:spcBef>
              <a:spcAft>
                <a:spcPts val="0"/>
              </a:spcAft>
              <a:buSzPts val="1120"/>
              <a:buNone/>
            </a:pPr>
            <a:r>
              <a:rPr lang="en-US" sz="1600" dirty="0"/>
              <a:t>Which quarter of 2020, got the maximum </a:t>
            </a:r>
            <a:r>
              <a:rPr lang="en-US" sz="1600" dirty="0" err="1"/>
              <a:t>total_sold_quantity</a:t>
            </a:r>
            <a:r>
              <a:rPr lang="en-US" sz="1600" dirty="0"/>
              <a:t>? The final output contains these fields sorted by the </a:t>
            </a:r>
            <a:r>
              <a:rPr lang="en-US" sz="1600" dirty="0" err="1"/>
              <a:t>total_sold_quantity</a:t>
            </a:r>
            <a:r>
              <a:rPr lang="en-US" sz="1600" dirty="0"/>
              <a:t>: Quarter &amp; </a:t>
            </a:r>
            <a:r>
              <a:rPr lang="en-US" sz="1600" dirty="0" err="1"/>
              <a:t>total_sold_quantity</a:t>
            </a:r>
            <a:r>
              <a:rPr lang="en-US" sz="1600" dirty="0"/>
              <a:t>.</a:t>
            </a:r>
            <a:endParaRPr dirty="0"/>
          </a:p>
          <a:p>
            <a:pPr marL="36900" lvl="0" indent="0" algn="l" rtl="0">
              <a:spcBef>
                <a:spcPts val="920"/>
              </a:spcBef>
              <a:spcAft>
                <a:spcPts val="0"/>
              </a:spcAft>
              <a:buSzPts val="1120"/>
              <a:buNone/>
            </a:pPr>
            <a:endParaRPr sz="1600" dirty="0"/>
          </a:p>
          <a:p>
            <a:pPr marL="36900" lvl="0" indent="0" algn="l" rtl="0">
              <a:spcBef>
                <a:spcPts val="880"/>
              </a:spcBef>
              <a:spcAft>
                <a:spcPts val="0"/>
              </a:spcAft>
              <a:buSzPts val="980"/>
              <a:buNone/>
            </a:pPr>
            <a:r>
              <a:rPr lang="en-US" sz="1400" b="1" dirty="0">
                <a:latin typeface="Play"/>
                <a:ea typeface="Play"/>
                <a:cs typeface="Play"/>
                <a:sym typeface="Play"/>
              </a:rPr>
              <a:t>Query:							Result:</a:t>
            </a:r>
            <a:endParaRPr dirty="0"/>
          </a:p>
          <a:p>
            <a:pPr marL="36900" lvl="0" indent="0" algn="l" rtl="0">
              <a:spcBef>
                <a:spcPts val="840"/>
              </a:spcBef>
              <a:spcAft>
                <a:spcPts val="0"/>
              </a:spcAft>
              <a:buSzPts val="840"/>
              <a:buNone/>
            </a:pP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	SELECT     </a:t>
            </a:r>
            <a:endParaRPr dirty="0"/>
          </a:p>
          <a:p>
            <a:pPr marL="36900" lvl="0" indent="0" algn="l" rtl="0">
              <a:spcBef>
                <a:spcPts val="840"/>
              </a:spcBef>
              <a:spcAft>
                <a:spcPts val="0"/>
              </a:spcAft>
              <a:buSzPts val="840"/>
              <a:buNone/>
            </a:pP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		CASE   </a:t>
            </a:r>
            <a:endParaRPr dirty="0"/>
          </a:p>
          <a:p>
            <a:pPr marL="36900" lvl="0" indent="0" algn="l" rtl="0">
              <a:spcBef>
                <a:spcPts val="840"/>
              </a:spcBef>
              <a:spcAft>
                <a:spcPts val="0"/>
              </a:spcAft>
              <a:buSzPts val="840"/>
              <a:buNone/>
            </a:pP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			 WHEN MONTH(date) BETWEEN 9 AND 11 THEN "Q1"       </a:t>
            </a:r>
            <a:endParaRPr dirty="0"/>
          </a:p>
          <a:p>
            <a:pPr marL="36900" lvl="0" indent="0" algn="l" rtl="0">
              <a:spcBef>
                <a:spcPts val="840"/>
              </a:spcBef>
              <a:spcAft>
                <a:spcPts val="0"/>
              </a:spcAft>
              <a:buSzPts val="840"/>
              <a:buNone/>
            </a:pP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			 WHEN MONTH(date) IN (12,1,2) THEN "Q2"        </a:t>
            </a:r>
            <a:endParaRPr dirty="0"/>
          </a:p>
          <a:p>
            <a:pPr marL="36900" lvl="0" indent="0" algn="l" rtl="0">
              <a:spcBef>
                <a:spcPts val="840"/>
              </a:spcBef>
              <a:spcAft>
                <a:spcPts val="0"/>
              </a:spcAft>
              <a:buSzPts val="840"/>
              <a:buNone/>
            </a:pP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			 WHEN MONTH(date) BETWEEN 3 AND 5 THEN "Q3"        </a:t>
            </a:r>
            <a:endParaRPr dirty="0"/>
          </a:p>
          <a:p>
            <a:pPr marL="36900" lvl="0" indent="0" algn="l" rtl="0">
              <a:spcBef>
                <a:spcPts val="840"/>
              </a:spcBef>
              <a:spcAft>
                <a:spcPts val="0"/>
              </a:spcAft>
              <a:buSzPts val="840"/>
              <a:buNone/>
            </a:pP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			 WHEN MONTH(date) BETWEEN 6 AND 8 THEN "Q4"    	</a:t>
            </a:r>
            <a:endParaRPr dirty="0"/>
          </a:p>
          <a:p>
            <a:pPr marL="36900" lvl="0" indent="0" algn="l" rtl="0">
              <a:spcBef>
                <a:spcPts val="840"/>
              </a:spcBef>
              <a:spcAft>
                <a:spcPts val="0"/>
              </a:spcAft>
              <a:buSzPts val="840"/>
              <a:buNone/>
            </a:pP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	              END AS </a:t>
            </a:r>
            <a:r>
              <a:rPr lang="en-US" sz="1200" dirty="0" err="1">
                <a:latin typeface="Play"/>
                <a:ea typeface="Play"/>
                <a:cs typeface="Play"/>
                <a:sym typeface="Play"/>
              </a:rPr>
              <a:t>fiscal_quarter</a:t>
            </a: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, SUM(</a:t>
            </a:r>
            <a:r>
              <a:rPr lang="en-US" sz="1200" dirty="0" err="1">
                <a:latin typeface="Play"/>
                <a:ea typeface="Play"/>
                <a:cs typeface="Play"/>
                <a:sym typeface="Play"/>
              </a:rPr>
              <a:t>sold_quantity</a:t>
            </a: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) AS </a:t>
            </a:r>
            <a:r>
              <a:rPr lang="en-US" sz="1200" dirty="0" err="1">
                <a:latin typeface="Play"/>
                <a:ea typeface="Play"/>
                <a:cs typeface="Play"/>
                <a:sym typeface="Play"/>
              </a:rPr>
              <a:t>sold_quantity</a:t>
            </a: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 </a:t>
            </a:r>
            <a:endParaRPr dirty="0"/>
          </a:p>
          <a:p>
            <a:pPr marL="36900" lvl="0" indent="0" algn="l" rtl="0">
              <a:spcBef>
                <a:spcPts val="840"/>
              </a:spcBef>
              <a:spcAft>
                <a:spcPts val="0"/>
              </a:spcAft>
              <a:buSzPts val="840"/>
              <a:buNone/>
            </a:pP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	FROM </a:t>
            </a:r>
            <a:r>
              <a:rPr lang="en-US" sz="1200" dirty="0" err="1">
                <a:latin typeface="Play"/>
                <a:ea typeface="Play"/>
                <a:cs typeface="Play"/>
                <a:sym typeface="Play"/>
              </a:rPr>
              <a:t>fact_sales_monthly</a:t>
            </a:r>
            <a:endParaRPr sz="1200" dirty="0">
              <a:latin typeface="Play"/>
              <a:ea typeface="Play"/>
              <a:cs typeface="Play"/>
              <a:sym typeface="Play"/>
            </a:endParaRPr>
          </a:p>
          <a:p>
            <a:pPr marL="36900" lvl="0" indent="0" algn="l" rtl="0">
              <a:spcBef>
                <a:spcPts val="840"/>
              </a:spcBef>
              <a:spcAft>
                <a:spcPts val="0"/>
              </a:spcAft>
              <a:buSzPts val="840"/>
              <a:buNone/>
            </a:pP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	GROUP BY </a:t>
            </a:r>
            <a:r>
              <a:rPr lang="en-US" sz="1200" dirty="0" err="1">
                <a:latin typeface="Play"/>
                <a:ea typeface="Play"/>
                <a:cs typeface="Play"/>
                <a:sym typeface="Play"/>
              </a:rPr>
              <a:t>fiscal_quarter</a:t>
            </a:r>
            <a:endParaRPr sz="1200" dirty="0">
              <a:latin typeface="Play"/>
              <a:ea typeface="Play"/>
              <a:cs typeface="Play"/>
              <a:sym typeface="Play"/>
            </a:endParaRPr>
          </a:p>
          <a:p>
            <a:pPr marL="36900" lvl="0" indent="0" algn="l" rtl="0">
              <a:spcBef>
                <a:spcPts val="840"/>
              </a:spcBef>
              <a:spcAft>
                <a:spcPts val="0"/>
              </a:spcAft>
              <a:buSzPts val="840"/>
              <a:buNone/>
            </a:pPr>
            <a:r>
              <a:rPr lang="en-US" sz="1200" dirty="0">
                <a:latin typeface="Play"/>
                <a:ea typeface="Play"/>
                <a:cs typeface="Play"/>
                <a:sym typeface="Play"/>
              </a:rPr>
              <a:t>	ORDER BY </a:t>
            </a:r>
            <a:r>
              <a:rPr lang="en-US" sz="1200" dirty="0" err="1">
                <a:latin typeface="Play"/>
                <a:ea typeface="Play"/>
                <a:cs typeface="Play"/>
                <a:sym typeface="Play"/>
              </a:rPr>
              <a:t>sold_quantity</a:t>
            </a:r>
            <a:endParaRPr sz="1200" dirty="0">
              <a:latin typeface="Play"/>
              <a:ea typeface="Play"/>
              <a:cs typeface="Play"/>
              <a:sym typeface="Play"/>
            </a:endParaRPr>
          </a:p>
          <a:p>
            <a:pPr marL="36900" lvl="0" indent="0" algn="l" rtl="0">
              <a:spcBef>
                <a:spcPts val="920"/>
              </a:spcBef>
              <a:spcAft>
                <a:spcPts val="0"/>
              </a:spcAft>
              <a:buSzPts val="1120"/>
              <a:buNone/>
            </a:pPr>
            <a:endParaRPr sz="1600" b="1" dirty="0"/>
          </a:p>
          <a:p>
            <a:pPr marL="36900" lvl="0" indent="0" algn="l" rtl="0">
              <a:spcBef>
                <a:spcPts val="920"/>
              </a:spcBef>
              <a:spcAft>
                <a:spcPts val="0"/>
              </a:spcAft>
              <a:buSzPts val="1120"/>
              <a:buNone/>
            </a:pPr>
            <a:endParaRPr sz="1600" b="1" dirty="0"/>
          </a:p>
        </p:txBody>
      </p:sp>
      <p:pic>
        <p:nvPicPr>
          <p:cNvPr id="203" name="Google Shape;20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0802" y="3109895"/>
            <a:ext cx="2766300" cy="1303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1521</Words>
  <Application>Microsoft Office PowerPoint</Application>
  <PresentationFormat>Widescreen</PresentationFormat>
  <Paragraphs>132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 Black</vt:lpstr>
      <vt:lpstr>Arial</vt:lpstr>
      <vt:lpstr>Noto Sans Symbols</vt:lpstr>
      <vt:lpstr>Lustria</vt:lpstr>
      <vt:lpstr>Play</vt:lpstr>
      <vt:lpstr>Slate</vt:lpstr>
      <vt:lpstr>Consumer Goods Ad_Hoc Analysis</vt:lpstr>
      <vt:lpstr>AtliQ Exclusive Markets (APAC)</vt:lpstr>
      <vt:lpstr>Percentage Increase in Unique Products (2020 vs 2021)</vt:lpstr>
      <vt:lpstr>Unique Products per Segment</vt:lpstr>
      <vt:lpstr>Segments with Highest Increase in New Products</vt:lpstr>
      <vt:lpstr>Products with Highest and Lowest Manufacturing Costs</vt:lpstr>
      <vt:lpstr>Top 5 Customers with High Average Pre-Invoice Discounts</vt:lpstr>
      <vt:lpstr>AtliQ Exclusive Monthly Gross Sales Report</vt:lpstr>
      <vt:lpstr>Sales Quantity by Quarter</vt:lpstr>
      <vt:lpstr>Channel with Highest Gross Sales in 2021</vt:lpstr>
      <vt:lpstr>Top 3 Products per Division in 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Consumer Goods Ad_Hoc Analysis</dc:title>
  <dc:creator>Aditya Srivastava</dc:creator>
  <cp:lastModifiedBy>Aditya Srivastava</cp:lastModifiedBy>
  <cp:revision>2</cp:revision>
  <dcterms:created xsi:type="dcterms:W3CDTF">2024-01-28T07:26:27Z</dcterms:created>
  <dcterms:modified xsi:type="dcterms:W3CDTF">2024-01-29T10:44:08Z</dcterms:modified>
</cp:coreProperties>
</file>