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98" r:id="rId2"/>
    <p:sldId id="312" r:id="rId3"/>
    <p:sldId id="305" r:id="rId4"/>
    <p:sldId id="307" r:id="rId5"/>
    <p:sldId id="308" r:id="rId6"/>
    <p:sldId id="309" r:id="rId7"/>
    <p:sldId id="313" r:id="rId8"/>
    <p:sldId id="310" r:id="rId9"/>
    <p:sldId id="311" r:id="rId10"/>
    <p:sldId id="300" r:id="rId11"/>
    <p:sldId id="297" r:id="rId12"/>
    <p:sldId id="304" r:id="rId13"/>
    <p:sldId id="303" r:id="rId14"/>
    <p:sldId id="256" r:id="rId15"/>
    <p:sldId id="315" r:id="rId16"/>
    <p:sldId id="316" r:id="rId17"/>
    <p:sldId id="317" r:id="rId18"/>
    <p:sldId id="318" r:id="rId19"/>
    <p:sldId id="257" r:id="rId20"/>
    <p:sldId id="258" r:id="rId21"/>
    <p:sldId id="259" r:id="rId22"/>
    <p:sldId id="267" r:id="rId23"/>
    <p:sldId id="260" r:id="rId24"/>
    <p:sldId id="261" r:id="rId25"/>
    <p:sldId id="262" r:id="rId26"/>
    <p:sldId id="263" r:id="rId27"/>
    <p:sldId id="264" r:id="rId28"/>
    <p:sldId id="265" r:id="rId29"/>
    <p:sldId id="268" r:id="rId30"/>
    <p:sldId id="266" r:id="rId31"/>
    <p:sldId id="323" r:id="rId32"/>
    <p:sldId id="272" r:id="rId33"/>
    <p:sldId id="273" r:id="rId34"/>
    <p:sldId id="269" r:id="rId35"/>
    <p:sldId id="270" r:id="rId36"/>
    <p:sldId id="271"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319" r:id="rId50"/>
    <p:sldId id="320" r:id="rId51"/>
    <p:sldId id="293" r:id="rId52"/>
    <p:sldId id="296" r:id="rId53"/>
    <p:sldId id="286" r:id="rId54"/>
    <p:sldId id="292" r:id="rId55"/>
    <p:sldId id="294" r:id="rId56"/>
    <p:sldId id="287" r:id="rId57"/>
    <p:sldId id="291" r:id="rId58"/>
    <p:sldId id="288" r:id="rId59"/>
    <p:sldId id="289" r:id="rId60"/>
    <p:sldId id="295" r:id="rId61"/>
    <p:sldId id="290" r:id="rId62"/>
    <p:sldId id="314" r:id="rId63"/>
    <p:sldId id="321" r:id="rId64"/>
    <p:sldId id="3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28" autoAdjust="0"/>
  </p:normalViewPr>
  <p:slideViewPr>
    <p:cSldViewPr snapToGrid="0">
      <p:cViewPr varScale="1">
        <p:scale>
          <a:sx n="52" d="100"/>
          <a:sy n="52" d="100"/>
        </p:scale>
        <p:origin x="11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CE1AE-7B89-417A-BD5E-47A9BFB5FA44}" type="datetimeFigureOut">
              <a:rPr lang="en-IN" smtClean="0"/>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58353-5A9C-4C05-8079-5EFA5F91C597}" type="slidenum">
              <a:rPr lang="en-IN" smtClean="0"/>
              <a:t>‹#›</a:t>
            </a:fld>
            <a:endParaRPr lang="en-IN"/>
          </a:p>
        </p:txBody>
      </p:sp>
    </p:spTree>
    <p:extLst>
      <p:ext uri="{BB962C8B-B14F-4D97-AF65-F5344CB8AC3E}">
        <p14:creationId xmlns:p14="http://schemas.microsoft.com/office/powerpoint/2010/main" val="120103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https://www.browserstack.com/guide/what-is-test-driven-development</a:t>
            </a:r>
          </a:p>
          <a:p>
            <a:r>
              <a:rPr lang="en-IN" dirty="0"/>
              <a:t>https://www.guru99.com/test-driven-development.html</a:t>
            </a:r>
          </a:p>
          <a:p>
            <a:r>
              <a:rPr lang="en-IN" dirty="0"/>
              <a:t>https://semaphoreci.com/blog/test-driven-development#:~:text=The%20invention%20of%20TDD%20is,actual%20code%20that%20needs%20testing.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1</a:t>
            </a:fld>
            <a:endParaRPr lang="en-IN"/>
          </a:p>
        </p:txBody>
      </p:sp>
    </p:spTree>
    <p:extLst>
      <p:ext uri="{BB962C8B-B14F-4D97-AF65-F5344CB8AC3E}">
        <p14:creationId xmlns:p14="http://schemas.microsoft.com/office/powerpoint/2010/main" val="318246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https://www.baeldung.com/junit5-dynamic-tests</a:t>
            </a:r>
          </a:p>
        </p:txBody>
      </p:sp>
      <p:sp>
        <p:nvSpPr>
          <p:cNvPr id="4" name="Slide Number Placeholder 3"/>
          <p:cNvSpPr>
            <a:spLocks noGrp="1"/>
          </p:cNvSpPr>
          <p:nvPr>
            <p:ph type="sldNum" sz="quarter" idx="5"/>
          </p:nvPr>
        </p:nvSpPr>
        <p:spPr/>
        <p:txBody>
          <a:bodyPr/>
          <a:lstStyle/>
          <a:p>
            <a:fld id="{E2758353-5A9C-4C05-8079-5EFA5F91C597}" type="slidenum">
              <a:rPr lang="en-IN" smtClean="0"/>
              <a:t>46</a:t>
            </a:fld>
            <a:endParaRPr lang="en-IN"/>
          </a:p>
        </p:txBody>
      </p:sp>
    </p:spTree>
    <p:extLst>
      <p:ext uri="{BB962C8B-B14F-4D97-AF65-F5344CB8AC3E}">
        <p14:creationId xmlns:p14="http://schemas.microsoft.com/office/powerpoint/2010/main" val="4210373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a:p>
            <a:r>
              <a:rPr lang="en-IN" dirty="0"/>
              <a:t>https://www.baeldung.com/mockito-junit-5-extension</a:t>
            </a:r>
          </a:p>
          <a:p>
            <a:r>
              <a:rPr lang="en-IN"/>
              <a:t>https://www.baeldung.com/tag/mockito/</a:t>
            </a:r>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49</a:t>
            </a:fld>
            <a:endParaRPr lang="en-IN"/>
          </a:p>
        </p:txBody>
      </p:sp>
    </p:spTree>
    <p:extLst>
      <p:ext uri="{BB962C8B-B14F-4D97-AF65-F5344CB8AC3E}">
        <p14:creationId xmlns:p14="http://schemas.microsoft.com/office/powerpoint/2010/main" val="1596267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p:txBody>
      </p:sp>
      <p:sp>
        <p:nvSpPr>
          <p:cNvPr id="4" name="Slide Number Placeholder 3"/>
          <p:cNvSpPr>
            <a:spLocks noGrp="1"/>
          </p:cNvSpPr>
          <p:nvPr>
            <p:ph type="sldNum" sz="quarter" idx="5"/>
          </p:nvPr>
        </p:nvSpPr>
        <p:spPr/>
        <p:txBody>
          <a:bodyPr/>
          <a:lstStyle/>
          <a:p>
            <a:fld id="{E2758353-5A9C-4C05-8079-5EFA5F91C597}" type="slidenum">
              <a:rPr lang="en-IN" smtClean="0"/>
              <a:t>51</a:t>
            </a:fld>
            <a:endParaRPr lang="en-IN"/>
          </a:p>
        </p:txBody>
      </p:sp>
    </p:spTree>
    <p:extLst>
      <p:ext uri="{BB962C8B-B14F-4D97-AF65-F5344CB8AC3E}">
        <p14:creationId xmlns:p14="http://schemas.microsoft.com/office/powerpoint/2010/main" val="3349793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https://www.seguetech.com/the-four-levels-of-software-testing/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62</a:t>
            </a:fld>
            <a:endParaRPr lang="en-IN"/>
          </a:p>
        </p:txBody>
      </p:sp>
    </p:spTree>
    <p:extLst>
      <p:ext uri="{BB962C8B-B14F-4D97-AF65-F5344CB8AC3E}">
        <p14:creationId xmlns:p14="http://schemas.microsoft.com/office/powerpoint/2010/main" val="29065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https://agilemania.com/benefits-of-tdd-test-driven-development/</a:t>
            </a:r>
          </a:p>
        </p:txBody>
      </p:sp>
      <p:sp>
        <p:nvSpPr>
          <p:cNvPr id="4" name="Slide Number Placeholder 3"/>
          <p:cNvSpPr>
            <a:spLocks noGrp="1"/>
          </p:cNvSpPr>
          <p:nvPr>
            <p:ph type="sldNum" sz="quarter" idx="5"/>
          </p:nvPr>
        </p:nvSpPr>
        <p:spPr/>
        <p:txBody>
          <a:bodyPr/>
          <a:lstStyle/>
          <a:p>
            <a:fld id="{E2758353-5A9C-4C05-8079-5EFA5F91C597}" type="slidenum">
              <a:rPr lang="en-IN" smtClean="0"/>
              <a:t>3</a:t>
            </a:fld>
            <a:endParaRPr lang="en-IN"/>
          </a:p>
        </p:txBody>
      </p:sp>
    </p:spTree>
    <p:extLst>
      <p:ext uri="{BB962C8B-B14F-4D97-AF65-F5344CB8AC3E}">
        <p14:creationId xmlns:p14="http://schemas.microsoft.com/office/powerpoint/2010/main" val="255840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12</a:t>
            </a:fld>
            <a:endParaRPr lang="en-IN"/>
          </a:p>
        </p:txBody>
      </p:sp>
    </p:spTree>
    <p:extLst>
      <p:ext uri="{BB962C8B-B14F-4D97-AF65-F5344CB8AC3E}">
        <p14:creationId xmlns:p14="http://schemas.microsoft.com/office/powerpoint/2010/main" val="176783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https://developer.ibm.com/tutorials/j-introducing-junit5-part1-jupiter-api/</a:t>
            </a:r>
          </a:p>
        </p:txBody>
      </p:sp>
      <p:sp>
        <p:nvSpPr>
          <p:cNvPr id="4" name="Slide Number Placeholder 3"/>
          <p:cNvSpPr>
            <a:spLocks noGrp="1"/>
          </p:cNvSpPr>
          <p:nvPr>
            <p:ph type="sldNum" sz="quarter" idx="5"/>
          </p:nvPr>
        </p:nvSpPr>
        <p:spPr/>
        <p:txBody>
          <a:bodyPr/>
          <a:lstStyle/>
          <a:p>
            <a:fld id="{E2758353-5A9C-4C05-8079-5EFA5F91C597}" type="slidenum">
              <a:rPr lang="en-IN" smtClean="0"/>
              <a:t>21</a:t>
            </a:fld>
            <a:endParaRPr lang="en-IN"/>
          </a:p>
        </p:txBody>
      </p:sp>
    </p:spTree>
    <p:extLst>
      <p:ext uri="{BB962C8B-B14F-4D97-AF65-F5344CB8AC3E}">
        <p14:creationId xmlns:p14="http://schemas.microsoft.com/office/powerpoint/2010/main" val="156835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https://junit.org/junit5/docs/current/user-guide/</a:t>
            </a:r>
          </a:p>
        </p:txBody>
      </p:sp>
      <p:sp>
        <p:nvSpPr>
          <p:cNvPr id="4" name="Slide Number Placeholder 3"/>
          <p:cNvSpPr>
            <a:spLocks noGrp="1"/>
          </p:cNvSpPr>
          <p:nvPr>
            <p:ph type="sldNum" sz="quarter" idx="5"/>
          </p:nvPr>
        </p:nvSpPr>
        <p:spPr/>
        <p:txBody>
          <a:bodyPr/>
          <a:lstStyle/>
          <a:p>
            <a:fld id="{E2758353-5A9C-4C05-8079-5EFA5F91C597}" type="slidenum">
              <a:rPr lang="en-IN" smtClean="0"/>
              <a:t>22</a:t>
            </a:fld>
            <a:endParaRPr lang="en-IN"/>
          </a:p>
        </p:txBody>
      </p:sp>
    </p:spTree>
    <p:extLst>
      <p:ext uri="{BB962C8B-B14F-4D97-AF65-F5344CB8AC3E}">
        <p14:creationId xmlns:p14="http://schemas.microsoft.com/office/powerpoint/2010/main" val="213620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161616"/>
                </a:solidFill>
                <a:effectLst/>
                <a:latin typeface="IBM Plex Sans" panose="020B0503050203000203" pitchFamily="34" charset="0"/>
              </a:rPr>
              <a:t>API for discovering tests</a:t>
            </a:r>
          </a:p>
          <a:p>
            <a:pPr algn="l" fontAlgn="base"/>
            <a:r>
              <a:rPr lang="en-US" b="0" i="0" dirty="0">
                <a:solidFill>
                  <a:srgbClr val="161616"/>
                </a:solidFill>
                <a:effectLst/>
                <a:latin typeface="IBM Plex Sans" panose="020B0503050203000203" pitchFamily="34" charset="0"/>
              </a:rPr>
              <a:t>The API for discovering tests and creating the test plan is part of the JUnit Platform, and is implemented by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testing framework encapsulates the discovery of tests into its implementation of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JUnit Platform is responsible for initiating the test discovery process, using IDEs and build tools like Gradle and Maven.</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API for executing tests</a:t>
            </a:r>
          </a:p>
          <a:p>
            <a:pPr algn="l" fontAlgn="base"/>
            <a:r>
              <a:rPr lang="en-US" b="0" i="0" dirty="0">
                <a:solidFill>
                  <a:srgbClr val="161616"/>
                </a:solidFill>
                <a:effectLst/>
                <a:latin typeface="IBM Plex Sans" panose="020B0503050203000203" pitchFamily="34" charset="0"/>
              </a:rPr>
              <a:t>The API for executing tests is part of the JUnit Platform, and is implemented by one or more </a:t>
            </a:r>
            <a:r>
              <a:rPr lang="en-US" b="0" i="0" dirty="0" err="1">
                <a:solidFill>
                  <a:srgbClr val="161616"/>
                </a:solidFill>
                <a:effectLst/>
                <a:latin typeface="IBM Plex Sans" panose="020B0503050203000203" pitchFamily="34" charset="0"/>
              </a:rPr>
              <a:t>TestEngines</a:t>
            </a:r>
            <a:r>
              <a:rPr lang="en-US" b="0" i="0" dirty="0">
                <a:solidFill>
                  <a:srgbClr val="161616"/>
                </a:solidFill>
                <a:effectLst/>
                <a:latin typeface="IBM Plex Sans" panose="020B0503050203000203" pitchFamily="34" charset="0"/>
              </a:rPr>
              <a:t>. Testing frameworks encapsulate the execution of tests into their implementation of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but the JUnit Platform is responsible for initiating the test execution process. Test execution is initiated through IDEs and build tools like Gradle and Maven.</a:t>
            </a:r>
          </a:p>
          <a:p>
            <a:pPr algn="l" fontAlgn="base"/>
            <a:r>
              <a:rPr lang="en-US" b="0" i="0" dirty="0">
                <a:solidFill>
                  <a:srgbClr val="161616"/>
                </a:solidFill>
                <a:effectLst/>
                <a:latin typeface="IBM Plex Sans" panose="020B0503050203000203" pitchFamily="34" charset="0"/>
              </a:rPr>
              <a:t>A JUnit Platform component called the Launcher is responsible for executing the test plan created during test discovery. Some process—let's say your IDE—initiates test execution through the JUnit Platform (specifically, the </a:t>
            </a:r>
            <a:r>
              <a:rPr lang="en-US" b="0" i="0" dirty="0" err="1">
                <a:solidFill>
                  <a:srgbClr val="161616"/>
                </a:solidFill>
                <a:effectLst/>
                <a:latin typeface="IBM Plex Sans" panose="020B0503050203000203" pitchFamily="34" charset="0"/>
              </a:rPr>
              <a:t>junit</a:t>
            </a:r>
            <a:r>
              <a:rPr lang="en-US" b="0" i="0" dirty="0">
                <a:solidFill>
                  <a:srgbClr val="161616"/>
                </a:solidFill>
                <a:effectLst/>
                <a:latin typeface="IBM Plex Sans" panose="020B0503050203000203" pitchFamily="34" charset="0"/>
              </a:rPr>
              <a:t>-platform-launcher API). At that time, the JUnit Platform hands the Launcher the test plan, along with a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The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will report test execution results for display in your IDE.</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The goal of the test execution process is to report to the user exactly what happened when the tests ran. This includes reporting test successes and failures, and messages accompanying the failures to help the user understand what happened.</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27</a:t>
            </a:fld>
            <a:endParaRPr lang="en-IN"/>
          </a:p>
        </p:txBody>
      </p:sp>
    </p:spTree>
    <p:extLst>
      <p:ext uri="{BB962C8B-B14F-4D97-AF65-F5344CB8AC3E}">
        <p14:creationId xmlns:p14="http://schemas.microsoft.com/office/powerpoint/2010/main" val="279715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https://www.softwaretestinghelp.com/junit-5-nested-class/</a:t>
            </a:r>
          </a:p>
          <a:p>
            <a:r>
              <a:rPr lang="en-IN" dirty="0"/>
              <a:t>https://howtoprogram.xyz/2016/10/28/junit-5-parameter-resolution-example/</a:t>
            </a:r>
          </a:p>
        </p:txBody>
      </p:sp>
      <p:sp>
        <p:nvSpPr>
          <p:cNvPr id="4" name="Slide Number Placeholder 3"/>
          <p:cNvSpPr>
            <a:spLocks noGrp="1"/>
          </p:cNvSpPr>
          <p:nvPr>
            <p:ph type="sldNum" sz="quarter" idx="5"/>
          </p:nvPr>
        </p:nvSpPr>
        <p:spPr/>
        <p:txBody>
          <a:bodyPr/>
          <a:lstStyle/>
          <a:p>
            <a:fld id="{E2758353-5A9C-4C05-8079-5EFA5F91C597}" type="slidenum">
              <a:rPr lang="en-IN" smtClean="0"/>
              <a:t>34</a:t>
            </a:fld>
            <a:endParaRPr lang="en-IN"/>
          </a:p>
        </p:txBody>
      </p:sp>
    </p:spTree>
    <p:extLst>
      <p:ext uri="{BB962C8B-B14F-4D97-AF65-F5344CB8AC3E}">
        <p14:creationId xmlns:p14="http://schemas.microsoft.com/office/powerpoint/2010/main" val="375387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40</a:t>
            </a:fld>
            <a:endParaRPr lang="en-IN"/>
          </a:p>
        </p:txBody>
      </p:sp>
    </p:spTree>
    <p:extLst>
      <p:ext uri="{BB962C8B-B14F-4D97-AF65-F5344CB8AC3E}">
        <p14:creationId xmlns:p14="http://schemas.microsoft.com/office/powerpoint/2010/main" val="30989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https://mkyong.com/junit5/junit-5-parameterized-tests/</a:t>
            </a:r>
          </a:p>
        </p:txBody>
      </p:sp>
      <p:sp>
        <p:nvSpPr>
          <p:cNvPr id="4" name="Slide Number Placeholder 3"/>
          <p:cNvSpPr>
            <a:spLocks noGrp="1"/>
          </p:cNvSpPr>
          <p:nvPr>
            <p:ph type="sldNum" sz="quarter" idx="5"/>
          </p:nvPr>
        </p:nvSpPr>
        <p:spPr/>
        <p:txBody>
          <a:bodyPr/>
          <a:lstStyle/>
          <a:p>
            <a:fld id="{E2758353-5A9C-4C05-8079-5EFA5F91C597}" type="slidenum">
              <a:rPr lang="en-IN" smtClean="0"/>
              <a:t>42</a:t>
            </a:fld>
            <a:endParaRPr lang="en-IN"/>
          </a:p>
        </p:txBody>
      </p:sp>
    </p:spTree>
    <p:extLst>
      <p:ext uri="{BB962C8B-B14F-4D97-AF65-F5344CB8AC3E}">
        <p14:creationId xmlns:p14="http://schemas.microsoft.com/office/powerpoint/2010/main" val="75444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534F-B5EC-BFE5-F5BD-0093E3999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8DC98-9AC9-34BD-268B-88E3BEA7D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0B7FEB-BECE-527F-38F1-EF0AC5EE1806}"/>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5" name="Footer Placeholder 4">
            <a:extLst>
              <a:ext uri="{FF2B5EF4-FFF2-40B4-BE49-F238E27FC236}">
                <a16:creationId xmlns:a16="http://schemas.microsoft.com/office/drawing/2014/main" id="{B73607DC-8BD6-0ED3-F838-301E1553F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72C24-D16F-FDB9-2111-E8D7E57AFD4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60643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6F93-0651-53E0-E92C-684CE217C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34018-F044-68AA-3D16-C5E194AF5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F4170-D32C-4B3B-13DC-67D2701019DA}"/>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5" name="Footer Placeholder 4">
            <a:extLst>
              <a:ext uri="{FF2B5EF4-FFF2-40B4-BE49-F238E27FC236}">
                <a16:creationId xmlns:a16="http://schemas.microsoft.com/office/drawing/2014/main" id="{B6D5D464-E857-4964-7DCA-D8B825660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2C876-38D4-4677-8270-1C815116F7A6}"/>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8124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E0DC3-23CE-353A-900B-41922AB68E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AE02D-6BB3-A785-5B9B-96D09CCA3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711D-2AF3-A6AF-4021-02874E2864A4}"/>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5" name="Footer Placeholder 4">
            <a:extLst>
              <a:ext uri="{FF2B5EF4-FFF2-40B4-BE49-F238E27FC236}">
                <a16:creationId xmlns:a16="http://schemas.microsoft.com/office/drawing/2014/main" id="{D9F8BA41-7549-69AE-7A84-40E5C2D5E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B9AE-C2FE-1FC4-3DFD-034A5586D485}"/>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5669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EAEC-BB48-DA83-68F3-A43784D2B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A6FD-4016-9074-E713-4C9D5ECD0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7CF29-9058-7F8F-B159-A50B9BEE36E9}"/>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5" name="Footer Placeholder 4">
            <a:extLst>
              <a:ext uri="{FF2B5EF4-FFF2-40B4-BE49-F238E27FC236}">
                <a16:creationId xmlns:a16="http://schemas.microsoft.com/office/drawing/2014/main" id="{9A365B36-D765-B87E-9A6D-46A626E3D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D571A-88A5-FDC3-6785-B916733B89A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325827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8880-7692-5975-26DA-1D5F9A614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EF8A6-D0AE-EFD1-E34E-293E377AF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5E1CF-90EB-9B7A-6686-51BF7325E6E6}"/>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5" name="Footer Placeholder 4">
            <a:extLst>
              <a:ext uri="{FF2B5EF4-FFF2-40B4-BE49-F238E27FC236}">
                <a16:creationId xmlns:a16="http://schemas.microsoft.com/office/drawing/2014/main" id="{B7159403-2F4B-5D3D-AC53-AE5983189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21C42-8DE3-8C64-EFA5-7829F69426B0}"/>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7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D974-A09E-00ED-F82A-A76CB4E7B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D95025-AE38-C9C0-52AF-A09367D30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EB724-9A02-BD95-35C1-EF667423E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DD826-E6C7-2DA9-4A6A-908E093A8DCE}"/>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6" name="Footer Placeholder 5">
            <a:extLst>
              <a:ext uri="{FF2B5EF4-FFF2-40B4-BE49-F238E27FC236}">
                <a16:creationId xmlns:a16="http://schemas.microsoft.com/office/drawing/2014/main" id="{BEAFAA8D-0505-B7B2-57E2-50B1B109A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B1662-2166-0828-E2A2-BD88CC9D509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0166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0322-1E35-4C32-CE06-C0DEA2C43A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767864-8F69-B163-3A45-71F814B38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D945E-B3AF-39CB-2C2D-B947B799F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6BA4D6-E926-B1D3-3E60-553EB7189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9E136-DB79-C1ED-ED8B-9B6B1AC49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54C0B-E344-2BF6-8F0D-6BB163538CE9}"/>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8" name="Footer Placeholder 7">
            <a:extLst>
              <a:ext uri="{FF2B5EF4-FFF2-40B4-BE49-F238E27FC236}">
                <a16:creationId xmlns:a16="http://schemas.microsoft.com/office/drawing/2014/main" id="{BA23A670-8EDE-8AD8-09D6-77433D1B50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877B75-997F-7559-9539-E96110DB107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5436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30B5-7C64-3AA2-9D3F-4F0522FA8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353C8-588A-F5E7-CF79-501BA1600A7D}"/>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4" name="Footer Placeholder 3">
            <a:extLst>
              <a:ext uri="{FF2B5EF4-FFF2-40B4-BE49-F238E27FC236}">
                <a16:creationId xmlns:a16="http://schemas.microsoft.com/office/drawing/2014/main" id="{57D5FDFA-2CB0-096A-AD50-4077B250B9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5C71D4-63F9-CC76-C237-E99E07350CF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82482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4C1D7-043E-0E26-7B61-967E64281EA6}"/>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3" name="Footer Placeholder 2">
            <a:extLst>
              <a:ext uri="{FF2B5EF4-FFF2-40B4-BE49-F238E27FC236}">
                <a16:creationId xmlns:a16="http://schemas.microsoft.com/office/drawing/2014/main" id="{C8975B18-5834-ABA5-AFBF-7645DDAAE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2C2A4-360C-4B56-5548-98E75316882F}"/>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5233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1CA4-77D0-B8D1-B77A-55DC230BE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20683D-FF17-CE6E-0E69-C8F070B3E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6473D4-2F01-922E-565F-64629723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F2623-4689-83EF-3D8A-DE49A24202EB}"/>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6" name="Footer Placeholder 5">
            <a:extLst>
              <a:ext uri="{FF2B5EF4-FFF2-40B4-BE49-F238E27FC236}">
                <a16:creationId xmlns:a16="http://schemas.microsoft.com/office/drawing/2014/main" id="{D063DB54-B5DE-DE05-0F20-90A4934215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DB2282-8DA4-70FD-5476-D074E3E77C3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93093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1D5E-7C46-6962-7C3E-49848C744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F3FB-9A54-E289-6C9D-57A110DE7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C672E-EB4E-E40C-13D5-E7E467BE1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22B0A-3567-805C-896B-9F493752B1C8}"/>
              </a:ext>
            </a:extLst>
          </p:cNvPr>
          <p:cNvSpPr>
            <a:spLocks noGrp="1"/>
          </p:cNvSpPr>
          <p:nvPr>
            <p:ph type="dt" sz="half" idx="10"/>
          </p:nvPr>
        </p:nvSpPr>
        <p:spPr/>
        <p:txBody>
          <a:bodyPr/>
          <a:lstStyle/>
          <a:p>
            <a:fld id="{0A754E26-45A2-4EAE-A32E-8F884EDACF1A}" type="datetimeFigureOut">
              <a:rPr lang="en-IN" smtClean="0"/>
              <a:t>02-11-2022</a:t>
            </a:fld>
            <a:endParaRPr lang="en-IN"/>
          </a:p>
        </p:txBody>
      </p:sp>
      <p:sp>
        <p:nvSpPr>
          <p:cNvPr id="6" name="Footer Placeholder 5">
            <a:extLst>
              <a:ext uri="{FF2B5EF4-FFF2-40B4-BE49-F238E27FC236}">
                <a16:creationId xmlns:a16="http://schemas.microsoft.com/office/drawing/2014/main" id="{8E2C4ED9-A473-00DF-6845-4DCC3924C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51C29-C77B-0E71-1CFA-FA251B59CC5C}"/>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62298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421C5-4888-C9F2-B7DC-05E88A0ED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CADA9-CA40-E3C6-2A45-DA698EC47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4043D-B304-EBD8-9DE8-AA8A9C264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54E26-45A2-4EAE-A32E-8F884EDACF1A}" type="datetimeFigureOut">
              <a:rPr lang="en-IN" smtClean="0"/>
              <a:t>02-11-2022</a:t>
            </a:fld>
            <a:endParaRPr lang="en-IN"/>
          </a:p>
        </p:txBody>
      </p:sp>
      <p:sp>
        <p:nvSpPr>
          <p:cNvPr id="5" name="Footer Placeholder 4">
            <a:extLst>
              <a:ext uri="{FF2B5EF4-FFF2-40B4-BE49-F238E27FC236}">
                <a16:creationId xmlns:a16="http://schemas.microsoft.com/office/drawing/2014/main" id="{AFE958D6-C600-FBEB-EADC-BF133C611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EE9BC0-686F-FF9E-501A-291EA3F1D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22D8E-A802-4ADA-9985-3E0F3EB9B351}" type="slidenum">
              <a:rPr lang="en-IN" smtClean="0"/>
              <a:t>‹#›</a:t>
            </a:fld>
            <a:endParaRPr lang="en-IN"/>
          </a:p>
        </p:txBody>
      </p:sp>
    </p:spTree>
    <p:extLst>
      <p:ext uri="{BB962C8B-B14F-4D97-AF65-F5344CB8AC3E}">
        <p14:creationId xmlns:p14="http://schemas.microsoft.com/office/powerpoint/2010/main" val="178706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junit.org/junit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ibm.com/tutorials/j-introducing-junit5-part1-jupiter-ap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90361-1CC7-0565-28DF-34C84B69AF0C}"/>
              </a:ext>
            </a:extLst>
          </p:cNvPr>
          <p:cNvSpPr>
            <a:spLocks noGrp="1"/>
          </p:cNvSpPr>
          <p:nvPr>
            <p:ph type="title"/>
          </p:nvPr>
        </p:nvSpPr>
        <p:spPr>
          <a:xfrm>
            <a:off x="838200" y="2366920"/>
            <a:ext cx="10515600" cy="1325563"/>
          </a:xfrm>
        </p:spPr>
        <p:txBody>
          <a:bodyPr/>
          <a:lstStyle/>
          <a:p>
            <a:pPr algn="ctr"/>
            <a:r>
              <a:rPr lang="en-IN" dirty="0"/>
              <a:t>What Is TDD?</a:t>
            </a:r>
          </a:p>
        </p:txBody>
      </p:sp>
    </p:spTree>
    <p:extLst>
      <p:ext uri="{BB962C8B-B14F-4D97-AF65-F5344CB8AC3E}">
        <p14:creationId xmlns:p14="http://schemas.microsoft.com/office/powerpoint/2010/main" val="337953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ACAD-FF3D-0C82-1A8D-572A2D204CD7}"/>
              </a:ext>
            </a:extLst>
          </p:cNvPr>
          <p:cNvSpPr>
            <a:spLocks noGrp="1"/>
          </p:cNvSpPr>
          <p:nvPr>
            <p:ph type="title"/>
          </p:nvPr>
        </p:nvSpPr>
        <p:spPr/>
        <p:txBody>
          <a:bodyPr/>
          <a:lstStyle/>
          <a:p>
            <a:r>
              <a:rPr lang="en-US" dirty="0"/>
              <a:t>How to perform TDD Test</a:t>
            </a:r>
          </a:p>
        </p:txBody>
      </p:sp>
      <p:pic>
        <p:nvPicPr>
          <p:cNvPr id="4" name="Content Placeholder 3">
            <a:extLst>
              <a:ext uri="{FF2B5EF4-FFF2-40B4-BE49-F238E27FC236}">
                <a16:creationId xmlns:a16="http://schemas.microsoft.com/office/drawing/2014/main" id="{F7CF578E-45C3-B309-CA38-D0841A7AEC8A}"/>
              </a:ext>
            </a:extLst>
          </p:cNvPr>
          <p:cNvPicPr>
            <a:picLocks noGrp="1" noChangeAspect="1"/>
          </p:cNvPicPr>
          <p:nvPr>
            <p:ph sz="half" idx="1"/>
          </p:nvPr>
        </p:nvPicPr>
        <p:blipFill>
          <a:blip r:embed="rId2"/>
          <a:stretch>
            <a:fillRect/>
          </a:stretch>
        </p:blipFill>
        <p:spPr>
          <a:xfrm>
            <a:off x="1685895" y="1618411"/>
            <a:ext cx="3652224" cy="4558551"/>
          </a:xfrm>
          <a:prstGeom prst="rect">
            <a:avLst/>
          </a:prstGeom>
        </p:spPr>
      </p:pic>
      <p:sp>
        <p:nvSpPr>
          <p:cNvPr id="5" name="Content Placeholder 4">
            <a:extLst>
              <a:ext uri="{FF2B5EF4-FFF2-40B4-BE49-F238E27FC236}">
                <a16:creationId xmlns:a16="http://schemas.microsoft.com/office/drawing/2014/main" id="{A121AFE0-F37D-63DC-C712-2B6E037C12A1}"/>
              </a:ext>
            </a:extLst>
          </p:cNvPr>
          <p:cNvSpPr>
            <a:spLocks noGrp="1"/>
          </p:cNvSpPr>
          <p:nvPr>
            <p:ph sz="half" idx="2"/>
          </p:nvPr>
        </p:nvSpPr>
        <p:spPr/>
        <p:txBody>
          <a:bodyPr>
            <a:normAutofit/>
          </a:bodyPr>
          <a:lstStyle/>
          <a:p>
            <a:r>
              <a:rPr lang="en-US" dirty="0"/>
              <a:t>Following steps define how to perform TDD test,</a:t>
            </a:r>
          </a:p>
          <a:p>
            <a:pPr lvl="1"/>
            <a:r>
              <a:rPr lang="en-US" dirty="0">
                <a:solidFill>
                  <a:srgbClr val="0070C0"/>
                </a:solidFill>
              </a:rPr>
              <a:t>Add a test.</a:t>
            </a:r>
          </a:p>
          <a:p>
            <a:pPr lvl="1"/>
            <a:r>
              <a:rPr lang="en-US" dirty="0">
                <a:solidFill>
                  <a:srgbClr val="0070C0"/>
                </a:solidFill>
              </a:rPr>
              <a:t>Run all tests and see if any new test fails.</a:t>
            </a:r>
          </a:p>
          <a:p>
            <a:pPr lvl="1"/>
            <a:r>
              <a:rPr lang="en-US" dirty="0">
                <a:solidFill>
                  <a:srgbClr val="0070C0"/>
                </a:solidFill>
              </a:rPr>
              <a:t>Write some code.</a:t>
            </a:r>
          </a:p>
          <a:p>
            <a:pPr lvl="1"/>
            <a:r>
              <a:rPr lang="en-US" dirty="0">
                <a:solidFill>
                  <a:srgbClr val="0070C0"/>
                </a:solidFill>
              </a:rPr>
              <a:t>Run tests and Refactor code.</a:t>
            </a:r>
          </a:p>
          <a:p>
            <a:pPr lvl="1"/>
            <a:r>
              <a:rPr lang="en-US" dirty="0">
                <a:solidFill>
                  <a:srgbClr val="0070C0"/>
                </a:solidFill>
              </a:rPr>
              <a:t>Repeat.</a:t>
            </a:r>
            <a:endParaRPr lang="en-IN" dirty="0">
              <a:solidFill>
                <a:srgbClr val="0070C0"/>
              </a:solidFill>
            </a:endParaRPr>
          </a:p>
        </p:txBody>
      </p:sp>
    </p:spTree>
    <p:extLst>
      <p:ext uri="{BB962C8B-B14F-4D97-AF65-F5344CB8AC3E}">
        <p14:creationId xmlns:p14="http://schemas.microsoft.com/office/powerpoint/2010/main" val="400881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846F-AEE3-FE7C-9E6B-DAF3BE07FF4E}"/>
              </a:ext>
            </a:extLst>
          </p:cNvPr>
          <p:cNvSpPr>
            <a:spLocks noGrp="1"/>
          </p:cNvSpPr>
          <p:nvPr>
            <p:ph type="title"/>
          </p:nvPr>
        </p:nvSpPr>
        <p:spPr/>
        <p:txBody>
          <a:bodyPr/>
          <a:lstStyle/>
          <a:p>
            <a:r>
              <a:rPr lang="en-IN" dirty="0"/>
              <a:t>TDD Lifecycle</a:t>
            </a:r>
          </a:p>
        </p:txBody>
      </p:sp>
      <p:sp>
        <p:nvSpPr>
          <p:cNvPr id="3" name="Content Placeholder 2">
            <a:extLst>
              <a:ext uri="{FF2B5EF4-FFF2-40B4-BE49-F238E27FC236}">
                <a16:creationId xmlns:a16="http://schemas.microsoft.com/office/drawing/2014/main" id="{507D9FD6-B8A6-24C9-1F1A-4685C4561CA7}"/>
              </a:ext>
            </a:extLst>
          </p:cNvPr>
          <p:cNvSpPr>
            <a:spLocks noGrp="1"/>
          </p:cNvSpPr>
          <p:nvPr>
            <p:ph idx="1"/>
          </p:nvPr>
        </p:nvSpPr>
        <p:spPr/>
        <p:txBody>
          <a:bodyPr>
            <a:normAutofit/>
          </a:bodyPr>
          <a:lstStyle/>
          <a:p>
            <a:pPr algn="l"/>
            <a:r>
              <a:rPr lang="en-US" b="0" i="0" dirty="0">
                <a:solidFill>
                  <a:srgbClr val="4E4242"/>
                </a:solidFill>
                <a:effectLst/>
                <a:latin typeface="museo-sans"/>
              </a:rPr>
              <a:t>Test-driven development (TDD) is a software development process that interweaves coding, testing, and design. </a:t>
            </a:r>
          </a:p>
          <a:p>
            <a:pPr algn="l"/>
            <a:r>
              <a:rPr lang="en-US" b="0" i="0" dirty="0">
                <a:solidFill>
                  <a:srgbClr val="4E4242"/>
                </a:solidFill>
                <a:effectLst/>
                <a:latin typeface="museo-sans"/>
              </a:rPr>
              <a:t>It is a test-first approach that aims to improve the quality of your applications. </a:t>
            </a:r>
          </a:p>
          <a:p>
            <a:pPr algn="l"/>
            <a:r>
              <a:rPr lang="en-US" b="0" i="0" dirty="0">
                <a:solidFill>
                  <a:srgbClr val="4E4242"/>
                </a:solidFill>
                <a:effectLst/>
                <a:latin typeface="museo-sans"/>
              </a:rPr>
              <a:t>Test-driven development is defined by the following lifecycle:</a:t>
            </a:r>
          </a:p>
          <a:p>
            <a:pPr algn="l"/>
            <a:r>
              <a:rPr lang="en-US" b="1" i="0" dirty="0">
                <a:solidFill>
                  <a:srgbClr val="222222"/>
                </a:solidFill>
                <a:effectLst/>
                <a:latin typeface="Source Sans Pro" panose="020B0503030403020204" pitchFamily="34" charset="0"/>
              </a:rPr>
              <a:t>TDD cycle defines</a:t>
            </a:r>
            <a:endParaRPr lang="en-US" b="0" i="0" dirty="0">
              <a:solidFill>
                <a:srgbClr val="222222"/>
              </a:solidFill>
              <a:effectLst/>
              <a:latin typeface="Source Sans Pro" panose="020B0503030403020204" pitchFamily="34" charset="0"/>
            </a:endParaRPr>
          </a:p>
          <a:p>
            <a:pPr lvl="1">
              <a:buFont typeface="+mj-lt"/>
              <a:buAutoNum type="arabicPeriod"/>
            </a:pPr>
            <a:r>
              <a:rPr lang="en-US" b="0" i="0" dirty="0">
                <a:solidFill>
                  <a:srgbClr val="0070C0"/>
                </a:solidFill>
                <a:effectLst/>
                <a:latin typeface="Source Sans Pro" panose="020B0503030403020204" pitchFamily="34" charset="0"/>
              </a:rPr>
              <a:t>Write a test</a:t>
            </a:r>
          </a:p>
          <a:p>
            <a:pPr lvl="1">
              <a:buFont typeface="+mj-lt"/>
              <a:buAutoNum type="arabicPeriod"/>
            </a:pPr>
            <a:r>
              <a:rPr lang="en-US" b="0" i="0" dirty="0">
                <a:solidFill>
                  <a:srgbClr val="0070C0"/>
                </a:solidFill>
                <a:effectLst/>
                <a:latin typeface="Source Sans Pro" panose="020B0503030403020204" pitchFamily="34" charset="0"/>
              </a:rPr>
              <a:t>Make it run.</a:t>
            </a:r>
          </a:p>
          <a:p>
            <a:pPr lvl="1">
              <a:buFont typeface="+mj-lt"/>
              <a:buAutoNum type="arabicPeriod"/>
            </a:pPr>
            <a:r>
              <a:rPr lang="en-US" b="0" i="0" dirty="0">
                <a:solidFill>
                  <a:srgbClr val="0070C0"/>
                </a:solidFill>
                <a:effectLst/>
                <a:latin typeface="Source Sans Pro" panose="020B0503030403020204" pitchFamily="34" charset="0"/>
              </a:rPr>
              <a:t>Change the code to make it right i.e. Refactor.</a:t>
            </a:r>
          </a:p>
          <a:p>
            <a:pPr lvl="1">
              <a:buFont typeface="+mj-lt"/>
              <a:buAutoNum type="arabicPeriod"/>
            </a:pPr>
            <a:r>
              <a:rPr lang="en-US" b="0" i="0" dirty="0">
                <a:solidFill>
                  <a:srgbClr val="0070C0"/>
                </a:solidFill>
                <a:effectLst/>
                <a:latin typeface="Source Sans Pro" panose="020B0503030403020204" pitchFamily="34" charset="0"/>
              </a:rPr>
              <a:t>Repeat process.</a:t>
            </a:r>
          </a:p>
          <a:p>
            <a:endParaRPr lang="en-IN" dirty="0"/>
          </a:p>
        </p:txBody>
      </p:sp>
    </p:spTree>
    <p:extLst>
      <p:ext uri="{BB962C8B-B14F-4D97-AF65-F5344CB8AC3E}">
        <p14:creationId xmlns:p14="http://schemas.microsoft.com/office/powerpoint/2010/main" val="293614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271-24B7-770A-C1FF-9B1B82897662}"/>
              </a:ext>
            </a:extLst>
          </p:cNvPr>
          <p:cNvSpPr>
            <a:spLocks noGrp="1"/>
          </p:cNvSpPr>
          <p:nvPr>
            <p:ph type="title"/>
          </p:nvPr>
        </p:nvSpPr>
        <p:spPr/>
        <p:txBody>
          <a:bodyPr>
            <a:normAutofit/>
          </a:bodyPr>
          <a:lstStyle/>
          <a:p>
            <a:pPr algn="l"/>
            <a:r>
              <a:rPr lang="en-US" b="0" dirty="0">
                <a:solidFill>
                  <a:srgbClr val="333333"/>
                </a:solidFill>
                <a:effectLst/>
                <a:latin typeface="+mn-lt"/>
              </a:rPr>
              <a:t>Why practice TDD ?</a:t>
            </a:r>
            <a:br>
              <a:rPr lang="en-US" b="0" dirty="0">
                <a:solidFill>
                  <a:srgbClr val="333333"/>
                </a:solidFill>
                <a:effectLst/>
                <a:latin typeface="+mn-lt"/>
              </a:rPr>
            </a:br>
            <a:r>
              <a:rPr lang="en-US" sz="2800" b="0" dirty="0">
                <a:solidFill>
                  <a:srgbClr val="333333"/>
                </a:solidFill>
                <a:effectLst/>
                <a:latin typeface="+mn-lt"/>
              </a:rPr>
              <a:t>Benefits of Test Driven Development (TDD) </a:t>
            </a:r>
          </a:p>
        </p:txBody>
      </p:sp>
      <p:sp>
        <p:nvSpPr>
          <p:cNvPr id="3" name="Content Placeholder 2">
            <a:extLst>
              <a:ext uri="{FF2B5EF4-FFF2-40B4-BE49-F238E27FC236}">
                <a16:creationId xmlns:a16="http://schemas.microsoft.com/office/drawing/2014/main" id="{0E7E677B-B56B-FFF4-966A-34F0864D60BB}"/>
              </a:ext>
            </a:extLst>
          </p:cNvPr>
          <p:cNvSpPr>
            <a:spLocks noGrp="1"/>
          </p:cNvSpPr>
          <p:nvPr>
            <p:ph idx="1"/>
          </p:nvPr>
        </p:nvSpPr>
        <p:spPr/>
        <p:txBody>
          <a:bodyPr>
            <a:normAutofit lnSpcReduction="10000"/>
          </a:bodyPr>
          <a:lstStyle/>
          <a:p>
            <a:r>
              <a:rPr lang="en-US" b="0" i="0" dirty="0">
                <a:solidFill>
                  <a:srgbClr val="333333"/>
                </a:solidFill>
                <a:effectLst/>
                <a:latin typeface="source-sans-pro"/>
              </a:rPr>
              <a:t>Fosters the creation of optimized code.</a:t>
            </a:r>
          </a:p>
          <a:p>
            <a:r>
              <a:rPr lang="en-US" b="0" i="0" dirty="0">
                <a:solidFill>
                  <a:srgbClr val="333333"/>
                </a:solidFill>
                <a:effectLst/>
                <a:latin typeface="source-sans-pro"/>
              </a:rPr>
              <a:t>Helps developers better analyze and understand client requirements and request clarity when they are not adequately defined.</a:t>
            </a:r>
          </a:p>
          <a:p>
            <a:r>
              <a:rPr lang="en-US" b="0" i="0" dirty="0">
                <a:solidFill>
                  <a:srgbClr val="333333"/>
                </a:solidFill>
                <a:effectLst/>
                <a:latin typeface="source-sans-pro"/>
              </a:rPr>
              <a:t>The addition and testing of new functionalities become much easier in the latter stages of development.</a:t>
            </a:r>
          </a:p>
          <a:p>
            <a:r>
              <a:rPr lang="en-US" b="0" i="0" dirty="0">
                <a:solidFill>
                  <a:srgbClr val="333333"/>
                </a:solidFill>
                <a:effectLst/>
                <a:latin typeface="source-sans-pro"/>
              </a:rPr>
              <a:t>Test coverage under TDD is much higher compared to the conventional development models. This is because the TDD focuses on creating tests for each functionality right from the beginning.</a:t>
            </a:r>
          </a:p>
          <a:p>
            <a:r>
              <a:rPr lang="en-US" b="0" i="0" dirty="0">
                <a:solidFill>
                  <a:srgbClr val="333333"/>
                </a:solidFill>
                <a:effectLst/>
                <a:latin typeface="source-sans-pro"/>
              </a:rPr>
              <a:t>Enhances the productivity of the developer and leads to the development of a codebase that is flexible and easy to maintain.</a:t>
            </a:r>
          </a:p>
          <a:p>
            <a:endParaRPr lang="en-IN" dirty="0"/>
          </a:p>
        </p:txBody>
      </p:sp>
    </p:spTree>
    <p:extLst>
      <p:ext uri="{BB962C8B-B14F-4D97-AF65-F5344CB8AC3E}">
        <p14:creationId xmlns:p14="http://schemas.microsoft.com/office/powerpoint/2010/main" val="152485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055B-9CE1-E0B4-3B77-B5201A61F362}"/>
              </a:ext>
            </a:extLst>
          </p:cNvPr>
          <p:cNvSpPr>
            <a:spLocks noGrp="1"/>
          </p:cNvSpPr>
          <p:nvPr>
            <p:ph type="title"/>
          </p:nvPr>
        </p:nvSpPr>
        <p:spPr/>
        <p:txBody>
          <a:bodyPr/>
          <a:lstStyle/>
          <a:p>
            <a:r>
              <a:rPr lang="en-IN" dirty="0"/>
              <a:t>TDD Characteristics</a:t>
            </a:r>
          </a:p>
        </p:txBody>
      </p:sp>
      <p:sp>
        <p:nvSpPr>
          <p:cNvPr id="3" name="Content Placeholder 2">
            <a:extLst>
              <a:ext uri="{FF2B5EF4-FFF2-40B4-BE49-F238E27FC236}">
                <a16:creationId xmlns:a16="http://schemas.microsoft.com/office/drawing/2014/main" id="{2C228E03-6329-709D-1CAD-5CF21400E4C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TDD stands for Test-driven development.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Test-driven development is a process of modifying the code in order to pass a test designed previously.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more emphasis on production code rather than test case design.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Software Engineering, It is sometimes known as </a:t>
            </a:r>
            <a:r>
              <a:rPr lang="en-US" b="1" i="0" dirty="0">
                <a:solidFill>
                  <a:srgbClr val="222222"/>
                </a:solidFill>
                <a:effectLst/>
                <a:latin typeface="Source Sans Pro" panose="020B0503030403020204" pitchFamily="34" charset="0"/>
              </a:rPr>
              <a:t>“Test First Development.”</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testing includes refactoring a code i.e. changing/adding some amount of code to the existing code without affecting the behavior of the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programming when used, the code becomes clearer and simple to understand.</a:t>
            </a:r>
          </a:p>
          <a:p>
            <a:pPr algn="l">
              <a:buFont typeface="Arial" panose="020B0604020202020204" pitchFamily="34" charset="0"/>
              <a:buChar char="•"/>
            </a:pPr>
            <a:r>
              <a:rPr lang="en-US" dirty="0">
                <a:solidFill>
                  <a:srgbClr val="222222"/>
                </a:solidFill>
                <a:latin typeface="Source Sans Pro" panose="020B0503030403020204" pitchFamily="34" charset="0"/>
              </a:rPr>
              <a:t>TDD gives 100% code coverage</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91451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052B-A7CE-B60B-DDD8-A2FAE79F3069}"/>
              </a:ext>
            </a:extLst>
          </p:cNvPr>
          <p:cNvSpPr>
            <a:spLocks noGrp="1"/>
          </p:cNvSpPr>
          <p:nvPr>
            <p:ph type="ctrTitle"/>
          </p:nvPr>
        </p:nvSpPr>
        <p:spPr/>
        <p:txBody>
          <a:bodyPr/>
          <a:lstStyle/>
          <a:p>
            <a:r>
              <a:rPr lang="en-IN" dirty="0"/>
              <a:t>JUnit</a:t>
            </a:r>
          </a:p>
        </p:txBody>
      </p:sp>
    </p:spTree>
    <p:extLst>
      <p:ext uri="{BB962C8B-B14F-4D97-AF65-F5344CB8AC3E}">
        <p14:creationId xmlns:p14="http://schemas.microsoft.com/office/powerpoint/2010/main" val="268200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00BA-E156-E7CE-025E-1F2B1ED1D37F}"/>
              </a:ext>
            </a:extLst>
          </p:cNvPr>
          <p:cNvSpPr>
            <a:spLocks noGrp="1"/>
          </p:cNvSpPr>
          <p:nvPr>
            <p:ph type="title"/>
          </p:nvPr>
        </p:nvSpPr>
        <p:spPr/>
        <p:txBody>
          <a:bodyPr/>
          <a:lstStyle/>
          <a:p>
            <a:r>
              <a:rPr lang="en-IN" dirty="0"/>
              <a:t>JUnit</a:t>
            </a:r>
          </a:p>
        </p:txBody>
      </p:sp>
      <p:sp>
        <p:nvSpPr>
          <p:cNvPr id="3" name="Content Placeholder 2">
            <a:extLst>
              <a:ext uri="{FF2B5EF4-FFF2-40B4-BE49-F238E27FC236}">
                <a16:creationId xmlns:a16="http://schemas.microsoft.com/office/drawing/2014/main" id="{C4D2E518-2748-5AFF-C358-FB4C8B287B0E}"/>
              </a:ext>
            </a:extLst>
          </p:cNvPr>
          <p:cNvSpPr>
            <a:spLocks noGrp="1"/>
          </p:cNvSpPr>
          <p:nvPr>
            <p:ph idx="1"/>
          </p:nvPr>
        </p:nvSpPr>
        <p:spPr/>
        <p:txBody>
          <a:bodyPr/>
          <a:lstStyle/>
          <a:p>
            <a:r>
              <a:rPr lang="en-US" dirty="0"/>
              <a:t>It is another open-source unit testing framework, which was written in Java programing language. </a:t>
            </a:r>
          </a:p>
          <a:p>
            <a:r>
              <a:rPr lang="en-US" dirty="0"/>
              <a:t>It is mainly used in the development of the TDD - test-driven environment. </a:t>
            </a:r>
          </a:p>
          <a:p>
            <a:r>
              <a:rPr lang="en-US" dirty="0"/>
              <a:t>Junit offers the annotation, which helps us to find the test method.</a:t>
            </a:r>
          </a:p>
          <a:p>
            <a:r>
              <a:rPr lang="en-US" dirty="0"/>
              <a:t>This tool helps us to enhance the efficiency of the developer, which provides the consistency of the development code and reduces the time of the debugging.</a:t>
            </a:r>
          </a:p>
          <a:p>
            <a:endParaRPr lang="en-US" dirty="0"/>
          </a:p>
          <a:p>
            <a:endParaRPr lang="en-IN" dirty="0"/>
          </a:p>
        </p:txBody>
      </p:sp>
      <p:pic>
        <p:nvPicPr>
          <p:cNvPr id="3074" name="Picture 2" descr="Unit testing tools">
            <a:extLst>
              <a:ext uri="{FF2B5EF4-FFF2-40B4-BE49-F238E27FC236}">
                <a16:creationId xmlns:a16="http://schemas.microsoft.com/office/drawing/2014/main" id="{B2FEEDD5-5A19-0CB1-674B-483C49F3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71" y="365125"/>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4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E217-002F-7A77-FAEA-DE0A47C6649A}"/>
              </a:ext>
            </a:extLst>
          </p:cNvPr>
          <p:cNvSpPr>
            <a:spLocks noGrp="1"/>
          </p:cNvSpPr>
          <p:nvPr>
            <p:ph type="title"/>
          </p:nvPr>
        </p:nvSpPr>
        <p:spPr/>
        <p:txBody>
          <a:bodyPr>
            <a:normAutofit fontScale="90000"/>
          </a:bodyPr>
          <a:lstStyle/>
          <a:p>
            <a:br>
              <a:rPr lang="en-US" dirty="0"/>
            </a:br>
            <a:r>
              <a:rPr lang="en-US" dirty="0"/>
              <a:t>Feature of JUnit</a:t>
            </a:r>
            <a:br>
              <a:rPr lang="en-US" dirty="0"/>
            </a:br>
            <a:endParaRPr lang="en-IN" dirty="0"/>
          </a:p>
        </p:txBody>
      </p:sp>
      <p:sp>
        <p:nvSpPr>
          <p:cNvPr id="3" name="Content Placeholder 2">
            <a:extLst>
              <a:ext uri="{FF2B5EF4-FFF2-40B4-BE49-F238E27FC236}">
                <a16:creationId xmlns:a16="http://schemas.microsoft.com/office/drawing/2014/main" id="{BE120829-5453-8538-92CB-F11B79F86A1F}"/>
              </a:ext>
            </a:extLst>
          </p:cNvPr>
          <p:cNvSpPr>
            <a:spLocks noGrp="1"/>
          </p:cNvSpPr>
          <p:nvPr>
            <p:ph idx="1"/>
          </p:nvPr>
        </p:nvSpPr>
        <p:spPr/>
        <p:txBody>
          <a:bodyPr/>
          <a:lstStyle/>
          <a:p>
            <a:r>
              <a:rPr lang="en-US" dirty="0"/>
              <a:t>It offers the assertions for testing expected results.</a:t>
            </a:r>
          </a:p>
          <a:p>
            <a:r>
              <a:rPr lang="en-US" dirty="0"/>
              <a:t>In this tool, we can quickly develop a code that enhances the quality of the code.</a:t>
            </a:r>
          </a:p>
          <a:p>
            <a:r>
              <a:rPr lang="en-US" dirty="0"/>
              <a:t>This tool can be structured in the test suites, which have the test cases.</a:t>
            </a:r>
          </a:p>
          <a:p>
            <a:r>
              <a:rPr lang="en-US" dirty="0"/>
              <a:t>To run the test, it gives the test runners.</a:t>
            </a:r>
          </a:p>
          <a:p>
            <a:r>
              <a:rPr lang="en-US" dirty="0"/>
              <a:t>It will take less time to run the test cases.</a:t>
            </a:r>
          </a:p>
          <a:p>
            <a:r>
              <a:rPr lang="en-US" dirty="0"/>
              <a:t>For more details about the Junit, refers to the below link:</a:t>
            </a:r>
            <a:endParaRPr lang="en-IN" dirty="0"/>
          </a:p>
        </p:txBody>
      </p:sp>
      <p:pic>
        <p:nvPicPr>
          <p:cNvPr id="4098" name="Picture 2" descr="Unit testing tools">
            <a:extLst>
              <a:ext uri="{FF2B5EF4-FFF2-40B4-BE49-F238E27FC236}">
                <a16:creationId xmlns:a16="http://schemas.microsoft.com/office/drawing/2014/main" id="{B15AA3BD-4A28-2185-11DD-DB15B1524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576" y="230188"/>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0700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164556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0A9F-2557-FCFD-2A92-5210F42F8A5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78514C6-DAC0-0BE3-9103-10B8D1A97B56}"/>
              </a:ext>
            </a:extLst>
          </p:cNvPr>
          <p:cNvSpPr>
            <a:spLocks noGrp="1"/>
          </p:cNvSpPr>
          <p:nvPr>
            <p:ph idx="1"/>
          </p:nvPr>
        </p:nvSpPr>
        <p:spPr/>
        <p:txBody>
          <a:bodyPr/>
          <a:lstStyle/>
          <a:p>
            <a:r>
              <a:rPr lang="en-US" b="0" i="0" u="none" strike="noStrike" dirty="0">
                <a:solidFill>
                  <a:srgbClr val="267438"/>
                </a:solidFill>
                <a:effectLst/>
                <a:latin typeface="Raleway" pitchFamily="2" charset="0"/>
                <a:hlinkClick r:id="rId2"/>
              </a:rPr>
              <a:t>JUnit </a:t>
            </a:r>
            <a:r>
              <a:rPr lang="en-US" b="0" i="0" dirty="0">
                <a:solidFill>
                  <a:srgbClr val="000000"/>
                </a:solidFill>
                <a:effectLst/>
                <a:latin typeface="Raleway" pitchFamily="2" charset="0"/>
              </a:rPr>
              <a:t>is one of the most popular unit-testing frameworks in the Java ecosystem. </a:t>
            </a:r>
          </a:p>
          <a:p>
            <a:r>
              <a:rPr lang="en-US" b="0" i="0" dirty="0">
                <a:solidFill>
                  <a:srgbClr val="000000"/>
                </a:solidFill>
                <a:effectLst/>
                <a:latin typeface="Raleway" pitchFamily="2" charset="0"/>
              </a:rPr>
              <a:t>The JUnit 5 version contains a number of exciting innovations, with </a:t>
            </a:r>
            <a:r>
              <a:rPr lang="en-US" b="1" i="0" dirty="0">
                <a:solidFill>
                  <a:srgbClr val="000000"/>
                </a:solidFill>
                <a:effectLst/>
                <a:latin typeface="Raleway" pitchFamily="2" charset="0"/>
              </a:rPr>
              <a:t>the goal of supporting new features in Java 8 and above</a:t>
            </a:r>
            <a:r>
              <a:rPr lang="en-US" b="0" i="0" dirty="0">
                <a:solidFill>
                  <a:srgbClr val="000000"/>
                </a:solidFill>
                <a:effectLst/>
                <a:latin typeface="Raleway" pitchFamily="2" charset="0"/>
              </a:rPr>
              <a:t>, as well as enabling many different styles of testing.</a:t>
            </a:r>
            <a:endParaRPr lang="en-IN" dirty="0"/>
          </a:p>
        </p:txBody>
      </p:sp>
    </p:spTree>
    <p:extLst>
      <p:ext uri="{BB962C8B-B14F-4D97-AF65-F5344CB8AC3E}">
        <p14:creationId xmlns:p14="http://schemas.microsoft.com/office/powerpoint/2010/main" val="149818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F7926-F370-5D08-E10A-3112DB525577}"/>
              </a:ext>
            </a:extLst>
          </p:cNvPr>
          <p:cNvSpPr>
            <a:spLocks noGrp="1"/>
          </p:cNvSpPr>
          <p:nvPr>
            <p:ph type="title"/>
          </p:nvPr>
        </p:nvSpPr>
        <p:spPr/>
        <p:txBody>
          <a:bodyPr>
            <a:normAutofit fontScale="90000"/>
          </a:bodyPr>
          <a:lstStyle/>
          <a:p>
            <a:br>
              <a:rPr lang="en-US" dirty="0"/>
            </a:br>
            <a:r>
              <a:rPr lang="en-US" dirty="0"/>
              <a:t>What is Test Driven Development (TDD)?</a:t>
            </a:r>
            <a:br>
              <a:rPr lang="en-US" dirty="0"/>
            </a:br>
            <a:endParaRPr lang="en-IN" dirty="0"/>
          </a:p>
        </p:txBody>
      </p:sp>
      <p:sp>
        <p:nvSpPr>
          <p:cNvPr id="4" name="Content Placeholder 3">
            <a:extLst>
              <a:ext uri="{FF2B5EF4-FFF2-40B4-BE49-F238E27FC236}">
                <a16:creationId xmlns:a16="http://schemas.microsoft.com/office/drawing/2014/main" id="{6D671CA2-4A35-7A92-7CAF-ED2EBC5DB355}"/>
              </a:ext>
            </a:extLst>
          </p:cNvPr>
          <p:cNvSpPr>
            <a:spLocks noGrp="1"/>
          </p:cNvSpPr>
          <p:nvPr>
            <p:ph idx="1"/>
          </p:nvPr>
        </p:nvSpPr>
        <p:spPr/>
        <p:txBody>
          <a:bodyPr>
            <a:noAutofit/>
          </a:bodyPr>
          <a:lstStyle/>
          <a:p>
            <a:pPr>
              <a:lnSpc>
                <a:spcPct val="100000"/>
              </a:lnSpc>
            </a:pPr>
            <a:r>
              <a:rPr lang="en-US" sz="1800" dirty="0"/>
              <a:t>Test Driven Development (TDD) is a software development practice that focuses on creating unit test cases before developing the actual code. It is an iterative approach that combines programming, the creation of unit tests, and refactoring.</a:t>
            </a:r>
          </a:p>
          <a:p>
            <a:pPr>
              <a:lnSpc>
                <a:spcPct val="100000"/>
              </a:lnSpc>
            </a:pPr>
            <a:r>
              <a:rPr lang="en-US" sz="1800" dirty="0"/>
              <a:t>The TDD approach derives its roots from the Agile manifesto principles and Extreme programming. </a:t>
            </a:r>
          </a:p>
          <a:p>
            <a:pPr>
              <a:lnSpc>
                <a:spcPct val="100000"/>
              </a:lnSpc>
            </a:pPr>
            <a:r>
              <a:rPr lang="en-US" sz="1800" dirty="0"/>
              <a:t>As the name suggests, the test process drives software development. </a:t>
            </a:r>
          </a:p>
          <a:p>
            <a:pPr>
              <a:lnSpc>
                <a:spcPct val="100000"/>
              </a:lnSpc>
            </a:pPr>
            <a:r>
              <a:rPr lang="en-US" sz="1800" dirty="0"/>
              <a:t>Moreover, it’s a structuring practice that enables developers and testers to obtain optimized code that proves to be resilient in the long term.</a:t>
            </a:r>
          </a:p>
          <a:p>
            <a:pPr>
              <a:lnSpc>
                <a:spcPct val="100000"/>
              </a:lnSpc>
            </a:pPr>
            <a:r>
              <a:rPr lang="en-US" sz="1800" dirty="0"/>
              <a:t>In TDD, developers start creating small test cases for every feature based on their initial understanding. </a:t>
            </a:r>
          </a:p>
          <a:p>
            <a:pPr>
              <a:lnSpc>
                <a:spcPct val="100000"/>
              </a:lnSpc>
            </a:pPr>
            <a:r>
              <a:rPr lang="en-US" sz="1800" dirty="0"/>
              <a:t>The primary intention of this technique is to modify or write new code only if the tests fail. This prevents duplication of test scripts.</a:t>
            </a:r>
            <a:endParaRPr lang="en-IN" sz="1800" dirty="0"/>
          </a:p>
        </p:txBody>
      </p:sp>
    </p:spTree>
    <p:extLst>
      <p:ext uri="{BB962C8B-B14F-4D97-AF65-F5344CB8AC3E}">
        <p14:creationId xmlns:p14="http://schemas.microsoft.com/office/powerpoint/2010/main" val="272053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8257-B3AF-4648-393B-48DA2FD947EF}"/>
              </a:ext>
            </a:extLst>
          </p:cNvPr>
          <p:cNvSpPr>
            <a:spLocks noGrp="1"/>
          </p:cNvSpPr>
          <p:nvPr>
            <p:ph type="title"/>
          </p:nvPr>
        </p:nvSpPr>
        <p:spPr/>
        <p:txBody>
          <a:bodyPr/>
          <a:lstStyle/>
          <a:p>
            <a:r>
              <a:rPr lang="en-IN" dirty="0"/>
              <a:t>Maven Dependencies</a:t>
            </a:r>
          </a:p>
        </p:txBody>
      </p:sp>
      <p:sp>
        <p:nvSpPr>
          <p:cNvPr id="3" name="Content Placeholder 2">
            <a:extLst>
              <a:ext uri="{FF2B5EF4-FFF2-40B4-BE49-F238E27FC236}">
                <a16:creationId xmlns:a16="http://schemas.microsoft.com/office/drawing/2014/main" id="{00D1862D-0FDB-0409-0932-1DF57635BCAA}"/>
              </a:ext>
            </a:extLst>
          </p:cNvPr>
          <p:cNvSpPr>
            <a:spLocks noGrp="1"/>
          </p:cNvSpPr>
          <p:nvPr>
            <p:ph idx="1"/>
          </p:nvPr>
        </p:nvSpPr>
        <p:spPr/>
        <p:txBody>
          <a:bodyPr>
            <a:normAutofit fontScale="62500" lnSpcReduction="20000"/>
          </a:bodyPr>
          <a:lstStyle/>
          <a:p>
            <a:r>
              <a:rPr lang="en-US" dirty="0"/>
              <a:t>Setting up JUnit 5.x.0 is pretty straightforward; we just need to add the following dependency to our pom.xml:</a:t>
            </a:r>
          </a:p>
          <a:p>
            <a:endParaRPr lang="en-US" dirty="0"/>
          </a:p>
          <a:p>
            <a:pPr marL="457200" lvl="1" indent="0">
              <a:buNone/>
            </a:pPr>
            <a:r>
              <a:rPr lang="en-US" dirty="0">
                <a:highlight>
                  <a:srgbClr val="FFFF00"/>
                </a:highlight>
              </a:rPr>
              <a:t>&lt;dependency&gt;</a:t>
            </a:r>
          </a:p>
          <a:p>
            <a:pPr marL="457200" lvl="1" indent="0">
              <a:buNone/>
            </a:pPr>
            <a:r>
              <a:rPr lang="en-US" dirty="0">
                <a:highlight>
                  <a:srgbClr val="FFFF00"/>
                </a:highlight>
              </a:rPr>
              <a:t>    &lt;</a:t>
            </a:r>
            <a:r>
              <a:rPr lang="en-US" dirty="0" err="1">
                <a:highlight>
                  <a:srgbClr val="FFFF00"/>
                </a:highlight>
              </a:rPr>
              <a:t>groupId</a:t>
            </a:r>
            <a:r>
              <a:rPr lang="en-US" dirty="0">
                <a:highlight>
                  <a:srgbClr val="FFFF00"/>
                </a:highlight>
              </a:rPr>
              <a:t>&gt;</a:t>
            </a:r>
            <a:r>
              <a:rPr lang="en-US" dirty="0" err="1">
                <a:highlight>
                  <a:srgbClr val="FFFF00"/>
                </a:highlight>
              </a:rPr>
              <a:t>org.junit.jupiter</a:t>
            </a:r>
            <a:r>
              <a:rPr lang="en-US" dirty="0">
                <a:highlight>
                  <a:srgbClr val="FFFF00"/>
                </a:highlight>
              </a:rPr>
              <a:t>&lt;/</a:t>
            </a:r>
            <a:r>
              <a:rPr lang="en-US" dirty="0" err="1">
                <a:highlight>
                  <a:srgbClr val="FFFF00"/>
                </a:highlight>
              </a:rPr>
              <a:t>groupId</a:t>
            </a:r>
            <a:r>
              <a:rPr lang="en-US" dirty="0">
                <a:highlight>
                  <a:srgbClr val="FFFF00"/>
                </a:highlight>
              </a:rPr>
              <a:t>&gt;</a:t>
            </a:r>
          </a:p>
          <a:p>
            <a:pPr marL="457200" lvl="1" indent="0">
              <a:buNone/>
            </a:pPr>
            <a:r>
              <a:rPr lang="en-US" dirty="0">
                <a:highlight>
                  <a:srgbClr val="FFFF00"/>
                </a:highlight>
              </a:rPr>
              <a:t>    &lt;</a:t>
            </a:r>
            <a:r>
              <a:rPr lang="en-US" dirty="0" err="1">
                <a:highlight>
                  <a:srgbClr val="FFFF00"/>
                </a:highlight>
              </a:rPr>
              <a:t>artifactId</a:t>
            </a:r>
            <a:r>
              <a:rPr lang="en-US" dirty="0">
                <a:highlight>
                  <a:srgbClr val="FFFF00"/>
                </a:highlight>
              </a:rPr>
              <a:t>&gt;</a:t>
            </a:r>
            <a:r>
              <a:rPr lang="en-US" dirty="0" err="1">
                <a:highlight>
                  <a:srgbClr val="FFFF00"/>
                </a:highlight>
              </a:rPr>
              <a:t>junit</a:t>
            </a:r>
            <a:r>
              <a:rPr lang="en-US" dirty="0">
                <a:highlight>
                  <a:srgbClr val="FFFF00"/>
                </a:highlight>
              </a:rPr>
              <a:t>-</a:t>
            </a:r>
            <a:r>
              <a:rPr lang="en-US" dirty="0" err="1">
                <a:highlight>
                  <a:srgbClr val="FFFF00"/>
                </a:highlight>
              </a:rPr>
              <a:t>jupiter</a:t>
            </a:r>
            <a:r>
              <a:rPr lang="en-US" dirty="0">
                <a:highlight>
                  <a:srgbClr val="FFFF00"/>
                </a:highlight>
              </a:rPr>
              <a:t>-engine&lt;/</a:t>
            </a:r>
            <a:r>
              <a:rPr lang="en-US" dirty="0" err="1">
                <a:highlight>
                  <a:srgbClr val="FFFF00"/>
                </a:highlight>
              </a:rPr>
              <a:t>artifactId</a:t>
            </a:r>
            <a:r>
              <a:rPr lang="en-US" dirty="0">
                <a:highlight>
                  <a:srgbClr val="FFFF00"/>
                </a:highlight>
              </a:rPr>
              <a:t>&gt;</a:t>
            </a:r>
          </a:p>
          <a:p>
            <a:pPr marL="457200" lvl="1" indent="0">
              <a:buNone/>
            </a:pPr>
            <a:r>
              <a:rPr lang="en-US" dirty="0">
                <a:highlight>
                  <a:srgbClr val="FFFF00"/>
                </a:highlight>
              </a:rPr>
              <a:t>    &lt;version&gt;5.8.1&lt;/version&gt;</a:t>
            </a:r>
          </a:p>
          <a:p>
            <a:pPr marL="457200" lvl="1" indent="0">
              <a:buNone/>
            </a:pPr>
            <a:r>
              <a:rPr lang="en-US" dirty="0">
                <a:highlight>
                  <a:srgbClr val="FFFF00"/>
                </a:highlight>
              </a:rPr>
              <a:t>    &lt;scope&gt;test&lt;/scope&gt;</a:t>
            </a:r>
          </a:p>
          <a:p>
            <a:pPr marL="457200" lvl="1" indent="0">
              <a:buNone/>
            </a:pPr>
            <a:r>
              <a:rPr lang="en-US" dirty="0">
                <a:highlight>
                  <a:srgbClr val="FFFF00"/>
                </a:highlight>
              </a:rPr>
              <a:t>&lt;/dependency&gt;</a:t>
            </a:r>
          </a:p>
          <a:p>
            <a:r>
              <a:rPr lang="en-US" dirty="0"/>
              <a:t>Furthermore, there's now direct support to run Unit tests on the JUnit Platform in Eclipse, as well as IntelliJ. We can, of course, also run tests using the Maven Test goal.</a:t>
            </a:r>
          </a:p>
          <a:p>
            <a:pPr marL="0" indent="0">
              <a:buNone/>
            </a:pPr>
            <a:endParaRPr lang="en-US" dirty="0"/>
          </a:p>
          <a:p>
            <a:r>
              <a:rPr lang="en-US" dirty="0"/>
              <a:t>On the other hand, IntelliJ supports JUnit 5 by default. Therefore, running JUnit 5 on IntelliJ is pretty easy. We simply Right click –&gt; Run, or Ctrl-Shift-F10.</a:t>
            </a:r>
          </a:p>
          <a:p>
            <a:endParaRPr lang="en-US" dirty="0"/>
          </a:p>
          <a:p>
            <a:r>
              <a:rPr lang="en-US" dirty="0"/>
              <a:t>It's important to note that this version requires Java 8 to work.</a:t>
            </a:r>
            <a:endParaRPr lang="en-IN" dirty="0"/>
          </a:p>
        </p:txBody>
      </p:sp>
    </p:spTree>
    <p:extLst>
      <p:ext uri="{BB962C8B-B14F-4D97-AF65-F5344CB8AC3E}">
        <p14:creationId xmlns:p14="http://schemas.microsoft.com/office/powerpoint/2010/main" val="261789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190-A53C-3468-6512-6ABA9A93203E}"/>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36DE9DED-ED9E-15B8-45A0-C7EEA82EC333}"/>
              </a:ext>
            </a:extLst>
          </p:cNvPr>
          <p:cNvSpPr>
            <a:spLocks noGrp="1"/>
          </p:cNvSpPr>
          <p:nvPr>
            <p:ph idx="1"/>
          </p:nvPr>
        </p:nvSpPr>
        <p:spPr/>
        <p:txBody>
          <a:bodyPr>
            <a:normAutofit/>
          </a:bodyPr>
          <a:lstStyle/>
          <a:p>
            <a:r>
              <a:rPr lang="en-US" dirty="0"/>
              <a:t>With JUnit 4 a lot of stuff that was originally added as an internal construct only got used by external extension writers and tool builders. That made changing JUnit 4 especially difficult and sometimes impossible. </a:t>
            </a:r>
          </a:p>
          <a:p>
            <a:r>
              <a:rPr lang="en-US" dirty="0"/>
              <a:t>The JUnit Lambda (now called JUnit 5) team decided to redesign JUnit into two clear and separate areas of concern:</a:t>
            </a:r>
          </a:p>
          <a:p>
            <a:pPr lvl="1"/>
            <a:r>
              <a:rPr lang="en-US" dirty="0"/>
              <a:t>An API for writing tests.</a:t>
            </a:r>
          </a:p>
          <a:p>
            <a:pPr lvl="1"/>
            <a:r>
              <a:rPr lang="en-US" dirty="0"/>
              <a:t>An API for discovering and running those tests.</a:t>
            </a:r>
          </a:p>
          <a:p>
            <a:r>
              <a:rPr lang="en-US" dirty="0"/>
              <a:t>These areas of concern are now baked into the architecture of JUnit 5, and they're clearly separated from each other. </a:t>
            </a:r>
            <a:endParaRPr lang="en-IN" dirty="0"/>
          </a:p>
        </p:txBody>
      </p:sp>
    </p:spTree>
    <p:extLst>
      <p:ext uri="{BB962C8B-B14F-4D97-AF65-F5344CB8AC3E}">
        <p14:creationId xmlns:p14="http://schemas.microsoft.com/office/powerpoint/2010/main" val="228328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662-836F-C8D3-0D13-5E4D3867E826}"/>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82F9058E-77C0-42AF-7647-37E6D400BFAE}"/>
              </a:ext>
            </a:extLst>
          </p:cNvPr>
          <p:cNvSpPr>
            <a:spLocks noGrp="1"/>
          </p:cNvSpPr>
          <p:nvPr>
            <p:ph idx="1"/>
          </p:nvPr>
        </p:nvSpPr>
        <p:spPr/>
        <p:txBody>
          <a:bodyPr/>
          <a:lstStyle/>
          <a:p>
            <a:pPr marL="0" indent="0">
              <a:buNone/>
            </a:pPr>
            <a:endParaRPr lang="en-IN" b="1" i="0" dirty="0">
              <a:effectLst/>
              <a:latin typeface="Noto Serif" panose="020B0604020202020204" pitchFamily="18" charset="0"/>
            </a:endParaRPr>
          </a:p>
          <a:p>
            <a:pPr marL="0" indent="0">
              <a:buNone/>
            </a:pPr>
            <a:endParaRPr lang="en-IN" b="1" dirty="0">
              <a:latin typeface="Noto Serif" panose="020B0604020202020204" pitchFamily="18" charset="0"/>
            </a:endParaRPr>
          </a:p>
          <a:p>
            <a:pPr marL="0" indent="0">
              <a:buNone/>
            </a:pPr>
            <a:r>
              <a:rPr lang="en-IN" b="1" i="0" dirty="0">
                <a:effectLst/>
                <a:latin typeface="Noto Serif" panose="020B0604020202020204" pitchFamily="18" charset="0"/>
              </a:rPr>
              <a:t>   JUnit 5 = </a:t>
            </a:r>
            <a:r>
              <a:rPr lang="en-IN" b="1" i="1" dirty="0">
                <a:effectLst/>
                <a:latin typeface="Noto Serif" panose="020B0604020202020204" pitchFamily="18" charset="0"/>
              </a:rPr>
              <a:t>JUnit Platform</a:t>
            </a:r>
            <a:r>
              <a:rPr lang="en-IN" b="1" i="0" dirty="0">
                <a:effectLst/>
                <a:latin typeface="Noto Serif" panose="020B0604020202020204" pitchFamily="18" charset="0"/>
              </a:rPr>
              <a:t> + </a:t>
            </a:r>
            <a:r>
              <a:rPr lang="en-IN" b="1" i="1" dirty="0">
                <a:effectLst/>
                <a:latin typeface="Noto Serif" panose="020B0604020202020204" pitchFamily="18" charset="0"/>
              </a:rPr>
              <a:t>JUnit Jupiter</a:t>
            </a:r>
            <a:r>
              <a:rPr lang="en-IN" b="1" i="0" dirty="0">
                <a:effectLst/>
                <a:latin typeface="Noto Serif" panose="020B0604020202020204" pitchFamily="18" charset="0"/>
              </a:rPr>
              <a:t> + </a:t>
            </a:r>
            <a:r>
              <a:rPr lang="en-IN" b="1" i="1" dirty="0">
                <a:effectLst/>
                <a:latin typeface="Noto Serif" panose="020B0604020202020204" pitchFamily="18" charset="0"/>
              </a:rPr>
              <a:t>JUnit Vintage</a:t>
            </a:r>
            <a:endParaRPr lang="en-IN" dirty="0"/>
          </a:p>
        </p:txBody>
      </p:sp>
    </p:spTree>
    <p:extLst>
      <p:ext uri="{BB962C8B-B14F-4D97-AF65-F5344CB8AC3E}">
        <p14:creationId xmlns:p14="http://schemas.microsoft.com/office/powerpoint/2010/main" val="40879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391A-2402-01D0-AC46-337B6FCD853B}"/>
              </a:ext>
            </a:extLst>
          </p:cNvPr>
          <p:cNvSpPr>
            <a:spLocks noGrp="1"/>
          </p:cNvSpPr>
          <p:nvPr>
            <p:ph type="title"/>
          </p:nvPr>
        </p:nvSpPr>
        <p:spPr/>
        <p:txBody>
          <a:bodyPr/>
          <a:lstStyle/>
          <a:p>
            <a:r>
              <a:rPr lang="en-IN"/>
              <a:t>Architecture Of JUnit5</a:t>
            </a:r>
            <a:endParaRPr lang="en-IN" dirty="0"/>
          </a:p>
        </p:txBody>
      </p:sp>
      <p:pic>
        <p:nvPicPr>
          <p:cNvPr id="4" name="Content Placeholder 3">
            <a:extLst>
              <a:ext uri="{FF2B5EF4-FFF2-40B4-BE49-F238E27FC236}">
                <a16:creationId xmlns:a16="http://schemas.microsoft.com/office/drawing/2014/main" id="{37F3CAF9-5384-B6F7-CD59-A4D5F32F4619}"/>
              </a:ext>
            </a:extLst>
          </p:cNvPr>
          <p:cNvPicPr>
            <a:picLocks noGrp="1" noChangeAspect="1"/>
          </p:cNvPicPr>
          <p:nvPr>
            <p:ph idx="1"/>
          </p:nvPr>
        </p:nvPicPr>
        <p:blipFill>
          <a:blip r:embed="rId2"/>
          <a:stretch>
            <a:fillRect/>
          </a:stretch>
        </p:blipFill>
        <p:spPr>
          <a:xfrm>
            <a:off x="1875539" y="1770380"/>
            <a:ext cx="4841387" cy="4165283"/>
          </a:xfrm>
          <a:prstGeom prst="rect">
            <a:avLst/>
          </a:prstGeom>
        </p:spPr>
      </p:pic>
      <p:sp>
        <p:nvSpPr>
          <p:cNvPr id="6" name="TextBox 5">
            <a:extLst>
              <a:ext uri="{FF2B5EF4-FFF2-40B4-BE49-F238E27FC236}">
                <a16:creationId xmlns:a16="http://schemas.microsoft.com/office/drawing/2014/main" id="{A2967EAC-1ED9-FC45-C2C0-5CD2CECBCCDF}"/>
              </a:ext>
            </a:extLst>
          </p:cNvPr>
          <p:cNvSpPr txBox="1"/>
          <p:nvPr/>
        </p:nvSpPr>
        <p:spPr>
          <a:xfrm>
            <a:off x="7109459" y="1894969"/>
            <a:ext cx="4697731" cy="3693319"/>
          </a:xfrm>
          <a:prstGeom prst="rect">
            <a:avLst/>
          </a:prstGeom>
          <a:noFill/>
        </p:spPr>
        <p:txBody>
          <a:bodyPr wrap="square">
            <a:spAutoFit/>
          </a:bodyPr>
          <a:lstStyle/>
          <a:p>
            <a:r>
              <a:rPr lang="en-US" dirty="0"/>
              <a:t>If you look closely, it starts to sink in just how supremely cool JUnit 5's architecture is. Go ahead, really stare at it. What the boxes in the top-right corner show is that the JUnit Jupiter API is just another API as far as JUnit 5 is concerned! Because JUnit Jupiter's components follow the new architecture, they work with JUnit 5, but you could just as easily define a different testing framework. As long as a framework implements the </a:t>
            </a:r>
            <a:r>
              <a:rPr lang="en-US" dirty="0" err="1"/>
              <a:t>TestEngine</a:t>
            </a:r>
            <a:r>
              <a:rPr lang="en-US" dirty="0"/>
              <a:t> interface, you can plug it into any tool supporting the </a:t>
            </a:r>
            <a:r>
              <a:rPr lang="en-US" dirty="0" err="1"/>
              <a:t>junit</a:t>
            </a:r>
            <a:r>
              <a:rPr lang="en-US" dirty="0"/>
              <a:t>-platform-engine and </a:t>
            </a:r>
            <a:r>
              <a:rPr lang="en-US" dirty="0" err="1"/>
              <a:t>junit</a:t>
            </a:r>
            <a:r>
              <a:rPr lang="en-US" dirty="0"/>
              <a:t>-platform-launcher APIs!</a:t>
            </a:r>
            <a:endParaRPr lang="en-IN" dirty="0"/>
          </a:p>
        </p:txBody>
      </p:sp>
    </p:spTree>
    <p:extLst>
      <p:ext uri="{BB962C8B-B14F-4D97-AF65-F5344CB8AC3E}">
        <p14:creationId xmlns:p14="http://schemas.microsoft.com/office/powerpoint/2010/main" val="2753374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D4D8-F0CE-A49F-948A-4F171BFC1821}"/>
              </a:ext>
            </a:extLst>
          </p:cNvPr>
          <p:cNvSpPr>
            <a:spLocks noGrp="1"/>
          </p:cNvSpPr>
          <p:nvPr>
            <p:ph type="title"/>
          </p:nvPr>
        </p:nvSpPr>
        <p:spPr/>
        <p:txBody>
          <a:bodyPr>
            <a:normAutofit fontScale="90000"/>
          </a:bodyPr>
          <a:lstStyle/>
          <a:p>
            <a:br>
              <a:rPr lang="en-US" dirty="0"/>
            </a:br>
            <a:r>
              <a:rPr lang="en-US" dirty="0"/>
              <a:t>Writing tests with JUnit Jupiter</a:t>
            </a:r>
            <a:br>
              <a:rPr lang="en-US" dirty="0"/>
            </a:br>
            <a:endParaRPr lang="en-IN" dirty="0"/>
          </a:p>
        </p:txBody>
      </p:sp>
      <p:sp>
        <p:nvSpPr>
          <p:cNvPr id="3" name="Content Placeholder 2">
            <a:extLst>
              <a:ext uri="{FF2B5EF4-FFF2-40B4-BE49-F238E27FC236}">
                <a16:creationId xmlns:a16="http://schemas.microsoft.com/office/drawing/2014/main" id="{C5B911CF-20A3-35AE-47F7-521B590A0AFF}"/>
              </a:ext>
            </a:extLst>
          </p:cNvPr>
          <p:cNvSpPr>
            <a:spLocks noGrp="1"/>
          </p:cNvSpPr>
          <p:nvPr>
            <p:ph idx="1"/>
          </p:nvPr>
        </p:nvSpPr>
        <p:spPr/>
        <p:txBody>
          <a:bodyPr/>
          <a:lstStyle/>
          <a:p>
            <a:r>
              <a:rPr lang="en-US" dirty="0"/>
              <a:t>For our purpose as test writers, any JUnit-compliant testing framework (including JUnit Jupiter) consists of two components:</a:t>
            </a:r>
          </a:p>
          <a:p>
            <a:pPr lvl="1"/>
            <a:endParaRPr lang="en-US" dirty="0"/>
          </a:p>
          <a:p>
            <a:pPr lvl="1"/>
            <a:r>
              <a:rPr lang="en-US" dirty="0"/>
              <a:t>The API against which we write tests.</a:t>
            </a:r>
          </a:p>
          <a:p>
            <a:pPr lvl="1"/>
            <a:r>
              <a:rPr lang="en-US" dirty="0"/>
              <a:t>The JUnit </a:t>
            </a:r>
            <a:r>
              <a:rPr lang="en-US" dirty="0" err="1"/>
              <a:t>TestEngine</a:t>
            </a:r>
            <a:r>
              <a:rPr lang="en-US" dirty="0"/>
              <a:t> implementation that understands that particular API.</a:t>
            </a:r>
          </a:p>
          <a:p>
            <a:pPr marL="457200" lvl="1" indent="0">
              <a:buNone/>
            </a:pPr>
            <a:endParaRPr lang="en-US" dirty="0"/>
          </a:p>
          <a:p>
            <a:r>
              <a:rPr lang="en-US" dirty="0"/>
              <a:t>For this tutorial, the former is the JUnit Jupiter API, while the latter is the JUnit Jupiter Test Engine. I'll introduce them both.</a:t>
            </a:r>
          </a:p>
          <a:p>
            <a:r>
              <a:rPr lang="en-IN" dirty="0">
                <a:hlinkClick r:id="rId2"/>
              </a:rPr>
              <a:t>https://developer.ibm.com/tutorials/j-introducing-junit5-part1-jupiter-api/</a:t>
            </a:r>
            <a:endParaRPr lang="en-US" dirty="0"/>
          </a:p>
          <a:p>
            <a:endParaRPr lang="en-IN" dirty="0"/>
          </a:p>
        </p:txBody>
      </p:sp>
    </p:spTree>
    <p:extLst>
      <p:ext uri="{BB962C8B-B14F-4D97-AF65-F5344CB8AC3E}">
        <p14:creationId xmlns:p14="http://schemas.microsoft.com/office/powerpoint/2010/main" val="190171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D876-D3FB-4808-803D-C023B03645FF}"/>
              </a:ext>
            </a:extLst>
          </p:cNvPr>
          <p:cNvSpPr>
            <a:spLocks noGrp="1"/>
          </p:cNvSpPr>
          <p:nvPr>
            <p:ph type="title"/>
          </p:nvPr>
        </p:nvSpPr>
        <p:spPr/>
        <p:txBody>
          <a:bodyPr>
            <a:normAutofit fontScale="90000"/>
          </a:bodyPr>
          <a:lstStyle/>
          <a:p>
            <a:br>
              <a:rPr lang="en-US" b="0" i="0" dirty="0">
                <a:solidFill>
                  <a:srgbClr val="161616"/>
                </a:solidFill>
                <a:effectLst/>
                <a:latin typeface="IBM Plex Sans" panose="020B0503050203000203" pitchFamily="34" charset="0"/>
              </a:rPr>
            </a:br>
            <a:r>
              <a:rPr lang="en-US" b="0" i="0" dirty="0">
                <a:solidFill>
                  <a:srgbClr val="161616"/>
                </a:solidFill>
                <a:effectLst/>
                <a:latin typeface="IBM Plex Sans" panose="020B0503050203000203" pitchFamily="34" charset="0"/>
              </a:rPr>
              <a:t>The JUnit Jupiter API</a:t>
            </a:r>
            <a:br>
              <a:rPr lang="en-US" b="0" i="0" dirty="0">
                <a:solidFill>
                  <a:srgbClr val="16161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E62CFBEB-951E-93D9-8547-EB055160CFC8}"/>
              </a:ext>
            </a:extLst>
          </p:cNvPr>
          <p:cNvSpPr>
            <a:spLocks noGrp="1"/>
          </p:cNvSpPr>
          <p:nvPr>
            <p:ph idx="1"/>
          </p:nvPr>
        </p:nvSpPr>
        <p:spPr>
          <a:xfrm>
            <a:off x="838200" y="1848485"/>
            <a:ext cx="10515600" cy="4351338"/>
          </a:xfrm>
        </p:spPr>
        <p:txBody>
          <a:bodyPr/>
          <a:lstStyle/>
          <a:p>
            <a:pPr algn="l" fontAlgn="base"/>
            <a:r>
              <a:rPr lang="en-US" b="0" i="0" dirty="0">
                <a:solidFill>
                  <a:srgbClr val="161616"/>
                </a:solidFill>
                <a:effectLst/>
                <a:latin typeface="IBM Plex Sans" panose="020B0503050203000203" pitchFamily="34" charset="0"/>
              </a:rPr>
              <a:t>As a developer, you'll use the JUnit Jupiter API to create unit tests that exercise your application code. </a:t>
            </a:r>
          </a:p>
          <a:p>
            <a:pPr algn="l" fontAlgn="base"/>
            <a:r>
              <a:rPr lang="en-US" b="0" i="0" dirty="0">
                <a:solidFill>
                  <a:srgbClr val="161616"/>
                </a:solidFill>
                <a:effectLst/>
                <a:latin typeface="IBM Plex Sans" panose="020B0503050203000203" pitchFamily="34" charset="0"/>
              </a:rPr>
              <a:t>Using the API's basic features—annotations, assertions, and so forth—is the main focus of this part of the tutorial.</a:t>
            </a:r>
          </a:p>
          <a:p>
            <a:pPr algn="l" fontAlgn="base"/>
            <a:r>
              <a:rPr lang="en-US" b="0" i="0" dirty="0">
                <a:solidFill>
                  <a:srgbClr val="161616"/>
                </a:solidFill>
                <a:effectLst/>
                <a:latin typeface="IBM Plex Sans" panose="020B0503050203000203" pitchFamily="34" charset="0"/>
              </a:rPr>
              <a:t>The JUnit Jupiter API is designed so that you can extend its functionality by plugging into various lifecycle callbacks. </a:t>
            </a:r>
          </a:p>
          <a:p>
            <a:pPr algn="l" fontAlgn="base"/>
            <a:r>
              <a:rPr lang="en-US" b="0" i="0" dirty="0">
                <a:solidFill>
                  <a:srgbClr val="161616"/>
                </a:solidFill>
                <a:effectLst/>
                <a:latin typeface="IBM Plex Sans" panose="020B0503050203000203" pitchFamily="34" charset="0"/>
              </a:rPr>
              <a:t>You'll learn how to use these callbacks to do cool things like run parameterized tests, pass arguments to test methods, and lots more.</a:t>
            </a:r>
          </a:p>
          <a:p>
            <a:endParaRPr lang="en-IN" dirty="0"/>
          </a:p>
        </p:txBody>
      </p:sp>
    </p:spTree>
    <p:extLst>
      <p:ext uri="{BB962C8B-B14F-4D97-AF65-F5344CB8AC3E}">
        <p14:creationId xmlns:p14="http://schemas.microsoft.com/office/powerpoint/2010/main" val="369238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9E4-77AD-8BEA-2B53-EA659A0313AB}"/>
              </a:ext>
            </a:extLst>
          </p:cNvPr>
          <p:cNvSpPr>
            <a:spLocks noGrp="1"/>
          </p:cNvSpPr>
          <p:nvPr>
            <p:ph type="title"/>
          </p:nvPr>
        </p:nvSpPr>
        <p:spPr/>
        <p:txBody>
          <a:bodyPr>
            <a:normAutofit fontScale="90000"/>
          </a:bodyPr>
          <a:lstStyle/>
          <a:p>
            <a:br>
              <a:rPr lang="en-US" dirty="0"/>
            </a:br>
            <a:r>
              <a:rPr lang="en-US" dirty="0"/>
              <a:t>The JUnit Jupiter Test Engine</a:t>
            </a:r>
            <a:br>
              <a:rPr lang="en-US" dirty="0"/>
            </a:br>
            <a:endParaRPr lang="en-IN" dirty="0"/>
          </a:p>
        </p:txBody>
      </p:sp>
      <p:sp>
        <p:nvSpPr>
          <p:cNvPr id="3" name="Content Placeholder 2">
            <a:extLst>
              <a:ext uri="{FF2B5EF4-FFF2-40B4-BE49-F238E27FC236}">
                <a16:creationId xmlns:a16="http://schemas.microsoft.com/office/drawing/2014/main" id="{D414D30E-3204-F242-B1B0-41945D4A185C}"/>
              </a:ext>
            </a:extLst>
          </p:cNvPr>
          <p:cNvSpPr>
            <a:spLocks noGrp="1"/>
          </p:cNvSpPr>
          <p:nvPr>
            <p:ph idx="1"/>
          </p:nvPr>
        </p:nvSpPr>
        <p:spPr/>
        <p:txBody>
          <a:bodyPr/>
          <a:lstStyle/>
          <a:p>
            <a:r>
              <a:rPr lang="en-US" dirty="0"/>
              <a:t>You'll use the JUnit Jupiter Test Engine to discover and execute your JUnit Jupiter unit tests. </a:t>
            </a:r>
          </a:p>
          <a:p>
            <a:r>
              <a:rPr lang="en-US" dirty="0"/>
              <a:t>The test engine implements the </a:t>
            </a:r>
            <a:r>
              <a:rPr lang="en-US" dirty="0" err="1"/>
              <a:t>TestEngine</a:t>
            </a:r>
            <a:r>
              <a:rPr lang="en-US" dirty="0"/>
              <a:t> interface, which is part of the JUnit Platform. </a:t>
            </a:r>
          </a:p>
          <a:p>
            <a:r>
              <a:rPr lang="en-US" dirty="0"/>
              <a:t>You can think of the </a:t>
            </a:r>
            <a:r>
              <a:rPr lang="en-US" dirty="0" err="1"/>
              <a:t>TestEngine</a:t>
            </a:r>
            <a:r>
              <a:rPr lang="en-US" dirty="0"/>
              <a:t> as the bridge between your unit tests and the tools you use to launch them (like your IDE).</a:t>
            </a:r>
            <a:endParaRPr lang="en-IN" dirty="0"/>
          </a:p>
        </p:txBody>
      </p:sp>
    </p:spTree>
    <p:extLst>
      <p:ext uri="{BB962C8B-B14F-4D97-AF65-F5344CB8AC3E}">
        <p14:creationId xmlns:p14="http://schemas.microsoft.com/office/powerpoint/2010/main" val="154361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C166-E75B-2D5D-463E-AE8C93A1E98C}"/>
              </a:ext>
            </a:extLst>
          </p:cNvPr>
          <p:cNvSpPr>
            <a:spLocks noGrp="1"/>
          </p:cNvSpPr>
          <p:nvPr>
            <p:ph type="title"/>
          </p:nvPr>
        </p:nvSpPr>
        <p:spPr/>
        <p:txBody>
          <a:bodyPr>
            <a:normAutofit fontScale="90000"/>
          </a:bodyPr>
          <a:lstStyle/>
          <a:p>
            <a:br>
              <a:rPr lang="en-US" dirty="0"/>
            </a:br>
            <a:r>
              <a:rPr lang="en-US" dirty="0"/>
              <a:t>Running tests with JUnit Platform</a:t>
            </a:r>
            <a:br>
              <a:rPr lang="en-US" dirty="0"/>
            </a:br>
            <a:endParaRPr lang="en-IN" dirty="0"/>
          </a:p>
        </p:txBody>
      </p:sp>
      <p:sp>
        <p:nvSpPr>
          <p:cNvPr id="3" name="Content Placeholder 2">
            <a:extLst>
              <a:ext uri="{FF2B5EF4-FFF2-40B4-BE49-F238E27FC236}">
                <a16:creationId xmlns:a16="http://schemas.microsoft.com/office/drawing/2014/main" id="{6FDE23F8-E39B-97C7-8639-E35A96427252}"/>
              </a:ext>
            </a:extLst>
          </p:cNvPr>
          <p:cNvSpPr>
            <a:spLocks noGrp="1"/>
          </p:cNvSpPr>
          <p:nvPr>
            <p:ph idx="1"/>
          </p:nvPr>
        </p:nvSpPr>
        <p:spPr/>
        <p:txBody>
          <a:bodyPr/>
          <a:lstStyle/>
          <a:p>
            <a:r>
              <a:rPr lang="en-US" dirty="0"/>
              <a:t>In JUnit terminology the process of running unit tests is divided into two parts:</a:t>
            </a:r>
          </a:p>
          <a:p>
            <a:pPr lvl="1"/>
            <a:r>
              <a:rPr lang="en-US" dirty="0"/>
              <a:t>Discovery of tests and the creation of a test plan.</a:t>
            </a:r>
          </a:p>
          <a:p>
            <a:pPr lvl="1"/>
            <a:r>
              <a:rPr lang="en-US" dirty="0"/>
              <a:t>Launching the test plan in order to (1) execute tests and (2) report results to the user.</a:t>
            </a:r>
            <a:endParaRPr lang="en-IN" dirty="0"/>
          </a:p>
        </p:txBody>
      </p:sp>
    </p:spTree>
    <p:extLst>
      <p:ext uri="{BB962C8B-B14F-4D97-AF65-F5344CB8AC3E}">
        <p14:creationId xmlns:p14="http://schemas.microsoft.com/office/powerpoint/2010/main" val="112146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F91-87FD-6377-FE99-EE1F97EC202E}"/>
              </a:ext>
            </a:extLst>
          </p:cNvPr>
          <p:cNvSpPr>
            <a:spLocks noGrp="1"/>
          </p:cNvSpPr>
          <p:nvPr>
            <p:ph type="title"/>
          </p:nvPr>
        </p:nvSpPr>
        <p:spPr/>
        <p:txBody>
          <a:bodyPr>
            <a:normAutofit fontScale="90000"/>
          </a:bodyPr>
          <a:lstStyle/>
          <a:p>
            <a:br>
              <a:rPr lang="en-US" dirty="0"/>
            </a:br>
            <a:r>
              <a:rPr lang="en-US" dirty="0"/>
              <a:t>Backward compatibility: JUnit Vintage</a:t>
            </a:r>
            <a:br>
              <a:rPr lang="en-US" dirty="0"/>
            </a:br>
            <a:endParaRPr lang="en-IN" dirty="0"/>
          </a:p>
        </p:txBody>
      </p:sp>
      <p:sp>
        <p:nvSpPr>
          <p:cNvPr id="3" name="Content Placeholder 2">
            <a:extLst>
              <a:ext uri="{FF2B5EF4-FFF2-40B4-BE49-F238E27FC236}">
                <a16:creationId xmlns:a16="http://schemas.microsoft.com/office/drawing/2014/main" id="{A616A87B-433C-0CB3-EB67-A8C4AF59325A}"/>
              </a:ext>
            </a:extLst>
          </p:cNvPr>
          <p:cNvSpPr>
            <a:spLocks noGrp="1"/>
          </p:cNvSpPr>
          <p:nvPr>
            <p:ph idx="1"/>
          </p:nvPr>
        </p:nvSpPr>
        <p:spPr/>
        <p:txBody>
          <a:bodyPr/>
          <a:lstStyle/>
          <a:p>
            <a:r>
              <a:rPr lang="en-US" dirty="0"/>
              <a:t>Many organizations have a significant investment in JUnit 3 and 4, and thus cannot afford to convert wholesale to JUnit 5. Knowing this, the JUnit 5 team have provided the </a:t>
            </a:r>
            <a:r>
              <a:rPr lang="en-US" dirty="0" err="1"/>
              <a:t>junit</a:t>
            </a:r>
            <a:r>
              <a:rPr lang="en-US" dirty="0"/>
              <a:t>-vintage-engine and </a:t>
            </a:r>
            <a:r>
              <a:rPr lang="en-US" dirty="0" err="1"/>
              <a:t>junit</a:t>
            </a:r>
            <a:r>
              <a:rPr lang="en-US" dirty="0"/>
              <a:t>-</a:t>
            </a:r>
            <a:r>
              <a:rPr lang="en-US" dirty="0" err="1"/>
              <a:t>jupiter</a:t>
            </a:r>
            <a:r>
              <a:rPr lang="en-US" dirty="0"/>
              <a:t>-migration-support components to assist with migration.</a:t>
            </a:r>
          </a:p>
          <a:p>
            <a:endParaRPr lang="en-US" dirty="0"/>
          </a:p>
          <a:p>
            <a:r>
              <a:rPr lang="en-US" dirty="0"/>
              <a:t>As far as JUnit Platform is concerned, JUnit Vintage is just another test framework, complete with its own </a:t>
            </a:r>
            <a:r>
              <a:rPr lang="en-US" dirty="0" err="1"/>
              <a:t>TestEngine</a:t>
            </a:r>
            <a:r>
              <a:rPr lang="en-US" dirty="0"/>
              <a:t> and API (specifically, the JUnit 4 API).</a:t>
            </a:r>
            <a:endParaRPr lang="en-IN" dirty="0"/>
          </a:p>
        </p:txBody>
      </p:sp>
    </p:spTree>
    <p:extLst>
      <p:ext uri="{BB962C8B-B14F-4D97-AF65-F5344CB8AC3E}">
        <p14:creationId xmlns:p14="http://schemas.microsoft.com/office/powerpoint/2010/main" val="3097085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869F-001B-BEDA-64BB-3DB6AF26F9CF}"/>
              </a:ext>
            </a:extLst>
          </p:cNvPr>
          <p:cNvSpPr>
            <a:spLocks noGrp="1"/>
          </p:cNvSpPr>
          <p:nvPr>
            <p:ph type="title"/>
          </p:nvPr>
        </p:nvSpPr>
        <p:spPr/>
        <p:txBody>
          <a:bodyPr/>
          <a:lstStyle/>
          <a:p>
            <a:r>
              <a:rPr lang="en-IN" dirty="0"/>
              <a:t>Lifecycle Methods</a:t>
            </a:r>
          </a:p>
        </p:txBody>
      </p:sp>
      <p:pic>
        <p:nvPicPr>
          <p:cNvPr id="4" name="Content Placeholder 3">
            <a:extLst>
              <a:ext uri="{FF2B5EF4-FFF2-40B4-BE49-F238E27FC236}">
                <a16:creationId xmlns:a16="http://schemas.microsoft.com/office/drawing/2014/main" id="{2598C4BC-C316-CFEE-51A5-46CD9C9F063B}"/>
              </a:ext>
            </a:extLst>
          </p:cNvPr>
          <p:cNvPicPr>
            <a:picLocks noGrp="1" noChangeAspect="1"/>
          </p:cNvPicPr>
          <p:nvPr>
            <p:ph idx="1"/>
          </p:nvPr>
        </p:nvPicPr>
        <p:blipFill>
          <a:blip r:embed="rId2"/>
          <a:stretch>
            <a:fillRect/>
          </a:stretch>
        </p:blipFill>
        <p:spPr>
          <a:xfrm>
            <a:off x="3210239" y="1825625"/>
            <a:ext cx="5771521" cy="4351338"/>
          </a:xfrm>
          <a:prstGeom prst="rect">
            <a:avLst/>
          </a:prstGeom>
        </p:spPr>
      </p:pic>
    </p:spTree>
    <p:extLst>
      <p:ext uri="{BB962C8B-B14F-4D97-AF65-F5344CB8AC3E}">
        <p14:creationId xmlns:p14="http://schemas.microsoft.com/office/powerpoint/2010/main" val="75955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9872C5-9C0E-CDA6-FBF0-9E3A657AB04C}"/>
              </a:ext>
            </a:extLst>
          </p:cNvPr>
          <p:cNvSpPr>
            <a:spLocks noGrp="1"/>
          </p:cNvSpPr>
          <p:nvPr>
            <p:ph type="title"/>
          </p:nvPr>
        </p:nvSpPr>
        <p:spPr/>
        <p:txBody>
          <a:bodyPr/>
          <a:lstStyle/>
          <a:p>
            <a:r>
              <a:rPr lang="en-US" dirty="0"/>
              <a:t>What is Test Driven Development(TDD)?</a:t>
            </a:r>
            <a:endParaRPr lang="en-IN" dirty="0"/>
          </a:p>
        </p:txBody>
      </p:sp>
      <p:sp>
        <p:nvSpPr>
          <p:cNvPr id="6" name="Content Placeholder 5">
            <a:extLst>
              <a:ext uri="{FF2B5EF4-FFF2-40B4-BE49-F238E27FC236}">
                <a16:creationId xmlns:a16="http://schemas.microsoft.com/office/drawing/2014/main" id="{3F493695-D1A3-0A10-C70C-8609E61B3BA4}"/>
              </a:ext>
            </a:extLst>
          </p:cNvPr>
          <p:cNvSpPr>
            <a:spLocks noGrp="1"/>
          </p:cNvSpPr>
          <p:nvPr>
            <p:ph idx="1"/>
          </p:nvPr>
        </p:nvSpPr>
        <p:spPr/>
        <p:txBody>
          <a:bodyPr>
            <a:normAutofit fontScale="92500" lnSpcReduction="10000"/>
          </a:bodyPr>
          <a:lstStyle/>
          <a:p>
            <a:r>
              <a:rPr lang="en-US" dirty="0"/>
              <a:t>Test-Driven Development (TDD) refers to the practice of writing a piece of code only if the automated test has failed. </a:t>
            </a:r>
          </a:p>
          <a:p>
            <a:endParaRPr lang="en-US" dirty="0"/>
          </a:p>
          <a:p>
            <a:r>
              <a:rPr lang="en-US" dirty="0"/>
              <a:t>The approach states that one should write “implementation code” only if there is a “failing test case”. It is an iterative approach for developing software products where –</a:t>
            </a:r>
          </a:p>
          <a:p>
            <a:endParaRPr lang="en-US" dirty="0"/>
          </a:p>
          <a:p>
            <a:pPr lvl="1"/>
            <a:r>
              <a:rPr lang="en-US" dirty="0">
                <a:solidFill>
                  <a:srgbClr val="0070C0"/>
                </a:solidFill>
              </a:rPr>
              <a:t>A failing test case is written</a:t>
            </a:r>
          </a:p>
          <a:p>
            <a:pPr lvl="1"/>
            <a:r>
              <a:rPr lang="en-US" dirty="0">
                <a:solidFill>
                  <a:srgbClr val="0070C0"/>
                </a:solidFill>
              </a:rPr>
              <a:t>Enough business code is created which makes the failing test case pass</a:t>
            </a:r>
          </a:p>
          <a:p>
            <a:pPr lvl="1"/>
            <a:r>
              <a:rPr lang="en-US" dirty="0">
                <a:solidFill>
                  <a:srgbClr val="0070C0"/>
                </a:solidFill>
              </a:rPr>
              <a:t>Then, if needed, the entire code is refactored.</a:t>
            </a:r>
          </a:p>
          <a:p>
            <a:pPr lvl="1"/>
            <a:r>
              <a:rPr lang="en-US" dirty="0">
                <a:solidFill>
                  <a:srgbClr val="0070C0"/>
                </a:solidFill>
              </a:rPr>
              <a:t>Finally, the entire process is repeated, creating more tests over a period of time. </a:t>
            </a:r>
            <a:endParaRPr lang="en-IN" dirty="0">
              <a:solidFill>
                <a:srgbClr val="0070C0"/>
              </a:solidFill>
            </a:endParaRPr>
          </a:p>
        </p:txBody>
      </p:sp>
    </p:spTree>
    <p:extLst>
      <p:ext uri="{BB962C8B-B14F-4D97-AF65-F5344CB8AC3E}">
        <p14:creationId xmlns:p14="http://schemas.microsoft.com/office/powerpoint/2010/main" val="44769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9C87-2EA6-5FDB-351C-EDAC4B10CB5A}"/>
              </a:ext>
            </a:extLst>
          </p:cNvPr>
          <p:cNvSpPr>
            <a:spLocks noGrp="1"/>
          </p:cNvSpPr>
          <p:nvPr>
            <p:ph type="title"/>
          </p:nvPr>
        </p:nvSpPr>
        <p:spPr/>
        <p:txBody>
          <a:bodyPr>
            <a:normAutofit fontScale="90000"/>
          </a:bodyPr>
          <a:lstStyle/>
          <a:p>
            <a:br>
              <a:rPr lang="en-US" dirty="0"/>
            </a:br>
            <a:r>
              <a:rPr lang="en-US" dirty="0"/>
              <a:t>Assertions</a:t>
            </a:r>
            <a:br>
              <a:rPr lang="en-US" dirty="0"/>
            </a:br>
            <a:endParaRPr lang="en-IN" dirty="0"/>
          </a:p>
        </p:txBody>
      </p:sp>
      <p:sp>
        <p:nvSpPr>
          <p:cNvPr id="3" name="Content Placeholder 2">
            <a:extLst>
              <a:ext uri="{FF2B5EF4-FFF2-40B4-BE49-F238E27FC236}">
                <a16:creationId xmlns:a16="http://schemas.microsoft.com/office/drawing/2014/main" id="{71B94759-EAC5-10F3-834B-498227D4F1E7}"/>
              </a:ext>
            </a:extLst>
          </p:cNvPr>
          <p:cNvSpPr>
            <a:spLocks noGrp="1"/>
          </p:cNvSpPr>
          <p:nvPr>
            <p:ph idx="1"/>
          </p:nvPr>
        </p:nvSpPr>
        <p:spPr/>
        <p:txBody>
          <a:bodyPr>
            <a:normAutofit fontScale="92500" lnSpcReduction="10000"/>
          </a:bodyPr>
          <a:lstStyle/>
          <a:p>
            <a:r>
              <a:rPr lang="en-US" dirty="0"/>
              <a:t>An assertion is one of a number of static methods on the </a:t>
            </a:r>
            <a:r>
              <a:rPr lang="en-US" dirty="0" err="1"/>
              <a:t>org.junit.jupiter.api.Assertions</a:t>
            </a:r>
            <a:r>
              <a:rPr lang="en-US" dirty="0"/>
              <a:t> class. Assertions are used to test a condition that must evaluate to true in order for the test to continue executing.</a:t>
            </a:r>
          </a:p>
          <a:p>
            <a:endParaRPr lang="en-US" dirty="0"/>
          </a:p>
          <a:p>
            <a:r>
              <a:rPr lang="en-US" dirty="0"/>
              <a:t>If an assertion fails, the test is halted at the line of code where the assertion is located, and the assertion failure is reported. If the assertion succeeds, the test continues to the next line of code.</a:t>
            </a:r>
          </a:p>
          <a:p>
            <a:endParaRPr lang="en-US" dirty="0"/>
          </a:p>
          <a:p>
            <a:r>
              <a:rPr lang="en-US" dirty="0"/>
              <a:t>All of the JUnit Jupiter assertion methods listed in Table 2 take an optional message parameter (as the last parameter) that displays if the assertion fails, rather than the standard default message.</a:t>
            </a:r>
            <a:endParaRPr lang="en-IN" dirty="0"/>
          </a:p>
        </p:txBody>
      </p:sp>
    </p:spTree>
    <p:extLst>
      <p:ext uri="{BB962C8B-B14F-4D97-AF65-F5344CB8AC3E}">
        <p14:creationId xmlns:p14="http://schemas.microsoft.com/office/powerpoint/2010/main" val="246388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FC930-3F20-985D-0EC3-15F8732BEC43}"/>
              </a:ext>
            </a:extLst>
          </p:cNvPr>
          <p:cNvSpPr>
            <a:spLocks noGrp="1"/>
          </p:cNvSpPr>
          <p:nvPr>
            <p:ph type="title"/>
          </p:nvPr>
        </p:nvSpPr>
        <p:spPr/>
        <p:txBody>
          <a:bodyPr/>
          <a:lstStyle/>
          <a:p>
            <a:r>
              <a:rPr lang="en-IN" dirty="0"/>
              <a:t>Assertions</a:t>
            </a:r>
          </a:p>
        </p:txBody>
      </p:sp>
      <p:sp>
        <p:nvSpPr>
          <p:cNvPr id="3" name="Content Placeholder 2">
            <a:extLst>
              <a:ext uri="{FF2B5EF4-FFF2-40B4-BE49-F238E27FC236}">
                <a16:creationId xmlns:a16="http://schemas.microsoft.com/office/drawing/2014/main" id="{862EBBED-AB89-13C6-E79A-B1725C7227B0}"/>
              </a:ext>
            </a:extLst>
          </p:cNvPr>
          <p:cNvSpPr>
            <a:spLocks noGrp="1"/>
          </p:cNvSpPr>
          <p:nvPr>
            <p:ph sz="half" idx="1"/>
          </p:nvPr>
        </p:nvSpPr>
        <p:spPr/>
        <p:txBody>
          <a:bodyPr>
            <a:normAutofit fontScale="47500" lnSpcReduction="20000"/>
          </a:bodyPr>
          <a:lstStyle/>
          <a:p>
            <a:pPr>
              <a:lnSpc>
                <a:spcPct val="120000"/>
              </a:lnSpc>
            </a:pPr>
            <a:r>
              <a:rPr lang="en-US" dirty="0"/>
              <a:t>The </a:t>
            </a:r>
            <a:r>
              <a:rPr lang="en-US" dirty="0" err="1"/>
              <a:t>org.junit.jupiter.api.Assertions</a:t>
            </a:r>
            <a:r>
              <a:rPr lang="en-US" dirty="0"/>
              <a:t> class provides a set of static methods for comparing actual and expected results. </a:t>
            </a:r>
          </a:p>
          <a:p>
            <a:pPr>
              <a:lnSpc>
                <a:spcPct val="120000"/>
              </a:lnSpc>
            </a:pPr>
            <a:r>
              <a:rPr lang="en-US" dirty="0"/>
              <a:t>The Assertions class has the following methods, which cover most of the primitive data types:</a:t>
            </a:r>
          </a:p>
          <a:p>
            <a:pPr lvl="1">
              <a:lnSpc>
                <a:spcPct val="120000"/>
              </a:lnSpc>
            </a:pPr>
            <a:r>
              <a:rPr lang="en-US" sz="2900" dirty="0" err="1">
                <a:solidFill>
                  <a:srgbClr val="0070C0"/>
                </a:solidFill>
              </a:rPr>
              <a:t>assertArrayEquals</a:t>
            </a:r>
            <a:r>
              <a:rPr lang="en-US" sz="2900" dirty="0">
                <a:solidFill>
                  <a:srgbClr val="0070C0"/>
                </a:solidFill>
              </a:rPr>
              <a:t> compares the contents of an actual array to an expected array.</a:t>
            </a:r>
          </a:p>
          <a:p>
            <a:pPr lvl="1">
              <a:lnSpc>
                <a:spcPct val="120000"/>
              </a:lnSpc>
            </a:pPr>
            <a:r>
              <a:rPr lang="en-US" sz="2900" dirty="0" err="1">
                <a:solidFill>
                  <a:srgbClr val="0070C0"/>
                </a:solidFill>
              </a:rPr>
              <a:t>assertEquals</a:t>
            </a:r>
            <a:r>
              <a:rPr lang="en-US" sz="2900" dirty="0">
                <a:solidFill>
                  <a:srgbClr val="0070C0"/>
                </a:solidFill>
              </a:rPr>
              <a:t> compares an actual value to an expected value.</a:t>
            </a:r>
          </a:p>
          <a:p>
            <a:pPr lvl="1">
              <a:lnSpc>
                <a:spcPct val="120000"/>
              </a:lnSpc>
            </a:pPr>
            <a:r>
              <a:rPr lang="en-US" sz="2900" dirty="0" err="1">
                <a:solidFill>
                  <a:srgbClr val="0070C0"/>
                </a:solidFill>
              </a:rPr>
              <a:t>assertNotEquals</a:t>
            </a:r>
            <a:r>
              <a:rPr lang="en-US" sz="2900" dirty="0">
                <a:solidFill>
                  <a:srgbClr val="0070C0"/>
                </a:solidFill>
              </a:rPr>
              <a:t> compares two values to validate that they are not equal.</a:t>
            </a:r>
          </a:p>
          <a:p>
            <a:pPr lvl="1">
              <a:lnSpc>
                <a:spcPct val="120000"/>
              </a:lnSpc>
            </a:pPr>
            <a:r>
              <a:rPr lang="en-US" sz="2900" dirty="0">
                <a:solidFill>
                  <a:srgbClr val="0070C0"/>
                </a:solidFill>
              </a:rPr>
              <a:t>assertTrue validates that the provided value is true.</a:t>
            </a:r>
          </a:p>
          <a:p>
            <a:pPr lvl="1">
              <a:lnSpc>
                <a:spcPct val="120000"/>
              </a:lnSpc>
            </a:pPr>
            <a:r>
              <a:rPr lang="en-US" sz="2900" dirty="0" err="1">
                <a:solidFill>
                  <a:srgbClr val="0070C0"/>
                </a:solidFill>
              </a:rPr>
              <a:t>assertFalse</a:t>
            </a:r>
            <a:r>
              <a:rPr lang="en-US" sz="2900" dirty="0">
                <a:solidFill>
                  <a:srgbClr val="0070C0"/>
                </a:solidFill>
              </a:rPr>
              <a:t> validates that the provided value is false.</a:t>
            </a:r>
          </a:p>
          <a:p>
            <a:pPr lvl="1">
              <a:lnSpc>
                <a:spcPct val="120000"/>
              </a:lnSpc>
            </a:pPr>
            <a:r>
              <a:rPr lang="en-US" sz="2900" dirty="0" err="1">
                <a:solidFill>
                  <a:srgbClr val="0070C0"/>
                </a:solidFill>
              </a:rPr>
              <a:t>assertLinesMatch</a:t>
            </a:r>
            <a:r>
              <a:rPr lang="en-US" sz="2900" dirty="0">
                <a:solidFill>
                  <a:srgbClr val="0070C0"/>
                </a:solidFill>
              </a:rPr>
              <a:t> compares two lists of Strings.</a:t>
            </a:r>
          </a:p>
          <a:p>
            <a:pPr lvl="1">
              <a:lnSpc>
                <a:spcPct val="120000"/>
              </a:lnSpc>
            </a:pPr>
            <a:r>
              <a:rPr lang="en-US" sz="2900" dirty="0" err="1">
                <a:solidFill>
                  <a:srgbClr val="0070C0"/>
                </a:solidFill>
              </a:rPr>
              <a:t>assertNull</a:t>
            </a:r>
            <a:r>
              <a:rPr lang="en-US" sz="2900" dirty="0">
                <a:solidFill>
                  <a:srgbClr val="0070C0"/>
                </a:solidFill>
              </a:rPr>
              <a:t> validates that the provided value is null.</a:t>
            </a:r>
          </a:p>
        </p:txBody>
      </p:sp>
      <p:sp>
        <p:nvSpPr>
          <p:cNvPr id="5" name="Content Placeholder 4">
            <a:extLst>
              <a:ext uri="{FF2B5EF4-FFF2-40B4-BE49-F238E27FC236}">
                <a16:creationId xmlns:a16="http://schemas.microsoft.com/office/drawing/2014/main" id="{1095E11E-5C6B-A43B-2364-76BB5CD2885E}"/>
              </a:ext>
            </a:extLst>
          </p:cNvPr>
          <p:cNvSpPr>
            <a:spLocks noGrp="1"/>
          </p:cNvSpPr>
          <p:nvPr>
            <p:ph sz="half" idx="2"/>
          </p:nvPr>
        </p:nvSpPr>
        <p:spPr/>
        <p:txBody>
          <a:bodyPr>
            <a:normAutofit fontScale="47500" lnSpcReduction="20000"/>
          </a:bodyPr>
          <a:lstStyle/>
          <a:p>
            <a:pPr>
              <a:lnSpc>
                <a:spcPct val="120000"/>
              </a:lnSpc>
            </a:pPr>
            <a:r>
              <a:rPr lang="en-US" dirty="0" err="1">
                <a:solidFill>
                  <a:srgbClr val="0070C0"/>
                </a:solidFill>
              </a:rPr>
              <a:t>assertNotNull</a:t>
            </a:r>
            <a:r>
              <a:rPr lang="en-US" dirty="0">
                <a:solidFill>
                  <a:srgbClr val="0070C0"/>
                </a:solidFill>
              </a:rPr>
              <a:t> validates that the provided value is not null.</a:t>
            </a:r>
          </a:p>
          <a:p>
            <a:pPr>
              <a:lnSpc>
                <a:spcPct val="120000"/>
              </a:lnSpc>
            </a:pPr>
            <a:r>
              <a:rPr lang="en-US" dirty="0" err="1">
                <a:solidFill>
                  <a:srgbClr val="0070C0"/>
                </a:solidFill>
              </a:rPr>
              <a:t>assertSame</a:t>
            </a:r>
            <a:r>
              <a:rPr lang="en-US" dirty="0">
                <a:solidFill>
                  <a:srgbClr val="0070C0"/>
                </a:solidFill>
              </a:rPr>
              <a:t> validates that two values reference the same object.</a:t>
            </a:r>
          </a:p>
          <a:p>
            <a:pPr>
              <a:lnSpc>
                <a:spcPct val="120000"/>
              </a:lnSpc>
            </a:pPr>
            <a:r>
              <a:rPr lang="en-US" dirty="0" err="1">
                <a:solidFill>
                  <a:srgbClr val="0070C0"/>
                </a:solidFill>
              </a:rPr>
              <a:t>assertNotSame</a:t>
            </a:r>
            <a:r>
              <a:rPr lang="en-US" dirty="0">
                <a:solidFill>
                  <a:srgbClr val="0070C0"/>
                </a:solidFill>
              </a:rPr>
              <a:t> validates that two values do not reference the same object.</a:t>
            </a:r>
          </a:p>
          <a:p>
            <a:pPr>
              <a:lnSpc>
                <a:spcPct val="120000"/>
              </a:lnSpc>
            </a:pPr>
            <a:r>
              <a:rPr lang="en-US" dirty="0" err="1">
                <a:solidFill>
                  <a:srgbClr val="0070C0"/>
                </a:solidFill>
              </a:rPr>
              <a:t>assertThrows</a:t>
            </a:r>
            <a:r>
              <a:rPr lang="en-US" dirty="0">
                <a:solidFill>
                  <a:srgbClr val="0070C0"/>
                </a:solidFill>
              </a:rPr>
              <a:t> validates that the execution of a method throws an expected exception (you can see this in the </a:t>
            </a:r>
            <a:r>
              <a:rPr lang="en-US" dirty="0" err="1">
                <a:solidFill>
                  <a:srgbClr val="0070C0"/>
                </a:solidFill>
              </a:rPr>
              <a:t>testConvertToDecimalInvalidDenominator</a:t>
            </a:r>
            <a:r>
              <a:rPr lang="en-US" dirty="0">
                <a:solidFill>
                  <a:srgbClr val="0070C0"/>
                </a:solidFill>
              </a:rPr>
              <a:t> example above).</a:t>
            </a:r>
          </a:p>
          <a:p>
            <a:pPr>
              <a:lnSpc>
                <a:spcPct val="120000"/>
              </a:lnSpc>
            </a:pPr>
            <a:r>
              <a:rPr lang="en-US" dirty="0" err="1">
                <a:solidFill>
                  <a:srgbClr val="0070C0"/>
                </a:solidFill>
              </a:rPr>
              <a:t>assertTimeout</a:t>
            </a:r>
            <a:r>
              <a:rPr lang="en-US" dirty="0">
                <a:solidFill>
                  <a:srgbClr val="0070C0"/>
                </a:solidFill>
              </a:rPr>
              <a:t> validates that a supplied function completes within a specified timeout.</a:t>
            </a:r>
          </a:p>
          <a:p>
            <a:pPr>
              <a:lnSpc>
                <a:spcPct val="120000"/>
              </a:lnSpc>
            </a:pPr>
            <a:r>
              <a:rPr lang="en-US" dirty="0" err="1">
                <a:solidFill>
                  <a:srgbClr val="0070C0"/>
                </a:solidFill>
              </a:rPr>
              <a:t>assertTimeoutPreemptively</a:t>
            </a:r>
            <a:r>
              <a:rPr lang="en-US" dirty="0">
                <a:solidFill>
                  <a:srgbClr val="0070C0"/>
                </a:solidFill>
              </a:rPr>
              <a:t> validates that a supplied function completes within a specified timeout, but once the timeout is reached it kills the function's execution.</a:t>
            </a:r>
          </a:p>
          <a:p>
            <a:pPr>
              <a:lnSpc>
                <a:spcPct val="120000"/>
              </a:lnSpc>
            </a:pPr>
            <a:r>
              <a:rPr lang="en-US" dirty="0">
                <a:solidFill>
                  <a:srgbClr val="0070C0"/>
                </a:solidFill>
              </a:rPr>
              <a:t>If any of these assertion methods fail, the unit test is marked as failed. That failure notice will be written to the screen when you run the test, then saved in a report file.</a:t>
            </a:r>
            <a:endParaRPr lang="en-IN" dirty="0">
              <a:solidFill>
                <a:srgbClr val="0070C0"/>
              </a:solidFill>
            </a:endParaRPr>
          </a:p>
          <a:p>
            <a:endParaRPr lang="en-IN" dirty="0"/>
          </a:p>
        </p:txBody>
      </p:sp>
    </p:spTree>
    <p:extLst>
      <p:ext uri="{BB962C8B-B14F-4D97-AF65-F5344CB8AC3E}">
        <p14:creationId xmlns:p14="http://schemas.microsoft.com/office/powerpoint/2010/main" val="197002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36D-500F-9506-7E12-42B9B536F05D}"/>
              </a:ext>
            </a:extLst>
          </p:cNvPr>
          <p:cNvSpPr>
            <a:spLocks noGrp="1"/>
          </p:cNvSpPr>
          <p:nvPr>
            <p:ph type="title"/>
          </p:nvPr>
        </p:nvSpPr>
        <p:spPr/>
        <p:txBody>
          <a:bodyPr>
            <a:normAutofit fontScale="90000"/>
          </a:bodyPr>
          <a:lstStyle/>
          <a:p>
            <a:br>
              <a:rPr lang="en-US" dirty="0"/>
            </a:br>
            <a:r>
              <a:rPr lang="en-US" dirty="0"/>
              <a:t>Method @assertThrows()</a:t>
            </a:r>
            <a:br>
              <a:rPr lang="en-US" dirty="0"/>
            </a:br>
            <a:endParaRPr lang="en-IN" dirty="0"/>
          </a:p>
        </p:txBody>
      </p:sp>
      <p:sp>
        <p:nvSpPr>
          <p:cNvPr id="3" name="Content Placeholder 2">
            <a:extLst>
              <a:ext uri="{FF2B5EF4-FFF2-40B4-BE49-F238E27FC236}">
                <a16:creationId xmlns:a16="http://schemas.microsoft.com/office/drawing/2014/main" id="{6A5BB8DD-A1B4-C0AC-89CD-B3D576371E32}"/>
              </a:ext>
            </a:extLst>
          </p:cNvPr>
          <p:cNvSpPr>
            <a:spLocks noGrp="1"/>
          </p:cNvSpPr>
          <p:nvPr>
            <p:ph idx="1"/>
          </p:nvPr>
        </p:nvSpPr>
        <p:spPr/>
        <p:txBody>
          <a:bodyPr>
            <a:normAutofit/>
          </a:bodyPr>
          <a:lstStyle/>
          <a:p>
            <a:r>
              <a:rPr lang="en-US" dirty="0"/>
              <a:t>Under certain conditions, the class under test is expected to throw an exception. </a:t>
            </a:r>
          </a:p>
          <a:p>
            <a:r>
              <a:rPr lang="en-US" dirty="0"/>
              <a:t>JUnit 4 provided this capability through the expected = method parameter, or through a @Rule. </a:t>
            </a:r>
          </a:p>
          <a:p>
            <a:r>
              <a:rPr lang="en-US" dirty="0"/>
              <a:t>In contrast, JUnit Jupiter provides this capability through the Assertions class, making it more consistent with other assertions.</a:t>
            </a:r>
          </a:p>
          <a:p>
            <a:endParaRPr lang="en-US" dirty="0"/>
          </a:p>
          <a:p>
            <a:r>
              <a:rPr lang="en-US" dirty="0"/>
              <a:t>An expected exception is considered to be just another condition that can be asserted, and thus Assertions contains methods to handle this. </a:t>
            </a:r>
            <a:endParaRPr lang="en-IN" dirty="0"/>
          </a:p>
        </p:txBody>
      </p:sp>
    </p:spTree>
    <p:extLst>
      <p:ext uri="{BB962C8B-B14F-4D97-AF65-F5344CB8AC3E}">
        <p14:creationId xmlns:p14="http://schemas.microsoft.com/office/powerpoint/2010/main" val="338662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59BB-C379-C7B2-8323-97B0B8E4CBD3}"/>
              </a:ext>
            </a:extLst>
          </p:cNvPr>
          <p:cNvSpPr>
            <a:spLocks noGrp="1"/>
          </p:cNvSpPr>
          <p:nvPr>
            <p:ph type="title"/>
          </p:nvPr>
        </p:nvSpPr>
        <p:spPr/>
        <p:txBody>
          <a:bodyPr/>
          <a:lstStyle/>
          <a:p>
            <a:r>
              <a:rPr lang="en-US" dirty="0"/>
              <a:t>Method @assertThrows()</a:t>
            </a:r>
            <a:endParaRPr lang="en-IN" dirty="0"/>
          </a:p>
        </p:txBody>
      </p:sp>
      <p:sp>
        <p:nvSpPr>
          <p:cNvPr id="3" name="Content Placeholder 2">
            <a:extLst>
              <a:ext uri="{FF2B5EF4-FFF2-40B4-BE49-F238E27FC236}">
                <a16:creationId xmlns:a16="http://schemas.microsoft.com/office/drawing/2014/main" id="{AA993119-0BC4-5F83-18C0-934DD29560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2854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E5A3-DEDD-2BE2-63BD-5225E73821F4}"/>
              </a:ext>
            </a:extLst>
          </p:cNvPr>
          <p:cNvSpPr>
            <a:spLocks noGrp="1"/>
          </p:cNvSpPr>
          <p:nvPr>
            <p:ph type="title"/>
          </p:nvPr>
        </p:nvSpPr>
        <p:spPr/>
        <p:txBody>
          <a:bodyPr/>
          <a:lstStyle/>
          <a:p>
            <a:r>
              <a:rPr lang="en-IN" dirty="0"/>
              <a:t>Nested Hierarchy</a:t>
            </a:r>
          </a:p>
        </p:txBody>
      </p:sp>
      <p:sp>
        <p:nvSpPr>
          <p:cNvPr id="3" name="Content Placeholder 2">
            <a:extLst>
              <a:ext uri="{FF2B5EF4-FFF2-40B4-BE49-F238E27FC236}">
                <a16:creationId xmlns:a16="http://schemas.microsoft.com/office/drawing/2014/main" id="{F6ABB84C-2A9C-A38A-FD7A-5C5F739FD8D1}"/>
              </a:ext>
            </a:extLst>
          </p:cNvPr>
          <p:cNvSpPr>
            <a:spLocks noGrp="1"/>
          </p:cNvSpPr>
          <p:nvPr>
            <p:ph idx="1"/>
          </p:nvPr>
        </p:nvSpPr>
        <p:spPr/>
        <p:txBody>
          <a:bodyPr/>
          <a:lstStyle/>
          <a:p>
            <a:r>
              <a:rPr lang="en-US" dirty="0"/>
              <a:t>Feature called Nested class that is supported only by JUnit 5. This is not available in JUnit 4.</a:t>
            </a:r>
            <a:endParaRPr lang="en-IN" dirty="0"/>
          </a:p>
        </p:txBody>
      </p:sp>
    </p:spTree>
    <p:extLst>
      <p:ext uri="{BB962C8B-B14F-4D97-AF65-F5344CB8AC3E}">
        <p14:creationId xmlns:p14="http://schemas.microsoft.com/office/powerpoint/2010/main" val="2624963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5225-B186-ADA3-0A05-4FB150A42DB4}"/>
              </a:ext>
            </a:extLst>
          </p:cNvPr>
          <p:cNvSpPr>
            <a:spLocks noGrp="1"/>
          </p:cNvSpPr>
          <p:nvPr>
            <p:ph type="title"/>
          </p:nvPr>
        </p:nvSpPr>
        <p:spPr/>
        <p:txBody>
          <a:bodyPr>
            <a:normAutofit fontScale="90000"/>
          </a:bodyPr>
          <a:lstStyle/>
          <a:p>
            <a:br>
              <a:rPr lang="en-US" dirty="0"/>
            </a:br>
            <a:r>
              <a:rPr lang="en-US" dirty="0"/>
              <a:t>Assumptions</a:t>
            </a:r>
            <a:br>
              <a:rPr lang="en-US" dirty="0"/>
            </a:br>
            <a:endParaRPr lang="en-IN" dirty="0"/>
          </a:p>
        </p:txBody>
      </p:sp>
      <p:sp>
        <p:nvSpPr>
          <p:cNvPr id="3" name="Content Placeholder 2">
            <a:extLst>
              <a:ext uri="{FF2B5EF4-FFF2-40B4-BE49-F238E27FC236}">
                <a16:creationId xmlns:a16="http://schemas.microsoft.com/office/drawing/2014/main" id="{2DC5C7E4-CE84-EE47-8E4F-296BC6F404C0}"/>
              </a:ext>
            </a:extLst>
          </p:cNvPr>
          <p:cNvSpPr>
            <a:spLocks noGrp="1"/>
          </p:cNvSpPr>
          <p:nvPr>
            <p:ph idx="1"/>
          </p:nvPr>
        </p:nvSpPr>
        <p:spPr/>
        <p:txBody>
          <a:bodyPr>
            <a:normAutofit fontScale="92500" lnSpcReduction="20000"/>
          </a:bodyPr>
          <a:lstStyle/>
          <a:p>
            <a:r>
              <a:rPr lang="en-US" dirty="0"/>
              <a:t>Assumptions are similar to assertions, except that assumptions must hold true or the test will be aborted. </a:t>
            </a:r>
          </a:p>
          <a:p>
            <a:r>
              <a:rPr lang="en-US" dirty="0"/>
              <a:t>In contrast, when an assertion fails, the test is considered to have failed. </a:t>
            </a:r>
          </a:p>
          <a:p>
            <a:r>
              <a:rPr lang="en-US" dirty="0"/>
              <a:t>Assumptions are useful when a test method should only be executed under certain conditions—the assumption.</a:t>
            </a:r>
          </a:p>
          <a:p>
            <a:endParaRPr lang="en-US" dirty="0"/>
          </a:p>
          <a:p>
            <a:r>
              <a:rPr lang="en-US" dirty="0"/>
              <a:t>An assumption is a static method of the </a:t>
            </a:r>
            <a:r>
              <a:rPr lang="en-US" dirty="0" err="1"/>
              <a:t>org.junit.jupiter.api.Assumptions</a:t>
            </a:r>
            <a:r>
              <a:rPr lang="en-US" dirty="0"/>
              <a:t> class. To appreciate the value of assumptions, all you need is a simple example.</a:t>
            </a:r>
          </a:p>
          <a:p>
            <a:endParaRPr lang="en-US" dirty="0"/>
          </a:p>
          <a:p>
            <a:r>
              <a:rPr lang="en-US" dirty="0"/>
              <a:t>Suppose you want to run a particular unit test only on Friday (I assume you have your reasons):</a:t>
            </a:r>
            <a:endParaRPr lang="en-IN" dirty="0"/>
          </a:p>
        </p:txBody>
      </p:sp>
    </p:spTree>
    <p:extLst>
      <p:ext uri="{BB962C8B-B14F-4D97-AF65-F5344CB8AC3E}">
        <p14:creationId xmlns:p14="http://schemas.microsoft.com/office/powerpoint/2010/main" val="517848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1615996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4266847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D87F-8A2A-E327-D2AD-4E5296BA3CB1}"/>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196775BC-FD33-22D0-3D66-D9D6173D29B1}"/>
              </a:ext>
            </a:extLst>
          </p:cNvPr>
          <p:cNvSpPr>
            <a:spLocks noGrp="1"/>
          </p:cNvSpPr>
          <p:nvPr>
            <p:ph idx="1"/>
          </p:nvPr>
        </p:nvSpPr>
        <p:spPr/>
        <p:txBody>
          <a:bodyPr>
            <a:normAutofit fontScale="92500" lnSpcReduction="10000"/>
          </a:bodyPr>
          <a:lstStyle/>
          <a:p>
            <a:r>
              <a:rPr lang="en-US" dirty="0"/>
              <a:t>Note Line 5: If the condition doesn't hold, then the test is skipped. </a:t>
            </a:r>
          </a:p>
          <a:p>
            <a:endParaRPr lang="en-US" dirty="0"/>
          </a:p>
          <a:p>
            <a:r>
              <a:rPr lang="en-US" dirty="0"/>
              <a:t>In this case, the day of the week when the test runs is not Friday (5). </a:t>
            </a:r>
          </a:p>
          <a:p>
            <a:endParaRPr lang="en-US" dirty="0"/>
          </a:p>
          <a:p>
            <a:r>
              <a:rPr lang="en-US" dirty="0"/>
              <a:t>This doesn't affect the "green" of the project, and won't cause the build to fail; all of the code in test method after </a:t>
            </a:r>
            <a:r>
              <a:rPr lang="en-US" dirty="0" err="1"/>
              <a:t>assumeTrue</a:t>
            </a:r>
            <a:r>
              <a:rPr lang="en-US" dirty="0"/>
              <a:t>() is simply skipped.</a:t>
            </a:r>
          </a:p>
          <a:p>
            <a:endParaRPr lang="en-US" dirty="0"/>
          </a:p>
          <a:p>
            <a:r>
              <a:rPr lang="en-US" dirty="0"/>
              <a:t>In cases where only a portion of the test method should execute if an assumption holds, you could write the above condition with the </a:t>
            </a:r>
            <a:r>
              <a:rPr lang="en-US" dirty="0" err="1"/>
              <a:t>assumingThat</a:t>
            </a:r>
            <a:r>
              <a:rPr lang="en-US" dirty="0"/>
              <a:t>() method, which uses lambda syntax:</a:t>
            </a:r>
            <a:endParaRPr lang="en-IN" dirty="0"/>
          </a:p>
        </p:txBody>
      </p:sp>
    </p:spTree>
    <p:extLst>
      <p:ext uri="{BB962C8B-B14F-4D97-AF65-F5344CB8AC3E}">
        <p14:creationId xmlns:p14="http://schemas.microsoft.com/office/powerpoint/2010/main" val="2631497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2BCB-4E6F-6334-BE6E-9EF654FC22E9}"/>
              </a:ext>
            </a:extLst>
          </p:cNvPr>
          <p:cNvSpPr>
            <a:spLocks noGrp="1"/>
          </p:cNvSpPr>
          <p:nvPr>
            <p:ph type="title"/>
          </p:nvPr>
        </p:nvSpPr>
        <p:spPr/>
        <p:txBody>
          <a:bodyPr>
            <a:normAutofit fontScale="90000"/>
          </a:bodyPr>
          <a:lstStyle/>
          <a:p>
            <a:br>
              <a:rPr lang="en-US" dirty="0"/>
            </a:br>
            <a:r>
              <a:rPr lang="en-US" dirty="0"/>
              <a:t>Using assertions vs assumptions</a:t>
            </a:r>
            <a:br>
              <a:rPr lang="en-US" dirty="0"/>
            </a:br>
            <a:endParaRPr lang="en-IN" dirty="0"/>
          </a:p>
        </p:txBody>
      </p:sp>
      <p:sp>
        <p:nvSpPr>
          <p:cNvPr id="3" name="Content Placeholder 2">
            <a:extLst>
              <a:ext uri="{FF2B5EF4-FFF2-40B4-BE49-F238E27FC236}">
                <a16:creationId xmlns:a16="http://schemas.microsoft.com/office/drawing/2014/main" id="{07262B58-F4D6-8B45-B94E-5C0696A319D9}"/>
              </a:ext>
            </a:extLst>
          </p:cNvPr>
          <p:cNvSpPr>
            <a:spLocks noGrp="1"/>
          </p:cNvSpPr>
          <p:nvPr>
            <p:ph idx="1"/>
          </p:nvPr>
        </p:nvSpPr>
        <p:spPr/>
        <p:txBody>
          <a:bodyPr/>
          <a:lstStyle/>
          <a:p>
            <a:r>
              <a:rPr lang="en-US" dirty="0"/>
              <a:t>The difference can be subtle, so use this rule of thumb: Use assertions to check the results of a test method. </a:t>
            </a:r>
          </a:p>
          <a:p>
            <a:r>
              <a:rPr lang="en-US" dirty="0"/>
              <a:t>Use assumptions to determine whether to run the test method at all.</a:t>
            </a:r>
          </a:p>
          <a:p>
            <a:r>
              <a:rPr lang="en-US" dirty="0"/>
              <a:t> An aborted test is not reported as a failure, meaning that failure won't break the build.</a:t>
            </a:r>
            <a:endParaRPr lang="en-IN" dirty="0"/>
          </a:p>
        </p:txBody>
      </p:sp>
    </p:spTree>
    <p:extLst>
      <p:ext uri="{BB962C8B-B14F-4D97-AF65-F5344CB8AC3E}">
        <p14:creationId xmlns:p14="http://schemas.microsoft.com/office/powerpoint/2010/main" val="353171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3413151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D2B2-48EE-584C-C510-59815287573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EF5716BD-5B9B-962D-C6FE-7F05378D2F7A}"/>
              </a:ext>
            </a:extLst>
          </p:cNvPr>
          <p:cNvSpPr>
            <a:spLocks noGrp="1"/>
          </p:cNvSpPr>
          <p:nvPr>
            <p:ph sz="half" idx="1"/>
          </p:nvPr>
        </p:nvSpPr>
        <p:spPr>
          <a:xfrm>
            <a:off x="838200" y="1690688"/>
            <a:ext cx="4895335" cy="4486275"/>
          </a:xfrm>
        </p:spPr>
        <p:txBody>
          <a:bodyPr>
            <a:normAutofit lnSpcReduction="10000"/>
          </a:bodyPr>
          <a:lstStyle/>
          <a:p>
            <a:r>
              <a:rPr lang="en-US" sz="2200" dirty="0"/>
              <a:t>Parameterized Test allows to run a test multiple times with different arguments:-</a:t>
            </a:r>
          </a:p>
          <a:p>
            <a:pPr algn="l"/>
            <a:r>
              <a:rPr lang="en-US" sz="2200" b="0" i="0" dirty="0">
                <a:solidFill>
                  <a:srgbClr val="212529"/>
                </a:solidFill>
                <a:effectLst/>
              </a:rPr>
              <a:t>@ValueSource - For a single argument test.</a:t>
            </a:r>
          </a:p>
          <a:p>
            <a:pPr marL="457200" lvl="1" indent="0">
              <a:buNone/>
            </a:pPr>
            <a:r>
              <a:rPr lang="en-US" b="0" i="0" dirty="0">
                <a:solidFill>
                  <a:srgbClr val="0070C0"/>
                </a:solidFill>
                <a:effectLst/>
                <a:latin typeface="system-ui"/>
              </a:rPr>
              <a:t> @ParameterizedTest</a:t>
            </a:r>
          </a:p>
          <a:p>
            <a:pPr marL="457200" lvl="1" indent="0">
              <a:buNone/>
            </a:pPr>
            <a:r>
              <a:rPr lang="en-US" b="0" i="0" dirty="0">
                <a:solidFill>
                  <a:srgbClr val="0070C0"/>
                </a:solidFill>
                <a:effectLst/>
                <a:latin typeface="system-ui"/>
              </a:rPr>
              <a:t>    @ValueSource(ints = {1, 2, 3})</a:t>
            </a:r>
          </a:p>
          <a:p>
            <a:pPr marL="457200" lvl="1" indent="0">
              <a:buNone/>
            </a:pPr>
            <a:r>
              <a:rPr lang="en-US" b="0" i="0" dirty="0">
                <a:solidFill>
                  <a:srgbClr val="0070C0"/>
                </a:solidFill>
                <a:effectLst/>
                <a:latin typeface="system-ui"/>
              </a:rPr>
              <a:t>    void test_int_arrays(int </a:t>
            </a:r>
            <a:r>
              <a:rPr lang="en-US" b="0" i="0" dirty="0" err="1">
                <a:solidFill>
                  <a:srgbClr val="0070C0"/>
                </a:solidFill>
                <a:effectLst/>
                <a:latin typeface="system-ui"/>
              </a:rPr>
              <a:t>arg</a:t>
            </a:r>
            <a:r>
              <a:rPr lang="en-US" b="0" i="0" dirty="0">
                <a:solidFill>
                  <a:srgbClr val="0070C0"/>
                </a:solidFill>
                <a:effectLst/>
                <a:latin typeface="system-ui"/>
              </a:rPr>
              <a:t>) {</a:t>
            </a:r>
          </a:p>
          <a:p>
            <a:pPr marL="457200" lvl="1" indent="0">
              <a:buNone/>
            </a:pPr>
            <a:r>
              <a:rPr lang="en-US" b="0" i="0" dirty="0">
                <a:solidFill>
                  <a:srgbClr val="0070C0"/>
                </a:solidFill>
                <a:effectLst/>
                <a:latin typeface="system-ui"/>
              </a:rPr>
              <a:t>        assertTrue(</a:t>
            </a:r>
            <a:r>
              <a:rPr lang="en-US" b="0" i="0" dirty="0" err="1">
                <a:solidFill>
                  <a:srgbClr val="0070C0"/>
                </a:solidFill>
                <a:effectLst/>
                <a:latin typeface="system-ui"/>
              </a:rPr>
              <a:t>arg</a:t>
            </a:r>
            <a:r>
              <a:rPr lang="en-US" b="0" i="0" dirty="0">
                <a:solidFill>
                  <a:srgbClr val="0070C0"/>
                </a:solidFill>
                <a:effectLst/>
                <a:latin typeface="system-ui"/>
              </a:rPr>
              <a:t> &gt; 0);</a:t>
            </a:r>
          </a:p>
          <a:p>
            <a:pPr marL="457200" lvl="1" indent="0">
              <a:buNone/>
            </a:pPr>
            <a:r>
              <a:rPr lang="en-US" b="0" i="0" dirty="0">
                <a:solidFill>
                  <a:srgbClr val="0070C0"/>
                </a:solidFill>
                <a:effectLst/>
                <a:latin typeface="system-ui"/>
              </a:rPr>
              <a:t>    }</a:t>
            </a:r>
          </a:p>
          <a:p>
            <a:pPr marL="228600" lvl="1">
              <a:spcBef>
                <a:spcPts val="1000"/>
              </a:spcBef>
            </a:pPr>
            <a:r>
              <a:rPr lang="en-US" sz="2200" dirty="0"/>
              <a:t>we can't pass null through a @ValueSource, even for String and Class.</a:t>
            </a:r>
          </a:p>
          <a:p>
            <a:endParaRPr lang="en-IN" dirty="0"/>
          </a:p>
        </p:txBody>
      </p:sp>
      <p:sp>
        <p:nvSpPr>
          <p:cNvPr id="6" name="Content Placeholder 5">
            <a:extLst>
              <a:ext uri="{FF2B5EF4-FFF2-40B4-BE49-F238E27FC236}">
                <a16:creationId xmlns:a16="http://schemas.microsoft.com/office/drawing/2014/main" id="{9E54EE6D-2403-8ACF-9B69-DC80C7CA88DB}"/>
              </a:ext>
            </a:extLst>
          </p:cNvPr>
          <p:cNvSpPr>
            <a:spLocks noGrp="1"/>
          </p:cNvSpPr>
          <p:nvPr>
            <p:ph sz="half" idx="2"/>
          </p:nvPr>
        </p:nvSpPr>
        <p:spPr/>
        <p:txBody>
          <a:bodyPr>
            <a:normAutofit lnSpcReduction="10000"/>
          </a:bodyPr>
          <a:lstStyle/>
          <a:p>
            <a:pPr marL="0" indent="0">
              <a:buNone/>
            </a:pPr>
            <a:endParaRPr lang="en-IN" dirty="0"/>
          </a:p>
        </p:txBody>
      </p:sp>
      <p:pic>
        <p:nvPicPr>
          <p:cNvPr id="5" name="Picture 4">
            <a:extLst>
              <a:ext uri="{FF2B5EF4-FFF2-40B4-BE49-F238E27FC236}">
                <a16:creationId xmlns:a16="http://schemas.microsoft.com/office/drawing/2014/main" id="{60870EDC-1631-4262-F225-AD90E1B41727}"/>
              </a:ext>
            </a:extLst>
          </p:cNvPr>
          <p:cNvPicPr>
            <a:picLocks noChangeAspect="1"/>
          </p:cNvPicPr>
          <p:nvPr/>
        </p:nvPicPr>
        <p:blipFill>
          <a:blip r:embed="rId3"/>
          <a:stretch>
            <a:fillRect/>
          </a:stretch>
        </p:blipFill>
        <p:spPr>
          <a:xfrm>
            <a:off x="6019800" y="1656557"/>
            <a:ext cx="6011529" cy="4689474"/>
          </a:xfrm>
          <a:prstGeom prst="rect">
            <a:avLst/>
          </a:prstGeom>
        </p:spPr>
      </p:pic>
    </p:spTree>
    <p:extLst>
      <p:ext uri="{BB962C8B-B14F-4D97-AF65-F5344CB8AC3E}">
        <p14:creationId xmlns:p14="http://schemas.microsoft.com/office/powerpoint/2010/main" val="3636501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808A-2ECF-4BF9-6BDC-FFC8EF5968E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F24799AD-73F1-7BDC-C441-4DCE59D9A87C}"/>
              </a:ext>
            </a:extLst>
          </p:cNvPr>
          <p:cNvSpPr>
            <a:spLocks noGrp="1"/>
          </p:cNvSpPr>
          <p:nvPr>
            <p:ph idx="1"/>
          </p:nvPr>
        </p:nvSpPr>
        <p:spPr/>
        <p:txBody>
          <a:bodyPr>
            <a:normAutofit/>
          </a:bodyPr>
          <a:lstStyle/>
          <a:p>
            <a:r>
              <a:rPr lang="en-US" dirty="0"/>
              <a:t>We can pass empty or null values into the test via @EmptySource, @NullSource or @NullAndEmptySource (since JUnit 5.4)</a:t>
            </a:r>
          </a:p>
          <a:p>
            <a:pPr marL="457200" lvl="1" indent="0">
              <a:buNone/>
            </a:pPr>
            <a:r>
              <a:rPr lang="en-IN" dirty="0">
                <a:solidFill>
                  <a:srgbClr val="0070C0"/>
                </a:solidFill>
              </a:rPr>
              <a:t> @ParameterizedTest(name = "#{index} - </a:t>
            </a:r>
            <a:r>
              <a:rPr lang="en-IN" dirty="0" err="1">
                <a:solidFill>
                  <a:srgbClr val="0070C0"/>
                </a:solidFill>
              </a:rPr>
              <a:t>isEmpty</a:t>
            </a:r>
            <a:r>
              <a:rPr lang="en-IN" dirty="0">
                <a:solidFill>
                  <a:srgbClr val="0070C0"/>
                </a:solidFill>
              </a:rPr>
              <a:t>()? {0}")</a:t>
            </a:r>
          </a:p>
          <a:p>
            <a:pPr marL="457200" lvl="1" indent="0">
              <a:buNone/>
            </a:pPr>
            <a:r>
              <a:rPr lang="en-IN" dirty="0">
                <a:solidFill>
                  <a:srgbClr val="0070C0"/>
                </a:solidFill>
              </a:rPr>
              <a:t>    @EmptySource</a:t>
            </a:r>
          </a:p>
          <a:p>
            <a:pPr marL="457200" lvl="1" indent="0">
              <a:buNone/>
            </a:pPr>
            <a:r>
              <a:rPr lang="en-IN" dirty="0">
                <a:solidFill>
                  <a:srgbClr val="0070C0"/>
                </a:solidFill>
              </a:rPr>
              <a:t>    @NullSource</a:t>
            </a:r>
          </a:p>
          <a:p>
            <a:pPr marL="457200" lvl="1" indent="0">
              <a:buNone/>
            </a:pPr>
            <a:r>
              <a:rPr lang="en-IN" dirty="0">
                <a:solidFill>
                  <a:srgbClr val="0070C0"/>
                </a:solidFill>
              </a:rPr>
              <a:t>    //@NullAndEmptySource</a:t>
            </a:r>
          </a:p>
          <a:p>
            <a:pPr marL="457200" lvl="1" indent="0">
              <a:buNone/>
            </a:pPr>
            <a:r>
              <a:rPr lang="en-IN" dirty="0">
                <a:solidFill>
                  <a:srgbClr val="0070C0"/>
                </a:solidFill>
              </a:rPr>
              <a:t>    @ValueSource(strings = {""})</a:t>
            </a:r>
          </a:p>
          <a:p>
            <a:pPr marL="457200" lvl="1" indent="0">
              <a:buNone/>
            </a:pPr>
            <a:r>
              <a:rPr lang="en-IN" dirty="0">
                <a:solidFill>
                  <a:srgbClr val="0070C0"/>
                </a:solidFill>
              </a:rPr>
              <a:t>    void </a:t>
            </a:r>
            <a:r>
              <a:rPr lang="en-IN" dirty="0" err="1">
                <a:solidFill>
                  <a:srgbClr val="0070C0"/>
                </a:solidFill>
              </a:rPr>
              <a:t>test_is_empty_true</a:t>
            </a:r>
            <a:r>
              <a:rPr lang="en-IN" dirty="0">
                <a:solidFill>
                  <a:srgbClr val="0070C0"/>
                </a:solidFill>
              </a:rPr>
              <a:t>(String </a:t>
            </a:r>
            <a:r>
              <a:rPr lang="en-IN" dirty="0" err="1">
                <a:solidFill>
                  <a:srgbClr val="0070C0"/>
                </a:solidFill>
              </a:rPr>
              <a:t>arg</a:t>
            </a:r>
            <a:r>
              <a:rPr lang="en-IN" dirty="0">
                <a:solidFill>
                  <a:srgbClr val="0070C0"/>
                </a:solidFill>
              </a:rPr>
              <a:t>) {</a:t>
            </a:r>
          </a:p>
          <a:p>
            <a:pPr marL="457200" lvl="1" indent="0">
              <a:buNone/>
            </a:pPr>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isEmpty</a:t>
            </a:r>
            <a:r>
              <a:rPr lang="en-IN" dirty="0">
                <a:solidFill>
                  <a:srgbClr val="0070C0"/>
                </a:solidFill>
              </a:rPr>
              <a:t>(</a:t>
            </a:r>
            <a:r>
              <a:rPr lang="en-IN" dirty="0" err="1">
                <a:solidFill>
                  <a:srgbClr val="0070C0"/>
                </a:solidFill>
              </a:rPr>
              <a:t>arg</a:t>
            </a:r>
            <a:r>
              <a:rPr lang="en-IN" dirty="0">
                <a:solidFill>
                  <a:srgbClr val="0070C0"/>
                </a:solidFill>
              </a:rPr>
              <a:t>));</a:t>
            </a:r>
          </a:p>
          <a:p>
            <a:pPr marL="457200" lvl="1" indent="0">
              <a:buNone/>
            </a:pPr>
            <a:r>
              <a:rPr lang="en-IN" dirty="0">
                <a:solidFill>
                  <a:srgbClr val="0070C0"/>
                </a:solidFill>
              </a:rPr>
              <a:t>    }</a:t>
            </a:r>
          </a:p>
          <a:p>
            <a:endParaRPr lang="en-IN" dirty="0"/>
          </a:p>
        </p:txBody>
      </p:sp>
    </p:spTree>
    <p:extLst>
      <p:ext uri="{BB962C8B-B14F-4D97-AF65-F5344CB8AC3E}">
        <p14:creationId xmlns:p14="http://schemas.microsoft.com/office/powerpoint/2010/main" val="247199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6CF3-046E-D5E3-B62B-716D83BE91C5}"/>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3E43E64C-FB60-DC92-8657-63674DB1B052}"/>
              </a:ext>
            </a:extLst>
          </p:cNvPr>
          <p:cNvSpPr>
            <a:spLocks noGrp="1"/>
          </p:cNvSpPr>
          <p:nvPr>
            <p:ph idx="1"/>
          </p:nvPr>
        </p:nvSpPr>
        <p:spPr/>
        <p:txBody>
          <a:bodyPr/>
          <a:lstStyle/>
          <a:p>
            <a:r>
              <a:rPr lang="en-US" dirty="0"/>
              <a:t>@MethodSource - Run tests that take a static method to generate arguments.</a:t>
            </a:r>
            <a:endParaRPr lang="en-IN" dirty="0"/>
          </a:p>
        </p:txBody>
      </p:sp>
      <p:sp>
        <p:nvSpPr>
          <p:cNvPr id="5" name="TextBox 4">
            <a:extLst>
              <a:ext uri="{FF2B5EF4-FFF2-40B4-BE49-F238E27FC236}">
                <a16:creationId xmlns:a16="http://schemas.microsoft.com/office/drawing/2014/main" id="{35D81CDD-1A74-2E0C-F8F8-314D42AA1E02}"/>
              </a:ext>
            </a:extLst>
          </p:cNvPr>
          <p:cNvSpPr txBox="1"/>
          <p:nvPr/>
        </p:nvSpPr>
        <p:spPr>
          <a:xfrm>
            <a:off x="1294370" y="2562636"/>
            <a:ext cx="6098058" cy="3139321"/>
          </a:xfrm>
          <a:prstGeom prst="rect">
            <a:avLst/>
          </a:prstGeom>
          <a:noFill/>
        </p:spPr>
        <p:txBody>
          <a:bodyPr wrap="square">
            <a:spAutoFit/>
          </a:bodyPr>
          <a:lstStyle/>
          <a:p>
            <a:endParaRPr lang="en-IN" dirty="0"/>
          </a:p>
          <a:p>
            <a:r>
              <a:rPr lang="en-IN" dirty="0">
                <a:solidFill>
                  <a:srgbClr val="0070C0"/>
                </a:solidFill>
              </a:rPr>
              <a:t>    @ParameterizedTest(name = "#{index} - Test with Int : {0}")</a:t>
            </a:r>
          </a:p>
          <a:p>
            <a:r>
              <a:rPr lang="en-IN" dirty="0">
                <a:solidFill>
                  <a:srgbClr val="0070C0"/>
                </a:solidFill>
              </a:rPr>
              <a:t>    @MethodSource("rangeProvider")</a:t>
            </a:r>
          </a:p>
          <a:p>
            <a:r>
              <a:rPr lang="en-IN" dirty="0">
                <a:solidFill>
                  <a:srgbClr val="0070C0"/>
                </a:solidFill>
              </a:rPr>
              <a:t>    void </a:t>
            </a:r>
            <a:r>
              <a:rPr lang="en-IN" dirty="0" err="1">
                <a:solidFill>
                  <a:srgbClr val="0070C0"/>
                </a:solidFill>
              </a:rPr>
              <a:t>test_method_int</a:t>
            </a:r>
            <a:r>
              <a:rPr lang="en-IN" dirty="0">
                <a:solidFill>
                  <a:srgbClr val="0070C0"/>
                </a:solidFill>
              </a:rPr>
              <a:t>(int </a:t>
            </a:r>
            <a:r>
              <a:rPr lang="en-IN" dirty="0" err="1">
                <a:solidFill>
                  <a:srgbClr val="0070C0"/>
                </a:solidFill>
              </a:rPr>
              <a:t>arg</a:t>
            </a:r>
            <a:r>
              <a:rPr lang="en-IN" dirty="0">
                <a:solidFill>
                  <a:srgbClr val="0070C0"/>
                </a:solidFill>
              </a:rPr>
              <a:t>) {</a:t>
            </a:r>
          </a:p>
          <a:p>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arg</a:t>
            </a:r>
            <a:r>
              <a:rPr lang="en-IN" dirty="0">
                <a:solidFill>
                  <a:srgbClr val="0070C0"/>
                </a:solidFill>
              </a:rPr>
              <a:t> &lt; 10);</a:t>
            </a:r>
          </a:p>
          <a:p>
            <a:r>
              <a:rPr lang="en-IN" dirty="0">
                <a:solidFill>
                  <a:srgbClr val="0070C0"/>
                </a:solidFill>
              </a:rPr>
              <a:t>    }</a:t>
            </a:r>
          </a:p>
          <a:p>
            <a:endParaRPr lang="en-IN" dirty="0">
              <a:solidFill>
                <a:srgbClr val="0070C0"/>
              </a:solidFill>
            </a:endParaRPr>
          </a:p>
          <a:p>
            <a:r>
              <a:rPr lang="en-IN" dirty="0">
                <a:solidFill>
                  <a:srgbClr val="0070C0"/>
                </a:solidFill>
              </a:rPr>
              <a:t>    // this need static</a:t>
            </a:r>
          </a:p>
          <a:p>
            <a:r>
              <a:rPr lang="en-IN" dirty="0">
                <a:solidFill>
                  <a:srgbClr val="0070C0"/>
                </a:solidFill>
              </a:rPr>
              <a:t>    static </a:t>
            </a:r>
            <a:r>
              <a:rPr lang="en-IN" dirty="0" err="1">
                <a:solidFill>
                  <a:srgbClr val="0070C0"/>
                </a:solidFill>
              </a:rPr>
              <a:t>IntStream</a:t>
            </a:r>
            <a:r>
              <a:rPr lang="en-IN" dirty="0">
                <a:solidFill>
                  <a:srgbClr val="0070C0"/>
                </a:solidFill>
              </a:rPr>
              <a:t> </a:t>
            </a:r>
            <a:r>
              <a:rPr lang="en-IN" dirty="0" err="1">
                <a:solidFill>
                  <a:srgbClr val="0070C0"/>
                </a:solidFill>
              </a:rPr>
              <a:t>rangeProvider</a:t>
            </a:r>
            <a:r>
              <a:rPr lang="en-IN" dirty="0">
                <a:solidFill>
                  <a:srgbClr val="0070C0"/>
                </a:solidFill>
              </a:rPr>
              <a:t>() {</a:t>
            </a:r>
          </a:p>
          <a:p>
            <a:r>
              <a:rPr lang="en-IN" dirty="0">
                <a:solidFill>
                  <a:srgbClr val="0070C0"/>
                </a:solidFill>
              </a:rPr>
              <a:t>        return </a:t>
            </a:r>
            <a:r>
              <a:rPr lang="en-IN" dirty="0" err="1">
                <a:solidFill>
                  <a:srgbClr val="0070C0"/>
                </a:solidFill>
              </a:rPr>
              <a:t>IntStream.range</a:t>
            </a:r>
            <a:r>
              <a:rPr lang="en-IN" dirty="0">
                <a:solidFill>
                  <a:srgbClr val="0070C0"/>
                </a:solidFill>
              </a:rPr>
              <a:t>(0, 10);</a:t>
            </a:r>
          </a:p>
          <a:p>
            <a:r>
              <a:rPr lang="en-IN" dirty="0">
                <a:solidFill>
                  <a:srgbClr val="0070C0"/>
                </a:solidFill>
              </a:rPr>
              <a:t>    }</a:t>
            </a:r>
          </a:p>
        </p:txBody>
      </p:sp>
    </p:spTree>
    <p:extLst>
      <p:ext uri="{BB962C8B-B14F-4D97-AF65-F5344CB8AC3E}">
        <p14:creationId xmlns:p14="http://schemas.microsoft.com/office/powerpoint/2010/main" val="789428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BD4C-C8F6-A882-14C4-0751487B2791}"/>
              </a:ext>
            </a:extLst>
          </p:cNvPr>
          <p:cNvSpPr>
            <a:spLocks noGrp="1"/>
          </p:cNvSpPr>
          <p:nvPr>
            <p:ph type="title"/>
          </p:nvPr>
        </p:nvSpPr>
        <p:spPr/>
        <p:txBody>
          <a:bodyPr/>
          <a:lstStyle/>
          <a:p>
            <a:r>
              <a:rPr lang="en-US" dirty="0"/>
              <a:t>@RepeatedTest </a:t>
            </a:r>
            <a:endParaRPr lang="en-IN" dirty="0"/>
          </a:p>
        </p:txBody>
      </p:sp>
      <p:sp>
        <p:nvSpPr>
          <p:cNvPr id="3" name="Content Placeholder 2">
            <a:extLst>
              <a:ext uri="{FF2B5EF4-FFF2-40B4-BE49-F238E27FC236}">
                <a16:creationId xmlns:a16="http://schemas.microsoft.com/office/drawing/2014/main" id="{587F09C2-7B96-8619-AD63-9E101430A13C}"/>
              </a:ext>
            </a:extLst>
          </p:cNvPr>
          <p:cNvSpPr>
            <a:spLocks noGrp="1"/>
          </p:cNvSpPr>
          <p:nvPr>
            <p:ph idx="1"/>
          </p:nvPr>
        </p:nvSpPr>
        <p:spPr/>
        <p:txBody>
          <a:bodyPr/>
          <a:lstStyle/>
          <a:p>
            <a:r>
              <a:rPr lang="en-US" b="0" i="0" dirty="0">
                <a:solidFill>
                  <a:srgbClr val="000000"/>
                </a:solidFill>
                <a:effectLst/>
                <a:latin typeface="Raleway" pitchFamily="2" charset="0"/>
              </a:rPr>
              <a:t>@RepeatedTest annotation introduced in JUnit 5 provides us a powerful way to write any test that we want to repeat several times.</a:t>
            </a:r>
            <a:endParaRPr lang="en-IN" dirty="0"/>
          </a:p>
        </p:txBody>
      </p:sp>
    </p:spTree>
    <p:extLst>
      <p:ext uri="{BB962C8B-B14F-4D97-AF65-F5344CB8AC3E}">
        <p14:creationId xmlns:p14="http://schemas.microsoft.com/office/powerpoint/2010/main" val="2508907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656-0944-8457-F916-1D64BFE1AFEB}"/>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B016BD04-64D8-7BE6-FFC3-AC54CFBA595A}"/>
              </a:ext>
            </a:extLst>
          </p:cNvPr>
          <p:cNvSpPr>
            <a:spLocks noGrp="1"/>
          </p:cNvSpPr>
          <p:nvPr>
            <p:ph idx="1"/>
          </p:nvPr>
        </p:nvSpPr>
        <p:spPr/>
        <p:txBody>
          <a:bodyPr>
            <a:normAutofit fontScale="92500" lnSpcReduction="20000"/>
          </a:bodyPr>
          <a:lstStyle/>
          <a:p>
            <a:r>
              <a:rPr lang="en-US" dirty="0"/>
              <a:t>A dynamic test is a test that generated at runtime by factory method using @TestFactory annotation. </a:t>
            </a:r>
          </a:p>
          <a:p>
            <a:r>
              <a:rPr lang="en-US" dirty="0"/>
              <a:t>The method marked @TestFactory is not a test case, rather it’s a factory for test cases. </a:t>
            </a:r>
          </a:p>
          <a:p>
            <a:pPr marL="457200" lvl="1" indent="0">
              <a:buNone/>
            </a:pPr>
            <a:r>
              <a:rPr lang="en-IN" dirty="0">
                <a:solidFill>
                  <a:srgbClr val="0070C0"/>
                </a:solidFill>
              </a:rPr>
              <a:t>// This method produces Dynamic test cases</a:t>
            </a:r>
          </a:p>
          <a:p>
            <a:pPr marL="457200" lvl="1" indent="0">
              <a:buNone/>
            </a:pPr>
            <a:r>
              <a:rPr lang="en-IN" dirty="0">
                <a:solidFill>
                  <a:srgbClr val="0070C0"/>
                </a:solidFill>
              </a:rPr>
              <a:t>  @TestFactory</a:t>
            </a:r>
          </a:p>
          <a:p>
            <a:pPr marL="457200" lvl="1" indent="0">
              <a:buNone/>
            </a:pPr>
            <a:r>
              <a:rPr lang="en-IN" dirty="0">
                <a:solidFill>
                  <a:srgbClr val="0070C0"/>
                </a:solidFill>
              </a:rPr>
              <a:t>    Collection&lt;DynamicTest&gt; </a:t>
            </a:r>
            <a:r>
              <a:rPr lang="en-IN" dirty="0" err="1">
                <a:solidFill>
                  <a:srgbClr val="0070C0"/>
                </a:solidFill>
              </a:rPr>
              <a:t>dynamicTestsFromCollection</a:t>
            </a:r>
            <a:r>
              <a:rPr lang="en-IN" dirty="0">
                <a:solidFill>
                  <a:srgbClr val="0070C0"/>
                </a:solidFill>
              </a:rPr>
              <a:t>() {</a:t>
            </a:r>
          </a:p>
          <a:p>
            <a:pPr marL="457200" lvl="1" indent="0">
              <a:buNone/>
            </a:pPr>
            <a:r>
              <a:rPr lang="en-IN" dirty="0">
                <a:solidFill>
                  <a:srgbClr val="0070C0"/>
                </a:solidFill>
              </a:rPr>
              <a:t>    </a:t>
            </a:r>
          </a:p>
          <a:p>
            <a:pPr marL="457200" lvl="1" indent="0">
              <a:buNone/>
            </a:pPr>
            <a:r>
              <a:rPr lang="en-IN" dirty="0">
                <a:solidFill>
                  <a:srgbClr val="0070C0"/>
                </a:solidFill>
              </a:rPr>
              <a:t>        return </a:t>
            </a:r>
            <a:r>
              <a:rPr lang="en-IN" dirty="0" err="1">
                <a:solidFill>
                  <a:srgbClr val="0070C0"/>
                </a:solidFill>
              </a:rPr>
              <a:t>Arrays.asList</a:t>
            </a:r>
            <a:r>
              <a:rPr lang="en-IN" dirty="0">
                <a:solidFill>
                  <a:srgbClr val="0070C0"/>
                </a:solidFill>
              </a:rPr>
              <a:t>(</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("1st dynamic test", () -&gt; </a:t>
            </a:r>
            <a:r>
              <a:rPr lang="en-IN" dirty="0" err="1">
                <a:solidFill>
                  <a:srgbClr val="0070C0"/>
                </a:solidFill>
              </a:rPr>
              <a:t>assertTrue</a:t>
            </a:r>
            <a:r>
              <a:rPr lang="en-IN" dirty="0">
                <a:solidFill>
                  <a:srgbClr val="0070C0"/>
                </a:solidFill>
              </a:rPr>
              <a:t>(</a:t>
            </a:r>
            <a:r>
              <a:rPr lang="en-IN" dirty="0" err="1">
                <a:solidFill>
                  <a:srgbClr val="0070C0"/>
                </a:solidFill>
              </a:rPr>
              <a:t>MathUtil.isPrime</a:t>
            </a:r>
            <a:r>
              <a:rPr lang="en-IN" dirty="0">
                <a:solidFill>
                  <a:srgbClr val="0070C0"/>
                </a:solidFill>
              </a:rPr>
              <a:t>(13))),</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("2nd dynamic test", () -&gt; assertEquals(5, </a:t>
            </a:r>
            <a:r>
              <a:rPr lang="en-IN" dirty="0" err="1">
                <a:solidFill>
                  <a:srgbClr val="0070C0"/>
                </a:solidFill>
              </a:rPr>
              <a:t>MathUtil.devide</a:t>
            </a:r>
            <a:r>
              <a:rPr lang="en-IN" dirty="0">
                <a:solidFill>
                  <a:srgbClr val="0070C0"/>
                </a:solidFill>
              </a:rPr>
              <a:t>(25, 5)))</a:t>
            </a:r>
          </a:p>
          <a:p>
            <a:pPr marL="457200" lvl="1" indent="0">
              <a:buNone/>
            </a:pPr>
            <a:r>
              <a:rPr lang="en-IN" dirty="0">
                <a:solidFill>
                  <a:srgbClr val="0070C0"/>
                </a:solidFill>
              </a:rPr>
              <a:t>        );</a:t>
            </a:r>
          </a:p>
          <a:p>
            <a:pPr marL="457200" lvl="1" indent="0">
              <a:buNone/>
            </a:pPr>
            <a:r>
              <a:rPr lang="en-IN" dirty="0">
                <a:solidFill>
                  <a:srgbClr val="0070C0"/>
                </a:solidFill>
              </a:rPr>
              <a:t>    }</a:t>
            </a:r>
          </a:p>
        </p:txBody>
      </p:sp>
    </p:spTree>
    <p:extLst>
      <p:ext uri="{BB962C8B-B14F-4D97-AF65-F5344CB8AC3E}">
        <p14:creationId xmlns:p14="http://schemas.microsoft.com/office/powerpoint/2010/main" val="2805635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06A2-3898-B51E-EA8B-4E5D365D59B9}"/>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974EA413-0BBF-4D52-B658-25AD27EB0281}"/>
              </a:ext>
            </a:extLst>
          </p:cNvPr>
          <p:cNvSpPr>
            <a:spLocks noGrp="1"/>
          </p:cNvSpPr>
          <p:nvPr>
            <p:ph idx="1"/>
          </p:nvPr>
        </p:nvSpPr>
        <p:spPr>
          <a:xfrm>
            <a:off x="838200" y="1458097"/>
            <a:ext cx="10515600" cy="4718866"/>
          </a:xfrm>
        </p:spPr>
        <p:txBody>
          <a:bodyPr>
            <a:normAutofit fontScale="62500" lnSpcReduction="20000"/>
          </a:bodyPr>
          <a:lstStyle/>
          <a:p>
            <a:pPr>
              <a:lnSpc>
                <a:spcPct val="120000"/>
              </a:lnSpc>
            </a:pPr>
            <a:r>
              <a:rPr lang="en-US" dirty="0"/>
              <a:t>The standard tests annotated with @Test annotation are static tests which are fully specified at the compile time. </a:t>
            </a:r>
          </a:p>
          <a:p>
            <a:pPr>
              <a:lnSpc>
                <a:spcPct val="120000"/>
              </a:lnSpc>
            </a:pPr>
            <a:r>
              <a:rPr lang="en-US" dirty="0"/>
              <a:t>A DynamicTest is a test generated during runtime. These tests are generated by a factory method annotated with the @TestFactory annotation.</a:t>
            </a:r>
          </a:p>
          <a:p>
            <a:pPr>
              <a:lnSpc>
                <a:spcPct val="120000"/>
              </a:lnSpc>
            </a:pPr>
            <a:r>
              <a:rPr lang="en-US" dirty="0"/>
              <a:t>A @TestFactory method must return a Stream, Collection, Iterable, or Iterator of DynamicTest instances.Returning anything else will result in a JUnitException since the invalid return types cannot be detected at compile time. </a:t>
            </a:r>
          </a:p>
          <a:p>
            <a:pPr>
              <a:lnSpc>
                <a:spcPct val="120000"/>
              </a:lnSpc>
            </a:pPr>
            <a:r>
              <a:rPr lang="en-US" sz="2900" dirty="0"/>
              <a:t>Each of the DynamicTest consists of two parts, the name of the test or the display name, and an Executable.</a:t>
            </a:r>
          </a:p>
          <a:p>
            <a:pPr>
              <a:lnSpc>
                <a:spcPct val="120000"/>
              </a:lnSpc>
            </a:pPr>
            <a:endParaRPr lang="en-US" dirty="0"/>
          </a:p>
          <a:p>
            <a:pPr>
              <a:lnSpc>
                <a:spcPct val="120000"/>
              </a:lnSpc>
            </a:pPr>
            <a:r>
              <a:rPr lang="en-US" dirty="0"/>
              <a:t>A @TestFactory method cannot be static or private.</a:t>
            </a:r>
          </a:p>
          <a:p>
            <a:pPr>
              <a:lnSpc>
                <a:spcPct val="120000"/>
              </a:lnSpc>
            </a:pPr>
            <a:endParaRPr lang="en-US" dirty="0"/>
          </a:p>
          <a:p>
            <a:pPr>
              <a:lnSpc>
                <a:spcPct val="120000"/>
              </a:lnSpc>
            </a:pPr>
            <a:r>
              <a:rPr lang="en-US" dirty="0"/>
              <a:t>The DynamicTests are executed differently than the standard @Tests and do not support lifecycle callbacks. Meaning, the @BeforeEach and the @AfterEach methods will not be called for the DynamicTests.</a:t>
            </a:r>
          </a:p>
          <a:p>
            <a:endParaRPr lang="en-US" dirty="0"/>
          </a:p>
          <a:p>
            <a:endParaRPr lang="en-IN" dirty="0"/>
          </a:p>
        </p:txBody>
      </p:sp>
    </p:spTree>
    <p:extLst>
      <p:ext uri="{BB962C8B-B14F-4D97-AF65-F5344CB8AC3E}">
        <p14:creationId xmlns:p14="http://schemas.microsoft.com/office/powerpoint/2010/main" val="3168565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F3D1-4024-57E7-2B39-4F671009B145}"/>
              </a:ext>
            </a:extLst>
          </p:cNvPr>
          <p:cNvSpPr>
            <a:spLocks noGrp="1"/>
          </p:cNvSpPr>
          <p:nvPr>
            <p:ph type="title"/>
          </p:nvPr>
        </p:nvSpPr>
        <p:spPr/>
        <p:txBody>
          <a:bodyPr/>
          <a:lstStyle/>
          <a:p>
            <a:r>
              <a:rPr lang="en-IN" dirty="0"/>
              <a:t>Dynamic Test Sample example</a:t>
            </a:r>
          </a:p>
        </p:txBody>
      </p:sp>
      <p:sp>
        <p:nvSpPr>
          <p:cNvPr id="3" name="Content Placeholder 2">
            <a:extLst>
              <a:ext uri="{FF2B5EF4-FFF2-40B4-BE49-F238E27FC236}">
                <a16:creationId xmlns:a16="http://schemas.microsoft.com/office/drawing/2014/main" id="{655B9644-6E00-7480-326A-EAC81638DB89}"/>
              </a:ext>
            </a:extLst>
          </p:cNvPr>
          <p:cNvSpPr>
            <a:spLocks noGrp="1"/>
          </p:cNvSpPr>
          <p:nvPr>
            <p:ph sz="half" idx="1"/>
          </p:nvPr>
        </p:nvSpPr>
        <p:spPr/>
        <p:txBody>
          <a:bodyPr>
            <a:noAutofit/>
          </a:bodyPr>
          <a:lstStyle/>
          <a:p>
            <a:pPr marL="0" indent="0">
              <a:buNone/>
            </a:pPr>
            <a:r>
              <a:rPr lang="en-IN" sz="1600" dirty="0"/>
              <a:t>@TestFactory</a:t>
            </a:r>
          </a:p>
          <a:p>
            <a:pPr marL="0" indent="0">
              <a:buNone/>
            </a:pPr>
            <a:r>
              <a:rPr lang="en-IN" sz="1600" dirty="0"/>
              <a:t>Stream&lt;DynamicTest&gt; dynamicTestsFromStreamInJava8() {</a:t>
            </a:r>
          </a:p>
          <a:p>
            <a:pPr marL="0" indent="0">
              <a:buNone/>
            </a:pPr>
            <a:r>
              <a:rPr lang="en-IN" sz="1600" dirty="0"/>
              <a:t>        </a:t>
            </a:r>
          </a:p>
          <a:p>
            <a:pPr marL="0" indent="0">
              <a:buNone/>
            </a:pPr>
            <a:r>
              <a:rPr lang="en-IN" sz="1600" dirty="0"/>
              <a:t>DomainNameResolver resolver = new DomainNameResolver();</a:t>
            </a:r>
          </a:p>
          <a:p>
            <a:pPr marL="0" indent="0">
              <a:buNone/>
            </a:pPr>
            <a:r>
              <a:rPr lang="en-IN" sz="1600" dirty="0"/>
              <a:t>        </a:t>
            </a:r>
          </a:p>
          <a:p>
            <a:pPr marL="0" indent="0">
              <a:buNone/>
            </a:pPr>
            <a:r>
              <a:rPr lang="en-IN" sz="1600" dirty="0"/>
              <a:t>List&lt;String&gt; </a:t>
            </a:r>
            <a:r>
              <a:rPr lang="en-IN" sz="1600" dirty="0" err="1"/>
              <a:t>domainNames</a:t>
            </a:r>
            <a:r>
              <a:rPr lang="en-IN" sz="1600" dirty="0"/>
              <a:t> = Arrays.asList(</a:t>
            </a:r>
          </a:p>
          <a:p>
            <a:pPr marL="0" indent="0">
              <a:buNone/>
            </a:pPr>
            <a:r>
              <a:rPr lang="en-IN" sz="1600" dirty="0"/>
              <a:t>      "www.somedomain.com", "www.anotherdomain.com", "www.yetanotherdomain.com");</a:t>
            </a:r>
          </a:p>
          <a:p>
            <a:pPr marL="0" indent="0">
              <a:buNone/>
            </a:pPr>
            <a:r>
              <a:rPr lang="en-IN" sz="1600" dirty="0"/>
              <a:t> List&lt;String&gt; </a:t>
            </a:r>
            <a:r>
              <a:rPr lang="en-IN" sz="1600" dirty="0" err="1"/>
              <a:t>outputList</a:t>
            </a:r>
            <a:r>
              <a:rPr lang="en-IN" sz="1600" dirty="0"/>
              <a:t> = Arrays.asList(</a:t>
            </a:r>
          </a:p>
          <a:p>
            <a:pPr marL="0" indent="0">
              <a:buNone/>
            </a:pPr>
            <a:r>
              <a:rPr lang="en-IN" sz="1600" dirty="0"/>
              <a:t>      "154.174.10.56", "211.152.104.132", "178.144.120.156");</a:t>
            </a:r>
          </a:p>
          <a:p>
            <a:pPr marL="0" indent="0">
              <a:buNone/>
            </a:pPr>
            <a:r>
              <a:rPr lang="en-IN" sz="1600" dirty="0"/>
              <a:t>     }</a:t>
            </a:r>
          </a:p>
        </p:txBody>
      </p:sp>
      <p:sp>
        <p:nvSpPr>
          <p:cNvPr id="4" name="Content Placeholder 3">
            <a:extLst>
              <a:ext uri="{FF2B5EF4-FFF2-40B4-BE49-F238E27FC236}">
                <a16:creationId xmlns:a16="http://schemas.microsoft.com/office/drawing/2014/main" id="{E3090310-B542-DFF9-3729-2AF558D079D7}"/>
              </a:ext>
            </a:extLst>
          </p:cNvPr>
          <p:cNvSpPr>
            <a:spLocks noGrp="1"/>
          </p:cNvSpPr>
          <p:nvPr>
            <p:ph sz="half" idx="2"/>
          </p:nvPr>
        </p:nvSpPr>
        <p:spPr/>
        <p:txBody>
          <a:bodyPr>
            <a:noAutofit/>
          </a:bodyPr>
          <a:lstStyle/>
          <a:p>
            <a:pPr marL="0" indent="0">
              <a:buNone/>
            </a:pPr>
            <a:r>
              <a:rPr lang="en-IN" sz="1800" dirty="0"/>
              <a:t> return inputList.stream()</a:t>
            </a:r>
          </a:p>
          <a:p>
            <a:pPr marL="0" indent="0">
              <a:buNone/>
            </a:pPr>
            <a:r>
              <a:rPr lang="en-IN" sz="1800" dirty="0"/>
              <a:t>      .map(dom -&gt; DynamicTest.dynamicTest("Resolving: " + dom, </a:t>
            </a:r>
          </a:p>
          <a:p>
            <a:pPr marL="0" indent="0">
              <a:buNone/>
            </a:pPr>
            <a:r>
              <a:rPr lang="en-IN" sz="1800" dirty="0"/>
              <a:t>        () -&gt; {int id = inputList.indexOf(dom);</a:t>
            </a:r>
          </a:p>
          <a:p>
            <a:pPr marL="0" indent="0">
              <a:buNone/>
            </a:pPr>
            <a:r>
              <a:rPr lang="en-IN" sz="1800" dirty="0"/>
              <a:t> </a:t>
            </a:r>
          </a:p>
          <a:p>
            <a:pPr marL="0" indent="0">
              <a:buNone/>
            </a:pPr>
            <a:r>
              <a:rPr lang="en-IN" sz="1800" dirty="0"/>
              <a:t>      assertEquals(outputList.get(id), resolver.resolveDomain(dom));</a:t>
            </a:r>
          </a:p>
          <a:p>
            <a:pPr marL="0" indent="0">
              <a:buNone/>
            </a:pPr>
            <a:r>
              <a:rPr lang="en-IN" sz="1800" dirty="0"/>
              <a:t>    }));       </a:t>
            </a:r>
          </a:p>
          <a:p>
            <a:pPr marL="0" indent="0">
              <a:buNone/>
            </a:pPr>
            <a:r>
              <a:rPr lang="en-US" sz="1800" b="0" i="0" dirty="0">
                <a:solidFill>
                  <a:srgbClr val="000000"/>
                </a:solidFill>
                <a:effectLst/>
                <a:latin typeface="Raleway" pitchFamily="2" charset="0"/>
              </a:rPr>
              <a:t>The </a:t>
            </a:r>
            <a:r>
              <a:rPr lang="en-US" sz="1800" b="0" i="1" dirty="0" err="1">
                <a:solidFill>
                  <a:srgbClr val="000000"/>
                </a:solidFill>
                <a:effectLst/>
                <a:latin typeface="Raleway" pitchFamily="2" charset="0"/>
              </a:rPr>
              <a:t>inputList.stream</a:t>
            </a:r>
            <a:r>
              <a:rPr lang="en-US" sz="1800" b="0" i="1" dirty="0">
                <a:solidFill>
                  <a:srgbClr val="000000"/>
                </a:solidFill>
                <a:effectLst/>
                <a:latin typeface="Raleway" pitchFamily="2" charset="0"/>
              </a:rPr>
              <a:t>().map()</a:t>
            </a:r>
            <a:r>
              <a:rPr lang="en-US" sz="1800" b="0" i="0" dirty="0">
                <a:solidFill>
                  <a:srgbClr val="000000"/>
                </a:solidFill>
                <a:effectLst/>
                <a:latin typeface="Raleway" pitchFamily="2" charset="0"/>
              </a:rPr>
              <a:t> provides the stream of inputs (input generator). </a:t>
            </a:r>
          </a:p>
          <a:p>
            <a:pPr marL="0" indent="0">
              <a:buNone/>
            </a:pPr>
            <a:r>
              <a:rPr lang="en-US" sz="1800" b="0" i="0" dirty="0">
                <a:solidFill>
                  <a:srgbClr val="000000"/>
                </a:solidFill>
                <a:effectLst/>
                <a:latin typeface="Raleway" pitchFamily="2" charset="0"/>
              </a:rPr>
              <a:t>The first argument to </a:t>
            </a:r>
            <a:r>
              <a:rPr lang="en-US" sz="1800" b="0" i="1" dirty="0" err="1">
                <a:solidFill>
                  <a:srgbClr val="000000"/>
                </a:solidFill>
                <a:effectLst/>
                <a:latin typeface="Raleway" pitchFamily="2" charset="0"/>
              </a:rPr>
              <a:t>dynamicTest</a:t>
            </a:r>
            <a:r>
              <a:rPr lang="en-US" sz="1800" b="0" i="1" dirty="0">
                <a:solidFill>
                  <a:srgbClr val="000000"/>
                </a:solidFill>
                <a:effectLst/>
                <a:latin typeface="Raleway" pitchFamily="2" charset="0"/>
              </a:rPr>
              <a:t>()</a:t>
            </a:r>
            <a:r>
              <a:rPr lang="en-US" sz="1800" b="0" i="0" dirty="0">
                <a:solidFill>
                  <a:srgbClr val="000000"/>
                </a:solidFill>
                <a:effectLst/>
                <a:latin typeface="Raleway" pitchFamily="2" charset="0"/>
              </a:rPr>
              <a:t> is our display name generator (“Resolving: ” + </a:t>
            </a:r>
            <a:r>
              <a:rPr lang="en-US" sz="1800" b="0" i="1" dirty="0" err="1">
                <a:solidFill>
                  <a:srgbClr val="000000"/>
                </a:solidFill>
                <a:effectLst/>
                <a:latin typeface="Raleway" pitchFamily="2" charset="0"/>
              </a:rPr>
              <a:t>dom</a:t>
            </a:r>
            <a:r>
              <a:rPr lang="en-US" sz="1800" b="0" i="0" dirty="0">
                <a:solidFill>
                  <a:srgbClr val="000000"/>
                </a:solidFill>
                <a:effectLst/>
                <a:latin typeface="Raleway" pitchFamily="2" charset="0"/>
              </a:rPr>
              <a:t>) while the second argument, a </a:t>
            </a:r>
            <a:r>
              <a:rPr lang="en-US" sz="1800" b="0" i="1" dirty="0">
                <a:solidFill>
                  <a:srgbClr val="000000"/>
                </a:solidFill>
                <a:effectLst/>
                <a:latin typeface="Raleway" pitchFamily="2" charset="0"/>
              </a:rPr>
              <a:t>lambda</a:t>
            </a:r>
            <a:r>
              <a:rPr lang="en-US" sz="1800" b="0" i="0" dirty="0">
                <a:solidFill>
                  <a:srgbClr val="000000"/>
                </a:solidFill>
                <a:effectLst/>
                <a:latin typeface="Raleway" pitchFamily="2" charset="0"/>
              </a:rPr>
              <a:t>, is our test executor.</a:t>
            </a:r>
            <a:endParaRPr lang="en-IN" sz="1800" dirty="0"/>
          </a:p>
        </p:txBody>
      </p:sp>
    </p:spTree>
    <p:extLst>
      <p:ext uri="{BB962C8B-B14F-4D97-AF65-F5344CB8AC3E}">
        <p14:creationId xmlns:p14="http://schemas.microsoft.com/office/powerpoint/2010/main" val="3122880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2DED-27BA-6605-3D90-B3463B9E4523}"/>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3291B383-1EE5-C472-B05B-28E0EEC9F3BB}"/>
              </a:ext>
            </a:extLst>
          </p:cNvPr>
          <p:cNvSpPr>
            <a:spLocks noGrp="1"/>
          </p:cNvSpPr>
          <p:nvPr>
            <p:ph sz="half" idx="1"/>
          </p:nvPr>
        </p:nvSpPr>
        <p:spPr/>
        <p:txBody>
          <a:bodyPr>
            <a:normAutofit fontScale="55000" lnSpcReduction="20000"/>
          </a:bodyPr>
          <a:lstStyle/>
          <a:p>
            <a:pPr marL="0" indent="0">
              <a:buNone/>
            </a:pPr>
            <a:r>
              <a:rPr lang="en-IN" dirty="0"/>
              <a:t>@TestFactory</a:t>
            </a:r>
          </a:p>
          <a:p>
            <a:pPr marL="0" indent="0">
              <a:buNone/>
            </a:pPr>
            <a:r>
              <a:rPr lang="en-IN" dirty="0"/>
              <a:t>Stream&lt;DynamicTest&gt; dynamicTestsForEmployeeWorkflows() {</a:t>
            </a:r>
          </a:p>
          <a:p>
            <a:pPr marL="0" indent="0">
              <a:buNone/>
            </a:pPr>
            <a:r>
              <a:rPr lang="en-IN" dirty="0"/>
              <a:t>    List&lt;Employee&gt; </a:t>
            </a:r>
            <a:r>
              <a:rPr lang="en-IN" dirty="0" err="1"/>
              <a:t>inputList</a:t>
            </a:r>
            <a:r>
              <a:rPr lang="en-IN" dirty="0"/>
              <a:t> = Arrays.asList(</a:t>
            </a:r>
          </a:p>
          <a:p>
            <a:pPr marL="0" indent="0">
              <a:buNone/>
            </a:pPr>
            <a:r>
              <a:rPr lang="en-IN" dirty="0"/>
              <a:t>      new Employee(1, "Fred"), new Employee(2), new Employee(3, "John"));</a:t>
            </a:r>
          </a:p>
          <a:p>
            <a:pPr marL="0" indent="0">
              <a:buNone/>
            </a:pPr>
            <a:r>
              <a:rPr lang="en-IN" dirty="0"/>
              <a:t>        </a:t>
            </a:r>
          </a:p>
          <a:p>
            <a:pPr marL="0" indent="0">
              <a:buNone/>
            </a:pPr>
            <a:r>
              <a:rPr lang="en-IN" dirty="0"/>
              <a:t>    EmployeeDao </a:t>
            </a:r>
            <a:r>
              <a:rPr lang="en-IN" dirty="0" err="1"/>
              <a:t>dao</a:t>
            </a:r>
            <a:r>
              <a:rPr lang="en-IN" dirty="0"/>
              <a:t> = new EmployeeDao();</a:t>
            </a:r>
          </a:p>
          <a:p>
            <a:pPr marL="0" indent="0">
              <a:buNone/>
            </a:pPr>
            <a:r>
              <a:rPr lang="en-IN" dirty="0"/>
              <a:t>    Stream&lt;DynamicTest&gt; saveEmployeeStream = inputList.stream()</a:t>
            </a:r>
          </a:p>
          <a:p>
            <a:pPr marL="0" indent="0">
              <a:buNone/>
            </a:pPr>
            <a:r>
              <a:rPr lang="en-IN" dirty="0"/>
              <a:t>      .map(emp -&gt; DynamicTest.dynamicTest(</a:t>
            </a:r>
          </a:p>
          <a:p>
            <a:pPr marL="0" indent="0">
              <a:buNone/>
            </a:pPr>
            <a:r>
              <a:rPr lang="en-IN" dirty="0"/>
              <a:t>        "saveEmployee: " + </a:t>
            </a:r>
            <a:r>
              <a:rPr lang="en-IN" dirty="0" err="1"/>
              <a:t>emp.toString</a:t>
            </a:r>
            <a:r>
              <a:rPr lang="en-IN" dirty="0"/>
              <a:t>(), </a:t>
            </a:r>
          </a:p>
          <a:p>
            <a:pPr marL="0" indent="0">
              <a:buNone/>
            </a:pPr>
            <a:r>
              <a:rPr lang="en-IN" dirty="0"/>
              <a:t>          () -&gt; {</a:t>
            </a:r>
          </a:p>
          <a:p>
            <a:pPr marL="0" indent="0">
              <a:buNone/>
            </a:pPr>
            <a:r>
              <a:rPr lang="en-IN" dirty="0"/>
              <a:t>              Employee returned = </a:t>
            </a:r>
            <a:r>
              <a:rPr lang="en-IN" dirty="0" err="1"/>
              <a:t>dao.save</a:t>
            </a:r>
            <a:r>
              <a:rPr lang="en-IN" dirty="0"/>
              <a:t>(</a:t>
            </a:r>
            <a:r>
              <a:rPr lang="en-IN" dirty="0" err="1"/>
              <a:t>emp.getId</a:t>
            </a:r>
            <a:r>
              <a:rPr lang="en-IN" dirty="0"/>
              <a:t>());</a:t>
            </a:r>
          </a:p>
          <a:p>
            <a:pPr marL="0" indent="0">
              <a:buNone/>
            </a:pPr>
            <a:r>
              <a:rPr lang="en-IN" dirty="0"/>
              <a:t>              assertEquals(</a:t>
            </a:r>
            <a:r>
              <a:rPr lang="en-IN" dirty="0" err="1"/>
              <a:t>returned.getId</a:t>
            </a:r>
            <a:r>
              <a:rPr lang="en-IN" dirty="0"/>
              <a:t>(), </a:t>
            </a:r>
            <a:r>
              <a:rPr lang="en-IN" dirty="0" err="1"/>
              <a:t>emp.getId</a:t>
            </a:r>
            <a:r>
              <a:rPr lang="en-IN" dirty="0"/>
              <a:t>());</a:t>
            </a:r>
          </a:p>
          <a:p>
            <a:pPr marL="0" indent="0">
              <a:buNone/>
            </a:pPr>
            <a:r>
              <a:rPr lang="en-IN" dirty="0"/>
              <a:t>          }</a:t>
            </a:r>
          </a:p>
          <a:p>
            <a:pPr marL="0" indent="0">
              <a:buNone/>
            </a:pPr>
            <a:r>
              <a:rPr lang="en-IN" dirty="0"/>
              <a:t>    ));</a:t>
            </a:r>
          </a:p>
        </p:txBody>
      </p:sp>
      <p:sp>
        <p:nvSpPr>
          <p:cNvPr id="4" name="Content Placeholder 3">
            <a:extLst>
              <a:ext uri="{FF2B5EF4-FFF2-40B4-BE49-F238E27FC236}">
                <a16:creationId xmlns:a16="http://schemas.microsoft.com/office/drawing/2014/main" id="{F9339170-B59A-67CB-5633-9D04871DEA39}"/>
              </a:ext>
            </a:extLst>
          </p:cNvPr>
          <p:cNvSpPr>
            <a:spLocks noGrp="1"/>
          </p:cNvSpPr>
          <p:nvPr>
            <p:ph sz="half" idx="2"/>
          </p:nvPr>
        </p:nvSpPr>
        <p:spPr/>
        <p:txBody>
          <a:bodyPr>
            <a:normAutofit fontScale="55000" lnSpcReduction="20000"/>
          </a:bodyPr>
          <a:lstStyle/>
          <a:p>
            <a:pPr marL="0" indent="0">
              <a:buNone/>
            </a:pPr>
            <a:r>
              <a:rPr lang="en-IN" dirty="0"/>
              <a:t> Stream&lt;DynamicTest&gt; saveEmployeeWithFirstNameStream </a:t>
            </a:r>
          </a:p>
          <a:p>
            <a:pPr marL="0" indent="0">
              <a:buNone/>
            </a:pPr>
            <a:r>
              <a:rPr lang="en-IN" dirty="0"/>
              <a:t>      = inputList.stream()</a:t>
            </a:r>
          </a:p>
          <a:p>
            <a:pPr marL="0" indent="0">
              <a:buNone/>
            </a:pPr>
            <a:r>
              <a:rPr lang="en-IN" dirty="0"/>
              <a:t>      .filter(emp -&gt; !emp.getFirstName().</a:t>
            </a:r>
            <a:r>
              <a:rPr lang="en-IN" dirty="0" err="1"/>
              <a:t>isEmpty</a:t>
            </a:r>
            <a:r>
              <a:rPr lang="en-IN" dirty="0"/>
              <a:t>())</a:t>
            </a:r>
          </a:p>
          <a:p>
            <a:pPr marL="0" indent="0">
              <a:buNone/>
            </a:pPr>
            <a:r>
              <a:rPr lang="en-IN" dirty="0"/>
              <a:t>      .map(emp -&gt; DynamicTest.dynamicTest(</a:t>
            </a:r>
          </a:p>
          <a:p>
            <a:pPr marL="0" indent="0">
              <a:buNone/>
            </a:pPr>
            <a:r>
              <a:rPr lang="en-IN" dirty="0"/>
              <a:t>        "saveEmployeeWithName" + emp.toString(), </a:t>
            </a:r>
          </a:p>
          <a:p>
            <a:pPr marL="0" indent="0">
              <a:buNone/>
            </a:pPr>
            <a:r>
              <a:rPr lang="en-IN" dirty="0"/>
              <a:t>        () -&gt; {</a:t>
            </a:r>
          </a:p>
          <a:p>
            <a:pPr marL="0" indent="0">
              <a:buNone/>
            </a:pPr>
            <a:r>
              <a:rPr lang="en-IN" dirty="0"/>
              <a:t>            Employee returned = </a:t>
            </a:r>
            <a:r>
              <a:rPr lang="en-IN" dirty="0" err="1"/>
              <a:t>dao.save</a:t>
            </a:r>
            <a:r>
              <a:rPr lang="en-IN" dirty="0"/>
              <a:t>(</a:t>
            </a:r>
            <a:r>
              <a:rPr lang="en-IN" dirty="0" err="1"/>
              <a:t>emp.getId</a:t>
            </a:r>
            <a:r>
              <a:rPr lang="en-IN" dirty="0"/>
              <a:t>(), emp.getFirstName());</a:t>
            </a:r>
          </a:p>
          <a:p>
            <a:pPr marL="0" indent="0">
              <a:buNone/>
            </a:pPr>
            <a:r>
              <a:rPr lang="en-IN" dirty="0"/>
              <a:t>            assertEquals(</a:t>
            </a:r>
            <a:r>
              <a:rPr lang="en-IN" dirty="0" err="1"/>
              <a:t>returned.getId</a:t>
            </a:r>
            <a:r>
              <a:rPr lang="en-IN" dirty="0"/>
              <a:t>(), </a:t>
            </a:r>
            <a:r>
              <a:rPr lang="en-IN" dirty="0" err="1"/>
              <a:t>emp.getId</a:t>
            </a:r>
            <a:r>
              <a:rPr lang="en-IN" dirty="0"/>
              <a:t>());</a:t>
            </a:r>
          </a:p>
          <a:p>
            <a:pPr marL="0" indent="0">
              <a:buNone/>
            </a:pPr>
            <a:r>
              <a:rPr lang="en-IN" dirty="0"/>
              <a:t>            assertEquals(</a:t>
            </a:r>
            <a:r>
              <a:rPr lang="en-IN" dirty="0" err="1"/>
              <a:t>returned.getFirstName</a:t>
            </a:r>
            <a:r>
              <a:rPr lang="en-IN" dirty="0"/>
              <a:t>(), emp.getFirstName());</a:t>
            </a:r>
          </a:p>
          <a:p>
            <a:pPr marL="0" indent="0">
              <a:buNone/>
            </a:pPr>
            <a:r>
              <a:rPr lang="en-IN" dirty="0"/>
              <a:t>        }));</a:t>
            </a:r>
          </a:p>
          <a:p>
            <a:pPr marL="0" indent="0">
              <a:buNone/>
            </a:pPr>
            <a:r>
              <a:rPr lang="en-IN" dirty="0"/>
              <a:t>        </a:t>
            </a:r>
          </a:p>
          <a:p>
            <a:pPr marL="0" indent="0">
              <a:buNone/>
            </a:pPr>
            <a:r>
              <a:rPr lang="en-IN" dirty="0"/>
              <a:t>    return </a:t>
            </a:r>
            <a:r>
              <a:rPr lang="en-IN" dirty="0" err="1"/>
              <a:t>Stream.concat</a:t>
            </a:r>
            <a:r>
              <a:rPr lang="en-IN" dirty="0"/>
              <a:t>(saveEmployeeStream, </a:t>
            </a:r>
          </a:p>
          <a:p>
            <a:pPr marL="0" indent="0">
              <a:buNone/>
            </a:pPr>
            <a:r>
              <a:rPr lang="en-IN" dirty="0"/>
              <a:t>      saveEmployeeWithFirstNameStream);</a:t>
            </a:r>
          </a:p>
          <a:p>
            <a:pPr marL="0" indent="0">
              <a:buNone/>
            </a:pPr>
            <a:r>
              <a:rPr lang="en-IN" dirty="0"/>
              <a:t>}</a:t>
            </a:r>
          </a:p>
        </p:txBody>
      </p:sp>
    </p:spTree>
    <p:extLst>
      <p:ext uri="{BB962C8B-B14F-4D97-AF65-F5344CB8AC3E}">
        <p14:creationId xmlns:p14="http://schemas.microsoft.com/office/powerpoint/2010/main" val="370595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F38-45E3-8AC1-23D8-CE20FF22D95F}"/>
              </a:ext>
            </a:extLst>
          </p:cNvPr>
          <p:cNvSpPr>
            <a:spLocks noGrp="1"/>
          </p:cNvSpPr>
          <p:nvPr>
            <p:ph type="title"/>
          </p:nvPr>
        </p:nvSpPr>
        <p:spPr/>
        <p:txBody>
          <a:bodyPr/>
          <a:lstStyle/>
          <a:p>
            <a:r>
              <a:rPr lang="en-IN" dirty="0"/>
              <a:t>Test Interface &amp; Default methods</a:t>
            </a:r>
          </a:p>
        </p:txBody>
      </p:sp>
      <p:sp>
        <p:nvSpPr>
          <p:cNvPr id="5" name="Content Placeholder 4">
            <a:extLst>
              <a:ext uri="{FF2B5EF4-FFF2-40B4-BE49-F238E27FC236}">
                <a16:creationId xmlns:a16="http://schemas.microsoft.com/office/drawing/2014/main" id="{04DDAE92-43DE-6AA4-ECA2-8A482172DE8A}"/>
              </a:ext>
            </a:extLst>
          </p:cNvPr>
          <p:cNvSpPr>
            <a:spLocks noGrp="1"/>
          </p:cNvSpPr>
          <p:nvPr>
            <p:ph idx="1"/>
          </p:nvPr>
        </p:nvSpPr>
        <p:spPr/>
        <p:txBody>
          <a:bodyPr>
            <a:normAutofit/>
          </a:bodyPr>
          <a:lstStyle/>
          <a:p>
            <a:pPr>
              <a:lnSpc>
                <a:spcPct val="100000"/>
              </a:lnSpc>
            </a:pPr>
            <a:r>
              <a:rPr lang="en-US" sz="2000" dirty="0"/>
              <a:t>JUnit Jupiter allows @Test, @RepeatedTest, @ParameterizedTest, @TestFactory, @TestTemplate, @BeforeEach, and @AfterEach to be declared on interface default methods.</a:t>
            </a:r>
          </a:p>
          <a:p>
            <a:pPr>
              <a:lnSpc>
                <a:spcPct val="100000"/>
              </a:lnSpc>
            </a:pPr>
            <a:endParaRPr lang="en-US" sz="2000" dirty="0"/>
          </a:p>
          <a:p>
            <a:pPr>
              <a:lnSpc>
                <a:spcPct val="100000"/>
              </a:lnSpc>
            </a:pPr>
            <a:r>
              <a:rPr lang="en-US" sz="2000" dirty="0"/>
              <a:t> @BeforeAll and @AfterAll can either be declared on static methods in a test interface or on interface default methods if the test interface or test class is annotated with @TestInstance(Lifecycle.PER_CLASS)</a:t>
            </a:r>
          </a:p>
          <a:p>
            <a:pPr>
              <a:lnSpc>
                <a:spcPct val="100000"/>
              </a:lnSpc>
            </a:pPr>
            <a:endParaRPr lang="en-US" sz="2000" dirty="0"/>
          </a:p>
          <a:p>
            <a:pPr>
              <a:lnSpc>
                <a:spcPct val="100000"/>
              </a:lnSpc>
            </a:pPr>
            <a:r>
              <a:rPr lang="en-US" sz="2000" dirty="0"/>
              <a:t>@ExtendWith and @Tag can be declared on a test interface so that classes that implement the interface automatically inherit its tags and extensions.</a:t>
            </a:r>
          </a:p>
          <a:p>
            <a:pPr>
              <a:lnSpc>
                <a:spcPct val="100000"/>
              </a:lnSpc>
            </a:pPr>
            <a:r>
              <a:rPr lang="en-US" sz="2000" b="0" i="0" dirty="0">
                <a:solidFill>
                  <a:srgbClr val="444444"/>
                </a:solidFill>
                <a:effectLst/>
              </a:rPr>
              <a:t>Finally, In your test class, you can implement these test interfaces to have them applied.</a:t>
            </a:r>
            <a:endParaRPr lang="en-IN" sz="2000" dirty="0"/>
          </a:p>
        </p:txBody>
      </p:sp>
    </p:spTree>
    <p:extLst>
      <p:ext uri="{BB962C8B-B14F-4D97-AF65-F5344CB8AC3E}">
        <p14:creationId xmlns:p14="http://schemas.microsoft.com/office/powerpoint/2010/main" val="2919343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3"/>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73266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409008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180371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F2569-6DEE-A8A2-4199-88BD74B5C0B9}"/>
              </a:ext>
            </a:extLst>
          </p:cNvPr>
          <p:cNvSpPr>
            <a:spLocks noGrp="1"/>
          </p:cNvSpPr>
          <p:nvPr>
            <p:ph type="title"/>
          </p:nvPr>
        </p:nvSpPr>
        <p:spPr>
          <a:xfrm>
            <a:off x="838200" y="1717590"/>
            <a:ext cx="10515600" cy="2397210"/>
          </a:xfrm>
        </p:spPr>
        <p:txBody>
          <a:bodyPr>
            <a:noAutofit/>
          </a:bodyPr>
          <a:lstStyle/>
          <a:p>
            <a:pPr algn="ctr"/>
            <a:r>
              <a:rPr lang="en-US" dirty="0">
                <a:solidFill>
                  <a:srgbClr val="0070C0"/>
                </a:solidFill>
              </a:rPr>
              <a:t>Mockito</a:t>
            </a:r>
            <a:br>
              <a:rPr lang="en-US" sz="3200" dirty="0"/>
            </a:br>
            <a:r>
              <a:rPr lang="en-US" sz="3200" dirty="0"/>
              <a:t>We will now learn - how to integrate Mockito with the JUnit 5 extension model. </a:t>
            </a:r>
            <a:br>
              <a:rPr lang="en-US" sz="3200" dirty="0"/>
            </a:br>
            <a:endParaRPr lang="en-IN" sz="3200" dirty="0"/>
          </a:p>
        </p:txBody>
      </p:sp>
    </p:spTree>
    <p:extLst>
      <p:ext uri="{BB962C8B-B14F-4D97-AF65-F5344CB8AC3E}">
        <p14:creationId xmlns:p14="http://schemas.microsoft.com/office/powerpoint/2010/main" val="3935448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231704-DB73-523C-6BB2-332DAB50257C}"/>
              </a:ext>
            </a:extLst>
          </p:cNvPr>
          <p:cNvSpPr>
            <a:spLocks noGrp="1"/>
          </p:cNvSpPr>
          <p:nvPr>
            <p:ph type="title"/>
          </p:nvPr>
        </p:nvSpPr>
        <p:spPr/>
        <p:txBody>
          <a:bodyPr/>
          <a:lstStyle/>
          <a:p>
            <a:r>
              <a:rPr lang="en-IN" dirty="0"/>
              <a:t>Mockito – JUnit5 extensions</a:t>
            </a:r>
          </a:p>
        </p:txBody>
      </p:sp>
      <p:sp>
        <p:nvSpPr>
          <p:cNvPr id="4" name="Content Placeholder 3">
            <a:extLst>
              <a:ext uri="{FF2B5EF4-FFF2-40B4-BE49-F238E27FC236}">
                <a16:creationId xmlns:a16="http://schemas.microsoft.com/office/drawing/2014/main" id="{838F3B85-48FD-9E24-92AB-8BDD44B0EA1C}"/>
              </a:ext>
            </a:extLst>
          </p:cNvPr>
          <p:cNvSpPr>
            <a:spLocks noGrp="1"/>
          </p:cNvSpPr>
          <p:nvPr>
            <p:ph idx="1"/>
          </p:nvPr>
        </p:nvSpPr>
        <p:spPr/>
        <p:txBody>
          <a:bodyPr>
            <a:normAutofit/>
          </a:bodyPr>
          <a:lstStyle/>
          <a:p>
            <a:r>
              <a:rPr lang="en-IN" dirty="0"/>
              <a:t>Mockito provides an implementation for JUnit5 extensions in the library – </a:t>
            </a:r>
            <a:r>
              <a:rPr lang="en-IN" dirty="0" err="1"/>
              <a:t>mockito-junit-jupiter</a:t>
            </a:r>
            <a:r>
              <a:rPr lang="en-IN" dirty="0"/>
              <a:t>.</a:t>
            </a:r>
          </a:p>
          <a:p>
            <a:endParaRPr lang="en-IN" dirty="0"/>
          </a:p>
          <a:p>
            <a:r>
              <a:rPr lang="en-IN" dirty="0"/>
              <a:t>We'll include this dependency in our pom.xml:</a:t>
            </a:r>
          </a:p>
          <a:p>
            <a:pPr marL="457200" lvl="1" indent="0">
              <a:buNone/>
            </a:pPr>
            <a:r>
              <a:rPr lang="en-IN" dirty="0">
                <a:solidFill>
                  <a:srgbClr val="0070C0"/>
                </a:solidFill>
              </a:rPr>
              <a:t>&lt;dependency&gt;</a:t>
            </a:r>
          </a:p>
          <a:p>
            <a:pPr marL="457200" lvl="1" indent="0">
              <a:buNone/>
            </a:pPr>
            <a:r>
              <a:rPr lang="en-IN" dirty="0">
                <a:solidFill>
                  <a:srgbClr val="0070C0"/>
                </a:solidFill>
              </a:rPr>
              <a:t>    &lt;</a:t>
            </a:r>
            <a:r>
              <a:rPr lang="en-IN" dirty="0" err="1">
                <a:solidFill>
                  <a:srgbClr val="0070C0"/>
                </a:solidFill>
              </a:rPr>
              <a:t>groupId</a:t>
            </a:r>
            <a:r>
              <a:rPr lang="en-IN" dirty="0">
                <a:solidFill>
                  <a:srgbClr val="0070C0"/>
                </a:solidFill>
              </a:rPr>
              <a:t>&gt;</a:t>
            </a:r>
            <a:r>
              <a:rPr lang="en-IN" dirty="0" err="1">
                <a:solidFill>
                  <a:srgbClr val="0070C0"/>
                </a:solidFill>
              </a:rPr>
              <a:t>org.mockito</a:t>
            </a:r>
            <a:r>
              <a:rPr lang="en-IN" dirty="0">
                <a:solidFill>
                  <a:srgbClr val="0070C0"/>
                </a:solidFill>
              </a:rPr>
              <a:t>&lt;/</a:t>
            </a:r>
            <a:r>
              <a:rPr lang="en-IN" dirty="0" err="1">
                <a:solidFill>
                  <a:srgbClr val="0070C0"/>
                </a:solidFill>
              </a:rPr>
              <a:t>groupId</a:t>
            </a:r>
            <a:r>
              <a:rPr lang="en-IN" dirty="0">
                <a:solidFill>
                  <a:srgbClr val="0070C0"/>
                </a:solidFill>
              </a:rPr>
              <a:t>&gt;</a:t>
            </a:r>
          </a:p>
          <a:p>
            <a:pPr marL="457200" lvl="1" indent="0">
              <a:buNone/>
            </a:pPr>
            <a:r>
              <a:rPr lang="en-IN" dirty="0">
                <a:solidFill>
                  <a:srgbClr val="0070C0"/>
                </a:solidFill>
              </a:rPr>
              <a:t>    &lt;</a:t>
            </a:r>
            <a:r>
              <a:rPr lang="en-IN" dirty="0" err="1">
                <a:solidFill>
                  <a:srgbClr val="0070C0"/>
                </a:solidFill>
              </a:rPr>
              <a:t>artifactId</a:t>
            </a:r>
            <a:r>
              <a:rPr lang="en-IN" dirty="0">
                <a:solidFill>
                  <a:srgbClr val="0070C0"/>
                </a:solidFill>
              </a:rPr>
              <a:t>&gt;</a:t>
            </a:r>
            <a:r>
              <a:rPr lang="en-IN" dirty="0" err="1">
                <a:solidFill>
                  <a:srgbClr val="0070C0"/>
                </a:solidFill>
              </a:rPr>
              <a:t>mockito-junit-jupiter</a:t>
            </a:r>
            <a:r>
              <a:rPr lang="en-IN" dirty="0">
                <a:solidFill>
                  <a:srgbClr val="0070C0"/>
                </a:solidFill>
              </a:rPr>
              <a:t>&lt;/</a:t>
            </a:r>
            <a:r>
              <a:rPr lang="en-IN" dirty="0" err="1">
                <a:solidFill>
                  <a:srgbClr val="0070C0"/>
                </a:solidFill>
              </a:rPr>
              <a:t>artifactId</a:t>
            </a:r>
            <a:r>
              <a:rPr lang="en-IN" dirty="0">
                <a:solidFill>
                  <a:srgbClr val="0070C0"/>
                </a:solidFill>
              </a:rPr>
              <a:t>&gt;</a:t>
            </a:r>
          </a:p>
          <a:p>
            <a:pPr marL="457200" lvl="1" indent="0">
              <a:buNone/>
            </a:pPr>
            <a:r>
              <a:rPr lang="en-IN" dirty="0">
                <a:solidFill>
                  <a:srgbClr val="0070C0"/>
                </a:solidFill>
              </a:rPr>
              <a:t>    &lt;version&gt;4.6.1&lt;/version&gt;</a:t>
            </a:r>
          </a:p>
          <a:p>
            <a:pPr marL="457200" lvl="1" indent="0">
              <a:buNone/>
            </a:pPr>
            <a:r>
              <a:rPr lang="en-IN" dirty="0">
                <a:solidFill>
                  <a:srgbClr val="0070C0"/>
                </a:solidFill>
              </a:rPr>
              <a:t>    &lt;scope&gt;test&lt;/scope&gt;</a:t>
            </a:r>
          </a:p>
          <a:p>
            <a:pPr marL="457200" lvl="1" indent="0">
              <a:buNone/>
            </a:pPr>
            <a:r>
              <a:rPr lang="en-IN" dirty="0">
                <a:solidFill>
                  <a:srgbClr val="0070C0"/>
                </a:solidFill>
              </a:rPr>
              <a:t>&lt;/dependency&gt;</a:t>
            </a:r>
          </a:p>
        </p:txBody>
      </p:sp>
    </p:spTree>
    <p:extLst>
      <p:ext uri="{BB962C8B-B14F-4D97-AF65-F5344CB8AC3E}">
        <p14:creationId xmlns:p14="http://schemas.microsoft.com/office/powerpoint/2010/main" val="3870050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CC1-A5E0-3F4E-766B-E1166C0E721C}"/>
              </a:ext>
            </a:extLst>
          </p:cNvPr>
          <p:cNvSpPr>
            <a:spLocks noGrp="1"/>
          </p:cNvSpPr>
          <p:nvPr>
            <p:ph type="title"/>
          </p:nvPr>
        </p:nvSpPr>
        <p:spPr/>
        <p:txBody>
          <a:bodyPr/>
          <a:lstStyle/>
          <a:p>
            <a:r>
              <a:rPr lang="en-IN" dirty="0"/>
              <a:t>Mockito</a:t>
            </a:r>
          </a:p>
        </p:txBody>
      </p:sp>
      <p:sp>
        <p:nvSpPr>
          <p:cNvPr id="3" name="Content Placeholder 2">
            <a:extLst>
              <a:ext uri="{FF2B5EF4-FFF2-40B4-BE49-F238E27FC236}">
                <a16:creationId xmlns:a16="http://schemas.microsoft.com/office/drawing/2014/main" id="{F2961CAE-0C4E-9EA1-2F74-825CED96F51D}"/>
              </a:ext>
            </a:extLst>
          </p:cNvPr>
          <p:cNvSpPr>
            <a:spLocks noGrp="1"/>
          </p:cNvSpPr>
          <p:nvPr>
            <p:ph idx="1"/>
          </p:nvPr>
        </p:nvSpPr>
        <p:spPr/>
        <p:txBody>
          <a:bodyPr>
            <a:normAutofit fontScale="70000" lnSpcReduction="20000"/>
          </a:bodyPr>
          <a:lstStyle/>
          <a:p>
            <a:pPr>
              <a:lnSpc>
                <a:spcPct val="120000"/>
              </a:lnSpc>
            </a:pPr>
            <a:r>
              <a:rPr lang="en-US" dirty="0"/>
              <a:t>what are the difference between spy and mock in Mockito API? </a:t>
            </a:r>
          </a:p>
          <a:p>
            <a:pPr>
              <a:lnSpc>
                <a:spcPct val="120000"/>
              </a:lnSpc>
            </a:pPr>
            <a:r>
              <a:rPr lang="en-US" dirty="0"/>
              <a:t>Both can be used to mock methods or fields.</a:t>
            </a:r>
          </a:p>
          <a:p>
            <a:pPr>
              <a:lnSpc>
                <a:spcPct val="120000"/>
              </a:lnSpc>
            </a:pPr>
            <a:r>
              <a:rPr lang="en-US" dirty="0"/>
              <a:t>The difference is that in mock, you are creating a complete mock or fake object </a:t>
            </a:r>
          </a:p>
          <a:p>
            <a:pPr>
              <a:lnSpc>
                <a:spcPct val="120000"/>
              </a:lnSpc>
            </a:pPr>
            <a:r>
              <a:rPr lang="en-US" dirty="0"/>
              <a:t>In spy, there is the real object and you just spying or stubbing specific methods of it.</a:t>
            </a:r>
          </a:p>
          <a:p>
            <a:pPr>
              <a:lnSpc>
                <a:spcPct val="120000"/>
              </a:lnSpc>
            </a:pPr>
            <a:r>
              <a:rPr lang="en-US" dirty="0"/>
              <a:t>When using mock objects, the default behavior of the method when not stub is do nothing. Simple means, if its a void method, then it will do nothing when you call the method or if its a method with a return then it may return null, empty or the default value.</a:t>
            </a:r>
          </a:p>
          <a:p>
            <a:pPr>
              <a:lnSpc>
                <a:spcPct val="120000"/>
              </a:lnSpc>
            </a:pPr>
            <a:r>
              <a:rPr lang="en-US" dirty="0"/>
              <a:t>While in spy objects, of course, since it is a real method, when you are not stubbing the method, then it will call the real method behavior. </a:t>
            </a:r>
          </a:p>
          <a:p>
            <a:pPr>
              <a:lnSpc>
                <a:spcPct val="120000"/>
              </a:lnSpc>
            </a:pPr>
            <a:r>
              <a:rPr lang="en-US" dirty="0"/>
              <a:t>If you want to change and mock the method, then you need to stub it.</a:t>
            </a:r>
            <a:endParaRPr lang="en-IN" dirty="0"/>
          </a:p>
        </p:txBody>
      </p:sp>
    </p:spTree>
    <p:extLst>
      <p:ext uri="{BB962C8B-B14F-4D97-AF65-F5344CB8AC3E}">
        <p14:creationId xmlns:p14="http://schemas.microsoft.com/office/powerpoint/2010/main" val="724312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@Mock </a:t>
            </a:r>
            <a:br>
              <a:rPr lang="en-IN" dirty="0"/>
            </a:br>
            <a:r>
              <a:rPr lang="en-US" sz="3600" dirty="0"/>
              <a:t>mock objects for any class attribute or method parameter annotated with @Mock.</a:t>
            </a:r>
            <a:endParaRPr lang="en-IN" sz="3600" dirty="0"/>
          </a:p>
        </p:txBody>
      </p:sp>
    </p:spTree>
    <p:extLst>
      <p:ext uri="{BB962C8B-B14F-4D97-AF65-F5344CB8AC3E}">
        <p14:creationId xmlns:p14="http://schemas.microsoft.com/office/powerpoint/2010/main" val="3563006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@Spy </a:t>
            </a:r>
            <a:br>
              <a:rPr lang="en-IN" dirty="0"/>
            </a:br>
            <a:r>
              <a:rPr lang="en-IN" dirty="0"/>
              <a:t>S</a:t>
            </a:r>
            <a:r>
              <a:rPr lang="en-US" sz="3600" dirty="0"/>
              <a:t>py objects for any class attribute or method parameter annotated with @Spy.</a:t>
            </a:r>
            <a:endParaRPr lang="en-IN" sz="3600" dirty="0"/>
          </a:p>
        </p:txBody>
      </p:sp>
    </p:spTree>
    <p:extLst>
      <p:ext uri="{BB962C8B-B14F-4D97-AF65-F5344CB8AC3E}">
        <p14:creationId xmlns:p14="http://schemas.microsoft.com/office/powerpoint/2010/main" val="4177168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DD0C-2F1C-929E-5B8F-7E41EBDCCFDE}"/>
              </a:ext>
            </a:extLst>
          </p:cNvPr>
          <p:cNvSpPr>
            <a:spLocks noGrp="1"/>
          </p:cNvSpPr>
          <p:nvPr>
            <p:ph type="title"/>
          </p:nvPr>
        </p:nvSpPr>
        <p:spPr/>
        <p:txBody>
          <a:bodyPr/>
          <a:lstStyle/>
          <a:p>
            <a:r>
              <a:rPr lang="en-US" dirty="0"/>
              <a:t> When should you use mock or spy?</a:t>
            </a:r>
            <a:endParaRPr lang="en-IN" dirty="0"/>
          </a:p>
        </p:txBody>
      </p:sp>
      <p:sp>
        <p:nvSpPr>
          <p:cNvPr id="3" name="Content Placeholder 2">
            <a:extLst>
              <a:ext uri="{FF2B5EF4-FFF2-40B4-BE49-F238E27FC236}">
                <a16:creationId xmlns:a16="http://schemas.microsoft.com/office/drawing/2014/main" id="{4A77F9EE-53EF-7B35-A06D-09CAE96E5C7B}"/>
              </a:ext>
            </a:extLst>
          </p:cNvPr>
          <p:cNvSpPr>
            <a:spLocks noGrp="1"/>
          </p:cNvSpPr>
          <p:nvPr>
            <p:ph idx="1"/>
          </p:nvPr>
        </p:nvSpPr>
        <p:spPr/>
        <p:txBody>
          <a:bodyPr>
            <a:normAutofit/>
          </a:bodyPr>
          <a:lstStyle/>
          <a:p>
            <a:r>
              <a:rPr lang="en-US" dirty="0"/>
              <a:t>If you want to be safe and avoid calling external services and just want to test the logic inside of the unit, then use mock. </a:t>
            </a:r>
          </a:p>
          <a:p>
            <a:pPr marL="0" indent="0">
              <a:buNone/>
            </a:pPr>
            <a:endParaRPr lang="en-US" dirty="0"/>
          </a:p>
          <a:p>
            <a:r>
              <a:rPr lang="en-US" dirty="0"/>
              <a:t>If you want to call external service and perform calling of real dependency, or simply say, you want to run the program as it is and just stub specific methods, then use spy. </a:t>
            </a:r>
          </a:p>
          <a:p>
            <a:pPr marL="0" indent="0">
              <a:buNone/>
            </a:pPr>
            <a:endParaRPr lang="en-US" dirty="0"/>
          </a:p>
          <a:p>
            <a:r>
              <a:rPr lang="en-US" dirty="0"/>
              <a:t>So that’s the difference between spy and mock in </a:t>
            </a:r>
            <a:r>
              <a:rPr lang="en-US" dirty="0" err="1"/>
              <a:t>mockito</a:t>
            </a:r>
            <a:r>
              <a:rPr lang="en-US" dirty="0"/>
              <a:t>.</a:t>
            </a:r>
            <a:endParaRPr lang="en-IN" dirty="0"/>
          </a:p>
        </p:txBody>
      </p:sp>
    </p:spTree>
    <p:extLst>
      <p:ext uri="{BB962C8B-B14F-4D97-AF65-F5344CB8AC3E}">
        <p14:creationId xmlns:p14="http://schemas.microsoft.com/office/powerpoint/2010/main" val="1190987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fontScale="90000"/>
          </a:bodyPr>
          <a:lstStyle/>
          <a:p>
            <a:pPr algn="ctr"/>
            <a:r>
              <a:rPr lang="en-IN" dirty="0">
                <a:solidFill>
                  <a:srgbClr val="0070C0"/>
                </a:solidFill>
              </a:rPr>
              <a:t>@Captor</a:t>
            </a:r>
            <a:br>
              <a:rPr lang="en-IN" dirty="0"/>
            </a:br>
            <a:r>
              <a:rPr lang="en-IN" sz="3600" dirty="0"/>
              <a:t>Using @Captor annotation to capture Method arguments.</a:t>
            </a:r>
          </a:p>
        </p:txBody>
      </p:sp>
    </p:spTree>
    <p:extLst>
      <p:ext uri="{BB962C8B-B14F-4D97-AF65-F5344CB8AC3E}">
        <p14:creationId xmlns:p14="http://schemas.microsoft.com/office/powerpoint/2010/main" val="2274006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a:bodyPr>
          <a:lstStyle/>
          <a:p>
            <a:r>
              <a:rPr lang="en-US" dirty="0"/>
              <a:t>Captor annotation is used to create an </a:t>
            </a:r>
            <a:r>
              <a:rPr lang="en-US" dirty="0" err="1"/>
              <a:t>ArgumentCaptor</a:t>
            </a:r>
            <a:r>
              <a:rPr lang="en-US" dirty="0"/>
              <a:t> instance to capture method argument values for further assertions.</a:t>
            </a:r>
          </a:p>
          <a:p>
            <a:endParaRPr lang="en-US" dirty="0"/>
          </a:p>
          <a:p>
            <a:r>
              <a:rPr lang="en-US" dirty="0"/>
              <a:t>Next slide shows a simple implementation of @Captor annotation that captures </a:t>
            </a:r>
            <a:r>
              <a:rPr lang="en-US" dirty="0" err="1"/>
              <a:t>MyMap’s</a:t>
            </a:r>
            <a:r>
              <a:rPr lang="en-US" dirty="0"/>
              <a:t> key and values:</a:t>
            </a:r>
            <a:endParaRPr lang="en-IN" dirty="0"/>
          </a:p>
        </p:txBody>
      </p:sp>
    </p:spTree>
    <p:extLst>
      <p:ext uri="{BB962C8B-B14F-4D97-AF65-F5344CB8AC3E}">
        <p14:creationId xmlns:p14="http://schemas.microsoft.com/office/powerpoint/2010/main" val="1885699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fontScale="55000" lnSpcReduction="20000"/>
          </a:bodyPr>
          <a:lstStyle/>
          <a:p>
            <a:pPr marL="0" indent="0">
              <a:buNone/>
            </a:pPr>
            <a:r>
              <a:rPr lang="en-IN" dirty="0"/>
              <a:t>@Mock</a:t>
            </a:r>
          </a:p>
          <a:p>
            <a:pPr marL="0" indent="0">
              <a:buNone/>
            </a:pPr>
            <a:r>
              <a:rPr lang="en-IN" dirty="0"/>
              <a:t>HashMap&lt;String, Integer&gt; </a:t>
            </a:r>
            <a:r>
              <a:rPr lang="en-IN" dirty="0" err="1"/>
              <a:t>MyMap</a:t>
            </a:r>
            <a:r>
              <a:rPr lang="en-IN" dirty="0"/>
              <a:t>;</a:t>
            </a:r>
          </a:p>
          <a:p>
            <a:pPr marL="0" indent="0">
              <a:buNone/>
            </a:pPr>
            <a:r>
              <a:rPr lang="en-IN" dirty="0">
                <a:highlight>
                  <a:srgbClr val="FFFF00"/>
                </a:highlight>
              </a:rPr>
              <a:t>@Captor</a:t>
            </a:r>
          </a:p>
          <a:p>
            <a:pPr marL="0" indent="0">
              <a:buNone/>
            </a:pPr>
            <a:r>
              <a:rPr lang="en-IN" dirty="0" err="1">
                <a:highlight>
                  <a:srgbClr val="FFFF00"/>
                </a:highlight>
              </a:rPr>
              <a:t>ArgumentCaptor</a:t>
            </a:r>
            <a:r>
              <a:rPr lang="en-IN" dirty="0">
                <a:highlight>
                  <a:srgbClr val="FFFF00"/>
                </a:highlight>
              </a:rPr>
              <a:t>&lt;String&gt; </a:t>
            </a:r>
            <a:r>
              <a:rPr lang="en-IN" dirty="0" err="1"/>
              <a:t>keyCaptor</a:t>
            </a:r>
            <a:r>
              <a:rPr lang="en-IN" dirty="0"/>
              <a:t>;</a:t>
            </a:r>
          </a:p>
          <a:p>
            <a:pPr marL="0" indent="0">
              <a:buNone/>
            </a:pPr>
            <a:r>
              <a:rPr lang="en-IN" dirty="0"/>
              <a:t>@Captor</a:t>
            </a:r>
          </a:p>
          <a:p>
            <a:pPr marL="0" indent="0">
              <a:buNone/>
            </a:pPr>
            <a:r>
              <a:rPr lang="en-IN" dirty="0" err="1"/>
              <a:t>ArgumentCaptor</a:t>
            </a:r>
            <a:r>
              <a:rPr lang="en-IN" dirty="0"/>
              <a:t>&lt;Integer&gt; </a:t>
            </a:r>
            <a:r>
              <a:rPr lang="en-IN" dirty="0" err="1"/>
              <a:t>valueCaptor</a:t>
            </a:r>
            <a:r>
              <a:rPr lang="en-IN" dirty="0"/>
              <a:t>;</a:t>
            </a:r>
          </a:p>
          <a:p>
            <a:pPr marL="0" indent="0">
              <a:buNone/>
            </a:pPr>
            <a:r>
              <a:rPr lang="en-IN" dirty="0"/>
              <a:t>@Test</a:t>
            </a:r>
          </a:p>
          <a:p>
            <a:pPr marL="0" indent="0">
              <a:buNone/>
            </a:pPr>
            <a:r>
              <a:rPr lang="en-IN" dirty="0"/>
              <a:t>public void </a:t>
            </a:r>
            <a:r>
              <a:rPr lang="en-IN" dirty="0" err="1"/>
              <a:t>ArgumentCaptorTest</a:t>
            </a:r>
            <a:r>
              <a:rPr lang="en-IN" dirty="0"/>
              <a:t>()</a:t>
            </a:r>
          </a:p>
          <a:p>
            <a:pPr marL="0" indent="0">
              <a:buNone/>
            </a:pPr>
            <a:r>
              <a:rPr lang="en-IN" dirty="0"/>
              <a:t>{</a:t>
            </a:r>
          </a:p>
          <a:p>
            <a:pPr marL="0" indent="0">
              <a:buNone/>
            </a:pPr>
            <a:r>
              <a:rPr lang="en-IN" dirty="0"/>
              <a:t>   </a:t>
            </a:r>
            <a:r>
              <a:rPr lang="en-IN" dirty="0" err="1"/>
              <a:t>hashMap.put</a:t>
            </a:r>
            <a:r>
              <a:rPr lang="en-IN" dirty="0"/>
              <a:t>("A", 10);</a:t>
            </a:r>
          </a:p>
          <a:p>
            <a:pPr marL="0" indent="0">
              <a:buNone/>
            </a:pPr>
            <a:r>
              <a:rPr lang="en-IN" dirty="0"/>
              <a:t>   </a:t>
            </a:r>
            <a:r>
              <a:rPr lang="en-IN" dirty="0" err="1"/>
              <a:t>Mockito.verify</a:t>
            </a:r>
            <a:r>
              <a:rPr lang="en-IN" dirty="0"/>
              <a:t>(</a:t>
            </a:r>
            <a:r>
              <a:rPr lang="en-IN" dirty="0" err="1"/>
              <a:t>MyMap</a:t>
            </a:r>
            <a:r>
              <a:rPr lang="en-IN" dirty="0"/>
              <a:t>).put(</a:t>
            </a:r>
            <a:r>
              <a:rPr lang="en-IN" dirty="0" err="1">
                <a:highlight>
                  <a:srgbClr val="FFFF00"/>
                </a:highlight>
              </a:rPr>
              <a:t>keyCaptor.capture</a:t>
            </a:r>
            <a:r>
              <a:rPr lang="en-IN" dirty="0">
                <a:highlight>
                  <a:srgbClr val="FFFF00"/>
                </a:highlight>
              </a:rPr>
              <a:t>(), </a:t>
            </a:r>
            <a:r>
              <a:rPr lang="en-IN" dirty="0" err="1">
                <a:highlight>
                  <a:srgbClr val="FFFF00"/>
                </a:highlight>
              </a:rPr>
              <a:t>valueCaptor.capture</a:t>
            </a:r>
            <a:r>
              <a:rPr lang="en-IN" dirty="0">
                <a:highlight>
                  <a:srgbClr val="FFFF00"/>
                </a:highlight>
              </a:rPr>
              <a:t>()</a:t>
            </a:r>
            <a:r>
              <a:rPr lang="en-IN" dirty="0"/>
              <a:t>);</a:t>
            </a:r>
          </a:p>
          <a:p>
            <a:pPr marL="0" indent="0">
              <a:buNone/>
            </a:pPr>
            <a:r>
              <a:rPr lang="en-IN" dirty="0"/>
              <a:t>   assertEquals("A", </a:t>
            </a:r>
            <a:r>
              <a:rPr lang="en-IN" dirty="0" err="1"/>
              <a:t>keyCaptor.getValue</a:t>
            </a:r>
            <a:r>
              <a:rPr lang="en-IN" dirty="0"/>
              <a:t>());</a:t>
            </a:r>
          </a:p>
          <a:p>
            <a:pPr marL="0" indent="0">
              <a:buNone/>
            </a:pPr>
            <a:r>
              <a:rPr lang="en-IN" dirty="0"/>
              <a:t>   assertEquals(new Integer(10), </a:t>
            </a:r>
            <a:r>
              <a:rPr lang="en-IN" dirty="0" err="1"/>
              <a:t>valueCaptor.getValue</a:t>
            </a:r>
            <a:r>
              <a:rPr lang="en-IN" dirty="0"/>
              <a:t>());</a:t>
            </a:r>
          </a:p>
          <a:p>
            <a:pPr marL="0" indent="0">
              <a:buNone/>
            </a:pPr>
            <a:r>
              <a:rPr lang="en-IN" dirty="0"/>
              <a:t>}</a:t>
            </a:r>
          </a:p>
        </p:txBody>
      </p:sp>
    </p:spTree>
    <p:extLst>
      <p:ext uri="{BB962C8B-B14F-4D97-AF65-F5344CB8AC3E}">
        <p14:creationId xmlns:p14="http://schemas.microsoft.com/office/powerpoint/2010/main" val="31851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BA12-F30A-7F91-40F6-47DDB1EC11A5}"/>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1B540B60-F586-F7DD-A5C2-237DD244ADBB}"/>
              </a:ext>
            </a:extLst>
          </p:cNvPr>
          <p:cNvSpPr>
            <a:spLocks noGrp="1"/>
          </p:cNvSpPr>
          <p:nvPr>
            <p:ph idx="1"/>
          </p:nvPr>
        </p:nvSpPr>
        <p:spPr/>
        <p:txBody>
          <a:bodyPr>
            <a:normAutofit/>
          </a:bodyPr>
          <a:lstStyle/>
          <a:p>
            <a:r>
              <a:rPr lang="en-US" dirty="0"/>
              <a:t>The mantra of the early extreme programmers was to take things that worked well and “exert them to the extreme”. </a:t>
            </a:r>
          </a:p>
          <a:p>
            <a:r>
              <a:rPr lang="en-US" dirty="0"/>
              <a:t>In the same way, TDD was born: “If I test the code I write, I get better quality code: what would happen if I took the process to the extreme: writing tests before the code itself?”</a:t>
            </a:r>
          </a:p>
          <a:p>
            <a:endParaRPr lang="en-US" dirty="0"/>
          </a:p>
          <a:p>
            <a:r>
              <a:rPr lang="en-US" dirty="0"/>
              <a:t>Kent Beck answered this by developing TDD, and starting a small revolution within the eXtreme Programming revolution.</a:t>
            </a:r>
            <a:endParaRPr lang="en-IN" dirty="0"/>
          </a:p>
        </p:txBody>
      </p:sp>
    </p:spTree>
    <p:extLst>
      <p:ext uri="{BB962C8B-B14F-4D97-AF65-F5344CB8AC3E}">
        <p14:creationId xmlns:p14="http://schemas.microsoft.com/office/powerpoint/2010/main" val="2006229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a:bodyPr>
          <a:lstStyle/>
          <a:p>
            <a:pPr algn="ctr"/>
            <a:r>
              <a:rPr lang="en-IN" dirty="0">
                <a:solidFill>
                  <a:srgbClr val="0070C0"/>
                </a:solidFill>
              </a:rPr>
              <a:t>@InjectMock</a:t>
            </a:r>
            <a:br>
              <a:rPr lang="en-IN" dirty="0"/>
            </a:br>
            <a:r>
              <a:rPr lang="en-IN" sz="3600" dirty="0"/>
              <a:t>Injecting mock inside </a:t>
            </a:r>
          </a:p>
        </p:txBody>
      </p:sp>
    </p:spTree>
    <p:extLst>
      <p:ext uri="{BB962C8B-B14F-4D97-AF65-F5344CB8AC3E}">
        <p14:creationId xmlns:p14="http://schemas.microsoft.com/office/powerpoint/2010/main" val="1225296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lstStyle/>
          <a:p>
            <a:r>
              <a:rPr lang="en-IN" dirty="0"/>
              <a:t>	Learn How to inject mock into a Spy.</a:t>
            </a:r>
          </a:p>
        </p:txBody>
      </p:sp>
    </p:spTree>
    <p:extLst>
      <p:ext uri="{BB962C8B-B14F-4D97-AF65-F5344CB8AC3E}">
        <p14:creationId xmlns:p14="http://schemas.microsoft.com/office/powerpoint/2010/main" val="2401236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5F9-1A44-8FE5-E280-0CA0BE6C2A17}"/>
              </a:ext>
            </a:extLst>
          </p:cNvPr>
          <p:cNvSpPr>
            <a:spLocks noGrp="1"/>
          </p:cNvSpPr>
          <p:nvPr>
            <p:ph type="title"/>
          </p:nvPr>
        </p:nvSpPr>
        <p:spPr/>
        <p:txBody>
          <a:bodyPr/>
          <a:lstStyle/>
          <a:p>
            <a:r>
              <a:rPr lang="en-IN" dirty="0"/>
              <a:t>Types Of Testing</a:t>
            </a:r>
          </a:p>
        </p:txBody>
      </p:sp>
      <p:pic>
        <p:nvPicPr>
          <p:cNvPr id="3" name="Picture 2">
            <a:extLst>
              <a:ext uri="{FF2B5EF4-FFF2-40B4-BE49-F238E27FC236}">
                <a16:creationId xmlns:a16="http://schemas.microsoft.com/office/drawing/2014/main" id="{4C626470-54E7-6A07-0B7F-5CE3E8B895A4}"/>
              </a:ext>
            </a:extLst>
          </p:cNvPr>
          <p:cNvPicPr>
            <a:picLocks noChangeAspect="1"/>
          </p:cNvPicPr>
          <p:nvPr/>
        </p:nvPicPr>
        <p:blipFill>
          <a:blip r:embed="rId3"/>
          <a:stretch>
            <a:fillRect/>
          </a:stretch>
        </p:blipFill>
        <p:spPr>
          <a:xfrm>
            <a:off x="2919412" y="1632916"/>
            <a:ext cx="5458469" cy="4296396"/>
          </a:xfrm>
          <a:prstGeom prst="rect">
            <a:avLst/>
          </a:prstGeom>
        </p:spPr>
      </p:pic>
    </p:spTree>
    <p:extLst>
      <p:ext uri="{BB962C8B-B14F-4D97-AF65-F5344CB8AC3E}">
        <p14:creationId xmlns:p14="http://schemas.microsoft.com/office/powerpoint/2010/main" val="1300270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B4C6-D727-C9CE-58FB-61B396196AE3}"/>
              </a:ext>
            </a:extLst>
          </p:cNvPr>
          <p:cNvSpPr>
            <a:spLocks noGrp="1"/>
          </p:cNvSpPr>
          <p:nvPr>
            <p:ph type="title"/>
          </p:nvPr>
        </p:nvSpPr>
        <p:spPr/>
        <p:txBody>
          <a:bodyPr/>
          <a:lstStyle/>
          <a:p>
            <a:r>
              <a:rPr lang="en-IN" dirty="0"/>
              <a:t>Testing Frameworks &amp; Tools</a:t>
            </a:r>
          </a:p>
        </p:txBody>
      </p:sp>
      <p:pic>
        <p:nvPicPr>
          <p:cNvPr id="3" name="Picture 2">
            <a:extLst>
              <a:ext uri="{FF2B5EF4-FFF2-40B4-BE49-F238E27FC236}">
                <a16:creationId xmlns:a16="http://schemas.microsoft.com/office/drawing/2014/main" id="{4076C49B-B5AF-691A-2446-A1F5DF805474}"/>
              </a:ext>
            </a:extLst>
          </p:cNvPr>
          <p:cNvPicPr>
            <a:picLocks noChangeAspect="1"/>
          </p:cNvPicPr>
          <p:nvPr/>
        </p:nvPicPr>
        <p:blipFill>
          <a:blip r:embed="rId2"/>
          <a:stretch>
            <a:fillRect/>
          </a:stretch>
        </p:blipFill>
        <p:spPr>
          <a:xfrm>
            <a:off x="3849902" y="2432994"/>
            <a:ext cx="3676650" cy="3524250"/>
          </a:xfrm>
          <a:prstGeom prst="rect">
            <a:avLst/>
          </a:prstGeom>
        </p:spPr>
      </p:pic>
    </p:spTree>
    <p:extLst>
      <p:ext uri="{BB962C8B-B14F-4D97-AF65-F5344CB8AC3E}">
        <p14:creationId xmlns:p14="http://schemas.microsoft.com/office/powerpoint/2010/main" val="3543443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C1DA9B-3803-A14D-4C03-7E6955705129}"/>
              </a:ext>
            </a:extLst>
          </p:cNvPr>
          <p:cNvSpPr>
            <a:spLocks noGrp="1"/>
          </p:cNvSpPr>
          <p:nvPr>
            <p:ph type="title"/>
          </p:nvPr>
        </p:nvSpPr>
        <p:spPr/>
        <p:txBody>
          <a:bodyPr/>
          <a:lstStyle/>
          <a:p>
            <a:r>
              <a:rPr lang="en-IN" dirty="0"/>
              <a:t>Testing Frameworks &amp; Tools</a:t>
            </a:r>
          </a:p>
        </p:txBody>
      </p:sp>
      <p:sp>
        <p:nvSpPr>
          <p:cNvPr id="4" name="Content Placeholder 3">
            <a:extLst>
              <a:ext uri="{FF2B5EF4-FFF2-40B4-BE49-F238E27FC236}">
                <a16:creationId xmlns:a16="http://schemas.microsoft.com/office/drawing/2014/main" id="{4150B50B-394E-72F8-89A0-DD540C52DB5A}"/>
              </a:ext>
            </a:extLst>
          </p:cNvPr>
          <p:cNvSpPr>
            <a:spLocks noGrp="1"/>
          </p:cNvSpPr>
          <p:nvPr>
            <p:ph idx="1"/>
          </p:nvPr>
        </p:nvSpPr>
        <p:spPr/>
        <p:txBody>
          <a:bodyPr/>
          <a:lstStyle/>
          <a:p>
            <a:r>
              <a:rPr lang="en-US" dirty="0"/>
              <a:t>Selenium is an open-source automation testing framework.</a:t>
            </a:r>
          </a:p>
          <a:p>
            <a:r>
              <a:rPr lang="en-US" dirty="0"/>
              <a:t>Selenium is widely used for web application testing. </a:t>
            </a:r>
          </a:p>
          <a:p>
            <a:r>
              <a:rPr lang="en-US" dirty="0"/>
              <a:t>It is mainly built on Java and extensively used for automation of web application. </a:t>
            </a:r>
          </a:p>
          <a:p>
            <a:r>
              <a:rPr lang="en-US" dirty="0"/>
              <a:t>Basically, selenium is used for functional and regression testing. </a:t>
            </a:r>
            <a:endParaRPr lang="en-IN" dirty="0"/>
          </a:p>
        </p:txBody>
      </p:sp>
    </p:spTree>
    <p:extLst>
      <p:ext uri="{BB962C8B-B14F-4D97-AF65-F5344CB8AC3E}">
        <p14:creationId xmlns:p14="http://schemas.microsoft.com/office/powerpoint/2010/main" val="2566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DB04-1A37-1FC6-A6FA-F0C33DCEC10C}"/>
              </a:ext>
            </a:extLst>
          </p:cNvPr>
          <p:cNvSpPr>
            <a:spLocks noGrp="1"/>
          </p:cNvSpPr>
          <p:nvPr>
            <p:ph type="title"/>
          </p:nvPr>
        </p:nvSpPr>
        <p:spPr/>
        <p:txBody>
          <a:bodyPr>
            <a:normAutofit fontScale="90000"/>
          </a:bodyPr>
          <a:lstStyle/>
          <a:p>
            <a:br>
              <a:rPr lang="en-US" dirty="0"/>
            </a:br>
            <a:r>
              <a:rPr lang="en-US" dirty="0"/>
              <a:t>Three phases of Test Driven Development</a:t>
            </a:r>
            <a:br>
              <a:rPr lang="en-US" dirty="0"/>
            </a:br>
            <a:endParaRPr lang="en-IN" dirty="0"/>
          </a:p>
        </p:txBody>
      </p:sp>
      <p:sp>
        <p:nvSpPr>
          <p:cNvPr id="3" name="Content Placeholder 2">
            <a:extLst>
              <a:ext uri="{FF2B5EF4-FFF2-40B4-BE49-F238E27FC236}">
                <a16:creationId xmlns:a16="http://schemas.microsoft.com/office/drawing/2014/main" id="{A4CB3A69-7B5C-43D7-61F2-9487DA897AE5}"/>
              </a:ext>
            </a:extLst>
          </p:cNvPr>
          <p:cNvSpPr>
            <a:spLocks noGrp="1"/>
          </p:cNvSpPr>
          <p:nvPr>
            <p:ph idx="1"/>
          </p:nvPr>
        </p:nvSpPr>
        <p:spPr/>
        <p:txBody>
          <a:bodyPr>
            <a:normAutofit fontScale="92500"/>
          </a:bodyPr>
          <a:lstStyle/>
          <a:p>
            <a:r>
              <a:rPr lang="en-US" dirty="0"/>
              <a:t>Create precise tests: Developers need to create precise unit tests to verify the functionality of specific features. They must ensure that the test compiles so that it can execute. In most cases, the test is bound to fail. This is a meaningful failure as developers are creating compact tests based on their assumptions of how the feature will behave.</a:t>
            </a:r>
          </a:p>
          <a:p>
            <a:r>
              <a:rPr lang="en-US" dirty="0"/>
              <a:t>Correcting the Code: Once a test fails, developers need to make the minimal changes required to correct the code so that it can run successfully when re-executed.</a:t>
            </a:r>
          </a:p>
          <a:p>
            <a:r>
              <a:rPr lang="en-US" dirty="0"/>
              <a:t>Refactor the Code: Once the test runs successfully, check for redundancy or any possible code optimizations to enhance overall performance. Ensure that refactoring does not affect the external behavior of the program.</a:t>
            </a:r>
            <a:endParaRPr lang="en-IN" dirty="0"/>
          </a:p>
        </p:txBody>
      </p:sp>
    </p:spTree>
    <p:extLst>
      <p:ext uri="{BB962C8B-B14F-4D97-AF65-F5344CB8AC3E}">
        <p14:creationId xmlns:p14="http://schemas.microsoft.com/office/powerpoint/2010/main" val="70094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8357-97B2-5498-CD43-601689832268}"/>
              </a:ext>
            </a:extLst>
          </p:cNvPr>
          <p:cNvSpPr>
            <a:spLocks noGrp="1"/>
          </p:cNvSpPr>
          <p:nvPr>
            <p:ph type="title"/>
          </p:nvPr>
        </p:nvSpPr>
        <p:spPr/>
        <p:txBody>
          <a:bodyPr>
            <a:normAutofit fontScale="90000"/>
          </a:bodyPr>
          <a:lstStyle/>
          <a:p>
            <a:br>
              <a:rPr lang="en-US" dirty="0"/>
            </a:br>
            <a:r>
              <a:rPr lang="en-US" dirty="0"/>
              <a:t>TDD as a design practice</a:t>
            </a:r>
            <a:br>
              <a:rPr lang="en-US" dirty="0"/>
            </a:br>
            <a:endParaRPr lang="en-IN" dirty="0"/>
          </a:p>
        </p:txBody>
      </p:sp>
      <p:sp>
        <p:nvSpPr>
          <p:cNvPr id="3" name="Content Placeholder 2">
            <a:extLst>
              <a:ext uri="{FF2B5EF4-FFF2-40B4-BE49-F238E27FC236}">
                <a16:creationId xmlns:a16="http://schemas.microsoft.com/office/drawing/2014/main" id="{C69552D8-EA1D-1E44-CF96-5FC9BE3FD038}"/>
              </a:ext>
            </a:extLst>
          </p:cNvPr>
          <p:cNvSpPr>
            <a:spLocks noGrp="1"/>
          </p:cNvSpPr>
          <p:nvPr>
            <p:ph idx="1"/>
          </p:nvPr>
        </p:nvSpPr>
        <p:spPr/>
        <p:txBody>
          <a:bodyPr>
            <a:normAutofit/>
          </a:bodyPr>
          <a:lstStyle/>
          <a:p>
            <a:r>
              <a:rPr lang="en-US" dirty="0"/>
              <a:t>TDD thus began as a practice related to testing, but it soon turned out that the resulting tests were just a nice side-effect. The point of writing tests before code had much more to do with the design of the code itself than its testing.</a:t>
            </a:r>
          </a:p>
          <a:p>
            <a:r>
              <a:rPr lang="en-US" dirty="0"/>
              <a:t>Writing the test before the code helps the programmer put himself in the shoes of the user, making it easier to create clear software APIs.</a:t>
            </a:r>
          </a:p>
          <a:p>
            <a:r>
              <a:rPr lang="en-US" dirty="0"/>
              <a:t>Using TDD helps make you more comfortable with circumscribing the scope of your code, writing shorter but more focused code, and producing easily-composable modules.</a:t>
            </a:r>
            <a:endParaRPr lang="en-IN" dirty="0"/>
          </a:p>
        </p:txBody>
      </p:sp>
    </p:spTree>
    <p:extLst>
      <p:ext uri="{BB962C8B-B14F-4D97-AF65-F5344CB8AC3E}">
        <p14:creationId xmlns:p14="http://schemas.microsoft.com/office/powerpoint/2010/main" val="93846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9568-82FC-DFE4-39EB-B31294FC57B6}"/>
              </a:ext>
            </a:extLst>
          </p:cNvPr>
          <p:cNvSpPr>
            <a:spLocks noGrp="1"/>
          </p:cNvSpPr>
          <p:nvPr>
            <p:ph type="title"/>
          </p:nvPr>
        </p:nvSpPr>
        <p:spPr/>
        <p:txBody>
          <a:bodyPr/>
          <a:lstStyle/>
          <a:p>
            <a:r>
              <a:rPr lang="en-IN" dirty="0"/>
              <a:t> TDD Cycle</a:t>
            </a:r>
          </a:p>
        </p:txBody>
      </p:sp>
      <p:pic>
        <p:nvPicPr>
          <p:cNvPr id="4" name="Content Placeholder 3">
            <a:extLst>
              <a:ext uri="{FF2B5EF4-FFF2-40B4-BE49-F238E27FC236}">
                <a16:creationId xmlns:a16="http://schemas.microsoft.com/office/drawing/2014/main" id="{63BF6D47-C293-44FF-57C1-8493EC7C25F7}"/>
              </a:ext>
            </a:extLst>
          </p:cNvPr>
          <p:cNvPicPr>
            <a:picLocks noGrp="1" noChangeAspect="1"/>
          </p:cNvPicPr>
          <p:nvPr>
            <p:ph idx="1"/>
          </p:nvPr>
        </p:nvPicPr>
        <p:blipFill>
          <a:blip r:embed="rId2"/>
          <a:stretch>
            <a:fillRect/>
          </a:stretch>
        </p:blipFill>
        <p:spPr>
          <a:xfrm>
            <a:off x="3703854" y="1887409"/>
            <a:ext cx="4784291" cy="4351338"/>
          </a:xfrm>
          <a:prstGeom prst="rect">
            <a:avLst/>
          </a:prstGeom>
        </p:spPr>
      </p:pic>
      <p:sp>
        <p:nvSpPr>
          <p:cNvPr id="5" name="TextBox 4">
            <a:extLst>
              <a:ext uri="{FF2B5EF4-FFF2-40B4-BE49-F238E27FC236}">
                <a16:creationId xmlns:a16="http://schemas.microsoft.com/office/drawing/2014/main" id="{E0DBE158-35A9-A753-013C-EBE605782A0A}"/>
              </a:ext>
            </a:extLst>
          </p:cNvPr>
          <p:cNvSpPr txBox="1"/>
          <p:nvPr/>
        </p:nvSpPr>
        <p:spPr>
          <a:xfrm rot="10800000" flipV="1">
            <a:off x="4423719" y="625295"/>
            <a:ext cx="6203092" cy="1200329"/>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Test-Driven development is a process of developing and running automated test before actual development of the application. Hence, TDD sometimes also called as </a:t>
            </a:r>
            <a:r>
              <a:rPr lang="en-US" b="1" i="0" dirty="0">
                <a:solidFill>
                  <a:srgbClr val="222222"/>
                </a:solidFill>
                <a:effectLst/>
                <a:latin typeface="Source Sans Pro" panose="020B0503030403020204" pitchFamily="34" charset="0"/>
              </a:rPr>
              <a:t>Test First Development.</a:t>
            </a:r>
            <a:endParaRPr lang="en-IN" dirty="0"/>
          </a:p>
        </p:txBody>
      </p:sp>
    </p:spTree>
    <p:extLst>
      <p:ext uri="{BB962C8B-B14F-4D97-AF65-F5344CB8AC3E}">
        <p14:creationId xmlns:p14="http://schemas.microsoft.com/office/powerpoint/2010/main" val="368854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4523</TotalTime>
  <Words>5429</Words>
  <Application>Microsoft Office PowerPoint</Application>
  <PresentationFormat>Widescreen</PresentationFormat>
  <Paragraphs>446</Paragraphs>
  <Slides>64</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Arial</vt:lpstr>
      <vt:lpstr>Calibri</vt:lpstr>
      <vt:lpstr>Calibri Light</vt:lpstr>
      <vt:lpstr>erdana</vt:lpstr>
      <vt:lpstr>IBM Plex Sans</vt:lpstr>
      <vt:lpstr>inter-bold</vt:lpstr>
      <vt:lpstr>inter-regular</vt:lpstr>
      <vt:lpstr>museo-sans</vt:lpstr>
      <vt:lpstr>Noto Serif</vt:lpstr>
      <vt:lpstr>Raleway</vt:lpstr>
      <vt:lpstr>Source Sans Pro</vt:lpstr>
      <vt:lpstr>source-sans-pro</vt:lpstr>
      <vt:lpstr>system-ui</vt:lpstr>
      <vt:lpstr>Office Theme</vt:lpstr>
      <vt:lpstr>What Is TDD?</vt:lpstr>
      <vt:lpstr> What is Test Driven Development (TDD)? </vt:lpstr>
      <vt:lpstr>What is Test Driven Development(TDD)?</vt:lpstr>
      <vt:lpstr>History of TDD</vt:lpstr>
      <vt:lpstr>History of TDD</vt:lpstr>
      <vt:lpstr>History of TDD</vt:lpstr>
      <vt:lpstr> Three phases of Test Driven Development </vt:lpstr>
      <vt:lpstr> TDD as a design practice </vt:lpstr>
      <vt:lpstr> TDD Cycle</vt:lpstr>
      <vt:lpstr>How to perform TDD Test</vt:lpstr>
      <vt:lpstr>TDD Lifecycle</vt:lpstr>
      <vt:lpstr>Why practice TDD ? Benefits of Test Driven Development (TDD) </vt:lpstr>
      <vt:lpstr>TDD Characteristics</vt:lpstr>
      <vt:lpstr>JUnit</vt:lpstr>
      <vt:lpstr>JUnit</vt:lpstr>
      <vt:lpstr> Feature of JUnit </vt:lpstr>
      <vt:lpstr> Mockito </vt:lpstr>
      <vt:lpstr>Mockito Features</vt:lpstr>
      <vt:lpstr>Overview</vt:lpstr>
      <vt:lpstr>Maven Dependencies</vt:lpstr>
      <vt:lpstr>Architecture</vt:lpstr>
      <vt:lpstr>Architecture</vt:lpstr>
      <vt:lpstr>Architecture Of JUnit5</vt:lpstr>
      <vt:lpstr> Writing tests with JUnit Jupiter </vt:lpstr>
      <vt:lpstr> The JUnit Jupiter API </vt:lpstr>
      <vt:lpstr> The JUnit Jupiter Test Engine </vt:lpstr>
      <vt:lpstr> Running tests with JUnit Platform </vt:lpstr>
      <vt:lpstr> Backward compatibility: JUnit Vintage </vt:lpstr>
      <vt:lpstr>Lifecycle Methods</vt:lpstr>
      <vt:lpstr> Assertions </vt:lpstr>
      <vt:lpstr>Assertions</vt:lpstr>
      <vt:lpstr> Method @assertThrows() </vt:lpstr>
      <vt:lpstr>Method @assertThrows()</vt:lpstr>
      <vt:lpstr>Nested Hierarchy</vt:lpstr>
      <vt:lpstr> Assumptions </vt:lpstr>
      <vt:lpstr>Assumptions</vt:lpstr>
      <vt:lpstr>Assumptions</vt:lpstr>
      <vt:lpstr>Assumptions</vt:lpstr>
      <vt:lpstr> Using assertions vs assumptions </vt:lpstr>
      <vt:lpstr>Parameterized Test</vt:lpstr>
      <vt:lpstr>Parameterized Test</vt:lpstr>
      <vt:lpstr>Parameterized Test</vt:lpstr>
      <vt:lpstr>@RepeatedTest </vt:lpstr>
      <vt:lpstr>Dynamic Test</vt:lpstr>
      <vt:lpstr>Dynamic Test</vt:lpstr>
      <vt:lpstr>Dynamic Test Sample example</vt:lpstr>
      <vt:lpstr>Dynamic Test</vt:lpstr>
      <vt:lpstr>Test Interface &amp; Default methods</vt:lpstr>
      <vt:lpstr> Mockito </vt:lpstr>
      <vt:lpstr>Mockito Features</vt:lpstr>
      <vt:lpstr>Mockito We will now learn - how to integrate Mockito with the JUnit 5 extension model.  </vt:lpstr>
      <vt:lpstr>Mockito – JUnit5 extensions</vt:lpstr>
      <vt:lpstr>Mockito</vt:lpstr>
      <vt:lpstr>@Mock  mock objects for any class attribute or method parameter annotated with @Mock.</vt:lpstr>
      <vt:lpstr>@Spy  Spy objects for any class attribute or method parameter annotated with @Spy.</vt:lpstr>
      <vt:lpstr> When should you use mock or spy?</vt:lpstr>
      <vt:lpstr>@Captor Using @Captor annotation to capture Method arguments.</vt:lpstr>
      <vt:lpstr>Mockito - @Captor annotation </vt:lpstr>
      <vt:lpstr>Mockito - @Captor annotation </vt:lpstr>
      <vt:lpstr>@InjectMock Injecting mock inside </vt:lpstr>
      <vt:lpstr> Learn How to inject mock into a Spy.</vt:lpstr>
      <vt:lpstr>Types Of Testing</vt:lpstr>
      <vt:lpstr>Testing Frameworks &amp; Tools</vt:lpstr>
      <vt:lpstr>Testing Frameworks &amp;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namratamarathe81@gmail.com</dc:creator>
  <cp:lastModifiedBy>namratamarathe81@gmail.com</cp:lastModifiedBy>
  <cp:revision>121</cp:revision>
  <dcterms:created xsi:type="dcterms:W3CDTF">2022-09-27T06:57:49Z</dcterms:created>
  <dcterms:modified xsi:type="dcterms:W3CDTF">2022-11-02T05:24:25Z</dcterms:modified>
</cp:coreProperties>
</file>