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Old Standard TT"/>
      <p:regular r:id="rId47"/>
      <p:bold r:id="rId48"/>
      <p: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ldStandardTT-bold.fntdata"/><Relationship Id="rId47" Type="http://schemas.openxmlformats.org/officeDocument/2006/relationships/font" Target="fonts/OldStandardTT-regular.fntdata"/><Relationship Id="rId49"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44b873bee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44b873bee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44b873bee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44b873be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44b873bee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44b873bee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c1754b9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c1754b9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7ad0609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7ad0609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44b873bee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44b873bee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9aa82c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59aa82c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4b873bee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44b873bee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b4cc6bde4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b4cc6bde4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1a29a78b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1a29a78b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b4cc6bde4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b4cc6bde4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b4cc6bde4_0_1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b4cc6bde4_0_1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51a29a78b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51a29a78b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8666d004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8666d004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1a29a7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51a29a7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8666d004d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8666d004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8666d004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8666d004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44b873bee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44b873bee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5bbc3f1a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5bbc3f1a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44b873be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44b873bee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51a29a78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51a29a78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b4cc6bde4_0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b4cc6bde4_0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c1754b91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c1754b91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c1754b91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c1754b91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b4cc6bde4_0_1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b4cc6bde4_0_1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b4cc6bde4_0_1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b4cc6bde4_0_1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44b873be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44b873bee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44b873bee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44b873bee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5706c76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5706c76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7ad06095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7ad06095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2180d58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2180d58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b4cc6bde4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b4cc6bde4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b4cc6bde4_0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b4cc6bde4_0_1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e21d5c0d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e21d5c0d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44b873bee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44b873bee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44b873be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44b873be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www.youtube.com/watch?v=KTdYjesg5Rk" TargetMode="External"/><Relationship Id="rId4" Type="http://schemas.openxmlformats.org/officeDocument/2006/relationships/image" Target="../media/image3.jpg"/><Relationship Id="rId5"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hyperlink" Target="http://www.youtube.com/watch?v=4R-KjPlZjqs" TargetMode="External"/><Relationship Id="rId5"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hyperlink" Target="https://google.github.io/mediapipe/solutions/pose#pose-landmark-model-blazepose-ghum-3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a:noFill/>
        </p:spPr>
        <p:txBody>
          <a:bodyPr anchorCtr="0" anchor="b" bIns="91425" lIns="91425" spcFirstLastPara="1" rIns="91425" wrap="square" tIns="91425">
            <a:normAutofit/>
          </a:bodyPr>
          <a:lstStyle/>
          <a:p>
            <a:pPr indent="0" lvl="0" marL="0" rtl="0" algn="l">
              <a:spcBef>
                <a:spcPts val="0"/>
              </a:spcBef>
              <a:spcAft>
                <a:spcPts val="0"/>
              </a:spcAft>
              <a:buNone/>
            </a:pPr>
            <a:r>
              <a:rPr lang="en"/>
              <a:t>Dance Evaluator</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 Phase II - Review </a:t>
            </a:r>
            <a:r>
              <a:rPr lang="en"/>
              <a:t>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drawn inspiration for Dance Evaluation from some very interesting papers [4][24][25]. We saw that Laban Movement analysis [4][25] and Dynamic Time Warping[24][25] could be used for this purpose. Laban Movement analysis uses a feature space that aims to capture four components (Body, Effort, Shape, Space), and can be subsequently used for motion comparison and evaluation. We can also use Dynamic Time Warping for this purpose of comparing patterns in varying time frames. It has applications in information retrieval [1], pattern matching trading systems [13] and it is better than Euclidean Distance Clustering method when it comes to time series data that is of varying lengths [9].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Gaps</a:t>
            </a:r>
            <a:endParaRPr/>
          </a:p>
        </p:txBody>
      </p:sp>
      <p:sp>
        <p:nvSpPr>
          <p:cNvPr id="120" name="Google Shape;12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found a lack of resources for a user to evaluate their dance moves using their regular laptops or webcams. We knew that the necessary algorithms for building such an application were already made and were waiting to be implemented. We used PyQT for our application since it would mean that the entire code is in python (since all the pose estimation and scoring algorithms were in python)[12][14][15]. Also, it was the ideal choice to work with OpenCV [16]. I would say it is more of an implementation gap than a research gap.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26" name="Google Shape;126;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Dance as an artform traces its path back to the beginning of civilization and has always had a prominent role in the customs and beliefs of a community [18][19]. But sadly there is a lot of stigma around dancing even now and beginners especially feel embarrassed to dance in front of people, which is one of the best ways to get feedback. What we wanted to do was to ease the initial process of dancing with help of a scoring system till the user reaches a stage were they no longer feel this fear. Another reason is the enormous health benefits that dancing could bring in [8]. It is a form of functional training which improves balance and muscle strength. A lack of muscle strength and balance can lead to serious falls in seniors [3]. It can even help people with autism reduce some of the detrimental effects [7].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Proposed Method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Block Diagram</a:t>
            </a:r>
            <a:endParaRPr b="1" sz="2800">
              <a:solidFill>
                <a:schemeClr val="dk2"/>
              </a:solidFill>
              <a:latin typeface="Raleway"/>
              <a:ea typeface="Raleway"/>
              <a:cs typeface="Raleway"/>
              <a:sym typeface="Raleway"/>
            </a:endParaRPr>
          </a:p>
        </p:txBody>
      </p:sp>
      <p:pic>
        <p:nvPicPr>
          <p:cNvPr id="137" name="Google Shape;137;p26"/>
          <p:cNvPicPr preferRelativeResize="0"/>
          <p:nvPr/>
        </p:nvPicPr>
        <p:blipFill>
          <a:blip r:embed="rId3">
            <a:alphaModFix/>
          </a:blip>
          <a:stretch>
            <a:fillRect/>
          </a:stretch>
        </p:blipFill>
        <p:spPr>
          <a:xfrm>
            <a:off x="1421625" y="129550"/>
            <a:ext cx="6300749" cy="4101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time series analysis, dynamic time warping (DTW) is one of the algorithms for measuring similarity between two temporal sequences, which may vary in speed. DTW has been applied to temporal sequences of video, audio, and graphics data — indeed, any data that can be turned into a linear sequence can be analyzed with DTW.</a:t>
            </a:r>
            <a:endParaRPr/>
          </a:p>
          <a:p>
            <a:pPr indent="0" lvl="0" marL="0" rtl="0" algn="l">
              <a:spcBef>
                <a:spcPts val="1200"/>
              </a:spcBef>
              <a:spcAft>
                <a:spcPts val="1200"/>
              </a:spcAft>
              <a:buNone/>
            </a:pPr>
            <a:r>
              <a:rPr lang="en"/>
              <a:t>The idea to compare arrays with different lengths is to build one-to-many and many-to-one matches so that the total distance can be minimized between the two.</a:t>
            </a:r>
            <a:endParaRPr/>
          </a:p>
        </p:txBody>
      </p:sp>
      <p:sp>
        <p:nvSpPr>
          <p:cNvPr id="143" name="Google Shape;143;p2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Dynamic Time Warping</a:t>
            </a:r>
            <a:endParaRPr/>
          </a:p>
        </p:txBody>
      </p:sp>
      <p:pic>
        <p:nvPicPr>
          <p:cNvPr id="144" name="Google Shape;144;p27" title="Dynamic Time Warping">
            <a:hlinkClick r:id="rId3"/>
          </p:cNvPr>
          <p:cNvPicPr preferRelativeResize="0"/>
          <p:nvPr/>
        </p:nvPicPr>
        <p:blipFill>
          <a:blip r:embed="rId4">
            <a:alphaModFix/>
          </a:blip>
          <a:stretch>
            <a:fillRect/>
          </a:stretch>
        </p:blipFill>
        <p:spPr>
          <a:xfrm>
            <a:off x="3421250" y="1907987"/>
            <a:ext cx="2856850" cy="2142625"/>
          </a:xfrm>
          <a:prstGeom prst="rect">
            <a:avLst/>
          </a:prstGeom>
          <a:noFill/>
          <a:ln>
            <a:noFill/>
          </a:ln>
          <a:effectLst>
            <a:outerShdw blurRad="57150" rotWithShape="0" algn="bl" dir="5400000" dist="19050">
              <a:srgbClr val="000000">
                <a:alpha val="50000"/>
              </a:srgbClr>
            </a:outerShdw>
          </a:effectLst>
        </p:spPr>
      </p:pic>
      <p:pic>
        <p:nvPicPr>
          <p:cNvPr id="145" name="Google Shape;145;p27"/>
          <p:cNvPicPr preferRelativeResize="0"/>
          <p:nvPr/>
        </p:nvPicPr>
        <p:blipFill>
          <a:blip r:embed="rId5">
            <a:alphaModFix/>
          </a:blip>
          <a:stretch>
            <a:fillRect/>
          </a:stretch>
        </p:blipFill>
        <p:spPr>
          <a:xfrm>
            <a:off x="6579650" y="1389600"/>
            <a:ext cx="2242732" cy="31794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Time Warping Algorithm</a:t>
            </a:r>
            <a:endParaRPr/>
          </a:p>
        </p:txBody>
      </p:sp>
      <p:sp>
        <p:nvSpPr>
          <p:cNvPr id="151" name="Google Shape;151;p28"/>
          <p:cNvSpPr txBox="1"/>
          <p:nvPr>
            <p:ph idx="1" type="body"/>
          </p:nvPr>
        </p:nvSpPr>
        <p:spPr>
          <a:xfrm>
            <a:off x="311700" y="1171675"/>
            <a:ext cx="5267100" cy="3397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000">
                <a:solidFill>
                  <a:srgbClr val="8959A8"/>
                </a:solidFill>
                <a:highlight>
                  <a:schemeClr val="accent1"/>
                </a:highlight>
                <a:latin typeface="Consolas"/>
                <a:ea typeface="Consolas"/>
                <a:cs typeface="Consolas"/>
                <a:sym typeface="Consolas"/>
              </a:rPr>
              <a:t>int</a:t>
            </a:r>
            <a:r>
              <a:rPr lang="en" sz="1000">
                <a:solidFill>
                  <a:srgbClr val="4D4D4C"/>
                </a:solidFill>
                <a:highlight>
                  <a:schemeClr val="accent1"/>
                </a:highlight>
                <a:latin typeface="Consolas"/>
                <a:ea typeface="Consolas"/>
                <a:cs typeface="Consolas"/>
                <a:sym typeface="Consolas"/>
              </a:rPr>
              <a:t> </a:t>
            </a:r>
            <a:r>
              <a:rPr lang="en" sz="1000">
                <a:solidFill>
                  <a:srgbClr val="4271AE"/>
                </a:solidFill>
                <a:highlight>
                  <a:schemeClr val="accent1"/>
                </a:highlight>
                <a:latin typeface="Consolas"/>
                <a:ea typeface="Consolas"/>
                <a:cs typeface="Consolas"/>
                <a:sym typeface="Consolas"/>
              </a:rPr>
              <a:t>DTWDistance</a:t>
            </a:r>
            <a:r>
              <a:rPr lang="en" sz="1000">
                <a:solidFill>
                  <a:srgbClr val="F5871F"/>
                </a:solidFill>
                <a:highlight>
                  <a:schemeClr val="accent1"/>
                </a:highlight>
                <a:latin typeface="Consolas"/>
                <a:ea typeface="Consolas"/>
                <a:cs typeface="Consolas"/>
                <a:sym typeface="Consolas"/>
              </a:rPr>
              <a:t>(s: array [1..n], t: array [1..m], w: </a:t>
            </a:r>
            <a:r>
              <a:rPr lang="en" sz="1000">
                <a:solidFill>
                  <a:srgbClr val="8959A8"/>
                </a:solidFill>
                <a:highlight>
                  <a:schemeClr val="accent1"/>
                </a:highlight>
                <a:latin typeface="Consolas"/>
                <a:ea typeface="Consolas"/>
                <a:cs typeface="Consolas"/>
                <a:sym typeface="Consolas"/>
              </a:rPr>
              <a:t>int</a:t>
            </a:r>
            <a:r>
              <a:rPr lang="en" sz="1000">
                <a:solidFill>
                  <a:srgbClr val="F5871F"/>
                </a:solidFill>
                <a:highlight>
                  <a:schemeClr val="accent1"/>
                </a:highlight>
                <a:latin typeface="Consolas"/>
                <a:ea typeface="Consolas"/>
                <a:cs typeface="Consolas"/>
                <a:sym typeface="Consolas"/>
              </a:rPr>
              <a:t>)</a:t>
            </a:r>
            <a:r>
              <a:rPr lang="en" sz="1000">
                <a:solidFill>
                  <a:srgbClr val="4D4D4C"/>
                </a:solidFill>
                <a:highlight>
                  <a:schemeClr val="accent1"/>
                </a:highlight>
                <a:latin typeface="Consolas"/>
                <a:ea typeface="Consolas"/>
                <a:cs typeface="Consolas"/>
                <a:sym typeface="Consolas"/>
              </a:rPr>
              <a:t> {</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DTW := </a:t>
            </a:r>
            <a:r>
              <a:rPr lang="en" sz="1000">
                <a:solidFill>
                  <a:srgbClr val="F5871F"/>
                </a:solidFill>
                <a:highlight>
                  <a:schemeClr val="accent1"/>
                </a:highlight>
                <a:latin typeface="Consolas"/>
                <a:ea typeface="Consolas"/>
                <a:cs typeface="Consolas"/>
                <a:sym typeface="Consolas"/>
              </a:rPr>
              <a:t>array</a:t>
            </a:r>
            <a:r>
              <a:rPr lang="en" sz="1000">
                <a:solidFill>
                  <a:srgbClr val="4D4D4C"/>
                </a:solidFill>
                <a:highlight>
                  <a:schemeClr val="accent1"/>
                </a:highlight>
                <a:latin typeface="Consolas"/>
                <a:ea typeface="Consolas"/>
                <a:cs typeface="Consolas"/>
                <a:sym typeface="Consolas"/>
              </a:rPr>
              <a:t> [</a:t>
            </a:r>
            <a:r>
              <a:rPr lang="en" sz="1000">
                <a:solidFill>
                  <a:srgbClr val="F5871F"/>
                </a:solidFill>
                <a:highlight>
                  <a:schemeClr val="accent1"/>
                </a:highlight>
                <a:latin typeface="Consolas"/>
                <a:ea typeface="Consolas"/>
                <a:cs typeface="Consolas"/>
                <a:sym typeface="Consolas"/>
              </a:rPr>
              <a:t>0.</a:t>
            </a:r>
            <a:r>
              <a:rPr lang="en" sz="1000">
                <a:solidFill>
                  <a:srgbClr val="4D4D4C"/>
                </a:solidFill>
                <a:highlight>
                  <a:schemeClr val="accent1"/>
                </a:highlight>
                <a:latin typeface="Consolas"/>
                <a:ea typeface="Consolas"/>
                <a:cs typeface="Consolas"/>
                <a:sym typeface="Consolas"/>
              </a:rPr>
              <a:t>.n, </a:t>
            </a:r>
            <a:r>
              <a:rPr lang="en" sz="1000">
                <a:solidFill>
                  <a:srgbClr val="F5871F"/>
                </a:solidFill>
                <a:highlight>
                  <a:schemeClr val="accent1"/>
                </a:highlight>
                <a:latin typeface="Consolas"/>
                <a:ea typeface="Consolas"/>
                <a:cs typeface="Consolas"/>
                <a:sym typeface="Consolas"/>
              </a:rPr>
              <a:t>0.</a:t>
            </a:r>
            <a:r>
              <a:rPr lang="en" sz="1000">
                <a:solidFill>
                  <a:srgbClr val="4D4D4C"/>
                </a:solidFill>
                <a:highlight>
                  <a:schemeClr val="accent1"/>
                </a:highlight>
                <a:latin typeface="Consolas"/>
                <a:ea typeface="Consolas"/>
                <a:cs typeface="Consolas"/>
                <a:sym typeface="Consolas"/>
              </a:rPr>
              <a:t>.m]</a:t>
            </a:r>
            <a:br>
              <a:rPr lang="en" sz="1000">
                <a:solidFill>
                  <a:srgbClr val="4D4D4C"/>
                </a:solidFill>
                <a:highlight>
                  <a:schemeClr val="accent1"/>
                </a:highlight>
                <a:latin typeface="Consolas"/>
                <a:ea typeface="Consolas"/>
                <a:cs typeface="Consolas"/>
                <a:sym typeface="Consolas"/>
              </a:rPr>
            </a:b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w := max(w, </a:t>
            </a:r>
            <a:r>
              <a:rPr lang="en" sz="1000">
                <a:solidFill>
                  <a:srgbClr val="F5871F"/>
                </a:solidFill>
                <a:highlight>
                  <a:schemeClr val="accent1"/>
                </a:highlight>
                <a:latin typeface="Consolas"/>
                <a:ea typeface="Consolas"/>
                <a:cs typeface="Consolas"/>
                <a:sym typeface="Consolas"/>
              </a:rPr>
              <a:t>abs</a:t>
            </a:r>
            <a:r>
              <a:rPr lang="en" sz="1000">
                <a:solidFill>
                  <a:srgbClr val="4D4D4C"/>
                </a:solidFill>
                <a:highlight>
                  <a:schemeClr val="accent1"/>
                </a:highlight>
                <a:latin typeface="Consolas"/>
                <a:ea typeface="Consolas"/>
                <a:cs typeface="Consolas"/>
                <a:sym typeface="Consolas"/>
              </a:rPr>
              <a:t>(n-m)) </a:t>
            </a:r>
            <a:r>
              <a:rPr lang="en" sz="1000">
                <a:solidFill>
                  <a:srgbClr val="8E908C"/>
                </a:solidFill>
                <a:highlight>
                  <a:schemeClr val="accent1"/>
                </a:highlight>
                <a:latin typeface="Consolas"/>
                <a:ea typeface="Consolas"/>
                <a:cs typeface="Consolas"/>
                <a:sym typeface="Consolas"/>
              </a:rPr>
              <a:t>// adapt window size (*)</a:t>
            </a:r>
            <a:br>
              <a:rPr lang="en" sz="1000">
                <a:solidFill>
                  <a:srgbClr val="4D4D4C"/>
                </a:solidFill>
                <a:highlight>
                  <a:schemeClr val="accent1"/>
                </a:highlight>
                <a:latin typeface="Consolas"/>
                <a:ea typeface="Consolas"/>
                <a:cs typeface="Consolas"/>
                <a:sym typeface="Consolas"/>
              </a:rPr>
            </a:b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a:t>
            </a:r>
            <a:r>
              <a:rPr lang="en" sz="1000">
                <a:solidFill>
                  <a:srgbClr val="8959A8"/>
                </a:solidFill>
                <a:highlight>
                  <a:schemeClr val="accent1"/>
                </a:highlight>
                <a:latin typeface="Consolas"/>
                <a:ea typeface="Consolas"/>
                <a:cs typeface="Consolas"/>
                <a:sym typeface="Consolas"/>
              </a:rPr>
              <a:t>for</a:t>
            </a:r>
            <a:r>
              <a:rPr lang="en" sz="1000">
                <a:solidFill>
                  <a:srgbClr val="4D4D4C"/>
                </a:solidFill>
                <a:highlight>
                  <a:schemeClr val="accent1"/>
                </a:highlight>
                <a:latin typeface="Consolas"/>
                <a:ea typeface="Consolas"/>
                <a:cs typeface="Consolas"/>
                <a:sym typeface="Consolas"/>
              </a:rPr>
              <a:t> i := </a:t>
            </a:r>
            <a:r>
              <a:rPr lang="en" sz="1000">
                <a:solidFill>
                  <a:srgbClr val="F5871F"/>
                </a:solidFill>
                <a:highlight>
                  <a:schemeClr val="accent1"/>
                </a:highlight>
                <a:latin typeface="Consolas"/>
                <a:ea typeface="Consolas"/>
                <a:cs typeface="Consolas"/>
                <a:sym typeface="Consolas"/>
              </a:rPr>
              <a:t>0</a:t>
            </a:r>
            <a:r>
              <a:rPr lang="en" sz="1000">
                <a:solidFill>
                  <a:srgbClr val="4D4D4C"/>
                </a:solidFill>
                <a:highlight>
                  <a:schemeClr val="accent1"/>
                </a:highlight>
                <a:latin typeface="Consolas"/>
                <a:ea typeface="Consolas"/>
                <a:cs typeface="Consolas"/>
                <a:sym typeface="Consolas"/>
              </a:rPr>
              <a:t> to n</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a:t>
            </a:r>
            <a:r>
              <a:rPr lang="en" sz="1000">
                <a:solidFill>
                  <a:srgbClr val="8959A8"/>
                </a:solidFill>
                <a:highlight>
                  <a:schemeClr val="accent1"/>
                </a:highlight>
                <a:latin typeface="Consolas"/>
                <a:ea typeface="Consolas"/>
                <a:cs typeface="Consolas"/>
                <a:sym typeface="Consolas"/>
              </a:rPr>
              <a:t>for</a:t>
            </a:r>
            <a:r>
              <a:rPr lang="en" sz="1000">
                <a:solidFill>
                  <a:srgbClr val="4D4D4C"/>
                </a:solidFill>
                <a:highlight>
                  <a:schemeClr val="accent1"/>
                </a:highlight>
                <a:latin typeface="Consolas"/>
                <a:ea typeface="Consolas"/>
                <a:cs typeface="Consolas"/>
                <a:sym typeface="Consolas"/>
              </a:rPr>
              <a:t> j:= </a:t>
            </a:r>
            <a:r>
              <a:rPr lang="en" sz="1000">
                <a:solidFill>
                  <a:srgbClr val="F5871F"/>
                </a:solidFill>
                <a:highlight>
                  <a:schemeClr val="accent1"/>
                </a:highlight>
                <a:latin typeface="Consolas"/>
                <a:ea typeface="Consolas"/>
                <a:cs typeface="Consolas"/>
                <a:sym typeface="Consolas"/>
              </a:rPr>
              <a:t>0</a:t>
            </a:r>
            <a:r>
              <a:rPr lang="en" sz="1000">
                <a:solidFill>
                  <a:srgbClr val="4D4D4C"/>
                </a:solidFill>
                <a:highlight>
                  <a:schemeClr val="accent1"/>
                </a:highlight>
                <a:latin typeface="Consolas"/>
                <a:ea typeface="Consolas"/>
                <a:cs typeface="Consolas"/>
                <a:sym typeface="Consolas"/>
              </a:rPr>
              <a:t> to m</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DTW[i, j] := infinity</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DTW[</a:t>
            </a:r>
            <a:r>
              <a:rPr lang="en" sz="1000">
                <a:solidFill>
                  <a:srgbClr val="F5871F"/>
                </a:solidFill>
                <a:highlight>
                  <a:schemeClr val="accent1"/>
                </a:highlight>
                <a:latin typeface="Consolas"/>
                <a:ea typeface="Consolas"/>
                <a:cs typeface="Consolas"/>
                <a:sym typeface="Consolas"/>
              </a:rPr>
              <a:t>0</a:t>
            </a:r>
            <a:r>
              <a:rPr lang="en" sz="1000">
                <a:solidFill>
                  <a:srgbClr val="4D4D4C"/>
                </a:solidFill>
                <a:highlight>
                  <a:schemeClr val="accent1"/>
                </a:highlight>
                <a:latin typeface="Consolas"/>
                <a:ea typeface="Consolas"/>
                <a:cs typeface="Consolas"/>
                <a:sym typeface="Consolas"/>
              </a:rPr>
              <a:t>, </a:t>
            </a:r>
            <a:r>
              <a:rPr lang="en" sz="1000">
                <a:solidFill>
                  <a:srgbClr val="F5871F"/>
                </a:solidFill>
                <a:highlight>
                  <a:schemeClr val="accent1"/>
                </a:highlight>
                <a:latin typeface="Consolas"/>
                <a:ea typeface="Consolas"/>
                <a:cs typeface="Consolas"/>
                <a:sym typeface="Consolas"/>
              </a:rPr>
              <a:t>0</a:t>
            </a:r>
            <a:r>
              <a:rPr lang="en" sz="1000">
                <a:solidFill>
                  <a:srgbClr val="4D4D4C"/>
                </a:solidFill>
                <a:highlight>
                  <a:schemeClr val="accent1"/>
                </a:highlight>
                <a:latin typeface="Consolas"/>
                <a:ea typeface="Consolas"/>
                <a:cs typeface="Consolas"/>
                <a:sym typeface="Consolas"/>
              </a:rPr>
              <a:t>] := </a:t>
            </a:r>
            <a:r>
              <a:rPr lang="en" sz="1000">
                <a:solidFill>
                  <a:srgbClr val="F5871F"/>
                </a:solidFill>
                <a:highlight>
                  <a:schemeClr val="accent1"/>
                </a:highlight>
                <a:latin typeface="Consolas"/>
                <a:ea typeface="Consolas"/>
                <a:cs typeface="Consolas"/>
                <a:sym typeface="Consolas"/>
              </a:rPr>
              <a:t>0</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a:t>
            </a:r>
            <a:r>
              <a:rPr lang="en" sz="1000">
                <a:solidFill>
                  <a:srgbClr val="8959A8"/>
                </a:solidFill>
                <a:highlight>
                  <a:schemeClr val="accent1"/>
                </a:highlight>
                <a:latin typeface="Consolas"/>
                <a:ea typeface="Consolas"/>
                <a:cs typeface="Consolas"/>
                <a:sym typeface="Consolas"/>
              </a:rPr>
              <a:t>for</a:t>
            </a:r>
            <a:r>
              <a:rPr lang="en" sz="1000">
                <a:solidFill>
                  <a:srgbClr val="4D4D4C"/>
                </a:solidFill>
                <a:highlight>
                  <a:schemeClr val="accent1"/>
                </a:highlight>
                <a:latin typeface="Consolas"/>
                <a:ea typeface="Consolas"/>
                <a:cs typeface="Consolas"/>
                <a:sym typeface="Consolas"/>
              </a:rPr>
              <a:t> i := </a:t>
            </a:r>
            <a:r>
              <a:rPr lang="en" sz="1000">
                <a:solidFill>
                  <a:srgbClr val="F5871F"/>
                </a:solidFill>
                <a:highlight>
                  <a:schemeClr val="accent1"/>
                </a:highlight>
                <a:latin typeface="Consolas"/>
                <a:ea typeface="Consolas"/>
                <a:cs typeface="Consolas"/>
                <a:sym typeface="Consolas"/>
              </a:rPr>
              <a:t>1</a:t>
            </a:r>
            <a:r>
              <a:rPr lang="en" sz="1000">
                <a:solidFill>
                  <a:srgbClr val="4D4D4C"/>
                </a:solidFill>
                <a:highlight>
                  <a:schemeClr val="accent1"/>
                </a:highlight>
                <a:latin typeface="Consolas"/>
                <a:ea typeface="Consolas"/>
                <a:cs typeface="Consolas"/>
                <a:sym typeface="Consolas"/>
              </a:rPr>
              <a:t> to n</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a:t>
            </a:r>
            <a:r>
              <a:rPr lang="en" sz="1000">
                <a:solidFill>
                  <a:srgbClr val="8959A8"/>
                </a:solidFill>
                <a:highlight>
                  <a:schemeClr val="accent1"/>
                </a:highlight>
                <a:latin typeface="Consolas"/>
                <a:ea typeface="Consolas"/>
                <a:cs typeface="Consolas"/>
                <a:sym typeface="Consolas"/>
              </a:rPr>
              <a:t>for</a:t>
            </a:r>
            <a:r>
              <a:rPr lang="en" sz="1000">
                <a:solidFill>
                  <a:srgbClr val="4D4D4C"/>
                </a:solidFill>
                <a:highlight>
                  <a:schemeClr val="accent1"/>
                </a:highlight>
                <a:latin typeface="Consolas"/>
                <a:ea typeface="Consolas"/>
                <a:cs typeface="Consolas"/>
                <a:sym typeface="Consolas"/>
              </a:rPr>
              <a:t> j := max(</a:t>
            </a:r>
            <a:r>
              <a:rPr lang="en" sz="1000">
                <a:solidFill>
                  <a:srgbClr val="F5871F"/>
                </a:solidFill>
                <a:highlight>
                  <a:schemeClr val="accent1"/>
                </a:highlight>
                <a:latin typeface="Consolas"/>
                <a:ea typeface="Consolas"/>
                <a:cs typeface="Consolas"/>
                <a:sym typeface="Consolas"/>
              </a:rPr>
              <a:t>1</a:t>
            </a:r>
            <a:r>
              <a:rPr lang="en" sz="1000">
                <a:solidFill>
                  <a:srgbClr val="4D4D4C"/>
                </a:solidFill>
                <a:highlight>
                  <a:schemeClr val="accent1"/>
                </a:highlight>
                <a:latin typeface="Consolas"/>
                <a:ea typeface="Consolas"/>
                <a:cs typeface="Consolas"/>
                <a:sym typeface="Consolas"/>
              </a:rPr>
              <a:t>, i-w) to min(m, i+w)</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DTW[i, j] := </a:t>
            </a:r>
            <a:r>
              <a:rPr lang="en" sz="1000">
                <a:solidFill>
                  <a:srgbClr val="F5871F"/>
                </a:solidFill>
                <a:highlight>
                  <a:schemeClr val="accent1"/>
                </a:highlight>
                <a:latin typeface="Consolas"/>
                <a:ea typeface="Consolas"/>
                <a:cs typeface="Consolas"/>
                <a:sym typeface="Consolas"/>
              </a:rPr>
              <a:t>0</a:t>
            </a:r>
            <a:br>
              <a:rPr lang="en" sz="1000">
                <a:solidFill>
                  <a:srgbClr val="4D4D4C"/>
                </a:solidFill>
                <a:highlight>
                  <a:schemeClr val="accent1"/>
                </a:highlight>
                <a:latin typeface="Consolas"/>
                <a:ea typeface="Consolas"/>
                <a:cs typeface="Consolas"/>
                <a:sym typeface="Consolas"/>
              </a:rPr>
            </a:b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a:t>
            </a:r>
            <a:r>
              <a:rPr lang="en" sz="1000">
                <a:solidFill>
                  <a:srgbClr val="8959A8"/>
                </a:solidFill>
                <a:highlight>
                  <a:schemeClr val="accent1"/>
                </a:highlight>
                <a:latin typeface="Consolas"/>
                <a:ea typeface="Consolas"/>
                <a:cs typeface="Consolas"/>
                <a:sym typeface="Consolas"/>
              </a:rPr>
              <a:t>for</a:t>
            </a:r>
            <a:r>
              <a:rPr lang="en" sz="1000">
                <a:solidFill>
                  <a:srgbClr val="4D4D4C"/>
                </a:solidFill>
                <a:highlight>
                  <a:schemeClr val="accent1"/>
                </a:highlight>
                <a:latin typeface="Consolas"/>
                <a:ea typeface="Consolas"/>
                <a:cs typeface="Consolas"/>
                <a:sym typeface="Consolas"/>
              </a:rPr>
              <a:t> i := </a:t>
            </a:r>
            <a:r>
              <a:rPr lang="en" sz="1000">
                <a:solidFill>
                  <a:srgbClr val="F5871F"/>
                </a:solidFill>
                <a:highlight>
                  <a:schemeClr val="accent1"/>
                </a:highlight>
                <a:latin typeface="Consolas"/>
                <a:ea typeface="Consolas"/>
                <a:cs typeface="Consolas"/>
                <a:sym typeface="Consolas"/>
              </a:rPr>
              <a:t>1</a:t>
            </a:r>
            <a:r>
              <a:rPr lang="en" sz="1000">
                <a:solidFill>
                  <a:srgbClr val="4D4D4C"/>
                </a:solidFill>
                <a:highlight>
                  <a:schemeClr val="accent1"/>
                </a:highlight>
                <a:latin typeface="Consolas"/>
                <a:ea typeface="Consolas"/>
                <a:cs typeface="Consolas"/>
                <a:sym typeface="Consolas"/>
              </a:rPr>
              <a:t> to n</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a:t>
            </a:r>
            <a:r>
              <a:rPr lang="en" sz="1000">
                <a:solidFill>
                  <a:srgbClr val="8959A8"/>
                </a:solidFill>
                <a:highlight>
                  <a:schemeClr val="accent1"/>
                </a:highlight>
                <a:latin typeface="Consolas"/>
                <a:ea typeface="Consolas"/>
                <a:cs typeface="Consolas"/>
                <a:sym typeface="Consolas"/>
              </a:rPr>
              <a:t>for</a:t>
            </a:r>
            <a:r>
              <a:rPr lang="en" sz="1000">
                <a:solidFill>
                  <a:srgbClr val="4D4D4C"/>
                </a:solidFill>
                <a:highlight>
                  <a:schemeClr val="accent1"/>
                </a:highlight>
                <a:latin typeface="Consolas"/>
                <a:ea typeface="Consolas"/>
                <a:cs typeface="Consolas"/>
                <a:sym typeface="Consolas"/>
              </a:rPr>
              <a:t> j := max(</a:t>
            </a:r>
            <a:r>
              <a:rPr lang="en" sz="1000">
                <a:solidFill>
                  <a:srgbClr val="F5871F"/>
                </a:solidFill>
                <a:highlight>
                  <a:schemeClr val="accent1"/>
                </a:highlight>
                <a:latin typeface="Consolas"/>
                <a:ea typeface="Consolas"/>
                <a:cs typeface="Consolas"/>
                <a:sym typeface="Consolas"/>
              </a:rPr>
              <a:t>1</a:t>
            </a:r>
            <a:r>
              <a:rPr lang="en" sz="1000">
                <a:solidFill>
                  <a:srgbClr val="4D4D4C"/>
                </a:solidFill>
                <a:highlight>
                  <a:schemeClr val="accent1"/>
                </a:highlight>
                <a:latin typeface="Consolas"/>
                <a:ea typeface="Consolas"/>
                <a:cs typeface="Consolas"/>
                <a:sym typeface="Consolas"/>
              </a:rPr>
              <a:t>, i-w) to min(m, i+w)</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cost := d(s[i], t[j])</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DTW[i, j] := cost + minimum(DTW[i</a:t>
            </a:r>
            <a:r>
              <a:rPr lang="en" sz="1000">
                <a:solidFill>
                  <a:srgbClr val="F5871F"/>
                </a:solidFill>
                <a:highlight>
                  <a:schemeClr val="accent1"/>
                </a:highlight>
                <a:latin typeface="Consolas"/>
                <a:ea typeface="Consolas"/>
                <a:cs typeface="Consolas"/>
                <a:sym typeface="Consolas"/>
              </a:rPr>
              <a:t>-1</a:t>
            </a:r>
            <a:r>
              <a:rPr lang="en" sz="1000">
                <a:solidFill>
                  <a:srgbClr val="4D4D4C"/>
                </a:solidFill>
                <a:highlight>
                  <a:schemeClr val="accent1"/>
                </a:highlight>
                <a:latin typeface="Consolas"/>
                <a:ea typeface="Consolas"/>
                <a:cs typeface="Consolas"/>
                <a:sym typeface="Consolas"/>
              </a:rPr>
              <a:t>, j  ],    </a:t>
            </a:r>
            <a:r>
              <a:rPr lang="en" sz="1000">
                <a:solidFill>
                  <a:srgbClr val="8E908C"/>
                </a:solidFill>
                <a:highlight>
                  <a:schemeClr val="accent1"/>
                </a:highlight>
                <a:latin typeface="Consolas"/>
                <a:ea typeface="Consolas"/>
                <a:cs typeface="Consolas"/>
                <a:sym typeface="Consolas"/>
              </a:rPr>
              <a:t>// insertion</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DTW[i  , j</a:t>
            </a:r>
            <a:r>
              <a:rPr lang="en" sz="1000">
                <a:solidFill>
                  <a:srgbClr val="F5871F"/>
                </a:solidFill>
                <a:highlight>
                  <a:schemeClr val="accent1"/>
                </a:highlight>
                <a:latin typeface="Consolas"/>
                <a:ea typeface="Consolas"/>
                <a:cs typeface="Consolas"/>
                <a:sym typeface="Consolas"/>
              </a:rPr>
              <a:t>-1</a:t>
            </a:r>
            <a:r>
              <a:rPr lang="en" sz="1000">
                <a:solidFill>
                  <a:srgbClr val="4D4D4C"/>
                </a:solidFill>
                <a:highlight>
                  <a:schemeClr val="accent1"/>
                </a:highlight>
                <a:latin typeface="Consolas"/>
                <a:ea typeface="Consolas"/>
                <a:cs typeface="Consolas"/>
                <a:sym typeface="Consolas"/>
              </a:rPr>
              <a:t>],    </a:t>
            </a:r>
            <a:r>
              <a:rPr lang="en" sz="1000">
                <a:solidFill>
                  <a:srgbClr val="8E908C"/>
                </a:solidFill>
                <a:highlight>
                  <a:schemeClr val="accent1"/>
                </a:highlight>
                <a:latin typeface="Consolas"/>
                <a:ea typeface="Consolas"/>
                <a:cs typeface="Consolas"/>
                <a:sym typeface="Consolas"/>
              </a:rPr>
              <a:t>// deletion</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DTW[i</a:t>
            </a:r>
            <a:r>
              <a:rPr lang="en" sz="1000">
                <a:solidFill>
                  <a:srgbClr val="F5871F"/>
                </a:solidFill>
                <a:highlight>
                  <a:schemeClr val="accent1"/>
                </a:highlight>
                <a:latin typeface="Consolas"/>
                <a:ea typeface="Consolas"/>
                <a:cs typeface="Consolas"/>
                <a:sym typeface="Consolas"/>
              </a:rPr>
              <a:t>-1</a:t>
            </a:r>
            <a:r>
              <a:rPr lang="en" sz="1000">
                <a:solidFill>
                  <a:srgbClr val="4D4D4C"/>
                </a:solidFill>
                <a:highlight>
                  <a:schemeClr val="accent1"/>
                </a:highlight>
                <a:latin typeface="Consolas"/>
                <a:ea typeface="Consolas"/>
                <a:cs typeface="Consolas"/>
                <a:sym typeface="Consolas"/>
              </a:rPr>
              <a:t>, j</a:t>
            </a:r>
            <a:r>
              <a:rPr lang="en" sz="1000">
                <a:solidFill>
                  <a:srgbClr val="F5871F"/>
                </a:solidFill>
                <a:highlight>
                  <a:schemeClr val="accent1"/>
                </a:highlight>
                <a:latin typeface="Consolas"/>
                <a:ea typeface="Consolas"/>
                <a:cs typeface="Consolas"/>
                <a:sym typeface="Consolas"/>
              </a:rPr>
              <a:t>-1</a:t>
            </a:r>
            <a:r>
              <a:rPr lang="en" sz="1000">
                <a:solidFill>
                  <a:srgbClr val="4D4D4C"/>
                </a:solidFill>
                <a:highlight>
                  <a:schemeClr val="accent1"/>
                </a:highlight>
                <a:latin typeface="Consolas"/>
                <a:ea typeface="Consolas"/>
                <a:cs typeface="Consolas"/>
                <a:sym typeface="Consolas"/>
              </a:rPr>
              <a:t>])    </a:t>
            </a:r>
            <a:r>
              <a:rPr lang="en" sz="1000">
                <a:solidFill>
                  <a:srgbClr val="8E908C"/>
                </a:solidFill>
                <a:highlight>
                  <a:schemeClr val="accent1"/>
                </a:highlight>
                <a:latin typeface="Consolas"/>
                <a:ea typeface="Consolas"/>
                <a:cs typeface="Consolas"/>
                <a:sym typeface="Consolas"/>
              </a:rPr>
              <a:t>// match</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    </a:t>
            </a:r>
            <a:r>
              <a:rPr lang="en" sz="1000">
                <a:solidFill>
                  <a:srgbClr val="8959A8"/>
                </a:solidFill>
                <a:highlight>
                  <a:schemeClr val="accent1"/>
                </a:highlight>
                <a:latin typeface="Consolas"/>
                <a:ea typeface="Consolas"/>
                <a:cs typeface="Consolas"/>
                <a:sym typeface="Consolas"/>
              </a:rPr>
              <a:t>return</a:t>
            </a:r>
            <a:r>
              <a:rPr lang="en" sz="1000">
                <a:solidFill>
                  <a:srgbClr val="4D4D4C"/>
                </a:solidFill>
                <a:highlight>
                  <a:schemeClr val="accent1"/>
                </a:highlight>
                <a:latin typeface="Consolas"/>
                <a:ea typeface="Consolas"/>
                <a:cs typeface="Consolas"/>
                <a:sym typeface="Consolas"/>
              </a:rPr>
              <a:t> DTW[n, m]</a:t>
            </a:r>
            <a:br>
              <a:rPr lang="en" sz="1000">
                <a:solidFill>
                  <a:srgbClr val="4D4D4C"/>
                </a:solidFill>
                <a:highlight>
                  <a:schemeClr val="accent1"/>
                </a:highlight>
                <a:latin typeface="Consolas"/>
                <a:ea typeface="Consolas"/>
                <a:cs typeface="Consolas"/>
                <a:sym typeface="Consolas"/>
              </a:rPr>
            </a:br>
            <a:r>
              <a:rPr lang="en" sz="1000">
                <a:solidFill>
                  <a:srgbClr val="4D4D4C"/>
                </a:solidFill>
                <a:highlight>
                  <a:schemeClr val="accent1"/>
                </a:highlight>
                <a:latin typeface="Consolas"/>
                <a:ea typeface="Consolas"/>
                <a:cs typeface="Consolas"/>
                <a:sym typeface="Consolas"/>
              </a:rPr>
              <a:t>}</a:t>
            </a:r>
            <a:endParaRPr>
              <a:highlight>
                <a:schemeClr val="accent1"/>
              </a:highlight>
            </a:endParaRPr>
          </a:p>
        </p:txBody>
      </p:sp>
      <p:pic>
        <p:nvPicPr>
          <p:cNvPr id="152" name="Google Shape;152;p28"/>
          <p:cNvPicPr preferRelativeResize="0"/>
          <p:nvPr/>
        </p:nvPicPr>
        <p:blipFill>
          <a:blip r:embed="rId3">
            <a:alphaModFix/>
          </a:blip>
          <a:stretch>
            <a:fillRect/>
          </a:stretch>
        </p:blipFill>
        <p:spPr>
          <a:xfrm>
            <a:off x="5123250" y="1422500"/>
            <a:ext cx="3801150" cy="2298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158" name="Google Shape;158;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a:t>
            </a:r>
            <a:r>
              <a:rPr lang="en"/>
              <a:t> the user stands in front of the camera while the motion capture starts.</a:t>
            </a:r>
            <a:endParaRPr/>
          </a:p>
          <a:p>
            <a:pPr indent="-342900" lvl="0" marL="457200" rtl="0" algn="l">
              <a:spcBef>
                <a:spcPts val="0"/>
              </a:spcBef>
              <a:spcAft>
                <a:spcPts val="0"/>
              </a:spcAft>
              <a:buSzPts val="1800"/>
              <a:buChar char="●"/>
            </a:pPr>
            <a:r>
              <a:rPr lang="en"/>
              <a:t>The pose estimation module starts capturing the pose data from each frame while recording and saving it as a file.</a:t>
            </a:r>
            <a:endParaRPr/>
          </a:p>
          <a:p>
            <a:pPr indent="-342900" lvl="0" marL="457200" rtl="0" algn="l">
              <a:spcBef>
                <a:spcPts val="0"/>
              </a:spcBef>
              <a:spcAft>
                <a:spcPts val="0"/>
              </a:spcAft>
              <a:buSzPts val="1800"/>
              <a:buChar char="●"/>
            </a:pPr>
            <a:r>
              <a:rPr lang="en"/>
              <a:t>On further processing, the pose data is converted to csv files which can be used for the scoring function.</a:t>
            </a:r>
            <a:endParaRPr/>
          </a:p>
          <a:p>
            <a:pPr indent="-342900" lvl="0" marL="457200" rtl="0" algn="l">
              <a:spcBef>
                <a:spcPts val="0"/>
              </a:spcBef>
              <a:spcAft>
                <a:spcPts val="0"/>
              </a:spcAft>
              <a:buSzPts val="1800"/>
              <a:buChar char="●"/>
            </a:pPr>
            <a:r>
              <a:rPr lang="en"/>
              <a:t>Now the user has to select the dance video he is trying to replicate, as a video file.</a:t>
            </a:r>
            <a:endParaRPr/>
          </a:p>
          <a:p>
            <a:pPr indent="-342900" lvl="0" marL="457200" rtl="0" algn="l">
              <a:spcBef>
                <a:spcPts val="0"/>
              </a:spcBef>
              <a:spcAft>
                <a:spcPts val="0"/>
              </a:spcAft>
              <a:buSzPts val="1800"/>
              <a:buChar char="●"/>
            </a:pPr>
            <a:r>
              <a:rPr lang="en"/>
              <a:t>This file will also be processed further for the scoring function.</a:t>
            </a:r>
            <a:endParaRPr/>
          </a:p>
          <a:p>
            <a:pPr indent="-342900" lvl="0" marL="457200" rtl="0" algn="l">
              <a:spcBef>
                <a:spcPts val="0"/>
              </a:spcBef>
              <a:spcAft>
                <a:spcPts val="0"/>
              </a:spcAft>
              <a:buSzPts val="1800"/>
              <a:buChar char="●"/>
            </a:pPr>
            <a:r>
              <a:rPr lang="en"/>
              <a:t>When both videos are processed, the user can display the score of his dance session.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164" name="Google Shape;164;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Capture pose</a:t>
            </a:r>
            <a:endParaRPr/>
          </a:p>
          <a:p>
            <a:pPr indent="-317500" lvl="1" marL="914400" rtl="0" algn="l">
              <a:spcBef>
                <a:spcPts val="0"/>
              </a:spcBef>
              <a:spcAft>
                <a:spcPts val="0"/>
              </a:spcAft>
              <a:buSzPts val="1400"/>
              <a:buChar char="○"/>
            </a:pPr>
            <a:r>
              <a:rPr lang="en"/>
              <a:t>OpenCV Qthread</a:t>
            </a:r>
            <a:endParaRPr/>
          </a:p>
          <a:p>
            <a:pPr indent="-317500" lvl="1" marL="914400" rtl="0" algn="l">
              <a:spcBef>
                <a:spcPts val="0"/>
              </a:spcBef>
              <a:spcAft>
                <a:spcPts val="0"/>
              </a:spcAft>
              <a:buSzPts val="1400"/>
              <a:buChar char="○"/>
            </a:pPr>
            <a:r>
              <a:rPr lang="en"/>
              <a:t>Mediapipe Blazepose GHUM 3D</a:t>
            </a:r>
            <a:endParaRPr/>
          </a:p>
          <a:p>
            <a:pPr indent="-317500" lvl="1" marL="914400" rtl="0" algn="l">
              <a:spcBef>
                <a:spcPts val="0"/>
              </a:spcBef>
              <a:spcAft>
                <a:spcPts val="0"/>
              </a:spcAft>
              <a:buSzPts val="1400"/>
              <a:buChar char="○"/>
            </a:pPr>
            <a:r>
              <a:rPr lang="en"/>
              <a:t>Convert OpenCV to QImage</a:t>
            </a:r>
            <a:endParaRPr/>
          </a:p>
          <a:p>
            <a:pPr indent="-342900" lvl="0" marL="457200" rtl="0" algn="l">
              <a:spcBef>
                <a:spcPts val="0"/>
              </a:spcBef>
              <a:spcAft>
                <a:spcPts val="0"/>
              </a:spcAft>
              <a:buSzPts val="1800"/>
              <a:buChar char="●"/>
            </a:pPr>
            <a:r>
              <a:rPr lang="en"/>
              <a:t>Catch pose</a:t>
            </a:r>
            <a:endParaRPr/>
          </a:p>
          <a:p>
            <a:pPr indent="-317500" lvl="1" marL="914400" rtl="0" algn="l">
              <a:spcBef>
                <a:spcPts val="0"/>
              </a:spcBef>
              <a:spcAft>
                <a:spcPts val="0"/>
              </a:spcAft>
              <a:buSzPts val="1400"/>
              <a:buChar char="○"/>
            </a:pPr>
            <a:r>
              <a:rPr lang="en"/>
              <a:t>OpenCV Qthread</a:t>
            </a:r>
            <a:endParaRPr/>
          </a:p>
          <a:p>
            <a:pPr indent="-317500" lvl="1" marL="914400" rtl="0" algn="l">
              <a:spcBef>
                <a:spcPts val="0"/>
              </a:spcBef>
              <a:spcAft>
                <a:spcPts val="0"/>
              </a:spcAft>
              <a:buSzPts val="1400"/>
              <a:buChar char="○"/>
            </a:pPr>
            <a:r>
              <a:rPr lang="en"/>
              <a:t>Mediapipe Blazepose GHUM 3D</a:t>
            </a:r>
            <a:endParaRPr/>
          </a:p>
          <a:p>
            <a:pPr indent="-317500" lvl="1" marL="914400" rtl="0" algn="l">
              <a:spcBef>
                <a:spcPts val="0"/>
              </a:spcBef>
              <a:spcAft>
                <a:spcPts val="0"/>
              </a:spcAft>
              <a:buSzPts val="1400"/>
              <a:buChar char="○"/>
            </a:pPr>
            <a:r>
              <a:rPr lang="en"/>
              <a:t>Convert OpenCV to QImage</a:t>
            </a:r>
            <a:endParaRPr/>
          </a:p>
          <a:p>
            <a:pPr indent="-342900" lvl="0" marL="457200" rtl="0" algn="l">
              <a:spcBef>
                <a:spcPts val="0"/>
              </a:spcBef>
              <a:spcAft>
                <a:spcPts val="0"/>
              </a:spcAft>
              <a:buSzPts val="1800"/>
              <a:buChar char="●"/>
            </a:pPr>
            <a:r>
              <a:rPr lang="en"/>
              <a:t>Compare dance</a:t>
            </a:r>
            <a:endParaRPr/>
          </a:p>
          <a:p>
            <a:pPr indent="-317500" lvl="1" marL="914400" rtl="0" algn="l">
              <a:spcBef>
                <a:spcPts val="0"/>
              </a:spcBef>
              <a:spcAft>
                <a:spcPts val="0"/>
              </a:spcAft>
              <a:buSzPts val="1400"/>
              <a:buChar char="○"/>
            </a:pPr>
            <a:r>
              <a:rPr lang="en"/>
              <a:t>Scoring Function</a:t>
            </a:r>
            <a:endParaRPr/>
          </a:p>
          <a:p>
            <a:pPr indent="-317500" lvl="1" marL="914400" rtl="0" algn="l">
              <a:spcBef>
                <a:spcPts val="0"/>
              </a:spcBef>
              <a:spcAft>
                <a:spcPts val="0"/>
              </a:spcAft>
              <a:buSzPts val="1400"/>
              <a:buChar char="○"/>
            </a:pPr>
            <a:r>
              <a:rPr lang="en"/>
              <a:t>FastDTW</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Capture Pose Module</a:t>
            </a:r>
            <a:endParaRPr/>
          </a:p>
        </p:txBody>
      </p:sp>
      <p:sp>
        <p:nvSpPr>
          <p:cNvPr id="170" name="Google Shape;170;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Records and converts the user’s dance video for further analysis</a:t>
            </a:r>
            <a:endParaRPr/>
          </a:p>
          <a:p>
            <a:pPr indent="-342900" lvl="0" marL="457200" rtl="0" algn="l">
              <a:spcBef>
                <a:spcPts val="1200"/>
              </a:spcBef>
              <a:spcAft>
                <a:spcPts val="0"/>
              </a:spcAft>
              <a:buSzPts val="1800"/>
              <a:buChar char="●"/>
            </a:pPr>
            <a:r>
              <a:rPr i="1" lang="en"/>
              <a:t>OpenCV QThread</a:t>
            </a:r>
            <a:r>
              <a:rPr lang="en"/>
              <a:t>: This is the thread that starts the OpenCV VideoCapture and keeps calling Mediapipe Blazepose GHUM 3D </a:t>
            </a:r>
            <a:r>
              <a:rPr b="1" lang="en"/>
              <a:t>till the user stops recording</a:t>
            </a:r>
            <a:r>
              <a:rPr lang="en"/>
              <a:t>.</a:t>
            </a:r>
            <a:endParaRPr/>
          </a:p>
          <a:p>
            <a:pPr indent="-342900" lvl="0" marL="457200" rtl="0" algn="l">
              <a:spcBef>
                <a:spcPts val="0"/>
              </a:spcBef>
              <a:spcAft>
                <a:spcPts val="0"/>
              </a:spcAft>
              <a:buSzPts val="1800"/>
              <a:buChar char="●"/>
            </a:pPr>
            <a:r>
              <a:rPr i="1" lang="en"/>
              <a:t>Mediapipe Blazepose GHUM 3D</a:t>
            </a:r>
            <a:r>
              <a:rPr lang="en"/>
              <a:t>: This algorithm is used to derive the body key points from the video file. </a:t>
            </a:r>
            <a:endParaRPr/>
          </a:p>
          <a:p>
            <a:pPr indent="-342900" lvl="0" marL="457200" rtl="0" algn="l">
              <a:spcBef>
                <a:spcPts val="0"/>
              </a:spcBef>
              <a:spcAft>
                <a:spcPts val="0"/>
              </a:spcAft>
              <a:buSzPts val="1800"/>
              <a:buChar char="●"/>
            </a:pPr>
            <a:r>
              <a:rPr i="1" lang="en"/>
              <a:t>Convert OpenCV to QImage</a:t>
            </a:r>
            <a:r>
              <a:rPr lang="en"/>
              <a:t>: Here the image gets converted into PyQT5 readable format and gets emitted to the main thread.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 and Submission Date</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t/>
            </a:r>
            <a:endParaRPr b="1" sz="2100"/>
          </a:p>
          <a:p>
            <a:pPr indent="0" lvl="0" marL="0" rtl="0" algn="l">
              <a:spcBef>
                <a:spcPts val="0"/>
              </a:spcBef>
              <a:spcAft>
                <a:spcPts val="0"/>
              </a:spcAft>
              <a:buNone/>
            </a:pPr>
            <a:r>
              <a:rPr b="1" lang="en" sz="2100"/>
              <a:t>Adithya Suresh (AM.EN.U4CSE18102)</a:t>
            </a:r>
            <a:endParaRPr b="1" sz="2100"/>
          </a:p>
          <a:p>
            <a:pPr indent="0" lvl="0" marL="0" rtl="0" algn="l">
              <a:spcBef>
                <a:spcPts val="0"/>
              </a:spcBef>
              <a:spcAft>
                <a:spcPts val="0"/>
              </a:spcAft>
              <a:buNone/>
            </a:pPr>
            <a:r>
              <a:rPr b="1" lang="en" sz="2100"/>
              <a:t>Kakumanu Aman Chowdary (AM.EN.U4CSE18125)</a:t>
            </a:r>
            <a:endParaRPr b="1" sz="2100"/>
          </a:p>
          <a:p>
            <a:pPr indent="0" lvl="0" marL="0" rtl="0" algn="l">
              <a:spcBef>
                <a:spcPts val="0"/>
              </a:spcBef>
              <a:spcAft>
                <a:spcPts val="0"/>
              </a:spcAft>
              <a:buNone/>
            </a:pPr>
            <a:r>
              <a:rPr b="1" lang="en" sz="2100"/>
              <a:t>M Rajesh Reddy (AM.EN.U4CSE18134)</a:t>
            </a:r>
            <a:endParaRPr b="1" sz="2100"/>
          </a:p>
          <a:p>
            <a:pPr indent="0" lvl="0" marL="0" rtl="0" algn="l">
              <a:spcBef>
                <a:spcPts val="0"/>
              </a:spcBef>
              <a:spcAft>
                <a:spcPts val="0"/>
              </a:spcAft>
              <a:buNone/>
            </a:pPr>
            <a:r>
              <a:rPr b="1" lang="en" sz="2100"/>
              <a:t>Adithyan S Raj (AM.EN.U4CSE17510)</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n" sz="2100"/>
              <a:t>Guide: Anjali T,</a:t>
            </a:r>
            <a:endParaRPr b="1" sz="2100"/>
          </a:p>
          <a:p>
            <a:pPr indent="0" lvl="0" marL="0" rtl="0" algn="l">
              <a:spcBef>
                <a:spcPts val="0"/>
              </a:spcBef>
              <a:spcAft>
                <a:spcPts val="0"/>
              </a:spcAft>
              <a:buNone/>
            </a:pPr>
            <a:r>
              <a:rPr b="1" lang="en" sz="2100"/>
              <a:t>Assistant Professor</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n" sz="2100"/>
              <a:t>DEPARTMENT OF COMPUTER SCIENCE &amp; ENGINEERING</a:t>
            </a:r>
            <a:endParaRPr b="1" sz="2100"/>
          </a:p>
          <a:p>
            <a:pPr indent="0" lvl="0" marL="0" rtl="0" algn="l">
              <a:spcBef>
                <a:spcPts val="0"/>
              </a:spcBef>
              <a:spcAft>
                <a:spcPts val="0"/>
              </a:spcAft>
              <a:buNone/>
            </a:pPr>
            <a:r>
              <a:rPr b="1" lang="en" sz="2100"/>
              <a:t>AMRITA SCHOOL OF ENGINEERING</a:t>
            </a:r>
            <a:endParaRPr b="1" sz="2100"/>
          </a:p>
          <a:p>
            <a:pPr indent="0" lvl="0" marL="0" rtl="0" algn="l">
              <a:spcBef>
                <a:spcPts val="0"/>
              </a:spcBef>
              <a:spcAft>
                <a:spcPts val="0"/>
              </a:spcAft>
              <a:buNone/>
            </a:pPr>
            <a:r>
              <a:rPr b="1" lang="en" sz="2100"/>
              <a:t>AMRITA VISHWA VIDYAPEETHAM</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n" sz="2100"/>
              <a:t>Date: </a:t>
            </a:r>
            <a:r>
              <a:rPr b="1" lang="en" sz="2100"/>
              <a:t>25</a:t>
            </a:r>
            <a:r>
              <a:rPr b="1" lang="en" sz="2100"/>
              <a:t>/</a:t>
            </a:r>
            <a:r>
              <a:rPr b="1" lang="en" sz="2100"/>
              <a:t>04</a:t>
            </a:r>
            <a:r>
              <a:rPr b="1" lang="en" sz="2100"/>
              <a:t>/202</a:t>
            </a:r>
            <a:r>
              <a:rPr b="1" lang="en" sz="2100"/>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Catch Pose Module</a:t>
            </a:r>
            <a:endParaRPr/>
          </a:p>
        </p:txBody>
      </p:sp>
      <p:sp>
        <p:nvSpPr>
          <p:cNvPr id="176" name="Google Shape;176;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Converts the user selected video to CSV file for further analysis </a:t>
            </a:r>
            <a:endParaRPr/>
          </a:p>
          <a:p>
            <a:pPr indent="-342900" lvl="0" marL="457200" rtl="0" algn="l">
              <a:spcBef>
                <a:spcPts val="1200"/>
              </a:spcBef>
              <a:spcAft>
                <a:spcPts val="0"/>
              </a:spcAft>
              <a:buSzPts val="1800"/>
              <a:buChar char="●"/>
            </a:pPr>
            <a:r>
              <a:rPr i="1" lang="en"/>
              <a:t>OpenCV QThread</a:t>
            </a:r>
            <a:r>
              <a:rPr lang="en"/>
              <a:t>: This is the thread that starts the OpenCV VideoCapture and keeps calling Mediapipe Blazepose GHUM 3D </a:t>
            </a:r>
            <a:r>
              <a:rPr b="1" lang="en"/>
              <a:t>till the entire video is finished</a:t>
            </a:r>
            <a:r>
              <a:rPr lang="en"/>
              <a:t>.</a:t>
            </a:r>
            <a:endParaRPr/>
          </a:p>
          <a:p>
            <a:pPr indent="-342900" lvl="0" marL="457200" rtl="0" algn="l">
              <a:spcBef>
                <a:spcPts val="0"/>
              </a:spcBef>
              <a:spcAft>
                <a:spcPts val="0"/>
              </a:spcAft>
              <a:buSzPts val="1800"/>
              <a:buChar char="●"/>
            </a:pPr>
            <a:r>
              <a:rPr i="1" lang="en"/>
              <a:t>Mediapipe Blazepose GHUM 3D</a:t>
            </a:r>
            <a:r>
              <a:rPr lang="en"/>
              <a:t>: This algorithm is used to derive the body key points from the video file. </a:t>
            </a:r>
            <a:endParaRPr/>
          </a:p>
          <a:p>
            <a:pPr indent="-342900" lvl="0" marL="457200" rtl="0" algn="l">
              <a:spcBef>
                <a:spcPts val="0"/>
              </a:spcBef>
              <a:spcAft>
                <a:spcPts val="0"/>
              </a:spcAft>
              <a:buSzPts val="1800"/>
              <a:buChar char="●"/>
            </a:pPr>
            <a:r>
              <a:rPr i="1" lang="en"/>
              <a:t>Convert OpenCV to QImage</a:t>
            </a:r>
            <a:r>
              <a:rPr lang="en"/>
              <a:t>: Here the image gets converted into PyQT5 readable format and gets emitted to the main thread.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Compare Dance Module</a:t>
            </a:r>
            <a:endParaRPr/>
          </a:p>
        </p:txBody>
      </p:sp>
      <p:sp>
        <p:nvSpPr>
          <p:cNvPr id="182" name="Google Shape;182;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Compares and scores the performance of the user based on accuracy</a:t>
            </a:r>
            <a:endParaRPr/>
          </a:p>
          <a:p>
            <a:pPr indent="-342900" lvl="0" marL="457200" rtl="0" algn="l">
              <a:spcBef>
                <a:spcPts val="1200"/>
              </a:spcBef>
              <a:spcAft>
                <a:spcPts val="0"/>
              </a:spcAft>
              <a:buSzPts val="1800"/>
              <a:buChar char="●"/>
            </a:pPr>
            <a:r>
              <a:rPr i="1" lang="en"/>
              <a:t>Scoring Function</a:t>
            </a:r>
            <a:r>
              <a:rPr lang="en"/>
              <a:t>: Here the scoring function calls the FastDTW function and gets the </a:t>
            </a:r>
            <a:r>
              <a:rPr b="1" lang="en"/>
              <a:t>distance </a:t>
            </a:r>
            <a:r>
              <a:rPr lang="en"/>
              <a:t>and </a:t>
            </a:r>
            <a:r>
              <a:rPr b="1" lang="en"/>
              <a:t>path </a:t>
            </a:r>
            <a:r>
              <a:rPr lang="en"/>
              <a:t>as return values. Using these values we calculate the accuracy and score and it is shown to the user.</a:t>
            </a:r>
            <a:endParaRPr/>
          </a:p>
          <a:p>
            <a:pPr indent="-342900" lvl="0" marL="457200" rtl="0" algn="l">
              <a:spcBef>
                <a:spcPts val="0"/>
              </a:spcBef>
              <a:spcAft>
                <a:spcPts val="0"/>
              </a:spcAft>
              <a:buSzPts val="1800"/>
              <a:buChar char="●"/>
            </a:pPr>
            <a:r>
              <a:rPr i="1" lang="en"/>
              <a:t>FastDTW</a:t>
            </a:r>
            <a:r>
              <a:rPr lang="en"/>
              <a:t>: We use this module for Dynamic Time Warping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490250" y="526350"/>
            <a:ext cx="5604000" cy="40908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a:t>Performance Evaluation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Dance Evaluation </a:t>
            </a:r>
            <a:r>
              <a:rPr lang="en"/>
              <a:t>Simulation</a:t>
            </a:r>
            <a:endParaRPr/>
          </a:p>
        </p:txBody>
      </p:sp>
      <p:sp>
        <p:nvSpPr>
          <p:cNvPr id="193" name="Google Shape;193;p3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Human Pose Estimation we used BlazePose GHUM 3D [2] as our algorithm from MediaPipe [10][11][20]. This is a demonstration of real time human pose estimation demonstrated by our team mate. All the body key points that are visible are shown in the image.</a:t>
            </a:r>
            <a:endParaRPr/>
          </a:p>
          <a:p>
            <a:pPr indent="0" lvl="0" marL="0" rtl="0" algn="l">
              <a:spcBef>
                <a:spcPts val="1200"/>
              </a:spcBef>
              <a:spcAft>
                <a:spcPts val="0"/>
              </a:spcAft>
              <a:buClr>
                <a:schemeClr val="dk1"/>
              </a:buClr>
              <a:buSzPts val="1100"/>
              <a:buFont typeface="Arial"/>
              <a:buNone/>
            </a:pPr>
            <a:r>
              <a:rPr lang="en"/>
              <a:t>The video next to the image shows the entire demonstration on how the application works.</a:t>
            </a:r>
            <a:endParaRPr/>
          </a:p>
          <a:p>
            <a:pPr indent="0" lvl="0" marL="0" rtl="0" algn="l">
              <a:spcBef>
                <a:spcPts val="1200"/>
              </a:spcBef>
              <a:spcAft>
                <a:spcPts val="1200"/>
              </a:spcAft>
              <a:buClr>
                <a:schemeClr val="dk1"/>
              </a:buClr>
              <a:buSzPts val="1100"/>
              <a:buFont typeface="Arial"/>
              <a:buNone/>
            </a:pPr>
            <a:r>
              <a:t/>
            </a:r>
            <a:endParaRPr/>
          </a:p>
        </p:txBody>
      </p:sp>
      <p:pic>
        <p:nvPicPr>
          <p:cNvPr id="194" name="Google Shape;194;p35"/>
          <p:cNvPicPr preferRelativeResize="0"/>
          <p:nvPr/>
        </p:nvPicPr>
        <p:blipFill>
          <a:blip r:embed="rId3">
            <a:alphaModFix/>
          </a:blip>
          <a:stretch>
            <a:fillRect/>
          </a:stretch>
        </p:blipFill>
        <p:spPr>
          <a:xfrm>
            <a:off x="3340550" y="1437750"/>
            <a:ext cx="1516400" cy="3131250"/>
          </a:xfrm>
          <a:prstGeom prst="rect">
            <a:avLst/>
          </a:prstGeom>
          <a:noFill/>
          <a:ln>
            <a:noFill/>
          </a:ln>
        </p:spPr>
      </p:pic>
      <p:pic>
        <p:nvPicPr>
          <p:cNvPr descr="Our Final Year Project in brief. Still have a few more things to improve like the Scoring function. &#10;Our Code:&#10;https://github.com/AdiSuresh/dance-evaluator" id="195" name="Google Shape;195;p35" title="Dance Evaluator Video File">
            <a:hlinkClick r:id="rId4"/>
          </p:cNvPr>
          <p:cNvPicPr preferRelativeResize="0"/>
          <p:nvPr/>
        </p:nvPicPr>
        <p:blipFill>
          <a:blip r:embed="rId5">
            <a:alphaModFix/>
          </a:blip>
          <a:stretch>
            <a:fillRect/>
          </a:stretch>
        </p:blipFill>
        <p:spPr>
          <a:xfrm>
            <a:off x="4948600" y="1510025"/>
            <a:ext cx="3982250" cy="29866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6132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Pose Landmark Model (BlazePose GHUM 3D)</a:t>
            </a:r>
            <a:endParaRPr/>
          </a:p>
        </p:txBody>
      </p:sp>
      <p:pic>
        <p:nvPicPr>
          <p:cNvPr id="201" name="Google Shape;201;p36"/>
          <p:cNvPicPr preferRelativeResize="0"/>
          <p:nvPr/>
        </p:nvPicPr>
        <p:blipFill>
          <a:blip r:embed="rId3">
            <a:alphaModFix/>
          </a:blip>
          <a:stretch>
            <a:fillRect/>
          </a:stretch>
        </p:blipFill>
        <p:spPr>
          <a:xfrm>
            <a:off x="2111347" y="1483438"/>
            <a:ext cx="4921307" cy="2792150"/>
          </a:xfrm>
          <a:prstGeom prst="rect">
            <a:avLst/>
          </a:prstGeom>
          <a:noFill/>
          <a:ln>
            <a:noFill/>
          </a:ln>
          <a:effectLst>
            <a:outerShdw blurRad="57150" rotWithShape="0" algn="bl" dir="5400000" dist="19050">
              <a:srgbClr val="000000">
                <a:alpha val="50000"/>
              </a:srgbClr>
            </a:outerShdw>
          </a:effectLst>
        </p:spPr>
      </p:pic>
      <p:sp>
        <p:nvSpPr>
          <p:cNvPr id="202" name="Google Shape;202;p36"/>
          <p:cNvSpPr txBox="1"/>
          <p:nvPr/>
        </p:nvSpPr>
        <p:spPr>
          <a:xfrm>
            <a:off x="3454200" y="4358775"/>
            <a:ext cx="2235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4"/>
              </a:rPr>
              <a:t>BlazePose GHUM 3D Reference</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7"/>
          <p:cNvPicPr preferRelativeResize="0"/>
          <p:nvPr/>
        </p:nvPicPr>
        <p:blipFill rotWithShape="1">
          <a:blip r:embed="rId3">
            <a:alphaModFix/>
          </a:blip>
          <a:srcRect b="0" l="0" r="39150" t="32166"/>
          <a:stretch/>
        </p:blipFill>
        <p:spPr>
          <a:xfrm>
            <a:off x="3807550" y="1507038"/>
            <a:ext cx="4971950" cy="2944526"/>
          </a:xfrm>
          <a:prstGeom prst="rect">
            <a:avLst/>
          </a:prstGeom>
          <a:noFill/>
          <a:ln>
            <a:noFill/>
          </a:ln>
        </p:spPr>
      </p:pic>
      <p:sp>
        <p:nvSpPr>
          <p:cNvPr id="208" name="Google Shape;208;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dataset consists of the </a:t>
            </a:r>
            <a:r>
              <a:rPr b="1" lang="en"/>
              <a:t>16 body key points</a:t>
            </a:r>
            <a:r>
              <a:rPr lang="en"/>
              <a:t> selected from the Mediapipe Blazepose GHUM algorithm where we got the 3D coordinates of the various body key points, their timestamp and </a:t>
            </a:r>
            <a:r>
              <a:rPr lang="en"/>
              <a:t>their</a:t>
            </a:r>
            <a:r>
              <a:rPr lang="en"/>
              <a:t> visibility.</a:t>
            </a:r>
            <a:endParaRPr/>
          </a:p>
          <a:p>
            <a:pPr indent="0" lvl="0" marL="0" rtl="0" algn="l">
              <a:spcBef>
                <a:spcPts val="1200"/>
              </a:spcBef>
              <a:spcAft>
                <a:spcPts val="0"/>
              </a:spcAft>
              <a:buNone/>
            </a:pPr>
            <a:r>
              <a:rPr b="1" lang="en" u="sng"/>
              <a:t>Format of our CSV: </a:t>
            </a:r>
            <a:endParaRPr b="1" u="sng"/>
          </a:p>
          <a:p>
            <a:pPr indent="0" lvl="0" marL="0" rtl="0" algn="l">
              <a:spcBef>
                <a:spcPts val="1200"/>
              </a:spcBef>
              <a:spcAft>
                <a:spcPts val="0"/>
              </a:spcAft>
              <a:buNone/>
            </a:pPr>
            <a:r>
              <a:rPr b="1" lang="en"/>
              <a:t>Timestamp, landmarks</a:t>
            </a:r>
            <a:r>
              <a:rPr lang="en"/>
              <a:t> (inside landmarks we have a dictionary file with {{‘X’: xx.xx, ‘Y’: yy.yy, ‘Z’: zz.zz, ‘visibility’: x%}, …}</a:t>
            </a:r>
            <a:endParaRPr/>
          </a:p>
          <a:p>
            <a:pPr indent="0" lvl="0" marL="0" rtl="0" algn="l">
              <a:spcBef>
                <a:spcPts val="1200"/>
              </a:spcBef>
              <a:spcAft>
                <a:spcPts val="1200"/>
              </a:spcAft>
              <a:buNone/>
            </a:pPr>
            <a:r>
              <a:t/>
            </a:r>
            <a:endParaRPr/>
          </a:p>
        </p:txBody>
      </p:sp>
      <p:sp>
        <p:nvSpPr>
          <p:cNvPr id="209" name="Google Shape;209;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Performance Measures - Mediapipe BlazePose GHUM 3D</a:t>
            </a:r>
            <a:endParaRPr/>
          </a:p>
        </p:txBody>
      </p:sp>
      <p:sp>
        <p:nvSpPr>
          <p:cNvPr id="215" name="Google Shape;215;p3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compared to AlphaPose ResNet50, Apple Vision and BlazePose GHUM Lite it has a better accuracy of about 96.3% when there are Common Objects in the frame. It even works at 67.4% accuracy when there are other objects on the screen. We could increase the accuracy to about 73% with GHUM Heavy but it would require a higher processing power and it had to be a balance between the two.</a:t>
            </a:r>
            <a:endParaRPr/>
          </a:p>
        </p:txBody>
      </p:sp>
      <p:pic>
        <p:nvPicPr>
          <p:cNvPr id="216" name="Google Shape;216;p38"/>
          <p:cNvPicPr preferRelativeResize="0"/>
          <p:nvPr/>
        </p:nvPicPr>
        <p:blipFill>
          <a:blip r:embed="rId3">
            <a:alphaModFix/>
          </a:blip>
          <a:stretch>
            <a:fillRect/>
          </a:stretch>
        </p:blipFill>
        <p:spPr>
          <a:xfrm>
            <a:off x="3406525" y="1389600"/>
            <a:ext cx="5334770" cy="2848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Quality Evaluation in PCK@0.2 (Percentage of Correct key-points)</a:t>
            </a:r>
            <a:endParaRPr/>
          </a:p>
        </p:txBody>
      </p:sp>
      <p:pic>
        <p:nvPicPr>
          <p:cNvPr id="222" name="Google Shape;222;p39"/>
          <p:cNvPicPr preferRelativeResize="0"/>
          <p:nvPr/>
        </p:nvPicPr>
        <p:blipFill>
          <a:blip r:embed="rId3">
            <a:alphaModFix/>
          </a:blip>
          <a:stretch>
            <a:fillRect/>
          </a:stretch>
        </p:blipFill>
        <p:spPr>
          <a:xfrm>
            <a:off x="1034738" y="259925"/>
            <a:ext cx="7074526" cy="38044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Performance Measure - FastDTW</a:t>
            </a:r>
            <a:endParaRPr/>
          </a:p>
        </p:txBody>
      </p:sp>
      <p:sp>
        <p:nvSpPr>
          <p:cNvPr id="228" name="Google Shape;228;p4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FastDTW is an approximation of DTW </a:t>
            </a:r>
            <a:r>
              <a:rPr lang="en"/>
              <a:t>which</a:t>
            </a:r>
            <a:r>
              <a:rPr lang="en"/>
              <a:t> does a good job when it comes to larger time series data. So when the length of the time series increases the better it gets. We used FastDTW instead of DTW because dance </a:t>
            </a:r>
            <a:r>
              <a:rPr lang="en"/>
              <a:t>videos can have a longer time series. We set the radius as the Euclidean distance of the two to datasets at that time.</a:t>
            </a:r>
            <a:endParaRPr/>
          </a:p>
        </p:txBody>
      </p:sp>
      <p:pic>
        <p:nvPicPr>
          <p:cNvPr id="229" name="Google Shape;229;p40"/>
          <p:cNvPicPr preferRelativeResize="0"/>
          <p:nvPr/>
        </p:nvPicPr>
        <p:blipFill>
          <a:blip r:embed="rId3">
            <a:alphaModFix/>
          </a:blip>
          <a:stretch>
            <a:fillRect/>
          </a:stretch>
        </p:blipFill>
        <p:spPr>
          <a:xfrm>
            <a:off x="3272100" y="514563"/>
            <a:ext cx="5607636" cy="41143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35" name="Google Shape;235;p4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graph shown in the left compares the uploaded Video file and the recorded dance moves and plots a path based on the similarity of the two time series data. This helps us calculate the final accuracy with the following formula:</a:t>
            </a:r>
            <a:endParaRPr/>
          </a:p>
          <a:p>
            <a:pPr indent="0" lvl="0" marL="0" rtl="0" algn="l">
              <a:spcBef>
                <a:spcPts val="1200"/>
              </a:spcBef>
              <a:spcAft>
                <a:spcPts val="0"/>
              </a:spcAft>
              <a:buNone/>
            </a:pPr>
            <a:r>
              <a:rPr lang="en"/>
              <a:t> accuracy = round(((1 - (distance/median_total)) * 100), 2)</a:t>
            </a:r>
            <a:endParaRPr/>
          </a:p>
          <a:p>
            <a:pPr indent="0" lvl="0" marL="0" rtl="0" algn="l">
              <a:spcBef>
                <a:spcPts val="1200"/>
              </a:spcBef>
              <a:spcAft>
                <a:spcPts val="1200"/>
              </a:spcAft>
              <a:buNone/>
            </a:pPr>
            <a:r>
              <a:rPr lang="en"/>
              <a:t>Where, median_total = median of path one + Median of path two, and distance is absolute value of Median of path one - Median of path two</a:t>
            </a:r>
            <a:endParaRPr/>
          </a:p>
        </p:txBody>
      </p:sp>
      <p:pic>
        <p:nvPicPr>
          <p:cNvPr id="236" name="Google Shape;236;p41"/>
          <p:cNvPicPr preferRelativeResize="0"/>
          <p:nvPr/>
        </p:nvPicPr>
        <p:blipFill>
          <a:blip r:embed="rId3">
            <a:alphaModFix/>
          </a:blip>
          <a:stretch>
            <a:fillRect/>
          </a:stretch>
        </p:blipFill>
        <p:spPr>
          <a:xfrm>
            <a:off x="3758100" y="1350449"/>
            <a:ext cx="5023196" cy="3257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AutoNum type="arabicPeriod"/>
            </a:pPr>
            <a:r>
              <a:rPr lang="en"/>
              <a:t>Introduction</a:t>
            </a:r>
            <a:endParaRPr/>
          </a:p>
          <a:p>
            <a:pPr indent="-284162" lvl="1" marL="914400" rtl="0" algn="l">
              <a:spcBef>
                <a:spcPts val="0"/>
              </a:spcBef>
              <a:spcAft>
                <a:spcPts val="0"/>
              </a:spcAft>
              <a:buSzPct val="100000"/>
              <a:buAutoNum type="alphaLcPeriod"/>
            </a:pPr>
            <a:r>
              <a:rPr lang="en"/>
              <a:t>Background</a:t>
            </a:r>
            <a:endParaRPr/>
          </a:p>
          <a:p>
            <a:pPr indent="-284162" lvl="1" marL="914400" rtl="0" algn="l">
              <a:spcBef>
                <a:spcPts val="0"/>
              </a:spcBef>
              <a:spcAft>
                <a:spcPts val="0"/>
              </a:spcAft>
              <a:buSzPct val="100000"/>
              <a:buAutoNum type="alphaLcPeriod"/>
            </a:pPr>
            <a:r>
              <a:rPr lang="en"/>
              <a:t>Applications</a:t>
            </a:r>
            <a:endParaRPr/>
          </a:p>
          <a:p>
            <a:pPr indent="-284162" lvl="1" marL="914400" rtl="0" algn="l">
              <a:spcBef>
                <a:spcPts val="0"/>
              </a:spcBef>
              <a:spcAft>
                <a:spcPts val="0"/>
              </a:spcAft>
              <a:buSzPct val="100000"/>
              <a:buAutoNum type="alphaLcPeriod"/>
            </a:pPr>
            <a:r>
              <a:rPr lang="en"/>
              <a:t>Challenges/Issues</a:t>
            </a:r>
            <a:endParaRPr/>
          </a:p>
          <a:p>
            <a:pPr indent="-284162" lvl="1" marL="914400" rtl="0" algn="l">
              <a:spcBef>
                <a:spcPts val="0"/>
              </a:spcBef>
              <a:spcAft>
                <a:spcPts val="0"/>
              </a:spcAft>
              <a:buSzPct val="100000"/>
              <a:buAutoNum type="alphaLcPeriod"/>
            </a:pPr>
            <a:r>
              <a:rPr lang="en"/>
              <a:t>Problem addressed</a:t>
            </a:r>
            <a:endParaRPr/>
          </a:p>
          <a:p>
            <a:pPr indent="-300037" lvl="0" marL="457200" rtl="0" algn="l">
              <a:spcBef>
                <a:spcPts val="0"/>
              </a:spcBef>
              <a:spcAft>
                <a:spcPts val="0"/>
              </a:spcAft>
              <a:buSzPct val="100000"/>
              <a:buAutoNum type="arabicPeriod"/>
            </a:pPr>
            <a:r>
              <a:rPr lang="en"/>
              <a:t>Related Work</a:t>
            </a:r>
            <a:endParaRPr/>
          </a:p>
          <a:p>
            <a:pPr indent="-284162" lvl="1" marL="914400" rtl="0" algn="l">
              <a:spcBef>
                <a:spcPts val="0"/>
              </a:spcBef>
              <a:spcAft>
                <a:spcPts val="0"/>
              </a:spcAft>
              <a:buSzPct val="100000"/>
              <a:buAutoNum type="alphaLcPeriod"/>
            </a:pPr>
            <a:r>
              <a:rPr lang="en"/>
              <a:t>Summary</a:t>
            </a:r>
            <a:endParaRPr/>
          </a:p>
          <a:p>
            <a:pPr indent="-284162" lvl="1" marL="914400" rtl="0" algn="l">
              <a:spcBef>
                <a:spcPts val="0"/>
              </a:spcBef>
              <a:spcAft>
                <a:spcPts val="0"/>
              </a:spcAft>
              <a:buSzPct val="100000"/>
              <a:buAutoNum type="alphaLcPeriod"/>
            </a:pPr>
            <a:r>
              <a:rPr lang="en"/>
              <a:t>Research Gaps</a:t>
            </a:r>
            <a:endParaRPr/>
          </a:p>
          <a:p>
            <a:pPr indent="-284162" lvl="1" marL="914400" rtl="0" algn="l">
              <a:spcBef>
                <a:spcPts val="0"/>
              </a:spcBef>
              <a:spcAft>
                <a:spcPts val="0"/>
              </a:spcAft>
              <a:buSzPct val="100000"/>
              <a:buAutoNum type="alphaLcPeriod"/>
            </a:pPr>
            <a:r>
              <a:rPr lang="en"/>
              <a:t>Motivation</a:t>
            </a:r>
            <a:endParaRPr/>
          </a:p>
          <a:p>
            <a:pPr indent="-300037" lvl="0" marL="457200" rtl="0" algn="l">
              <a:spcBef>
                <a:spcPts val="0"/>
              </a:spcBef>
              <a:spcAft>
                <a:spcPts val="0"/>
              </a:spcAft>
              <a:buSzPct val="100000"/>
              <a:buAutoNum type="arabicPeriod"/>
            </a:pPr>
            <a:r>
              <a:rPr lang="en"/>
              <a:t>Proposed Method</a:t>
            </a:r>
            <a:endParaRPr/>
          </a:p>
          <a:p>
            <a:pPr indent="-284162" lvl="1" marL="914400" rtl="0" algn="l">
              <a:spcBef>
                <a:spcPts val="0"/>
              </a:spcBef>
              <a:spcAft>
                <a:spcPts val="0"/>
              </a:spcAft>
              <a:buSzPct val="100000"/>
              <a:buAutoNum type="alphaLcPeriod"/>
            </a:pPr>
            <a:r>
              <a:rPr lang="en"/>
              <a:t>Methods</a:t>
            </a:r>
            <a:endParaRPr/>
          </a:p>
          <a:p>
            <a:pPr indent="-284162" lvl="1" marL="914400" rtl="0" algn="l">
              <a:spcBef>
                <a:spcPts val="0"/>
              </a:spcBef>
              <a:spcAft>
                <a:spcPts val="0"/>
              </a:spcAft>
              <a:buSzPct val="100000"/>
              <a:buAutoNum type="alphaLcPeriod"/>
            </a:pPr>
            <a:r>
              <a:rPr lang="en"/>
              <a:t>System</a:t>
            </a:r>
            <a:endParaRPr/>
          </a:p>
          <a:p>
            <a:pPr indent="-284162" lvl="1" marL="914400" rtl="0" algn="l">
              <a:spcBef>
                <a:spcPts val="0"/>
              </a:spcBef>
              <a:spcAft>
                <a:spcPts val="0"/>
              </a:spcAft>
              <a:buSzPct val="100000"/>
              <a:buAutoNum type="alphaLcPeriod"/>
            </a:pPr>
            <a:r>
              <a:rPr lang="en"/>
              <a:t>Architecture</a:t>
            </a:r>
            <a:endParaRPr/>
          </a:p>
          <a:p>
            <a:pPr indent="-284162" lvl="1" marL="914400" rtl="0" algn="l">
              <a:spcBef>
                <a:spcPts val="0"/>
              </a:spcBef>
              <a:spcAft>
                <a:spcPts val="0"/>
              </a:spcAft>
              <a:buSzPct val="100000"/>
              <a:buAutoNum type="alphaLcPeriod"/>
            </a:pPr>
            <a:r>
              <a:rPr lang="en"/>
              <a:t>Description</a:t>
            </a:r>
            <a:endParaRPr/>
          </a:p>
          <a:p>
            <a:pPr indent="-300037" lvl="0" marL="457200" rtl="0" algn="l">
              <a:spcBef>
                <a:spcPts val="0"/>
              </a:spcBef>
              <a:spcAft>
                <a:spcPts val="0"/>
              </a:spcAft>
              <a:buSzPct val="100000"/>
              <a:buAutoNum type="arabicPeriod"/>
            </a:pPr>
            <a:r>
              <a:rPr lang="en"/>
              <a:t>Performance Evaluation/Validation</a:t>
            </a:r>
            <a:endParaRPr/>
          </a:p>
          <a:p>
            <a:pPr indent="-284162" lvl="1" marL="914400" rtl="0" algn="l">
              <a:spcBef>
                <a:spcPts val="0"/>
              </a:spcBef>
              <a:spcAft>
                <a:spcPts val="0"/>
              </a:spcAft>
              <a:buSzPct val="100000"/>
              <a:buAutoNum type="alphaLcPeriod"/>
            </a:pPr>
            <a:r>
              <a:rPr lang="en"/>
              <a:t>Simulation/Experiment</a:t>
            </a:r>
            <a:endParaRPr/>
          </a:p>
          <a:p>
            <a:pPr indent="-284162" lvl="1" marL="914400" rtl="0" algn="l">
              <a:spcBef>
                <a:spcPts val="0"/>
              </a:spcBef>
              <a:spcAft>
                <a:spcPts val="0"/>
              </a:spcAft>
              <a:buSzPct val="100000"/>
              <a:buAutoNum type="alphaLcPeriod"/>
            </a:pPr>
            <a:r>
              <a:rPr lang="en"/>
              <a:t>Dataset</a:t>
            </a:r>
            <a:endParaRPr/>
          </a:p>
          <a:p>
            <a:pPr indent="-284162" lvl="1" marL="914400" rtl="0" algn="l">
              <a:spcBef>
                <a:spcPts val="0"/>
              </a:spcBef>
              <a:spcAft>
                <a:spcPts val="0"/>
              </a:spcAft>
              <a:buSzPct val="100000"/>
              <a:buAutoNum type="alphaLcPeriod"/>
            </a:pPr>
            <a:r>
              <a:rPr lang="en"/>
              <a:t>Performance Measures</a:t>
            </a:r>
            <a:endParaRPr/>
          </a:p>
          <a:p>
            <a:pPr indent="-284162" lvl="1" marL="914400" rtl="0" algn="l">
              <a:spcBef>
                <a:spcPts val="0"/>
              </a:spcBef>
              <a:spcAft>
                <a:spcPts val="0"/>
              </a:spcAft>
              <a:buSzPct val="100000"/>
              <a:buAutoNum type="alphaLcPeriod"/>
            </a:pPr>
            <a:r>
              <a:rPr lang="en"/>
              <a:t>Results</a:t>
            </a:r>
            <a:endParaRPr/>
          </a:p>
          <a:p>
            <a:pPr indent="-300037" lvl="0" marL="457200" rtl="0" algn="l">
              <a:spcBef>
                <a:spcPts val="0"/>
              </a:spcBef>
              <a:spcAft>
                <a:spcPts val="0"/>
              </a:spcAft>
              <a:buSzPct val="100000"/>
              <a:buAutoNum type="arabicPeriod"/>
            </a:pPr>
            <a:r>
              <a:rPr lang="en"/>
              <a:t>Conclusion</a:t>
            </a:r>
            <a:endParaRPr/>
          </a:p>
          <a:p>
            <a:pPr indent="-284162" lvl="1" marL="914400" rtl="0" algn="l">
              <a:spcBef>
                <a:spcPts val="0"/>
              </a:spcBef>
              <a:spcAft>
                <a:spcPts val="0"/>
              </a:spcAft>
              <a:buSzPct val="100000"/>
              <a:buAutoNum type="alphaLcPeriod"/>
            </a:pPr>
            <a:r>
              <a:rPr lang="en"/>
              <a:t>Summary of the Work</a:t>
            </a:r>
            <a:endParaRPr/>
          </a:p>
          <a:p>
            <a:pPr indent="-284162" lvl="1" marL="914400" rtl="0" algn="l">
              <a:spcBef>
                <a:spcPts val="0"/>
              </a:spcBef>
              <a:spcAft>
                <a:spcPts val="0"/>
              </a:spcAft>
              <a:buSzPct val="100000"/>
              <a:buAutoNum type="alphaLcPeriod"/>
            </a:pPr>
            <a:r>
              <a:rPr lang="en"/>
              <a:t>Future Work, if any</a:t>
            </a:r>
            <a:endParaRPr/>
          </a:p>
          <a:p>
            <a:pPr indent="-300037" lvl="0" marL="457200" rtl="0" algn="l">
              <a:spcBef>
                <a:spcPts val="0"/>
              </a:spcBef>
              <a:spcAft>
                <a:spcPts val="0"/>
              </a:spcAft>
              <a:buSzPct val="100000"/>
              <a:buAutoNum type="arabicPeriod"/>
            </a:pPr>
            <a:r>
              <a:rPr lang="en"/>
              <a:t>References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the Work</a:t>
            </a:r>
            <a:endParaRPr/>
          </a:p>
        </p:txBody>
      </p:sp>
      <p:sp>
        <p:nvSpPr>
          <p:cNvPr id="247" name="Google Shape;247;p4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sum it all up we discussed the various reasons why we took dance evaluation as our topic.</a:t>
            </a:r>
            <a:r>
              <a:rPr lang="en"/>
              <a:t> We conveyed the various health and mental benefits of dancing and why it is more relevant now </a:t>
            </a:r>
            <a:r>
              <a:rPr lang="en"/>
              <a:t>than ever before. We proposed a method to solve the problem by utilizing Mediapipe Blazepose GHUM 3D for Human pose estimation which returns us the necessary body key points for further analysis. We also focused on the scoring function which compares two datasets of different time lengths and compares them to return us the euclidean distance. We use Dynamic Time Warping for this purpose. Ultimately, the end goal for us is to make our product more convenient for the end user.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Prospects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4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Build on the application by bringing in </a:t>
            </a:r>
            <a:r>
              <a:rPr lang="en"/>
              <a:t>statistical </a:t>
            </a:r>
            <a:r>
              <a:rPr lang="en"/>
              <a:t>data on historical scores, achievements and streaks to motivate the user to keep coming back.</a:t>
            </a:r>
            <a:endParaRPr/>
          </a:p>
          <a:p>
            <a:pPr indent="-342900" lvl="0" marL="457200" rtl="0" algn="l">
              <a:spcBef>
                <a:spcPts val="0"/>
              </a:spcBef>
              <a:spcAft>
                <a:spcPts val="0"/>
              </a:spcAft>
              <a:buSzPts val="1800"/>
              <a:buAutoNum type="arabicPeriod"/>
            </a:pPr>
            <a:r>
              <a:rPr lang="en"/>
              <a:t>Improve the speed of our algorithm using parallel programming and also utilize a separate thread for the Scoring function.</a:t>
            </a:r>
            <a:endParaRPr/>
          </a:p>
          <a:p>
            <a:pPr indent="-342900" lvl="0" marL="457200" rtl="0" algn="l">
              <a:spcBef>
                <a:spcPts val="0"/>
              </a:spcBef>
              <a:spcAft>
                <a:spcPts val="0"/>
              </a:spcAft>
              <a:buSzPts val="1800"/>
              <a:buAutoNum type="arabicPeriod"/>
            </a:pPr>
            <a:r>
              <a:rPr lang="en"/>
              <a:t>Utilize better hardware and write more hardware centric code to speed up the system.</a:t>
            </a:r>
            <a:endParaRPr/>
          </a:p>
          <a:p>
            <a:pPr indent="-342900" lvl="0" marL="457200" rtl="0" algn="l">
              <a:spcBef>
                <a:spcPts val="0"/>
              </a:spcBef>
              <a:spcAft>
                <a:spcPts val="0"/>
              </a:spcAft>
              <a:buSzPts val="1800"/>
              <a:buAutoNum type="arabicPeriod"/>
            </a:pPr>
            <a:r>
              <a:rPr lang="en"/>
              <a:t>Create a cross-platform application that can reach a </a:t>
            </a:r>
            <a:r>
              <a:rPr lang="en"/>
              <a:t>bigger</a:t>
            </a:r>
            <a:r>
              <a:rPr lang="en"/>
              <a:t> audience.</a:t>
            </a:r>
            <a:endParaRPr/>
          </a:p>
          <a:p>
            <a:pPr indent="-342900" lvl="0" marL="457200" rtl="0" algn="l">
              <a:spcBef>
                <a:spcPts val="0"/>
              </a:spcBef>
              <a:spcAft>
                <a:spcPts val="0"/>
              </a:spcAft>
              <a:buSzPts val="1800"/>
              <a:buAutoNum type="arabicPeriod"/>
            </a:pPr>
            <a:r>
              <a:rPr lang="en"/>
              <a:t>Monetize to deploy the application and use premium memberships (or advertisements) for further development.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9" name="Google Shape;259;p4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[1] Müller, M., 2007. Dynamic time warping. Information retrieval for music and motion, pp.69-84.</a:t>
            </a:r>
            <a:endParaRPr/>
          </a:p>
          <a:p>
            <a:pPr indent="0" lvl="0" marL="0" rtl="0" algn="l">
              <a:spcBef>
                <a:spcPts val="1200"/>
              </a:spcBef>
              <a:spcAft>
                <a:spcPts val="0"/>
              </a:spcAft>
              <a:buClr>
                <a:schemeClr val="dk1"/>
              </a:buClr>
              <a:buSzPct val="61111"/>
              <a:buFont typeface="Arial"/>
              <a:buNone/>
            </a:pPr>
            <a:r>
              <a:rPr lang="en"/>
              <a:t>[2] Bazarevsky, V., Grishchenko, I., Raveendran, K., Zhu, T., Zhang, F. and Grundmann, M., 2020. Blazepose: On-device real-time body pose tracking. arXiv preprint arXiv:2006.10204.</a:t>
            </a:r>
            <a:endParaRPr/>
          </a:p>
          <a:p>
            <a:pPr indent="0" lvl="0" marL="0" rtl="0" algn="l">
              <a:spcBef>
                <a:spcPts val="1200"/>
              </a:spcBef>
              <a:spcAft>
                <a:spcPts val="0"/>
              </a:spcAft>
              <a:buClr>
                <a:schemeClr val="dk1"/>
              </a:buClr>
              <a:buSzPct val="61111"/>
              <a:buFont typeface="Arial"/>
              <a:buNone/>
            </a:pPr>
            <a:r>
              <a:rPr lang="en"/>
              <a:t>[3] Granacher, U., Gollhofer, A., Hortobágyi, T., Kressig, R.W. and Muehlbauer, T., 2013. The importance of trunk muscle strength for balance, functional performance, and fall prevention in seniors: a systematic review. Sports medicine, 43(7), pp.627-641.</a:t>
            </a:r>
            <a:endParaRPr/>
          </a:p>
          <a:p>
            <a:pPr indent="0" lvl="0" marL="0" rtl="0" algn="l">
              <a:spcBef>
                <a:spcPts val="1200"/>
              </a:spcBef>
              <a:spcAft>
                <a:spcPts val="0"/>
              </a:spcAft>
              <a:buClr>
                <a:schemeClr val="dk1"/>
              </a:buClr>
              <a:buSzPct val="61111"/>
              <a:buFont typeface="Arial"/>
              <a:buNone/>
            </a:pPr>
            <a:r>
              <a:rPr lang="en"/>
              <a:t>[4] Aristidou, A., Stavrakis, E., Charalambous, P., Chrysanthou, Y. and Himona, S.L., 2015. Folk dance evaluation using laban movement analysis. Journal on Computing and Cultural Heritage (JOCCH), 8(4), pp.1-19.</a:t>
            </a:r>
            <a:endParaRPr/>
          </a:p>
          <a:p>
            <a:pPr indent="0" lvl="0" marL="0" rtl="0" algn="l">
              <a:spcBef>
                <a:spcPts val="1200"/>
              </a:spcBef>
              <a:spcAft>
                <a:spcPts val="0"/>
              </a:spcAft>
              <a:buNone/>
            </a:pPr>
            <a:r>
              <a:rPr lang="en"/>
              <a:t>[5] Krasnow, D. and Chatfield, S.J., 2009. Development of the “performance competence evaluation measure”: assessing qualitative aspects of dance performance. Journal of Dance Medicine &amp; Science, 13(4), pp.101-107.</a:t>
            </a:r>
            <a:endParaRPr/>
          </a:p>
          <a:p>
            <a:pPr indent="0" lvl="0" marL="0" rtl="0" algn="l">
              <a:spcBef>
                <a:spcPts val="1200"/>
              </a:spcBef>
              <a:spcAft>
                <a:spcPts val="0"/>
              </a:spcAft>
              <a:buNone/>
            </a:pPr>
            <a:r>
              <a:rPr lang="en"/>
              <a:t>[6] Lin, Tzu-Wei, et al. "Different types of exercise induce differential effects on neuronal adaptations and memory performance." Neurobiology of learning and memory 97.1 (2012): 140-147.</a:t>
            </a:r>
            <a:endParaRPr/>
          </a:p>
          <a:p>
            <a:pPr indent="0" lvl="0" marL="0" rtl="0" algn="l">
              <a:spcBef>
                <a:spcPts val="1200"/>
              </a:spcBef>
              <a:spcAft>
                <a:spcPts val="1200"/>
              </a:spcAft>
              <a:buNone/>
            </a:pPr>
            <a:r>
              <a:rPr lang="en"/>
              <a:t>[7] DeJesus, Beatriz Menezes, et al. "Dance promotes positive benefits for negative symptoms in autism spectrum disorder (ASD): A systematic review." Complementary therapies in medicine 49 (2020): 102299.</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References (contd.)</a:t>
            </a:r>
            <a:endParaRPr/>
          </a:p>
          <a:p>
            <a:pPr indent="0" lvl="0" marL="0" rtl="0" algn="l">
              <a:spcBef>
                <a:spcPts val="0"/>
              </a:spcBef>
              <a:spcAft>
                <a:spcPts val="0"/>
              </a:spcAft>
              <a:buNone/>
            </a:pPr>
            <a:r>
              <a:t/>
            </a:r>
            <a:endParaRPr/>
          </a:p>
        </p:txBody>
      </p:sp>
      <p:sp>
        <p:nvSpPr>
          <p:cNvPr id="265" name="Google Shape;265;p4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[8] LaMotte, Megan. "The integrated approach versus the traditional approach: Analyzing the benefits of a dance and transportation integrated curriculum." Journal of Dance Education 18.1 (2018): 23-32.</a:t>
            </a:r>
            <a:endParaRPr/>
          </a:p>
          <a:p>
            <a:pPr indent="0" lvl="0" marL="0" rtl="0" algn="l">
              <a:spcBef>
                <a:spcPts val="1200"/>
              </a:spcBef>
              <a:spcAft>
                <a:spcPts val="0"/>
              </a:spcAft>
              <a:buClr>
                <a:schemeClr val="dk1"/>
              </a:buClr>
              <a:buSzPct val="61111"/>
              <a:buFont typeface="Arial"/>
              <a:buNone/>
            </a:pPr>
            <a:r>
              <a:rPr lang="en"/>
              <a:t>[9] Wang, Weizeng, et al. "Time series clustering based on dynamic time warping." 2018 IEEE 9th international conference on software engineering and service science (ICSESS). IEEE, 2018.</a:t>
            </a:r>
            <a:endParaRPr/>
          </a:p>
          <a:p>
            <a:pPr indent="0" lvl="0" marL="0" rtl="0" algn="l">
              <a:spcBef>
                <a:spcPts val="1200"/>
              </a:spcBef>
              <a:spcAft>
                <a:spcPts val="0"/>
              </a:spcAft>
              <a:buNone/>
            </a:pPr>
            <a:r>
              <a:rPr lang="en"/>
              <a:t>[10] Zhang, Fan, et al. "Mediapipe hands: On-device real-time hand tracking." arXiv preprint arXiv:2006.10214 (2020).</a:t>
            </a:r>
            <a:endParaRPr/>
          </a:p>
          <a:p>
            <a:pPr indent="0" lvl="0" marL="0" rtl="0" algn="l">
              <a:spcBef>
                <a:spcPts val="1200"/>
              </a:spcBef>
              <a:spcAft>
                <a:spcPts val="0"/>
              </a:spcAft>
              <a:buNone/>
            </a:pPr>
            <a:r>
              <a:rPr lang="en"/>
              <a:t>[11] Lugaresi, Camillo, et al. "Mediapipe: A framework for building perception pipelines." arXiv preprint arXiv:1906.08172 (2019).</a:t>
            </a:r>
            <a:endParaRPr/>
          </a:p>
          <a:p>
            <a:pPr indent="0" lvl="0" marL="0" rtl="0" algn="l">
              <a:spcBef>
                <a:spcPts val="1200"/>
              </a:spcBef>
              <a:spcAft>
                <a:spcPts val="0"/>
              </a:spcAft>
              <a:buNone/>
            </a:pPr>
            <a:r>
              <a:rPr lang="en"/>
              <a:t>[12] Meier, Burkhard. Python GUI Programming Cookbook: Develop functional and responsive user interfaces with tkinter and PyQt5. Packt Publishing Ltd, 2019.</a:t>
            </a:r>
            <a:endParaRPr/>
          </a:p>
          <a:p>
            <a:pPr indent="0" lvl="0" marL="0" rtl="0" algn="l">
              <a:spcBef>
                <a:spcPts val="1200"/>
              </a:spcBef>
              <a:spcAft>
                <a:spcPts val="1200"/>
              </a:spcAft>
              <a:buNone/>
            </a:pPr>
            <a:r>
              <a:rPr lang="en"/>
              <a:t>[13] Kim, Sang Hyuk, et al. "Pattern matching trading system based on the dynamic time warping algorithm." Sustainability 10.12 (2018): 4641.</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(contd.)</a:t>
            </a:r>
            <a:endParaRPr/>
          </a:p>
        </p:txBody>
      </p:sp>
      <p:sp>
        <p:nvSpPr>
          <p:cNvPr id="271" name="Google Shape;271;p4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[14] Willman, Joshua. "Overview of pyqt5." Modern PyQt. Apress, Berkeley, CA, 2021. 1-42.</a:t>
            </a:r>
            <a:endParaRPr/>
          </a:p>
          <a:p>
            <a:pPr indent="0" lvl="0" marL="0" rtl="0" algn="l">
              <a:spcBef>
                <a:spcPts val="1200"/>
              </a:spcBef>
              <a:spcAft>
                <a:spcPts val="0"/>
              </a:spcAft>
              <a:buNone/>
            </a:pPr>
            <a:r>
              <a:rPr lang="en"/>
              <a:t>[15] Willman, Joshua M. "Managing Threads." Beginning PyQt. Apress, Berkeley, CA, 2022. 437-450.</a:t>
            </a:r>
            <a:endParaRPr/>
          </a:p>
          <a:p>
            <a:pPr indent="0" lvl="0" marL="0" rtl="0" algn="l">
              <a:spcBef>
                <a:spcPts val="1200"/>
              </a:spcBef>
              <a:spcAft>
                <a:spcPts val="0"/>
              </a:spcAft>
              <a:buNone/>
            </a:pPr>
            <a:r>
              <a:rPr lang="en"/>
              <a:t>[16] Willman, Joshua. "GUIs for Computer Vision." Modern PyQt. Apress, Berkeley, CA, 2021. 163-208.</a:t>
            </a:r>
            <a:endParaRPr/>
          </a:p>
          <a:p>
            <a:pPr indent="0" lvl="0" marL="0" rtl="0" algn="l">
              <a:spcBef>
                <a:spcPts val="1200"/>
              </a:spcBef>
              <a:spcAft>
                <a:spcPts val="0"/>
              </a:spcAft>
              <a:buNone/>
            </a:pPr>
            <a:r>
              <a:rPr lang="en"/>
              <a:t>[17] Shajina, T., and P. Bagavathi Sivakumar. "Human gait recognition and classification using time series shapelets." 2012 international conference on advances in computing and communications. IEEE, 2012.</a:t>
            </a:r>
            <a:endParaRPr/>
          </a:p>
          <a:p>
            <a:pPr indent="0" lvl="0" marL="0" rtl="0" algn="l">
              <a:spcBef>
                <a:spcPts val="1200"/>
              </a:spcBef>
              <a:spcAft>
                <a:spcPts val="0"/>
              </a:spcAft>
              <a:buNone/>
            </a:pPr>
            <a:r>
              <a:rPr lang="en"/>
              <a:t>[18] Frumberg, Fred. "Beyond revival and preservation: contemporary dance in Cambodia." Beyond the Apsara. Routledge India, 2020. 140-154.</a:t>
            </a:r>
            <a:endParaRPr/>
          </a:p>
          <a:p>
            <a:pPr indent="0" lvl="0" marL="0" rtl="0" algn="l">
              <a:spcBef>
                <a:spcPts val="1200"/>
              </a:spcBef>
              <a:spcAft>
                <a:spcPts val="0"/>
              </a:spcAft>
              <a:buNone/>
            </a:pPr>
            <a:r>
              <a:rPr lang="en"/>
              <a:t>[19] Gaston, Anne-Marie, and Tony Gaston. "Dance as a way of being religious." The Oxford Handbook of Religion and the Arts. Oxford University Press, 2014. 182.</a:t>
            </a:r>
            <a:endParaRPr/>
          </a:p>
          <a:p>
            <a:pPr indent="0" lvl="0" marL="0" rtl="0" algn="l">
              <a:spcBef>
                <a:spcPts val="1200"/>
              </a:spcBef>
              <a:spcAft>
                <a:spcPts val="1200"/>
              </a:spcAft>
              <a:buNone/>
            </a:pPr>
            <a:r>
              <a:rPr lang="en"/>
              <a:t>[20] Chunduru, Vaishnav, Mrinalkanti Roy, and Rajeevlochana G. Chittawadigi. "Hand tracking in 3d space using mediapipe and pnp method for intuitive control of virtual globe." 2021 IEEE 9th Region 10 Humanitarian Technology Conference (R10-HTC). IEEE, 2021.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(Contd)</a:t>
            </a:r>
            <a:endParaRPr/>
          </a:p>
        </p:txBody>
      </p:sp>
      <p:sp>
        <p:nvSpPr>
          <p:cNvPr id="277" name="Google Shape;277;p4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[21]Raghavan, Neethu, and S. Ullas. "Infant movement detection and constant monitoring using wireless sensors." 2017 International Conference on Wireless Communications, Signal Processing and Networking (WiSPNET). IEEE, 2017.</a:t>
            </a:r>
            <a:endParaRPr/>
          </a:p>
          <a:p>
            <a:pPr indent="0" lvl="0" marL="0" rtl="0" algn="l">
              <a:spcBef>
                <a:spcPts val="1200"/>
              </a:spcBef>
              <a:spcAft>
                <a:spcPts val="0"/>
              </a:spcAft>
              <a:buClr>
                <a:schemeClr val="dk1"/>
              </a:buClr>
              <a:buSzPct val="61111"/>
              <a:buFont typeface="Arial"/>
              <a:buNone/>
            </a:pPr>
            <a:r>
              <a:rPr lang="en"/>
              <a:t>[22] Prasad, Ch Durga, and N. Srinivasu. "Fault detection in transmission lines using instantaneous power with ED based fault index." Procedia Technology 21 (2015): 132-138.</a:t>
            </a:r>
            <a:endParaRPr/>
          </a:p>
          <a:p>
            <a:pPr indent="0" lvl="0" marL="0" rtl="0" algn="l">
              <a:spcBef>
                <a:spcPts val="1200"/>
              </a:spcBef>
              <a:spcAft>
                <a:spcPts val="0"/>
              </a:spcAft>
              <a:buNone/>
            </a:pPr>
            <a:r>
              <a:rPr lang="en"/>
              <a:t>[23] Joseph, Neetha, et al. "A novel approach for group formation in collaborative learning using learner preferences." 2017 international conference on advances in computing, communications and informatics (ICACCI). IEEE, 2017.</a:t>
            </a:r>
            <a:endParaRPr/>
          </a:p>
          <a:p>
            <a:pPr indent="0" lvl="0" marL="0" rtl="0" algn="l">
              <a:spcBef>
                <a:spcPts val="1200"/>
              </a:spcBef>
              <a:spcAft>
                <a:spcPts val="0"/>
              </a:spcAft>
              <a:buNone/>
            </a:pPr>
            <a:r>
              <a:rPr lang="en"/>
              <a:t>[24] Pohl, Henning, and Aristotelis Hadjakos. "Dance pattern recognition using dynamic time warping." Sound and Music Computing 2010 (2010).</a:t>
            </a:r>
            <a:endParaRPr/>
          </a:p>
          <a:p>
            <a:pPr indent="0" lvl="0" marL="0" rtl="0" algn="l">
              <a:spcBef>
                <a:spcPts val="1200"/>
              </a:spcBef>
              <a:spcAft>
                <a:spcPts val="1200"/>
              </a:spcAft>
              <a:buNone/>
            </a:pPr>
            <a:r>
              <a:rPr lang="en"/>
              <a:t>[25] Jang, Minsu, et al. "Automated dance motion evaluation using dynamic time warping and Laban movement analysis." 2017 IEEE International Conference on Consumer Electronics (ICCE). IEEE, 2017.</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83" name="Google Shape;83;p1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Dance is a form of self-expression that is unrivaled in terms of the </a:t>
            </a:r>
            <a:r>
              <a:rPr b="1" lang="en"/>
              <a:t>control</a:t>
            </a:r>
            <a:r>
              <a:rPr lang="en"/>
              <a:t>, </a:t>
            </a:r>
            <a:r>
              <a:rPr b="1" lang="en"/>
              <a:t>diversity</a:t>
            </a:r>
            <a:r>
              <a:rPr lang="en"/>
              <a:t>, and </a:t>
            </a:r>
            <a:r>
              <a:rPr b="1" lang="en"/>
              <a:t>versatility</a:t>
            </a:r>
            <a:r>
              <a:rPr lang="en"/>
              <a:t> it employs. When we hear </a:t>
            </a:r>
            <a:r>
              <a:rPr b="1" lang="en"/>
              <a:t>body language</a:t>
            </a:r>
            <a:r>
              <a:rPr lang="en"/>
              <a:t> we see people in suits working in big </a:t>
            </a:r>
            <a:r>
              <a:rPr lang="en"/>
              <a:t>corporations</a:t>
            </a:r>
            <a:r>
              <a:rPr lang="en"/>
              <a:t>, yet the </a:t>
            </a:r>
            <a:r>
              <a:rPr b="1" lang="en"/>
              <a:t>level of control </a:t>
            </a:r>
            <a:r>
              <a:rPr lang="en"/>
              <a:t>they </a:t>
            </a:r>
            <a:r>
              <a:rPr lang="en"/>
              <a:t>exhibit</a:t>
            </a:r>
            <a:r>
              <a:rPr lang="en"/>
              <a:t> over their movements can mesmerize crowds in the millions. It not only helps improve physical wellness but also has a huge role to play in the </a:t>
            </a:r>
            <a:r>
              <a:rPr b="1" lang="en"/>
              <a:t>mental wellbeing</a:t>
            </a:r>
            <a:r>
              <a:rPr lang="en"/>
              <a:t> of its practitioners. Furthermore, it improves balanced and functional muscles which becomes more important with age. [3][6]</a:t>
            </a:r>
            <a:endParaRPr/>
          </a:p>
        </p:txBody>
      </p:sp>
      <p:pic>
        <p:nvPicPr>
          <p:cNvPr id="84" name="Google Shape;84;p17"/>
          <p:cNvPicPr preferRelativeResize="0"/>
          <p:nvPr/>
        </p:nvPicPr>
        <p:blipFill>
          <a:blip r:embed="rId3">
            <a:alphaModFix/>
          </a:blip>
          <a:stretch>
            <a:fillRect/>
          </a:stretch>
        </p:blipFill>
        <p:spPr>
          <a:xfrm>
            <a:off x="4572000" y="768825"/>
            <a:ext cx="3605850" cy="36058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Ideal for people who want to learn to dance from the comfort of their homes.</a:t>
            </a:r>
            <a:endParaRPr/>
          </a:p>
          <a:p>
            <a:pPr indent="-334327" lvl="0" marL="457200" rtl="0" algn="l">
              <a:lnSpc>
                <a:spcPct val="150000"/>
              </a:lnSpc>
              <a:spcBef>
                <a:spcPts val="0"/>
              </a:spcBef>
              <a:spcAft>
                <a:spcPts val="0"/>
              </a:spcAft>
              <a:buSzPct val="100000"/>
              <a:buChar char="●"/>
            </a:pPr>
            <a:r>
              <a:rPr lang="en"/>
              <a:t>By evaluating their dance moves and scoring them in numeric terms they could set SMART goals (i.e., Specific, Measurable, Achievable, Relevant, Time-bound).</a:t>
            </a:r>
            <a:endParaRPr/>
          </a:p>
          <a:p>
            <a:pPr indent="-334327" lvl="0" marL="457200" rtl="0" algn="l">
              <a:lnSpc>
                <a:spcPct val="150000"/>
              </a:lnSpc>
              <a:spcBef>
                <a:spcPts val="0"/>
              </a:spcBef>
              <a:spcAft>
                <a:spcPts val="0"/>
              </a:spcAft>
              <a:buSzPct val="100000"/>
              <a:buChar char="●"/>
            </a:pPr>
            <a:r>
              <a:rPr lang="en"/>
              <a:t>With a further update to our application we could allow the user to share their dance moves with their friends.</a:t>
            </a:r>
            <a:endParaRPr/>
          </a:p>
          <a:p>
            <a:pPr indent="-334327" lvl="0" marL="457200" rtl="0" algn="l">
              <a:lnSpc>
                <a:spcPct val="150000"/>
              </a:lnSpc>
              <a:spcBef>
                <a:spcPts val="0"/>
              </a:spcBef>
              <a:spcAft>
                <a:spcPts val="0"/>
              </a:spcAft>
              <a:buSzPct val="100000"/>
              <a:buChar char="●"/>
            </a:pPr>
            <a:r>
              <a:rPr lang="en"/>
              <a:t>It can also help dancers to analyze and learn their favorite dance videos. The feedback mechanism (score and accuracy), allows the user to compete with themselves.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Due to the COVID-19 pandemic, the team members were limited to communicating through online communication platforms which were not reliable because of frequent connectivity issues.</a:t>
            </a:r>
            <a:endParaRPr/>
          </a:p>
          <a:p>
            <a:pPr indent="-342900" lvl="0" marL="457200" rtl="0" algn="l">
              <a:lnSpc>
                <a:spcPct val="115000"/>
              </a:lnSpc>
              <a:spcBef>
                <a:spcPts val="0"/>
              </a:spcBef>
              <a:spcAft>
                <a:spcPts val="0"/>
              </a:spcAft>
              <a:buSzPts val="1800"/>
              <a:buChar char="●"/>
            </a:pPr>
            <a:r>
              <a:rPr lang="en"/>
              <a:t>The most difficult part of our project was to connect the various aspects of the project into a continuous flow and make it usable for the end user.</a:t>
            </a:r>
            <a:endParaRPr/>
          </a:p>
          <a:p>
            <a:pPr indent="-342900" lvl="0" marL="457200" rtl="0" algn="l">
              <a:lnSpc>
                <a:spcPct val="115000"/>
              </a:lnSpc>
              <a:spcBef>
                <a:spcPts val="0"/>
              </a:spcBef>
              <a:spcAft>
                <a:spcPts val="0"/>
              </a:spcAft>
              <a:buSzPts val="1800"/>
              <a:buChar char="●"/>
            </a:pPr>
            <a:r>
              <a:rPr lang="en"/>
              <a:t>We were new to some of the technologies that were required to build our project so we had to constantly learn throughout the project.</a:t>
            </a:r>
            <a:endParaRPr/>
          </a:p>
          <a:p>
            <a:pPr indent="-342900" lvl="0" marL="457200" rtl="0" algn="l">
              <a:lnSpc>
                <a:spcPct val="115000"/>
              </a:lnSpc>
              <a:spcBef>
                <a:spcPts val="0"/>
              </a:spcBef>
              <a:spcAft>
                <a:spcPts val="0"/>
              </a:spcAft>
              <a:buSzPts val="1800"/>
              <a:buChar char="●"/>
            </a:pPr>
            <a:r>
              <a:rPr lang="en"/>
              <a:t>We struggled to figure out how to approach the problem of scoring files with different time frames (we later found out dynamic time warping could solve this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Addressed</a:t>
            </a:r>
            <a:endParaRPr/>
          </a:p>
        </p:txBody>
      </p:sp>
      <p:sp>
        <p:nvSpPr>
          <p:cNvPr id="102" name="Google Shape;102;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The health benefits of dancing are tremendous; it boosts </a:t>
            </a:r>
            <a:r>
              <a:rPr b="1" lang="en"/>
              <a:t>immunity</a:t>
            </a:r>
            <a:r>
              <a:rPr lang="en"/>
              <a:t> and </a:t>
            </a:r>
            <a:r>
              <a:rPr b="1" lang="en"/>
              <a:t>cognitive capabilities</a:t>
            </a:r>
            <a:r>
              <a:rPr lang="en"/>
              <a:t> in </a:t>
            </a:r>
            <a:r>
              <a:rPr b="1" lang="en"/>
              <a:t>children</a:t>
            </a:r>
            <a:r>
              <a:rPr lang="en"/>
              <a:t>. It also helps prevent osteoporosis in older women. Unfortunately, one of the most common reasons for people to shy away from dance is the </a:t>
            </a:r>
            <a:r>
              <a:rPr b="1" lang="en"/>
              <a:t>fear of embarrassment</a:t>
            </a:r>
            <a:r>
              <a:rPr lang="en"/>
              <a:t> that comes with doing it wrong. Our goal with this project is to provide a platform to evaluate dance moves and help overcome this fear.</a:t>
            </a:r>
            <a:endParaRPr/>
          </a:p>
        </p:txBody>
      </p:sp>
      <p:pic>
        <p:nvPicPr>
          <p:cNvPr id="103" name="Google Shape;103;p20"/>
          <p:cNvPicPr preferRelativeResize="0"/>
          <p:nvPr/>
        </p:nvPicPr>
        <p:blipFill>
          <a:blip r:embed="rId3">
            <a:alphaModFix/>
          </a:blip>
          <a:stretch>
            <a:fillRect/>
          </a:stretch>
        </p:blipFill>
        <p:spPr>
          <a:xfrm>
            <a:off x="4185325" y="1145377"/>
            <a:ext cx="4223376" cy="28527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Related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