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2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ADB819-7C16-4C1F-8BDA-3E70DF4AFA9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386593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DB819-7C16-4C1F-8BDA-3E70DF4AFA9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301057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DB819-7C16-4C1F-8BDA-3E70DF4AFA9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6AB5-AC24-434B-8237-ACADBD7614A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6142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DB819-7C16-4C1F-8BDA-3E70DF4AFA9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199411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DB819-7C16-4C1F-8BDA-3E70DF4AFA9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6AB5-AC24-434B-8237-ACADBD7614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397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DB819-7C16-4C1F-8BDA-3E70DF4AFA9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2048750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DB819-7C16-4C1F-8BDA-3E70DF4AFA9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3663093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DB819-7C16-4C1F-8BDA-3E70DF4AFA9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371375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DB819-7C16-4C1F-8BDA-3E70DF4AFA9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2811156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DB819-7C16-4C1F-8BDA-3E70DF4AFA9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380994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ADB819-7C16-4C1F-8BDA-3E70DF4AFA91}"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255006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ADB819-7C16-4C1F-8BDA-3E70DF4AFA91}" type="datetimeFigureOut">
              <a:rPr lang="en-IN" smtClean="0"/>
              <a:t>17-05-2023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35717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ADB819-7C16-4C1F-8BDA-3E70DF4AFA91}"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331547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DB819-7C16-4C1F-8BDA-3E70DF4AFA91}" type="datetimeFigureOut">
              <a:rPr lang="en-IN" smtClean="0"/>
              <a:t>17-05-2023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157445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ADB819-7C16-4C1F-8BDA-3E70DF4AFA91}"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84981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DB819-7C16-4C1F-8BDA-3E70DF4AFA91}"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66AB5-AC24-434B-8237-ACADBD7614A3}" type="slidenum">
              <a:rPr lang="en-IN" smtClean="0"/>
              <a:t>‹#›</a:t>
            </a:fld>
            <a:endParaRPr lang="en-IN"/>
          </a:p>
        </p:txBody>
      </p:sp>
    </p:spTree>
    <p:extLst>
      <p:ext uri="{BB962C8B-B14F-4D97-AF65-F5344CB8AC3E}">
        <p14:creationId xmlns:p14="http://schemas.microsoft.com/office/powerpoint/2010/main" val="334447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ADB819-7C16-4C1F-8BDA-3E70DF4AFA91}" type="datetimeFigureOut">
              <a:rPr lang="en-IN" smtClean="0"/>
              <a:t>17-05-2023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166AB5-AC24-434B-8237-ACADBD7614A3}" type="slidenum">
              <a:rPr lang="en-IN" smtClean="0"/>
              <a:t>‹#›</a:t>
            </a:fld>
            <a:endParaRPr lang="en-IN"/>
          </a:p>
        </p:txBody>
      </p:sp>
    </p:spTree>
    <p:extLst>
      <p:ext uri="{BB962C8B-B14F-4D97-AF65-F5344CB8AC3E}">
        <p14:creationId xmlns:p14="http://schemas.microsoft.com/office/powerpoint/2010/main" val="2443480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988C-0413-46A9-8941-42A3DB50D45F}"/>
              </a:ext>
            </a:extLst>
          </p:cNvPr>
          <p:cNvSpPr>
            <a:spLocks noGrp="1"/>
          </p:cNvSpPr>
          <p:nvPr>
            <p:ph type="ctrTitle"/>
          </p:nvPr>
        </p:nvSpPr>
        <p:spPr/>
        <p:txBody>
          <a:bodyPr/>
          <a:lstStyle/>
          <a:p>
            <a:r>
              <a:rPr lang="en-IN" dirty="0"/>
              <a:t>RMI (Remote Method Invocation)</a:t>
            </a:r>
          </a:p>
        </p:txBody>
      </p:sp>
      <p:sp>
        <p:nvSpPr>
          <p:cNvPr id="3" name="Subtitle 2">
            <a:extLst>
              <a:ext uri="{FF2B5EF4-FFF2-40B4-BE49-F238E27FC236}">
                <a16:creationId xmlns:a16="http://schemas.microsoft.com/office/drawing/2014/main" id="{C1A436CD-C62F-A456-585F-1D043262798A}"/>
              </a:ext>
            </a:extLst>
          </p:cNvPr>
          <p:cNvSpPr>
            <a:spLocks noGrp="1"/>
          </p:cNvSpPr>
          <p:nvPr>
            <p:ph type="subTitle" idx="1"/>
          </p:nvPr>
        </p:nvSpPr>
        <p:spPr/>
        <p:txBody>
          <a:bodyPr/>
          <a:lstStyle/>
          <a:p>
            <a:endParaRPr lang="en-IN" dirty="0"/>
          </a:p>
          <a:p>
            <a:endParaRPr lang="en-IN" dirty="0"/>
          </a:p>
        </p:txBody>
      </p:sp>
    </p:spTree>
    <p:extLst>
      <p:ext uri="{BB962C8B-B14F-4D97-AF65-F5344CB8AC3E}">
        <p14:creationId xmlns:p14="http://schemas.microsoft.com/office/powerpoint/2010/main" val="416615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05B2-FFB1-7655-4DC8-19C1D478C87D}"/>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E53B6CF6-1F63-013B-6C81-6F9AF51AC5DF}"/>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00F1F824-5C1D-FA2B-DC04-A93B26D6D65E}"/>
              </a:ext>
            </a:extLst>
          </p:cNvPr>
          <p:cNvSpPr/>
          <p:nvPr/>
        </p:nvSpPr>
        <p:spPr>
          <a:xfrm>
            <a:off x="1506682" y="2348345"/>
            <a:ext cx="2476739" cy="161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8395A36-1CAF-9044-129A-D2EF8523891A}"/>
              </a:ext>
            </a:extLst>
          </p:cNvPr>
          <p:cNvSpPr/>
          <p:nvPr/>
        </p:nvSpPr>
        <p:spPr>
          <a:xfrm>
            <a:off x="7877145" y="2350973"/>
            <a:ext cx="2476739" cy="1611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5E4CEAA-0BC2-79C9-B573-DA3970D70009}"/>
              </a:ext>
            </a:extLst>
          </p:cNvPr>
          <p:cNvSpPr/>
          <p:nvPr/>
        </p:nvSpPr>
        <p:spPr>
          <a:xfrm>
            <a:off x="4147406" y="5344102"/>
            <a:ext cx="3418609" cy="471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683A97D5-49A6-2F69-7FDE-4B05CCBE380E}"/>
              </a:ext>
            </a:extLst>
          </p:cNvPr>
          <p:cNvSpPr/>
          <p:nvPr/>
        </p:nvSpPr>
        <p:spPr>
          <a:xfrm>
            <a:off x="1786758" y="4262637"/>
            <a:ext cx="1713186" cy="6456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FCB65FA6-B442-196D-EA46-5EE8D08F9B47}"/>
              </a:ext>
            </a:extLst>
          </p:cNvPr>
          <p:cNvSpPr/>
          <p:nvPr/>
        </p:nvSpPr>
        <p:spPr>
          <a:xfrm>
            <a:off x="8381999" y="4262636"/>
            <a:ext cx="1713186" cy="6456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83BF21A-B205-107F-9520-52F9E0498916}"/>
              </a:ext>
            </a:extLst>
          </p:cNvPr>
          <p:cNvSpPr txBox="1"/>
          <p:nvPr/>
        </p:nvSpPr>
        <p:spPr>
          <a:xfrm>
            <a:off x="1838116" y="2428637"/>
            <a:ext cx="1713186" cy="369332"/>
          </a:xfrm>
          <a:prstGeom prst="rect">
            <a:avLst/>
          </a:prstGeom>
          <a:noFill/>
        </p:spPr>
        <p:txBody>
          <a:bodyPr wrap="square" rtlCol="0">
            <a:spAutoFit/>
          </a:bodyPr>
          <a:lstStyle/>
          <a:p>
            <a:r>
              <a:rPr lang="en-IN" dirty="0"/>
              <a:t>MACHINE A</a:t>
            </a:r>
          </a:p>
        </p:txBody>
      </p:sp>
      <p:sp>
        <p:nvSpPr>
          <p:cNvPr id="10" name="TextBox 9">
            <a:extLst>
              <a:ext uri="{FF2B5EF4-FFF2-40B4-BE49-F238E27FC236}">
                <a16:creationId xmlns:a16="http://schemas.microsoft.com/office/drawing/2014/main" id="{65EF707C-16D5-2454-1915-BEAC8A866FFE}"/>
              </a:ext>
            </a:extLst>
          </p:cNvPr>
          <p:cNvSpPr txBox="1"/>
          <p:nvPr/>
        </p:nvSpPr>
        <p:spPr>
          <a:xfrm>
            <a:off x="8284063" y="2428637"/>
            <a:ext cx="1713186" cy="369332"/>
          </a:xfrm>
          <a:prstGeom prst="rect">
            <a:avLst/>
          </a:prstGeom>
          <a:noFill/>
        </p:spPr>
        <p:txBody>
          <a:bodyPr wrap="square" rtlCol="0">
            <a:spAutoFit/>
          </a:bodyPr>
          <a:lstStyle/>
          <a:p>
            <a:r>
              <a:rPr lang="en-IN" dirty="0"/>
              <a:t>MACHINE B</a:t>
            </a:r>
          </a:p>
        </p:txBody>
      </p:sp>
      <p:sp>
        <p:nvSpPr>
          <p:cNvPr id="11" name="TextBox 10">
            <a:extLst>
              <a:ext uri="{FF2B5EF4-FFF2-40B4-BE49-F238E27FC236}">
                <a16:creationId xmlns:a16="http://schemas.microsoft.com/office/drawing/2014/main" id="{AEF06F72-BE7E-E942-28B2-BFC95B481233}"/>
              </a:ext>
            </a:extLst>
          </p:cNvPr>
          <p:cNvSpPr txBox="1"/>
          <p:nvPr/>
        </p:nvSpPr>
        <p:spPr>
          <a:xfrm>
            <a:off x="1888458" y="2994006"/>
            <a:ext cx="1713186" cy="369332"/>
          </a:xfrm>
          <a:prstGeom prst="rect">
            <a:avLst/>
          </a:prstGeom>
          <a:noFill/>
        </p:spPr>
        <p:txBody>
          <a:bodyPr wrap="square" rtlCol="0">
            <a:spAutoFit/>
          </a:bodyPr>
          <a:lstStyle/>
          <a:p>
            <a:r>
              <a:rPr lang="en-IN" dirty="0"/>
              <a:t>CALLER</a:t>
            </a:r>
          </a:p>
        </p:txBody>
      </p:sp>
      <p:sp>
        <p:nvSpPr>
          <p:cNvPr id="12" name="TextBox 11">
            <a:extLst>
              <a:ext uri="{FF2B5EF4-FFF2-40B4-BE49-F238E27FC236}">
                <a16:creationId xmlns:a16="http://schemas.microsoft.com/office/drawing/2014/main" id="{AFF9690F-E4E5-AE77-861D-00CBD9C02272}"/>
              </a:ext>
            </a:extLst>
          </p:cNvPr>
          <p:cNvSpPr txBox="1"/>
          <p:nvPr/>
        </p:nvSpPr>
        <p:spPr>
          <a:xfrm>
            <a:off x="8236433" y="3094399"/>
            <a:ext cx="2004318" cy="369332"/>
          </a:xfrm>
          <a:prstGeom prst="rect">
            <a:avLst/>
          </a:prstGeom>
          <a:noFill/>
        </p:spPr>
        <p:txBody>
          <a:bodyPr wrap="square" rtlCol="0">
            <a:spAutoFit/>
          </a:bodyPr>
          <a:lstStyle/>
          <a:p>
            <a:r>
              <a:rPr lang="en-IN" dirty="0"/>
              <a:t>REMOTE OBJECT</a:t>
            </a:r>
          </a:p>
        </p:txBody>
      </p:sp>
      <p:sp>
        <p:nvSpPr>
          <p:cNvPr id="14" name="TextBox 13">
            <a:extLst>
              <a:ext uri="{FF2B5EF4-FFF2-40B4-BE49-F238E27FC236}">
                <a16:creationId xmlns:a16="http://schemas.microsoft.com/office/drawing/2014/main" id="{5E689331-A3A6-EAA2-3EF5-B5F7E826D879}"/>
              </a:ext>
            </a:extLst>
          </p:cNvPr>
          <p:cNvSpPr txBox="1"/>
          <p:nvPr/>
        </p:nvSpPr>
        <p:spPr>
          <a:xfrm>
            <a:off x="2213550" y="4359949"/>
            <a:ext cx="962318" cy="369332"/>
          </a:xfrm>
          <a:prstGeom prst="rect">
            <a:avLst/>
          </a:prstGeom>
          <a:noFill/>
        </p:spPr>
        <p:txBody>
          <a:bodyPr wrap="square" rtlCol="0">
            <a:spAutoFit/>
          </a:bodyPr>
          <a:lstStyle/>
          <a:p>
            <a:r>
              <a:rPr lang="en-IN" dirty="0"/>
              <a:t>STUB</a:t>
            </a:r>
          </a:p>
        </p:txBody>
      </p:sp>
      <p:sp>
        <p:nvSpPr>
          <p:cNvPr id="17" name="TextBox 16">
            <a:extLst>
              <a:ext uri="{FF2B5EF4-FFF2-40B4-BE49-F238E27FC236}">
                <a16:creationId xmlns:a16="http://schemas.microsoft.com/office/drawing/2014/main" id="{5E290376-6E3D-9C10-7918-3F8604167A3A}"/>
              </a:ext>
            </a:extLst>
          </p:cNvPr>
          <p:cNvSpPr txBox="1"/>
          <p:nvPr/>
        </p:nvSpPr>
        <p:spPr>
          <a:xfrm>
            <a:off x="8692056" y="4400817"/>
            <a:ext cx="1713186" cy="369332"/>
          </a:xfrm>
          <a:prstGeom prst="rect">
            <a:avLst/>
          </a:prstGeom>
          <a:noFill/>
        </p:spPr>
        <p:txBody>
          <a:bodyPr wrap="square" rtlCol="0">
            <a:spAutoFit/>
          </a:bodyPr>
          <a:lstStyle/>
          <a:p>
            <a:r>
              <a:rPr lang="en-IN" dirty="0"/>
              <a:t>SKELETON</a:t>
            </a:r>
          </a:p>
        </p:txBody>
      </p:sp>
      <p:sp>
        <p:nvSpPr>
          <p:cNvPr id="18" name="TextBox 17">
            <a:extLst>
              <a:ext uri="{FF2B5EF4-FFF2-40B4-BE49-F238E27FC236}">
                <a16:creationId xmlns:a16="http://schemas.microsoft.com/office/drawing/2014/main" id="{371A8B49-0966-3161-8F35-639E0B1AC2D8}"/>
              </a:ext>
            </a:extLst>
          </p:cNvPr>
          <p:cNvSpPr txBox="1"/>
          <p:nvPr/>
        </p:nvSpPr>
        <p:spPr>
          <a:xfrm>
            <a:off x="5000117" y="5395316"/>
            <a:ext cx="1713186" cy="369332"/>
          </a:xfrm>
          <a:prstGeom prst="rect">
            <a:avLst/>
          </a:prstGeom>
          <a:noFill/>
        </p:spPr>
        <p:txBody>
          <a:bodyPr wrap="square" rtlCol="0">
            <a:spAutoFit/>
          </a:bodyPr>
          <a:lstStyle/>
          <a:p>
            <a:r>
              <a:rPr lang="en-IN" dirty="0"/>
              <a:t>INTERNET</a:t>
            </a:r>
          </a:p>
        </p:txBody>
      </p:sp>
      <p:cxnSp>
        <p:nvCxnSpPr>
          <p:cNvPr id="20" name="Straight Connector 19">
            <a:extLst>
              <a:ext uri="{FF2B5EF4-FFF2-40B4-BE49-F238E27FC236}">
                <a16:creationId xmlns:a16="http://schemas.microsoft.com/office/drawing/2014/main" id="{25A5AF77-C920-203C-A44E-4661AD219B22}"/>
              </a:ext>
            </a:extLst>
          </p:cNvPr>
          <p:cNvCxnSpPr/>
          <p:nvPr/>
        </p:nvCxnSpPr>
        <p:spPr>
          <a:xfrm>
            <a:off x="2524991" y="3962400"/>
            <a:ext cx="0" cy="300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D510BC-7251-23CB-7D13-BC589731E16A}"/>
              </a:ext>
            </a:extLst>
          </p:cNvPr>
          <p:cNvCxnSpPr/>
          <p:nvPr/>
        </p:nvCxnSpPr>
        <p:spPr>
          <a:xfrm>
            <a:off x="2469931" y="4908331"/>
            <a:ext cx="0" cy="671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1277137-F735-9CC4-DD4A-9C0F72FFD5A1}"/>
              </a:ext>
            </a:extLst>
          </p:cNvPr>
          <p:cNvCxnSpPr>
            <a:endCxn id="6" idx="1"/>
          </p:cNvCxnSpPr>
          <p:nvPr/>
        </p:nvCxnSpPr>
        <p:spPr>
          <a:xfrm>
            <a:off x="2524991" y="5579982"/>
            <a:ext cx="16224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892ACB-6723-41C6-C4AE-8A76133B80C0}"/>
              </a:ext>
            </a:extLst>
          </p:cNvPr>
          <p:cNvCxnSpPr/>
          <p:nvPr/>
        </p:nvCxnSpPr>
        <p:spPr>
          <a:xfrm>
            <a:off x="7566015" y="5579982"/>
            <a:ext cx="16725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EC73836-6E6A-6C8B-5412-A542CBE3644D}"/>
              </a:ext>
            </a:extLst>
          </p:cNvPr>
          <p:cNvCxnSpPr>
            <a:stCxn id="8" idx="4"/>
          </p:cNvCxnSpPr>
          <p:nvPr/>
        </p:nvCxnSpPr>
        <p:spPr>
          <a:xfrm>
            <a:off x="9238592" y="4908331"/>
            <a:ext cx="0" cy="671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9ACF82-1D07-A1B9-1939-716B67752B15}"/>
              </a:ext>
            </a:extLst>
          </p:cNvPr>
          <p:cNvCxnSpPr>
            <a:stCxn id="5" idx="2"/>
          </p:cNvCxnSpPr>
          <p:nvPr/>
        </p:nvCxnSpPr>
        <p:spPr>
          <a:xfrm flipH="1">
            <a:off x="9115514" y="3962400"/>
            <a:ext cx="1" cy="3002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30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F3B6-4B91-4E6D-A491-1071C93DCB9D}"/>
              </a:ext>
            </a:extLst>
          </p:cNvPr>
          <p:cNvSpPr>
            <a:spLocks noGrp="1"/>
          </p:cNvSpPr>
          <p:nvPr>
            <p:ph type="title"/>
          </p:nvPr>
        </p:nvSpPr>
        <p:spPr/>
        <p:txBody>
          <a:bodyPr/>
          <a:lstStyle/>
          <a:p>
            <a:r>
              <a:rPr lang="en-IN" dirty="0"/>
              <a:t>4 layers in RMI</a:t>
            </a:r>
          </a:p>
        </p:txBody>
      </p:sp>
      <p:sp>
        <p:nvSpPr>
          <p:cNvPr id="3" name="Content Placeholder 2">
            <a:extLst>
              <a:ext uri="{FF2B5EF4-FFF2-40B4-BE49-F238E27FC236}">
                <a16:creationId xmlns:a16="http://schemas.microsoft.com/office/drawing/2014/main" id="{ACAC9A0F-181D-358D-0D42-12310C7C50AD}"/>
              </a:ext>
            </a:extLst>
          </p:cNvPr>
          <p:cNvSpPr>
            <a:spLocks noGrp="1"/>
          </p:cNvSpPr>
          <p:nvPr>
            <p:ph idx="1"/>
          </p:nvPr>
        </p:nvSpPr>
        <p:spPr/>
        <p:txBody>
          <a:bodyPr/>
          <a:lstStyle/>
          <a:p>
            <a:pPr marL="514350" indent="-514350">
              <a:buAutoNum type="arabicPeriod"/>
            </a:pPr>
            <a:r>
              <a:rPr lang="en-IN" dirty="0"/>
              <a:t>Application layer</a:t>
            </a:r>
          </a:p>
          <a:p>
            <a:pPr marL="514350" indent="-514350">
              <a:buAutoNum type="arabicPeriod"/>
            </a:pPr>
            <a:r>
              <a:rPr lang="en-IN" dirty="0"/>
              <a:t>Proxy layer</a:t>
            </a:r>
          </a:p>
          <a:p>
            <a:pPr marL="514350" indent="-514350">
              <a:buAutoNum type="arabicPeriod"/>
            </a:pPr>
            <a:r>
              <a:rPr lang="en-IN" dirty="0"/>
              <a:t>Remote reference layer (RRL)</a:t>
            </a:r>
          </a:p>
          <a:p>
            <a:pPr marL="514350" indent="-514350">
              <a:buAutoNum type="arabicPeriod"/>
            </a:pPr>
            <a:r>
              <a:rPr lang="en-IN" dirty="0"/>
              <a:t>Transport layer</a:t>
            </a:r>
          </a:p>
        </p:txBody>
      </p:sp>
    </p:spTree>
    <p:extLst>
      <p:ext uri="{BB962C8B-B14F-4D97-AF65-F5344CB8AC3E}">
        <p14:creationId xmlns:p14="http://schemas.microsoft.com/office/powerpoint/2010/main" val="269811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11AA-D55C-AE62-1FA0-3D195A5B280A}"/>
              </a:ext>
            </a:extLst>
          </p:cNvPr>
          <p:cNvSpPr>
            <a:spLocks noGrp="1"/>
          </p:cNvSpPr>
          <p:nvPr>
            <p:ph type="title"/>
          </p:nvPr>
        </p:nvSpPr>
        <p:spPr/>
        <p:txBody>
          <a:bodyPr/>
          <a:lstStyle/>
          <a:p>
            <a:r>
              <a:rPr lang="en-IN" dirty="0"/>
              <a:t>Application layer</a:t>
            </a:r>
          </a:p>
        </p:txBody>
      </p:sp>
      <p:sp>
        <p:nvSpPr>
          <p:cNvPr id="3" name="Content Placeholder 2">
            <a:extLst>
              <a:ext uri="{FF2B5EF4-FFF2-40B4-BE49-F238E27FC236}">
                <a16:creationId xmlns:a16="http://schemas.microsoft.com/office/drawing/2014/main" id="{15DFBECE-43F7-C303-E03E-8552832E1C84}"/>
              </a:ext>
            </a:extLst>
          </p:cNvPr>
          <p:cNvSpPr>
            <a:spLocks noGrp="1"/>
          </p:cNvSpPr>
          <p:nvPr>
            <p:ph idx="1"/>
          </p:nvPr>
        </p:nvSpPr>
        <p:spPr/>
        <p:txBody>
          <a:bodyPr/>
          <a:lstStyle/>
          <a:p>
            <a:pPr marL="514350" indent="-514350">
              <a:buAutoNum type="arabicPeriod"/>
            </a:pPr>
            <a:r>
              <a:rPr lang="en-IN" dirty="0"/>
              <a:t>Responsible for running client and server application</a:t>
            </a:r>
          </a:p>
          <a:p>
            <a:pPr marL="514350" indent="-514350">
              <a:buAutoNum type="arabicPeriod"/>
            </a:pPr>
            <a:r>
              <a:rPr lang="en-IN" dirty="0"/>
              <a:t>Here client application invokes methods defined by server applications</a:t>
            </a:r>
          </a:p>
          <a:p>
            <a:pPr marL="514350" indent="-514350">
              <a:buAutoNum type="arabicPeriod"/>
            </a:pPr>
            <a:r>
              <a:rPr lang="en-IN" dirty="0"/>
              <a:t>When client invokes a method, then request is parsed to the proxy layer</a:t>
            </a:r>
          </a:p>
        </p:txBody>
      </p:sp>
    </p:spTree>
    <p:extLst>
      <p:ext uri="{BB962C8B-B14F-4D97-AF65-F5344CB8AC3E}">
        <p14:creationId xmlns:p14="http://schemas.microsoft.com/office/powerpoint/2010/main" val="14017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C65A-B729-E8C8-43DB-5CE3A95520AC}"/>
              </a:ext>
            </a:extLst>
          </p:cNvPr>
          <p:cNvSpPr>
            <a:spLocks noGrp="1"/>
          </p:cNvSpPr>
          <p:nvPr>
            <p:ph type="title"/>
          </p:nvPr>
        </p:nvSpPr>
        <p:spPr/>
        <p:txBody>
          <a:bodyPr/>
          <a:lstStyle/>
          <a:p>
            <a:r>
              <a:rPr lang="en-IN" dirty="0"/>
              <a:t>Proxy Layer </a:t>
            </a:r>
          </a:p>
        </p:txBody>
      </p:sp>
      <p:sp>
        <p:nvSpPr>
          <p:cNvPr id="3" name="Content Placeholder 2">
            <a:extLst>
              <a:ext uri="{FF2B5EF4-FFF2-40B4-BE49-F238E27FC236}">
                <a16:creationId xmlns:a16="http://schemas.microsoft.com/office/drawing/2014/main" id="{A6251BDA-AE81-6A42-FA00-FDA470701DFE}"/>
              </a:ext>
            </a:extLst>
          </p:cNvPr>
          <p:cNvSpPr>
            <a:spLocks noGrp="1"/>
          </p:cNvSpPr>
          <p:nvPr>
            <p:ph idx="1"/>
          </p:nvPr>
        </p:nvSpPr>
        <p:spPr/>
        <p:txBody>
          <a:bodyPr/>
          <a:lstStyle/>
          <a:p>
            <a:pPr marL="514350" indent="-514350">
              <a:buAutoNum type="arabicPeriod"/>
            </a:pPr>
            <a:r>
              <a:rPr lang="en-IN" dirty="0"/>
              <a:t>Responsible for creating client stub at client side by packing the request messages sent by client process</a:t>
            </a:r>
          </a:p>
          <a:p>
            <a:pPr marL="514350" indent="-514350">
              <a:buAutoNum type="arabicPeriod"/>
            </a:pPr>
            <a:r>
              <a:rPr lang="en-IN" dirty="0"/>
              <a:t>Also responsible for creating skeleton by packing response messages sent by server</a:t>
            </a:r>
          </a:p>
          <a:p>
            <a:pPr marL="514350" indent="-514350">
              <a:buAutoNum type="arabicPeriod"/>
            </a:pPr>
            <a:r>
              <a:rPr lang="en-IN" dirty="0"/>
              <a:t>Once stub and skeleton are created they are passed to RRL</a:t>
            </a:r>
          </a:p>
        </p:txBody>
      </p:sp>
    </p:spTree>
    <p:extLst>
      <p:ext uri="{BB962C8B-B14F-4D97-AF65-F5344CB8AC3E}">
        <p14:creationId xmlns:p14="http://schemas.microsoft.com/office/powerpoint/2010/main" val="36399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9FEB-EC58-A8D3-CD54-23DF41702874}"/>
              </a:ext>
            </a:extLst>
          </p:cNvPr>
          <p:cNvSpPr>
            <a:spLocks noGrp="1"/>
          </p:cNvSpPr>
          <p:nvPr>
            <p:ph type="title"/>
          </p:nvPr>
        </p:nvSpPr>
        <p:spPr/>
        <p:txBody>
          <a:bodyPr/>
          <a:lstStyle/>
          <a:p>
            <a:r>
              <a:rPr lang="en-IN" dirty="0"/>
              <a:t>RRL (Remote Reference Layer)</a:t>
            </a:r>
          </a:p>
        </p:txBody>
      </p:sp>
      <p:sp>
        <p:nvSpPr>
          <p:cNvPr id="3" name="Content Placeholder 2">
            <a:extLst>
              <a:ext uri="{FF2B5EF4-FFF2-40B4-BE49-F238E27FC236}">
                <a16:creationId xmlns:a16="http://schemas.microsoft.com/office/drawing/2014/main" id="{039B3FC5-DA49-CEAF-F324-3D8E5B01B97B}"/>
              </a:ext>
            </a:extLst>
          </p:cNvPr>
          <p:cNvSpPr>
            <a:spLocks noGrp="1"/>
          </p:cNvSpPr>
          <p:nvPr>
            <p:ph idx="1"/>
          </p:nvPr>
        </p:nvSpPr>
        <p:spPr/>
        <p:txBody>
          <a:bodyPr/>
          <a:lstStyle/>
          <a:p>
            <a:pPr marL="0" indent="0">
              <a:buNone/>
            </a:pPr>
            <a:r>
              <a:rPr lang="en-IN" dirty="0"/>
              <a:t>1. Checks semantics and remote references used by client process using remote reference protocol</a:t>
            </a:r>
          </a:p>
          <a:p>
            <a:pPr marL="0" indent="0">
              <a:buNone/>
            </a:pPr>
            <a:r>
              <a:rPr lang="en-IN" dirty="0"/>
              <a:t>2.  Finally RRL transmits messages and data to RMI transport layer</a:t>
            </a:r>
          </a:p>
        </p:txBody>
      </p:sp>
    </p:spTree>
    <p:extLst>
      <p:ext uri="{BB962C8B-B14F-4D97-AF65-F5344CB8AC3E}">
        <p14:creationId xmlns:p14="http://schemas.microsoft.com/office/powerpoint/2010/main" val="961844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9C21-91DF-6447-7144-BE08AC315399}"/>
              </a:ext>
            </a:extLst>
          </p:cNvPr>
          <p:cNvSpPr>
            <a:spLocks noGrp="1"/>
          </p:cNvSpPr>
          <p:nvPr>
            <p:ph type="title"/>
          </p:nvPr>
        </p:nvSpPr>
        <p:spPr/>
        <p:txBody>
          <a:bodyPr/>
          <a:lstStyle/>
          <a:p>
            <a:r>
              <a:rPr lang="en-IN" dirty="0"/>
              <a:t>Transport Layer</a:t>
            </a:r>
          </a:p>
        </p:txBody>
      </p:sp>
      <p:sp>
        <p:nvSpPr>
          <p:cNvPr id="3" name="Content Placeholder 2">
            <a:extLst>
              <a:ext uri="{FF2B5EF4-FFF2-40B4-BE49-F238E27FC236}">
                <a16:creationId xmlns:a16="http://schemas.microsoft.com/office/drawing/2014/main" id="{EF30E1E4-38B0-D5D1-54E5-522FD033C8A8}"/>
              </a:ext>
            </a:extLst>
          </p:cNvPr>
          <p:cNvSpPr>
            <a:spLocks noGrp="1"/>
          </p:cNvSpPr>
          <p:nvPr>
            <p:ph idx="1"/>
          </p:nvPr>
        </p:nvSpPr>
        <p:spPr/>
        <p:txBody>
          <a:bodyPr/>
          <a:lstStyle/>
          <a:p>
            <a:pPr marL="514350" indent="-514350">
              <a:buAutoNum type="arabicPeriod"/>
            </a:pPr>
            <a:r>
              <a:rPr lang="en-IN" dirty="0"/>
              <a:t>Responsible for establishing and maintaining stream oriented connection between client and server</a:t>
            </a:r>
          </a:p>
          <a:p>
            <a:pPr marL="514350" indent="-514350">
              <a:buAutoNum type="arabicPeriod"/>
            </a:pPr>
            <a:r>
              <a:rPr lang="en-IN" dirty="0"/>
              <a:t>Also responsible for messaging send/receive of request/reply messages between client and server</a:t>
            </a:r>
          </a:p>
        </p:txBody>
      </p:sp>
    </p:spTree>
    <p:extLst>
      <p:ext uri="{BB962C8B-B14F-4D97-AF65-F5344CB8AC3E}">
        <p14:creationId xmlns:p14="http://schemas.microsoft.com/office/powerpoint/2010/main" val="1480916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5CCF-C72B-9A03-3B6F-3DEB826F095B}"/>
              </a:ext>
            </a:extLst>
          </p:cNvPr>
          <p:cNvSpPr>
            <a:spLocks noGrp="1"/>
          </p:cNvSpPr>
          <p:nvPr>
            <p:ph type="title"/>
          </p:nvPr>
        </p:nvSpPr>
        <p:spPr/>
        <p:txBody>
          <a:bodyPr/>
          <a:lstStyle/>
          <a:p>
            <a:r>
              <a:rPr lang="en-IN" dirty="0"/>
              <a:t>RMI Server and RMI Client</a:t>
            </a:r>
          </a:p>
        </p:txBody>
      </p:sp>
      <p:sp>
        <p:nvSpPr>
          <p:cNvPr id="3" name="Content Placeholder 2">
            <a:extLst>
              <a:ext uri="{FF2B5EF4-FFF2-40B4-BE49-F238E27FC236}">
                <a16:creationId xmlns:a16="http://schemas.microsoft.com/office/drawing/2014/main" id="{E8D8F385-3725-CCDC-8235-B6903D74F086}"/>
              </a:ext>
            </a:extLst>
          </p:cNvPr>
          <p:cNvSpPr>
            <a:spLocks noGrp="1"/>
          </p:cNvSpPr>
          <p:nvPr>
            <p:ph idx="1"/>
          </p:nvPr>
        </p:nvSpPr>
        <p:spPr/>
        <p:txBody>
          <a:bodyPr>
            <a:normAutofit/>
          </a:bodyPr>
          <a:lstStyle/>
          <a:p>
            <a:pPr marL="0" indent="0">
              <a:buNone/>
            </a:pPr>
            <a:r>
              <a:rPr lang="en-IN" dirty="0"/>
              <a:t>RMI Server : </a:t>
            </a:r>
          </a:p>
          <a:p>
            <a:pPr marL="0" indent="0">
              <a:buNone/>
            </a:pPr>
            <a:r>
              <a:rPr lang="en-IN" dirty="0"/>
              <a:t>It contains objects whose methods are to be called remotely. It creates remote objects and applies the reference to these objects. After that the registry registers these object who are going to be called by client remotely</a:t>
            </a:r>
          </a:p>
          <a:p>
            <a:pPr marL="0" indent="0">
              <a:buNone/>
            </a:pPr>
            <a:endParaRPr lang="en-IN" dirty="0"/>
          </a:p>
          <a:p>
            <a:pPr marL="0" indent="0">
              <a:buNone/>
            </a:pPr>
            <a:r>
              <a:rPr lang="en-IN" dirty="0"/>
              <a:t>RMI Client</a:t>
            </a:r>
          </a:p>
          <a:p>
            <a:pPr marL="0" indent="0">
              <a:buNone/>
            </a:pPr>
            <a:r>
              <a:rPr lang="en-IN" dirty="0"/>
              <a:t>The RMI client gets the reference of one or more remote objects from registry with the help of objects name. Now it can invoke the methods on the remote object to access the services of the objects as per the requirements of the logic in RMI applications.</a:t>
            </a:r>
          </a:p>
        </p:txBody>
      </p:sp>
    </p:spTree>
    <p:extLst>
      <p:ext uri="{BB962C8B-B14F-4D97-AF65-F5344CB8AC3E}">
        <p14:creationId xmlns:p14="http://schemas.microsoft.com/office/powerpoint/2010/main" val="2278595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235A-1B90-BCE9-6A68-498E8F22E7DA}"/>
              </a:ext>
            </a:extLst>
          </p:cNvPr>
          <p:cNvSpPr>
            <a:spLocks noGrp="1"/>
          </p:cNvSpPr>
          <p:nvPr>
            <p:ph type="title"/>
          </p:nvPr>
        </p:nvSpPr>
        <p:spPr/>
        <p:txBody>
          <a:bodyPr/>
          <a:lstStyle/>
          <a:p>
            <a:r>
              <a:rPr lang="en-IN" dirty="0"/>
              <a:t>RMI registry</a:t>
            </a:r>
          </a:p>
        </p:txBody>
      </p:sp>
      <p:sp>
        <p:nvSpPr>
          <p:cNvPr id="3" name="Content Placeholder 2">
            <a:extLst>
              <a:ext uri="{FF2B5EF4-FFF2-40B4-BE49-F238E27FC236}">
                <a16:creationId xmlns:a16="http://schemas.microsoft.com/office/drawing/2014/main" id="{F76FAFA5-68B9-4D5D-5937-EEE4A02DD889}"/>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D28DEB39-8283-E6FC-E8C3-7B79D6ECA0D1}"/>
              </a:ext>
            </a:extLst>
          </p:cNvPr>
          <p:cNvSpPr/>
          <p:nvPr/>
        </p:nvSpPr>
        <p:spPr>
          <a:xfrm>
            <a:off x="3709555" y="2047009"/>
            <a:ext cx="4426527" cy="93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6EB1619-6D33-D0BC-C9E8-5B6FC57ABDF5}"/>
              </a:ext>
            </a:extLst>
          </p:cNvPr>
          <p:cNvSpPr/>
          <p:nvPr/>
        </p:nvSpPr>
        <p:spPr>
          <a:xfrm>
            <a:off x="1392025" y="4035786"/>
            <a:ext cx="2885686" cy="93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09261AF-6842-48E7-9388-E275D85AB54B}"/>
              </a:ext>
            </a:extLst>
          </p:cNvPr>
          <p:cNvSpPr/>
          <p:nvPr/>
        </p:nvSpPr>
        <p:spPr>
          <a:xfrm>
            <a:off x="7209502" y="4035786"/>
            <a:ext cx="2885686" cy="93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Up-Down 6">
            <a:extLst>
              <a:ext uri="{FF2B5EF4-FFF2-40B4-BE49-F238E27FC236}">
                <a16:creationId xmlns:a16="http://schemas.microsoft.com/office/drawing/2014/main" id="{AB14AD75-AE5A-5399-76D9-0EADBE4A0703}"/>
              </a:ext>
            </a:extLst>
          </p:cNvPr>
          <p:cNvSpPr/>
          <p:nvPr/>
        </p:nvSpPr>
        <p:spPr>
          <a:xfrm rot="1800000">
            <a:off x="3732747" y="3007937"/>
            <a:ext cx="568156" cy="106814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Up-Down 7">
            <a:extLst>
              <a:ext uri="{FF2B5EF4-FFF2-40B4-BE49-F238E27FC236}">
                <a16:creationId xmlns:a16="http://schemas.microsoft.com/office/drawing/2014/main" id="{F8A5114F-9348-BF86-3854-CDBDA90C32F7}"/>
              </a:ext>
            </a:extLst>
          </p:cNvPr>
          <p:cNvSpPr/>
          <p:nvPr/>
        </p:nvSpPr>
        <p:spPr>
          <a:xfrm rot="-1800000">
            <a:off x="7401235" y="2974915"/>
            <a:ext cx="568156" cy="106814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Right 8">
            <a:extLst>
              <a:ext uri="{FF2B5EF4-FFF2-40B4-BE49-F238E27FC236}">
                <a16:creationId xmlns:a16="http://schemas.microsoft.com/office/drawing/2014/main" id="{41AFEF07-9F03-AB34-E674-18A1EE6FB711}"/>
              </a:ext>
            </a:extLst>
          </p:cNvPr>
          <p:cNvSpPr/>
          <p:nvPr/>
        </p:nvSpPr>
        <p:spPr>
          <a:xfrm>
            <a:off x="4314956" y="4248487"/>
            <a:ext cx="2815541" cy="5126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59A67E4-07EE-751D-6EB1-BBBBE35A6F20}"/>
              </a:ext>
            </a:extLst>
          </p:cNvPr>
          <p:cNvSpPr txBox="1"/>
          <p:nvPr/>
        </p:nvSpPr>
        <p:spPr>
          <a:xfrm flipH="1">
            <a:off x="4869772" y="2270516"/>
            <a:ext cx="2815541" cy="523220"/>
          </a:xfrm>
          <a:prstGeom prst="rect">
            <a:avLst/>
          </a:prstGeom>
          <a:noFill/>
        </p:spPr>
        <p:txBody>
          <a:bodyPr wrap="square" rtlCol="0">
            <a:spAutoFit/>
          </a:bodyPr>
          <a:lstStyle/>
          <a:p>
            <a:r>
              <a:rPr lang="en-IN" sz="2800" dirty="0"/>
              <a:t>RMI Registry</a:t>
            </a:r>
          </a:p>
        </p:txBody>
      </p:sp>
      <p:sp>
        <p:nvSpPr>
          <p:cNvPr id="11" name="TextBox 10">
            <a:extLst>
              <a:ext uri="{FF2B5EF4-FFF2-40B4-BE49-F238E27FC236}">
                <a16:creationId xmlns:a16="http://schemas.microsoft.com/office/drawing/2014/main" id="{477A7A06-BC16-96B3-BCE2-9A6075F27365}"/>
              </a:ext>
            </a:extLst>
          </p:cNvPr>
          <p:cNvSpPr txBox="1"/>
          <p:nvPr/>
        </p:nvSpPr>
        <p:spPr>
          <a:xfrm>
            <a:off x="1889065" y="4318711"/>
            <a:ext cx="2041804" cy="523220"/>
          </a:xfrm>
          <a:prstGeom prst="rect">
            <a:avLst/>
          </a:prstGeom>
          <a:noFill/>
        </p:spPr>
        <p:txBody>
          <a:bodyPr wrap="square" rtlCol="0">
            <a:spAutoFit/>
          </a:bodyPr>
          <a:lstStyle/>
          <a:p>
            <a:r>
              <a:rPr lang="en-IN" sz="2800" dirty="0"/>
              <a:t>Client</a:t>
            </a:r>
          </a:p>
        </p:txBody>
      </p:sp>
      <p:sp>
        <p:nvSpPr>
          <p:cNvPr id="12" name="TextBox 11">
            <a:extLst>
              <a:ext uri="{FF2B5EF4-FFF2-40B4-BE49-F238E27FC236}">
                <a16:creationId xmlns:a16="http://schemas.microsoft.com/office/drawing/2014/main" id="{89BED9A0-DA22-DD11-1469-676BE5EB5B41}"/>
              </a:ext>
            </a:extLst>
          </p:cNvPr>
          <p:cNvSpPr txBox="1"/>
          <p:nvPr/>
        </p:nvSpPr>
        <p:spPr>
          <a:xfrm>
            <a:off x="7960010" y="4301179"/>
            <a:ext cx="1793590" cy="523220"/>
          </a:xfrm>
          <a:prstGeom prst="rect">
            <a:avLst/>
          </a:prstGeom>
          <a:noFill/>
        </p:spPr>
        <p:txBody>
          <a:bodyPr wrap="square" rtlCol="0">
            <a:spAutoFit/>
          </a:bodyPr>
          <a:lstStyle/>
          <a:p>
            <a:r>
              <a:rPr lang="en-IN" sz="2800" dirty="0"/>
              <a:t>Server</a:t>
            </a:r>
          </a:p>
        </p:txBody>
      </p:sp>
      <p:sp>
        <p:nvSpPr>
          <p:cNvPr id="16" name="TextBox 15">
            <a:extLst>
              <a:ext uri="{FF2B5EF4-FFF2-40B4-BE49-F238E27FC236}">
                <a16:creationId xmlns:a16="http://schemas.microsoft.com/office/drawing/2014/main" id="{FDAB19E0-A3B2-C755-DAA0-F4616915589D}"/>
              </a:ext>
            </a:extLst>
          </p:cNvPr>
          <p:cNvSpPr txBox="1"/>
          <p:nvPr/>
        </p:nvSpPr>
        <p:spPr>
          <a:xfrm>
            <a:off x="8233423" y="1878317"/>
            <a:ext cx="3120377" cy="1200329"/>
          </a:xfrm>
          <a:prstGeom prst="rect">
            <a:avLst/>
          </a:prstGeom>
          <a:noFill/>
        </p:spPr>
        <p:txBody>
          <a:bodyPr wrap="square" rtlCol="0">
            <a:spAutoFit/>
          </a:bodyPr>
          <a:lstStyle/>
          <a:p>
            <a:r>
              <a:rPr lang="en-IN" dirty="0"/>
              <a:t>Place for server to register services it offers and place for clients to query for those services</a:t>
            </a:r>
          </a:p>
        </p:txBody>
      </p:sp>
      <p:sp>
        <p:nvSpPr>
          <p:cNvPr id="17" name="TextBox 16">
            <a:extLst>
              <a:ext uri="{FF2B5EF4-FFF2-40B4-BE49-F238E27FC236}">
                <a16:creationId xmlns:a16="http://schemas.microsoft.com/office/drawing/2014/main" id="{67E37760-AEE7-B2D9-B6FF-C83AB1743E6A}"/>
              </a:ext>
            </a:extLst>
          </p:cNvPr>
          <p:cNvSpPr txBox="1"/>
          <p:nvPr/>
        </p:nvSpPr>
        <p:spPr>
          <a:xfrm>
            <a:off x="1349778" y="5070441"/>
            <a:ext cx="3120377" cy="646331"/>
          </a:xfrm>
          <a:prstGeom prst="rect">
            <a:avLst/>
          </a:prstGeom>
          <a:noFill/>
        </p:spPr>
        <p:txBody>
          <a:bodyPr wrap="square" rtlCol="0">
            <a:spAutoFit/>
          </a:bodyPr>
          <a:lstStyle/>
          <a:p>
            <a:r>
              <a:rPr lang="en-IN" dirty="0"/>
              <a:t>Fetches the object from the registry using lookup()</a:t>
            </a:r>
          </a:p>
        </p:txBody>
      </p:sp>
      <p:sp>
        <p:nvSpPr>
          <p:cNvPr id="19" name="TextBox 18">
            <a:extLst>
              <a:ext uri="{FF2B5EF4-FFF2-40B4-BE49-F238E27FC236}">
                <a16:creationId xmlns:a16="http://schemas.microsoft.com/office/drawing/2014/main" id="{6F8BE88F-5AAC-5FD8-B14B-69D180F94E29}"/>
              </a:ext>
            </a:extLst>
          </p:cNvPr>
          <p:cNvSpPr txBox="1"/>
          <p:nvPr/>
        </p:nvSpPr>
        <p:spPr>
          <a:xfrm>
            <a:off x="7172257" y="5113862"/>
            <a:ext cx="3120377" cy="646331"/>
          </a:xfrm>
          <a:prstGeom prst="rect">
            <a:avLst/>
          </a:prstGeom>
          <a:noFill/>
        </p:spPr>
        <p:txBody>
          <a:bodyPr wrap="square" rtlCol="0">
            <a:spAutoFit/>
          </a:bodyPr>
          <a:lstStyle/>
          <a:p>
            <a:r>
              <a:rPr lang="en-IN" dirty="0"/>
              <a:t>Binds the object in registry using rebind()</a:t>
            </a:r>
          </a:p>
        </p:txBody>
      </p:sp>
    </p:spTree>
    <p:extLst>
      <p:ext uri="{BB962C8B-B14F-4D97-AF65-F5344CB8AC3E}">
        <p14:creationId xmlns:p14="http://schemas.microsoft.com/office/powerpoint/2010/main" val="1499529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269C-3C72-8746-D32E-3CF667DBE94B}"/>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02B51348-334E-A8C7-17D5-88409090B7D7}"/>
              </a:ext>
            </a:extLst>
          </p:cNvPr>
          <p:cNvSpPr>
            <a:spLocks noGrp="1"/>
          </p:cNvSpPr>
          <p:nvPr>
            <p:ph idx="1"/>
          </p:nvPr>
        </p:nvSpPr>
        <p:spPr>
          <a:xfrm>
            <a:off x="838200" y="1030014"/>
            <a:ext cx="10515600" cy="5146949"/>
          </a:xfrm>
        </p:spPr>
        <p:txBody>
          <a:bodyPr/>
          <a:lstStyle/>
          <a:p>
            <a:pPr marL="514350" indent="-514350">
              <a:buAutoNum type="arabicPeriod"/>
            </a:pPr>
            <a:r>
              <a:rPr lang="en-IN" dirty="0"/>
              <a:t>RMI registry is a naming service. RMI Server programs use the services to bind the remote java objects with the names</a:t>
            </a:r>
          </a:p>
          <a:p>
            <a:pPr marL="514350" indent="-514350">
              <a:buAutoNum type="arabicPeriod"/>
            </a:pPr>
            <a:r>
              <a:rPr lang="en-IN" dirty="0"/>
              <a:t>Client executing on local or remote machines retrieve the remote objects by their name registered with the RMI registry and then execute methods on the objects</a:t>
            </a:r>
          </a:p>
          <a:p>
            <a:pPr marL="514350" indent="-514350">
              <a:buAutoNum type="arabicPeriod"/>
            </a:pPr>
            <a:r>
              <a:rPr lang="en-IN" dirty="0"/>
              <a:t>RMI creates a remote proxy for that object and sends it to the client</a:t>
            </a:r>
          </a:p>
          <a:p>
            <a:pPr marL="514350" indent="-514350">
              <a:buAutoNum type="arabicPeriod"/>
            </a:pPr>
            <a:r>
              <a:rPr lang="en-IN" dirty="0"/>
              <a:t>An object proxy contains the reference to an object in order to work with the RMI registry</a:t>
            </a:r>
          </a:p>
        </p:txBody>
      </p:sp>
    </p:spTree>
    <p:extLst>
      <p:ext uri="{BB962C8B-B14F-4D97-AF65-F5344CB8AC3E}">
        <p14:creationId xmlns:p14="http://schemas.microsoft.com/office/powerpoint/2010/main" val="1572146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181A-8F06-B3A1-DA7C-11E14B0D372A}"/>
              </a:ext>
            </a:extLst>
          </p:cNvPr>
          <p:cNvSpPr>
            <a:spLocks noGrp="1"/>
          </p:cNvSpPr>
          <p:nvPr>
            <p:ph type="title"/>
          </p:nvPr>
        </p:nvSpPr>
        <p:spPr/>
        <p:txBody>
          <a:bodyPr/>
          <a:lstStyle/>
          <a:p>
            <a:r>
              <a:rPr lang="en-IN" dirty="0"/>
              <a:t>Use of </a:t>
            </a:r>
            <a:r>
              <a:rPr lang="en-IN" dirty="0" err="1"/>
              <a:t>java.rmi.Remote</a:t>
            </a:r>
            <a:r>
              <a:rPr lang="en-IN" dirty="0"/>
              <a:t> interface</a:t>
            </a:r>
          </a:p>
        </p:txBody>
      </p:sp>
      <p:sp>
        <p:nvSpPr>
          <p:cNvPr id="3" name="Content Placeholder 2">
            <a:extLst>
              <a:ext uri="{FF2B5EF4-FFF2-40B4-BE49-F238E27FC236}">
                <a16:creationId xmlns:a16="http://schemas.microsoft.com/office/drawing/2014/main" id="{0CA41850-216C-B0CB-7873-19D55C0BF10D}"/>
              </a:ext>
            </a:extLst>
          </p:cNvPr>
          <p:cNvSpPr>
            <a:spLocks noGrp="1"/>
          </p:cNvSpPr>
          <p:nvPr>
            <p:ph idx="1"/>
          </p:nvPr>
        </p:nvSpPr>
        <p:spPr/>
        <p:txBody>
          <a:bodyPr/>
          <a:lstStyle/>
          <a:p>
            <a:pPr marL="0" indent="0">
              <a:buNone/>
            </a:pPr>
            <a:r>
              <a:rPr lang="en-IN" dirty="0"/>
              <a:t>RMI uses a remote interface declaring the methods that are invoked from a virtual machine and further forwarded to the server to take any request coming from the client</a:t>
            </a:r>
          </a:p>
          <a:p>
            <a:pPr marL="0" indent="0">
              <a:buNone/>
            </a:pPr>
            <a:r>
              <a:rPr lang="en-IN" dirty="0" err="1"/>
              <a:t>Java.rmi.remote</a:t>
            </a:r>
            <a:r>
              <a:rPr lang="en-IN" dirty="0"/>
              <a:t>  provides an interface declaring a set of methods that invokes the virtual machine to fulfil the requirements</a:t>
            </a:r>
          </a:p>
          <a:p>
            <a:pPr marL="0" indent="0">
              <a:buNone/>
            </a:pPr>
            <a:r>
              <a:rPr lang="en-IN" dirty="0"/>
              <a:t>This allows the extension of the interface directly or indirectly</a:t>
            </a:r>
          </a:p>
          <a:p>
            <a:pPr marL="0" indent="0">
              <a:buNone/>
            </a:pPr>
            <a:r>
              <a:rPr lang="en-IN" dirty="0"/>
              <a:t>Each method declaration in remote interface must  have the exception policy such as </a:t>
            </a:r>
            <a:r>
              <a:rPr lang="en-IN" dirty="0" err="1"/>
              <a:t>java.rmi.RemoteException</a:t>
            </a:r>
            <a:r>
              <a:rPr lang="en-IN" dirty="0"/>
              <a:t> or </a:t>
            </a:r>
            <a:r>
              <a:rPr lang="en-IN" dirty="0" err="1"/>
              <a:t>java.io.IOExcpetion</a:t>
            </a:r>
            <a:r>
              <a:rPr lang="en-IN" dirty="0"/>
              <a:t> or </a:t>
            </a:r>
            <a:r>
              <a:rPr lang="en-IN" dirty="0" err="1"/>
              <a:t>java.lang.Exception</a:t>
            </a:r>
            <a:r>
              <a:rPr lang="en-IN" dirty="0"/>
              <a:t> clause that can be made application specific and it reduces the effort to extend </a:t>
            </a:r>
            <a:r>
              <a:rPr lang="en-IN" dirty="0" err="1"/>
              <a:t>java.rmi.RemoteException</a:t>
            </a:r>
            <a:r>
              <a:rPr lang="en-IN" dirty="0"/>
              <a:t>.</a:t>
            </a:r>
          </a:p>
        </p:txBody>
      </p:sp>
    </p:spTree>
    <p:extLst>
      <p:ext uri="{BB962C8B-B14F-4D97-AF65-F5344CB8AC3E}">
        <p14:creationId xmlns:p14="http://schemas.microsoft.com/office/powerpoint/2010/main" val="341126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D4C7-38F8-40B0-53CF-AB7891AAC2B9}"/>
              </a:ext>
            </a:extLst>
          </p:cNvPr>
          <p:cNvSpPr>
            <a:spLocks noGrp="1"/>
          </p:cNvSpPr>
          <p:nvPr>
            <p:ph type="title"/>
          </p:nvPr>
        </p:nvSpPr>
        <p:spPr/>
        <p:txBody>
          <a:bodyPr/>
          <a:lstStyle/>
          <a:p>
            <a:r>
              <a:rPr lang="en-IN" dirty="0"/>
              <a:t>RMI </a:t>
            </a:r>
          </a:p>
        </p:txBody>
      </p:sp>
      <p:sp>
        <p:nvSpPr>
          <p:cNvPr id="3" name="Content Placeholder 2">
            <a:extLst>
              <a:ext uri="{FF2B5EF4-FFF2-40B4-BE49-F238E27FC236}">
                <a16:creationId xmlns:a16="http://schemas.microsoft.com/office/drawing/2014/main" id="{C1FE5697-ACAD-04A8-BDA1-84777430A936}"/>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5C2F0A7E-53F2-81B3-F936-F15D2A82E1CF}"/>
              </a:ext>
            </a:extLst>
          </p:cNvPr>
          <p:cNvSpPr/>
          <p:nvPr/>
        </p:nvSpPr>
        <p:spPr>
          <a:xfrm>
            <a:off x="1745673" y="2545773"/>
            <a:ext cx="3532909" cy="2732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t>CLIENT</a:t>
            </a:r>
          </a:p>
        </p:txBody>
      </p:sp>
      <p:sp>
        <p:nvSpPr>
          <p:cNvPr id="5" name="Rectangle 4">
            <a:extLst>
              <a:ext uri="{FF2B5EF4-FFF2-40B4-BE49-F238E27FC236}">
                <a16:creationId xmlns:a16="http://schemas.microsoft.com/office/drawing/2014/main" id="{A44AB785-1ECE-036C-7842-0FAA06EB087D}"/>
              </a:ext>
            </a:extLst>
          </p:cNvPr>
          <p:cNvSpPr/>
          <p:nvPr/>
        </p:nvSpPr>
        <p:spPr>
          <a:xfrm>
            <a:off x="7239238" y="2545773"/>
            <a:ext cx="3532909" cy="2732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t>SERVER</a:t>
            </a:r>
          </a:p>
        </p:txBody>
      </p:sp>
      <p:sp>
        <p:nvSpPr>
          <p:cNvPr id="6" name="Arrow: Right 5">
            <a:extLst>
              <a:ext uri="{FF2B5EF4-FFF2-40B4-BE49-F238E27FC236}">
                <a16:creationId xmlns:a16="http://schemas.microsoft.com/office/drawing/2014/main" id="{D915C3E6-BEA9-A741-1D36-F7DF4C1425B8}"/>
              </a:ext>
            </a:extLst>
          </p:cNvPr>
          <p:cNvSpPr/>
          <p:nvPr/>
        </p:nvSpPr>
        <p:spPr>
          <a:xfrm>
            <a:off x="5370786" y="3100552"/>
            <a:ext cx="1744717" cy="32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rrow: Right 6">
            <a:extLst>
              <a:ext uri="{FF2B5EF4-FFF2-40B4-BE49-F238E27FC236}">
                <a16:creationId xmlns:a16="http://schemas.microsoft.com/office/drawing/2014/main" id="{777636AD-8E50-850D-87A9-7A2AE5126A38}"/>
              </a:ext>
            </a:extLst>
          </p:cNvPr>
          <p:cNvSpPr/>
          <p:nvPr/>
        </p:nvSpPr>
        <p:spPr>
          <a:xfrm rot="10800000">
            <a:off x="5402317" y="4162097"/>
            <a:ext cx="1713186" cy="409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68598D8-E7DB-E6DB-C7CE-46CA1AB2F358}"/>
              </a:ext>
            </a:extLst>
          </p:cNvPr>
          <p:cNvSpPr txBox="1"/>
          <p:nvPr/>
        </p:nvSpPr>
        <p:spPr>
          <a:xfrm>
            <a:off x="5654562" y="2731220"/>
            <a:ext cx="1584676" cy="369332"/>
          </a:xfrm>
          <a:prstGeom prst="rect">
            <a:avLst/>
          </a:prstGeom>
          <a:noFill/>
        </p:spPr>
        <p:txBody>
          <a:bodyPr wrap="square" rtlCol="0">
            <a:spAutoFit/>
          </a:bodyPr>
          <a:lstStyle/>
          <a:p>
            <a:r>
              <a:rPr lang="en-IN" dirty="0"/>
              <a:t>REQUEST</a:t>
            </a:r>
          </a:p>
        </p:txBody>
      </p:sp>
      <p:sp>
        <p:nvSpPr>
          <p:cNvPr id="9" name="TextBox 8">
            <a:extLst>
              <a:ext uri="{FF2B5EF4-FFF2-40B4-BE49-F238E27FC236}">
                <a16:creationId xmlns:a16="http://schemas.microsoft.com/office/drawing/2014/main" id="{9A0C540C-FFE8-ED89-D363-30046E260AE6}"/>
              </a:ext>
            </a:extLst>
          </p:cNvPr>
          <p:cNvSpPr txBox="1"/>
          <p:nvPr/>
        </p:nvSpPr>
        <p:spPr>
          <a:xfrm>
            <a:off x="5877306" y="4572001"/>
            <a:ext cx="731675" cy="369332"/>
          </a:xfrm>
          <a:prstGeom prst="rect">
            <a:avLst/>
          </a:prstGeom>
          <a:noFill/>
        </p:spPr>
        <p:txBody>
          <a:bodyPr wrap="none" rtlCol="0">
            <a:spAutoFit/>
          </a:bodyPr>
          <a:lstStyle/>
          <a:p>
            <a:r>
              <a:rPr lang="en-IN" dirty="0"/>
              <a:t>REPLY</a:t>
            </a:r>
          </a:p>
        </p:txBody>
      </p:sp>
    </p:spTree>
    <p:extLst>
      <p:ext uri="{BB962C8B-B14F-4D97-AF65-F5344CB8AC3E}">
        <p14:creationId xmlns:p14="http://schemas.microsoft.com/office/powerpoint/2010/main" val="775696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FACA-DF59-0F11-DEF5-1147AE633E4C}"/>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7D4933F7-6234-7B7D-201E-909CA254018E}"/>
              </a:ext>
            </a:extLst>
          </p:cNvPr>
          <p:cNvSpPr>
            <a:spLocks noGrp="1"/>
          </p:cNvSpPr>
          <p:nvPr>
            <p:ph idx="1"/>
          </p:nvPr>
        </p:nvSpPr>
        <p:spPr>
          <a:xfrm>
            <a:off x="838200" y="966952"/>
            <a:ext cx="10515600" cy="5210011"/>
          </a:xfrm>
        </p:spPr>
        <p:txBody>
          <a:bodyPr/>
          <a:lstStyle/>
          <a:p>
            <a:pPr marL="0" indent="0">
              <a:buNone/>
            </a:pPr>
            <a:r>
              <a:rPr lang="en-IN" dirty="0"/>
              <a:t>Client Side : </a:t>
            </a:r>
          </a:p>
          <a:p>
            <a:pPr marL="0" indent="0">
              <a:buNone/>
            </a:pPr>
            <a:r>
              <a:rPr lang="en-IN" dirty="0"/>
              <a:t>	Add(2,3) // Giving a call to the function present at the server side</a:t>
            </a:r>
          </a:p>
          <a:p>
            <a:pPr marL="0" indent="0">
              <a:buNone/>
            </a:pPr>
            <a:endParaRPr lang="en-IN" dirty="0"/>
          </a:p>
          <a:p>
            <a:pPr marL="0" indent="0">
              <a:buNone/>
            </a:pPr>
            <a:r>
              <a:rPr lang="en-IN" dirty="0"/>
              <a:t>Server Side : </a:t>
            </a:r>
          </a:p>
          <a:p>
            <a:pPr marL="0" indent="0">
              <a:buNone/>
            </a:pPr>
            <a:r>
              <a:rPr lang="en-IN" dirty="0"/>
              <a:t>	int Add(int a, int b){</a:t>
            </a:r>
          </a:p>
          <a:p>
            <a:pPr marL="0" indent="0">
              <a:buNone/>
            </a:pPr>
            <a:r>
              <a:rPr lang="en-IN" dirty="0"/>
              <a:t>			int c;</a:t>
            </a:r>
          </a:p>
          <a:p>
            <a:pPr marL="0" indent="0">
              <a:buNone/>
            </a:pPr>
            <a:r>
              <a:rPr lang="en-IN" dirty="0"/>
              <a:t>			c = </a:t>
            </a:r>
            <a:r>
              <a:rPr lang="en-IN" dirty="0" err="1"/>
              <a:t>a+b</a:t>
            </a:r>
            <a:r>
              <a:rPr lang="en-IN" dirty="0"/>
              <a:t>;</a:t>
            </a:r>
          </a:p>
          <a:p>
            <a:pPr marL="0" indent="0">
              <a:buNone/>
            </a:pPr>
            <a:r>
              <a:rPr lang="en-IN" dirty="0"/>
              <a:t>			return c;	</a:t>
            </a:r>
          </a:p>
          <a:p>
            <a:pPr marL="0" indent="0">
              <a:buNone/>
            </a:pPr>
            <a:r>
              <a:rPr lang="en-IN" dirty="0"/>
              <a:t>	}</a:t>
            </a:r>
          </a:p>
        </p:txBody>
      </p:sp>
    </p:spTree>
    <p:extLst>
      <p:ext uri="{BB962C8B-B14F-4D97-AF65-F5344CB8AC3E}">
        <p14:creationId xmlns:p14="http://schemas.microsoft.com/office/powerpoint/2010/main" val="359182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64E8-39A5-A75F-F524-7D6B81F19C47}"/>
              </a:ext>
            </a:extLst>
          </p:cNvPr>
          <p:cNvSpPr>
            <a:spLocks noGrp="1"/>
          </p:cNvSpPr>
          <p:nvPr>
            <p:ph type="title"/>
          </p:nvPr>
        </p:nvSpPr>
        <p:spPr/>
        <p:txBody>
          <a:bodyPr/>
          <a:lstStyle/>
          <a:p>
            <a:r>
              <a:rPr lang="en-IN" dirty="0"/>
              <a:t>RMI : </a:t>
            </a:r>
          </a:p>
        </p:txBody>
      </p:sp>
      <p:sp>
        <p:nvSpPr>
          <p:cNvPr id="3" name="Content Placeholder 2">
            <a:extLst>
              <a:ext uri="{FF2B5EF4-FFF2-40B4-BE49-F238E27FC236}">
                <a16:creationId xmlns:a16="http://schemas.microsoft.com/office/drawing/2014/main" id="{0C36EC87-0E44-93F7-41B0-593DF8917F5C}"/>
              </a:ext>
            </a:extLst>
          </p:cNvPr>
          <p:cNvSpPr>
            <a:spLocks noGrp="1"/>
          </p:cNvSpPr>
          <p:nvPr>
            <p:ph idx="1"/>
          </p:nvPr>
        </p:nvSpPr>
        <p:spPr/>
        <p:txBody>
          <a:bodyPr/>
          <a:lstStyle/>
          <a:p>
            <a:pPr marL="0" indent="0">
              <a:buNone/>
            </a:pPr>
            <a:r>
              <a:rPr lang="en-IN" dirty="0"/>
              <a:t>RMI is a remote method invocation technique used to locate and fetch the objects at the remote side using object references</a:t>
            </a:r>
          </a:p>
          <a:p>
            <a:pPr marL="0" indent="0">
              <a:buNone/>
            </a:pPr>
            <a:r>
              <a:rPr lang="en-IN" dirty="0"/>
              <a:t>RMI is the technique where we locate and fetch objects at the remote side</a:t>
            </a:r>
          </a:p>
          <a:p>
            <a:pPr marL="0" indent="0">
              <a:buNone/>
            </a:pPr>
            <a:r>
              <a:rPr lang="en-IN" dirty="0"/>
              <a:t>It is an API used to build distributed Java programs</a:t>
            </a:r>
          </a:p>
          <a:p>
            <a:pPr marL="0" indent="0">
              <a:buNone/>
            </a:pPr>
            <a:r>
              <a:rPr lang="en-IN" dirty="0"/>
              <a:t>Provides remote communication between Java programs</a:t>
            </a:r>
          </a:p>
          <a:p>
            <a:pPr marL="0" indent="0">
              <a:buNone/>
            </a:pPr>
            <a:r>
              <a:rPr lang="en-IN" dirty="0"/>
              <a:t>It is provided in the package </a:t>
            </a:r>
            <a:r>
              <a:rPr lang="en-IN" dirty="0" err="1"/>
              <a:t>java.rmi</a:t>
            </a:r>
            <a:endParaRPr lang="en-IN" dirty="0"/>
          </a:p>
        </p:txBody>
      </p:sp>
    </p:spTree>
    <p:extLst>
      <p:ext uri="{BB962C8B-B14F-4D97-AF65-F5344CB8AC3E}">
        <p14:creationId xmlns:p14="http://schemas.microsoft.com/office/powerpoint/2010/main" val="42929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F3B8-6F86-417E-1DA1-834DAABA4F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072D89-22D5-9EBD-5498-35F95B8658FB}"/>
              </a:ext>
            </a:extLst>
          </p:cNvPr>
          <p:cNvSpPr>
            <a:spLocks noGrp="1"/>
          </p:cNvSpPr>
          <p:nvPr>
            <p:ph idx="1"/>
          </p:nvPr>
        </p:nvSpPr>
        <p:spPr/>
        <p:txBody>
          <a:bodyPr/>
          <a:lstStyle/>
          <a:p>
            <a:pPr marL="0" indent="0">
              <a:buNone/>
            </a:pPr>
            <a:r>
              <a:rPr lang="en-IN" dirty="0"/>
              <a:t>RMI programs are divided into 2 parts : client and server program</a:t>
            </a:r>
          </a:p>
          <a:p>
            <a:pPr marL="0" indent="0">
              <a:buNone/>
            </a:pPr>
            <a:r>
              <a:rPr lang="en-IN" dirty="0"/>
              <a:t>Server programs creates remote object</a:t>
            </a:r>
          </a:p>
          <a:p>
            <a:pPr marL="0" indent="0">
              <a:buNone/>
            </a:pPr>
            <a:r>
              <a:rPr lang="en-IN" dirty="0"/>
              <a:t>Client programs make request for remote objects on server </a:t>
            </a:r>
            <a:r>
              <a:rPr lang="en-IN"/>
              <a:t>and invoke method on them</a:t>
            </a:r>
          </a:p>
        </p:txBody>
      </p:sp>
    </p:spTree>
    <p:extLst>
      <p:ext uri="{BB962C8B-B14F-4D97-AF65-F5344CB8AC3E}">
        <p14:creationId xmlns:p14="http://schemas.microsoft.com/office/powerpoint/2010/main" val="425978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F1D2-0D46-57A2-F439-8B62D9C3B7FA}"/>
              </a:ext>
            </a:extLst>
          </p:cNvPr>
          <p:cNvSpPr>
            <a:spLocks noGrp="1"/>
          </p:cNvSpPr>
          <p:nvPr>
            <p:ph type="title"/>
          </p:nvPr>
        </p:nvSpPr>
        <p:spPr/>
        <p:txBody>
          <a:bodyPr/>
          <a:lstStyle/>
          <a:p>
            <a:r>
              <a:rPr lang="en-IN" dirty="0"/>
              <a:t>Architecture of RMI</a:t>
            </a:r>
          </a:p>
        </p:txBody>
      </p:sp>
      <p:sp>
        <p:nvSpPr>
          <p:cNvPr id="3" name="Content Placeholder 2">
            <a:extLst>
              <a:ext uri="{FF2B5EF4-FFF2-40B4-BE49-F238E27FC236}">
                <a16:creationId xmlns:a16="http://schemas.microsoft.com/office/drawing/2014/main" id="{4C33DBCA-817D-3A14-2FFE-CC42F3004C3D}"/>
              </a:ext>
            </a:extLst>
          </p:cNvPr>
          <p:cNvSpPr>
            <a:spLocks noGrp="1"/>
          </p:cNvSpPr>
          <p:nvPr>
            <p:ph idx="1"/>
          </p:nvPr>
        </p:nvSpPr>
        <p:spPr/>
        <p:txBody>
          <a:bodyPr/>
          <a:lstStyle/>
          <a:p>
            <a:pPr marL="0" indent="0">
              <a:buNone/>
            </a:pPr>
            <a:r>
              <a:rPr lang="en-IN" dirty="0"/>
              <a:t>		CLIENT SIDE				SERVER SIDE</a:t>
            </a:r>
          </a:p>
        </p:txBody>
      </p:sp>
      <p:sp>
        <p:nvSpPr>
          <p:cNvPr id="4" name="Rectangle 3">
            <a:extLst>
              <a:ext uri="{FF2B5EF4-FFF2-40B4-BE49-F238E27FC236}">
                <a16:creationId xmlns:a16="http://schemas.microsoft.com/office/drawing/2014/main" id="{7CC284B5-BA59-9D0A-7A52-6DF09203C51B}"/>
              </a:ext>
            </a:extLst>
          </p:cNvPr>
          <p:cNvSpPr/>
          <p:nvPr/>
        </p:nvSpPr>
        <p:spPr>
          <a:xfrm>
            <a:off x="2182091" y="2306782"/>
            <a:ext cx="221326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80AD47A-3431-38F0-47DF-D87533042524}"/>
              </a:ext>
            </a:extLst>
          </p:cNvPr>
          <p:cNvSpPr/>
          <p:nvPr/>
        </p:nvSpPr>
        <p:spPr>
          <a:xfrm>
            <a:off x="2182091" y="3168577"/>
            <a:ext cx="2213264" cy="76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91A7E69-DBFC-0EDC-AEDF-3DF954888BB9}"/>
              </a:ext>
            </a:extLst>
          </p:cNvPr>
          <p:cNvSpPr/>
          <p:nvPr/>
        </p:nvSpPr>
        <p:spPr>
          <a:xfrm>
            <a:off x="2182091" y="4435167"/>
            <a:ext cx="221326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Transport Layer</a:t>
            </a:r>
          </a:p>
        </p:txBody>
      </p:sp>
      <p:sp>
        <p:nvSpPr>
          <p:cNvPr id="7" name="Rectangle 6">
            <a:extLst>
              <a:ext uri="{FF2B5EF4-FFF2-40B4-BE49-F238E27FC236}">
                <a16:creationId xmlns:a16="http://schemas.microsoft.com/office/drawing/2014/main" id="{FC090849-CDF0-69BF-5E31-5F92A160F616}"/>
              </a:ext>
            </a:extLst>
          </p:cNvPr>
          <p:cNvSpPr/>
          <p:nvPr/>
        </p:nvSpPr>
        <p:spPr>
          <a:xfrm>
            <a:off x="2182091" y="5396667"/>
            <a:ext cx="221326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Low level protocol</a:t>
            </a:r>
          </a:p>
        </p:txBody>
      </p:sp>
      <p:sp>
        <p:nvSpPr>
          <p:cNvPr id="8" name="Rectangle 7">
            <a:extLst>
              <a:ext uri="{FF2B5EF4-FFF2-40B4-BE49-F238E27FC236}">
                <a16:creationId xmlns:a16="http://schemas.microsoft.com/office/drawing/2014/main" id="{DFEDA26B-9928-7A2D-C3B5-2219897474A2}"/>
              </a:ext>
            </a:extLst>
          </p:cNvPr>
          <p:cNvSpPr/>
          <p:nvPr/>
        </p:nvSpPr>
        <p:spPr>
          <a:xfrm>
            <a:off x="6767945" y="2301328"/>
            <a:ext cx="221326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E334BF5A-0DEE-445C-597B-11A895E2E41C}"/>
              </a:ext>
            </a:extLst>
          </p:cNvPr>
          <p:cNvSpPr/>
          <p:nvPr/>
        </p:nvSpPr>
        <p:spPr>
          <a:xfrm>
            <a:off x="6786937" y="3168577"/>
            <a:ext cx="2213264" cy="762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2D439B0-77D7-477A-0C40-906BF1C197C5}"/>
              </a:ext>
            </a:extLst>
          </p:cNvPr>
          <p:cNvSpPr/>
          <p:nvPr/>
        </p:nvSpPr>
        <p:spPr>
          <a:xfrm>
            <a:off x="6786937" y="4435167"/>
            <a:ext cx="2213264" cy="45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11F1EB8-3C2C-12A1-FDEB-DAB54B77AD42}"/>
              </a:ext>
            </a:extLst>
          </p:cNvPr>
          <p:cNvSpPr/>
          <p:nvPr/>
        </p:nvSpPr>
        <p:spPr>
          <a:xfrm>
            <a:off x="6786937" y="5396666"/>
            <a:ext cx="2213264" cy="45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Up-Down 11">
            <a:extLst>
              <a:ext uri="{FF2B5EF4-FFF2-40B4-BE49-F238E27FC236}">
                <a16:creationId xmlns:a16="http://schemas.microsoft.com/office/drawing/2014/main" id="{757467E7-35F1-CC72-197E-485678F140ED}"/>
              </a:ext>
            </a:extLst>
          </p:cNvPr>
          <p:cNvSpPr/>
          <p:nvPr/>
        </p:nvSpPr>
        <p:spPr>
          <a:xfrm>
            <a:off x="3048000" y="2743200"/>
            <a:ext cx="240723" cy="4163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Up-Down 12">
            <a:extLst>
              <a:ext uri="{FF2B5EF4-FFF2-40B4-BE49-F238E27FC236}">
                <a16:creationId xmlns:a16="http://schemas.microsoft.com/office/drawing/2014/main" id="{12EB3E69-5EA7-D3EA-C8C9-EAE661C5BBCA}"/>
              </a:ext>
            </a:extLst>
          </p:cNvPr>
          <p:cNvSpPr/>
          <p:nvPr/>
        </p:nvSpPr>
        <p:spPr>
          <a:xfrm>
            <a:off x="3025964" y="3930867"/>
            <a:ext cx="262759" cy="5043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Up-Down 13">
            <a:extLst>
              <a:ext uri="{FF2B5EF4-FFF2-40B4-BE49-F238E27FC236}">
                <a16:creationId xmlns:a16="http://schemas.microsoft.com/office/drawing/2014/main" id="{D37D115F-6048-B526-5F65-72BC9CB09053}"/>
              </a:ext>
            </a:extLst>
          </p:cNvPr>
          <p:cNvSpPr/>
          <p:nvPr/>
        </p:nvSpPr>
        <p:spPr>
          <a:xfrm>
            <a:off x="3025963" y="4892366"/>
            <a:ext cx="262759" cy="5043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Up-Down 14">
            <a:extLst>
              <a:ext uri="{FF2B5EF4-FFF2-40B4-BE49-F238E27FC236}">
                <a16:creationId xmlns:a16="http://schemas.microsoft.com/office/drawing/2014/main" id="{42DCF1C4-DE21-442A-45EC-FC17FE621EBD}"/>
              </a:ext>
            </a:extLst>
          </p:cNvPr>
          <p:cNvSpPr/>
          <p:nvPr/>
        </p:nvSpPr>
        <p:spPr>
          <a:xfrm>
            <a:off x="7665267" y="2711403"/>
            <a:ext cx="262759" cy="5043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Up-Down 15">
            <a:extLst>
              <a:ext uri="{FF2B5EF4-FFF2-40B4-BE49-F238E27FC236}">
                <a16:creationId xmlns:a16="http://schemas.microsoft.com/office/drawing/2014/main" id="{9B654D77-B708-C619-C119-52C634EC78A8}"/>
              </a:ext>
            </a:extLst>
          </p:cNvPr>
          <p:cNvSpPr/>
          <p:nvPr/>
        </p:nvSpPr>
        <p:spPr>
          <a:xfrm>
            <a:off x="7665267" y="3930865"/>
            <a:ext cx="262759" cy="5043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Up-Down 16">
            <a:extLst>
              <a:ext uri="{FF2B5EF4-FFF2-40B4-BE49-F238E27FC236}">
                <a16:creationId xmlns:a16="http://schemas.microsoft.com/office/drawing/2014/main" id="{8B4AFBD2-B72C-7231-B84E-9F737DFC0279}"/>
              </a:ext>
            </a:extLst>
          </p:cNvPr>
          <p:cNvSpPr/>
          <p:nvPr/>
        </p:nvSpPr>
        <p:spPr>
          <a:xfrm>
            <a:off x="7665267" y="4892366"/>
            <a:ext cx="262759" cy="5043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Right 17">
            <a:extLst>
              <a:ext uri="{FF2B5EF4-FFF2-40B4-BE49-F238E27FC236}">
                <a16:creationId xmlns:a16="http://schemas.microsoft.com/office/drawing/2014/main" id="{3156080D-EC76-4979-9AE9-F102FE3F22CD}"/>
              </a:ext>
            </a:extLst>
          </p:cNvPr>
          <p:cNvSpPr/>
          <p:nvPr/>
        </p:nvSpPr>
        <p:spPr>
          <a:xfrm>
            <a:off x="4376363" y="5464784"/>
            <a:ext cx="2391582" cy="3209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E1C14E2E-4E55-1BBA-26C1-CCAA62011CFE}"/>
              </a:ext>
            </a:extLst>
          </p:cNvPr>
          <p:cNvSpPr txBox="1"/>
          <p:nvPr/>
        </p:nvSpPr>
        <p:spPr>
          <a:xfrm>
            <a:off x="2462384" y="2362428"/>
            <a:ext cx="1932970" cy="369332"/>
          </a:xfrm>
          <a:prstGeom prst="rect">
            <a:avLst/>
          </a:prstGeom>
          <a:noFill/>
        </p:spPr>
        <p:txBody>
          <a:bodyPr wrap="square" rtlCol="0">
            <a:spAutoFit/>
          </a:bodyPr>
          <a:lstStyle/>
          <a:p>
            <a:r>
              <a:rPr lang="en-IN" dirty="0">
                <a:solidFill>
                  <a:schemeClr val="bg1"/>
                </a:solidFill>
              </a:rPr>
              <a:t>CLIENT PROCESS</a:t>
            </a:r>
          </a:p>
        </p:txBody>
      </p:sp>
      <p:sp>
        <p:nvSpPr>
          <p:cNvPr id="20" name="TextBox 19">
            <a:extLst>
              <a:ext uri="{FF2B5EF4-FFF2-40B4-BE49-F238E27FC236}">
                <a16:creationId xmlns:a16="http://schemas.microsoft.com/office/drawing/2014/main" id="{5152DADB-5D23-23F0-F134-F06F66478246}"/>
              </a:ext>
            </a:extLst>
          </p:cNvPr>
          <p:cNvSpPr txBox="1"/>
          <p:nvPr/>
        </p:nvSpPr>
        <p:spPr>
          <a:xfrm flipH="1">
            <a:off x="2182089" y="3159529"/>
            <a:ext cx="2705220" cy="646331"/>
          </a:xfrm>
          <a:prstGeom prst="rect">
            <a:avLst/>
          </a:prstGeom>
          <a:noFill/>
        </p:spPr>
        <p:txBody>
          <a:bodyPr wrap="square" rtlCol="0">
            <a:spAutoFit/>
          </a:bodyPr>
          <a:lstStyle/>
          <a:p>
            <a:r>
              <a:rPr lang="en-IN" dirty="0">
                <a:solidFill>
                  <a:schemeClr val="bg1"/>
                </a:solidFill>
              </a:rPr>
              <a:t>STUB</a:t>
            </a:r>
          </a:p>
          <a:p>
            <a:r>
              <a:rPr lang="en-IN" dirty="0">
                <a:solidFill>
                  <a:schemeClr val="bg1"/>
                </a:solidFill>
              </a:rPr>
              <a:t>Remote reference layer</a:t>
            </a:r>
          </a:p>
        </p:txBody>
      </p:sp>
      <p:sp>
        <p:nvSpPr>
          <p:cNvPr id="21" name="TextBox 20">
            <a:extLst>
              <a:ext uri="{FF2B5EF4-FFF2-40B4-BE49-F238E27FC236}">
                <a16:creationId xmlns:a16="http://schemas.microsoft.com/office/drawing/2014/main" id="{2F4DCC99-06F7-8B94-ED9F-9B5B521EB915}"/>
              </a:ext>
            </a:extLst>
          </p:cNvPr>
          <p:cNvSpPr txBox="1"/>
          <p:nvPr/>
        </p:nvSpPr>
        <p:spPr>
          <a:xfrm>
            <a:off x="6873146" y="2301994"/>
            <a:ext cx="2018606" cy="369332"/>
          </a:xfrm>
          <a:prstGeom prst="rect">
            <a:avLst/>
          </a:prstGeom>
          <a:noFill/>
        </p:spPr>
        <p:txBody>
          <a:bodyPr wrap="square" rtlCol="0">
            <a:spAutoFit/>
          </a:bodyPr>
          <a:lstStyle/>
          <a:p>
            <a:r>
              <a:rPr lang="en-IN" dirty="0">
                <a:solidFill>
                  <a:schemeClr val="bg1"/>
                </a:solidFill>
              </a:rPr>
              <a:t>SERVER PROCESS</a:t>
            </a:r>
          </a:p>
        </p:txBody>
      </p:sp>
      <p:sp>
        <p:nvSpPr>
          <p:cNvPr id="22" name="TextBox 21">
            <a:extLst>
              <a:ext uri="{FF2B5EF4-FFF2-40B4-BE49-F238E27FC236}">
                <a16:creationId xmlns:a16="http://schemas.microsoft.com/office/drawing/2014/main" id="{513814DA-7672-38D8-4D17-FFC80BAA09A4}"/>
              </a:ext>
            </a:extLst>
          </p:cNvPr>
          <p:cNvSpPr txBox="1"/>
          <p:nvPr/>
        </p:nvSpPr>
        <p:spPr>
          <a:xfrm flipH="1">
            <a:off x="6771649" y="3140209"/>
            <a:ext cx="2962306" cy="646331"/>
          </a:xfrm>
          <a:prstGeom prst="rect">
            <a:avLst/>
          </a:prstGeom>
          <a:noFill/>
        </p:spPr>
        <p:txBody>
          <a:bodyPr wrap="square" rtlCol="0">
            <a:spAutoFit/>
          </a:bodyPr>
          <a:lstStyle/>
          <a:p>
            <a:r>
              <a:rPr lang="en-IN" dirty="0">
                <a:solidFill>
                  <a:schemeClr val="bg1"/>
                </a:solidFill>
              </a:rPr>
              <a:t>SKELETON</a:t>
            </a:r>
          </a:p>
          <a:p>
            <a:r>
              <a:rPr lang="en-IN" dirty="0">
                <a:solidFill>
                  <a:schemeClr val="bg1"/>
                </a:solidFill>
              </a:rPr>
              <a:t>Remote Reference Layer</a:t>
            </a:r>
          </a:p>
        </p:txBody>
      </p:sp>
      <p:sp>
        <p:nvSpPr>
          <p:cNvPr id="24" name="TextBox 23">
            <a:extLst>
              <a:ext uri="{FF2B5EF4-FFF2-40B4-BE49-F238E27FC236}">
                <a16:creationId xmlns:a16="http://schemas.microsoft.com/office/drawing/2014/main" id="{5D09CDE4-9EDF-AC79-60B0-472D7245BA6A}"/>
              </a:ext>
            </a:extLst>
          </p:cNvPr>
          <p:cNvSpPr txBox="1"/>
          <p:nvPr/>
        </p:nvSpPr>
        <p:spPr>
          <a:xfrm>
            <a:off x="6786937" y="4466069"/>
            <a:ext cx="2031842" cy="369332"/>
          </a:xfrm>
          <a:prstGeom prst="rect">
            <a:avLst/>
          </a:prstGeom>
          <a:noFill/>
        </p:spPr>
        <p:txBody>
          <a:bodyPr wrap="square" rtlCol="0">
            <a:spAutoFit/>
          </a:bodyPr>
          <a:lstStyle/>
          <a:p>
            <a:r>
              <a:rPr lang="en-IN" dirty="0">
                <a:solidFill>
                  <a:schemeClr val="bg1"/>
                </a:solidFill>
              </a:rPr>
              <a:t>Transport Layer</a:t>
            </a:r>
          </a:p>
        </p:txBody>
      </p:sp>
      <p:sp>
        <p:nvSpPr>
          <p:cNvPr id="25" name="TextBox 24">
            <a:extLst>
              <a:ext uri="{FF2B5EF4-FFF2-40B4-BE49-F238E27FC236}">
                <a16:creationId xmlns:a16="http://schemas.microsoft.com/office/drawing/2014/main" id="{C7814BC4-B062-C537-1F52-A7FB4B796488}"/>
              </a:ext>
            </a:extLst>
          </p:cNvPr>
          <p:cNvSpPr txBox="1"/>
          <p:nvPr/>
        </p:nvSpPr>
        <p:spPr>
          <a:xfrm>
            <a:off x="6873146" y="5440600"/>
            <a:ext cx="2427889" cy="369332"/>
          </a:xfrm>
          <a:prstGeom prst="rect">
            <a:avLst/>
          </a:prstGeom>
          <a:noFill/>
        </p:spPr>
        <p:txBody>
          <a:bodyPr wrap="square" rtlCol="0">
            <a:spAutoFit/>
          </a:bodyPr>
          <a:lstStyle/>
          <a:p>
            <a:r>
              <a:rPr lang="en-IN" dirty="0">
                <a:solidFill>
                  <a:schemeClr val="bg1"/>
                </a:solidFill>
              </a:rPr>
              <a:t>Low Level Protocol</a:t>
            </a:r>
          </a:p>
        </p:txBody>
      </p:sp>
      <p:sp>
        <p:nvSpPr>
          <p:cNvPr id="26" name="Right Brace 25">
            <a:extLst>
              <a:ext uri="{FF2B5EF4-FFF2-40B4-BE49-F238E27FC236}">
                <a16:creationId xmlns:a16="http://schemas.microsoft.com/office/drawing/2014/main" id="{661D9343-2213-2257-5287-B80B8213B8DF}"/>
              </a:ext>
            </a:extLst>
          </p:cNvPr>
          <p:cNvSpPr/>
          <p:nvPr/>
        </p:nvSpPr>
        <p:spPr>
          <a:xfrm>
            <a:off x="9166036" y="2301328"/>
            <a:ext cx="366847" cy="3699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Right Brace 26">
            <a:extLst>
              <a:ext uri="{FF2B5EF4-FFF2-40B4-BE49-F238E27FC236}">
                <a16:creationId xmlns:a16="http://schemas.microsoft.com/office/drawing/2014/main" id="{3807F1F2-8749-3F8E-8519-C7B61FFE4DED}"/>
              </a:ext>
            </a:extLst>
          </p:cNvPr>
          <p:cNvSpPr/>
          <p:nvPr/>
        </p:nvSpPr>
        <p:spPr>
          <a:xfrm>
            <a:off x="9147666" y="3213245"/>
            <a:ext cx="385217" cy="7176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Right Brace 27">
            <a:extLst>
              <a:ext uri="{FF2B5EF4-FFF2-40B4-BE49-F238E27FC236}">
                <a16:creationId xmlns:a16="http://schemas.microsoft.com/office/drawing/2014/main" id="{4D6A4BCC-FC20-02C4-3FB5-A0BD02DE87FE}"/>
              </a:ext>
            </a:extLst>
          </p:cNvPr>
          <p:cNvSpPr/>
          <p:nvPr/>
        </p:nvSpPr>
        <p:spPr>
          <a:xfrm>
            <a:off x="9156850" y="4465403"/>
            <a:ext cx="366847" cy="3699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0" name="TextBox 29">
            <a:extLst>
              <a:ext uri="{FF2B5EF4-FFF2-40B4-BE49-F238E27FC236}">
                <a16:creationId xmlns:a16="http://schemas.microsoft.com/office/drawing/2014/main" id="{5387EADD-B4B5-E216-38D1-E9DCFEF456DA}"/>
              </a:ext>
            </a:extLst>
          </p:cNvPr>
          <p:cNvSpPr txBox="1"/>
          <p:nvPr/>
        </p:nvSpPr>
        <p:spPr>
          <a:xfrm>
            <a:off x="9651416" y="2301994"/>
            <a:ext cx="2088639" cy="369332"/>
          </a:xfrm>
          <a:prstGeom prst="rect">
            <a:avLst/>
          </a:prstGeom>
          <a:noFill/>
        </p:spPr>
        <p:txBody>
          <a:bodyPr wrap="square" rtlCol="0">
            <a:spAutoFit/>
          </a:bodyPr>
          <a:lstStyle/>
          <a:p>
            <a:r>
              <a:rPr lang="en-IN" dirty="0"/>
              <a:t>Application Layer</a:t>
            </a:r>
          </a:p>
        </p:txBody>
      </p:sp>
      <p:sp>
        <p:nvSpPr>
          <p:cNvPr id="31" name="TextBox 30">
            <a:extLst>
              <a:ext uri="{FF2B5EF4-FFF2-40B4-BE49-F238E27FC236}">
                <a16:creationId xmlns:a16="http://schemas.microsoft.com/office/drawing/2014/main" id="{66D229F3-F529-A653-7FAB-7DBB3D718AB2}"/>
              </a:ext>
            </a:extLst>
          </p:cNvPr>
          <p:cNvSpPr txBox="1"/>
          <p:nvPr/>
        </p:nvSpPr>
        <p:spPr>
          <a:xfrm>
            <a:off x="9680347" y="3164046"/>
            <a:ext cx="2445189" cy="646331"/>
          </a:xfrm>
          <a:prstGeom prst="rect">
            <a:avLst/>
          </a:prstGeom>
          <a:noFill/>
        </p:spPr>
        <p:txBody>
          <a:bodyPr wrap="square" rtlCol="0">
            <a:spAutoFit/>
          </a:bodyPr>
          <a:lstStyle/>
          <a:p>
            <a:r>
              <a:rPr lang="en-IN" dirty="0"/>
              <a:t>Proxy Layer</a:t>
            </a:r>
          </a:p>
          <a:p>
            <a:r>
              <a:rPr lang="en-IN" dirty="0"/>
              <a:t>Remote Reference Layer</a:t>
            </a:r>
          </a:p>
        </p:txBody>
      </p:sp>
      <p:sp>
        <p:nvSpPr>
          <p:cNvPr id="34" name="TextBox 33">
            <a:extLst>
              <a:ext uri="{FF2B5EF4-FFF2-40B4-BE49-F238E27FC236}">
                <a16:creationId xmlns:a16="http://schemas.microsoft.com/office/drawing/2014/main" id="{A629284B-FE40-9463-2A1A-891A887F830D}"/>
              </a:ext>
            </a:extLst>
          </p:cNvPr>
          <p:cNvSpPr txBox="1"/>
          <p:nvPr/>
        </p:nvSpPr>
        <p:spPr>
          <a:xfrm>
            <a:off x="9594465" y="4489772"/>
            <a:ext cx="1970084" cy="369332"/>
          </a:xfrm>
          <a:prstGeom prst="rect">
            <a:avLst/>
          </a:prstGeom>
          <a:noFill/>
        </p:spPr>
        <p:txBody>
          <a:bodyPr wrap="square" rtlCol="0">
            <a:spAutoFit/>
          </a:bodyPr>
          <a:lstStyle/>
          <a:p>
            <a:r>
              <a:rPr lang="en-IN" dirty="0"/>
              <a:t>Transport Layer</a:t>
            </a:r>
          </a:p>
        </p:txBody>
      </p:sp>
    </p:spTree>
    <p:extLst>
      <p:ext uri="{BB962C8B-B14F-4D97-AF65-F5344CB8AC3E}">
        <p14:creationId xmlns:p14="http://schemas.microsoft.com/office/powerpoint/2010/main" val="237782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3B95-1BA0-6CD0-20D3-1267C94CD930}"/>
              </a:ext>
            </a:extLst>
          </p:cNvPr>
          <p:cNvSpPr>
            <a:spLocks noGrp="1"/>
          </p:cNvSpPr>
          <p:nvPr>
            <p:ph type="title"/>
          </p:nvPr>
        </p:nvSpPr>
        <p:spPr/>
        <p:txBody>
          <a:bodyPr/>
          <a:lstStyle/>
          <a:p>
            <a:r>
              <a:rPr lang="en-IN" dirty="0"/>
              <a:t>Stub</a:t>
            </a:r>
          </a:p>
        </p:txBody>
      </p:sp>
      <p:sp>
        <p:nvSpPr>
          <p:cNvPr id="3" name="Content Placeholder 2">
            <a:extLst>
              <a:ext uri="{FF2B5EF4-FFF2-40B4-BE49-F238E27FC236}">
                <a16:creationId xmlns:a16="http://schemas.microsoft.com/office/drawing/2014/main" id="{60F5FD11-D6A1-FD3E-31EF-F6A419CE34C5}"/>
              </a:ext>
            </a:extLst>
          </p:cNvPr>
          <p:cNvSpPr>
            <a:spLocks noGrp="1"/>
          </p:cNvSpPr>
          <p:nvPr>
            <p:ph idx="1"/>
          </p:nvPr>
        </p:nvSpPr>
        <p:spPr>
          <a:xfrm>
            <a:off x="838200" y="1839310"/>
            <a:ext cx="10515600" cy="4337653"/>
          </a:xfrm>
        </p:spPr>
        <p:txBody>
          <a:bodyPr/>
          <a:lstStyle/>
          <a:p>
            <a:pPr marL="0" indent="0">
              <a:buNone/>
            </a:pPr>
            <a:r>
              <a:rPr lang="en-IN" dirty="0"/>
              <a:t>It acts as a gateway for the client side. All the outgoing requests are routed through it</a:t>
            </a:r>
          </a:p>
          <a:p>
            <a:pPr marL="0" indent="0">
              <a:buNone/>
            </a:pPr>
            <a:r>
              <a:rPr lang="en-IN" dirty="0"/>
              <a:t>It communicates with the skeleton object</a:t>
            </a:r>
          </a:p>
          <a:p>
            <a:pPr marL="0" indent="0">
              <a:buNone/>
            </a:pPr>
            <a:r>
              <a:rPr lang="en-IN" dirty="0"/>
              <a:t>It establishes the connection between remote object</a:t>
            </a:r>
          </a:p>
          <a:p>
            <a:pPr marL="0" indent="0">
              <a:buNone/>
            </a:pPr>
            <a:r>
              <a:rPr lang="en-IN" dirty="0"/>
              <a:t>It resides at the client side and represents the remote object</a:t>
            </a:r>
          </a:p>
          <a:p>
            <a:pPr marL="0" indent="0">
              <a:buNone/>
            </a:pPr>
            <a:endParaRPr lang="en-IN" dirty="0"/>
          </a:p>
        </p:txBody>
      </p:sp>
    </p:spTree>
    <p:extLst>
      <p:ext uri="{BB962C8B-B14F-4D97-AF65-F5344CB8AC3E}">
        <p14:creationId xmlns:p14="http://schemas.microsoft.com/office/powerpoint/2010/main" val="72128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4ACB-B14C-E277-B39F-64E9CF5BFB3B}"/>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12BCB973-5366-9E44-5539-DCB7E36FE172}"/>
              </a:ext>
            </a:extLst>
          </p:cNvPr>
          <p:cNvSpPr>
            <a:spLocks noGrp="1"/>
          </p:cNvSpPr>
          <p:nvPr>
            <p:ph idx="1"/>
          </p:nvPr>
        </p:nvSpPr>
        <p:spPr>
          <a:xfrm>
            <a:off x="838200" y="1253331"/>
            <a:ext cx="10515600" cy="4351338"/>
          </a:xfrm>
        </p:spPr>
        <p:txBody>
          <a:bodyPr/>
          <a:lstStyle/>
          <a:p>
            <a:pPr marL="0" indent="0">
              <a:buNone/>
            </a:pPr>
            <a:r>
              <a:rPr lang="en-IN" dirty="0"/>
              <a:t>When the caller invokes method on the stub object, it does the following tasks:</a:t>
            </a:r>
          </a:p>
          <a:p>
            <a:pPr marL="514350" indent="-514350">
              <a:buAutoNum type="arabicPeriod"/>
            </a:pPr>
            <a:r>
              <a:rPr lang="en-IN" dirty="0"/>
              <a:t>It initiates a connection with remote Virtual Machine (JVM)</a:t>
            </a:r>
          </a:p>
          <a:p>
            <a:pPr marL="514350" indent="-514350">
              <a:buAutoNum type="arabicPeriod"/>
            </a:pPr>
            <a:r>
              <a:rPr lang="en-IN" dirty="0"/>
              <a:t>It writes and transmits (marshals) the parameters to the Remote Virtual Machine Server</a:t>
            </a:r>
          </a:p>
          <a:p>
            <a:pPr marL="514350" indent="-514350">
              <a:buAutoNum type="arabicPeriod"/>
            </a:pPr>
            <a:r>
              <a:rPr lang="en-IN" dirty="0"/>
              <a:t>It waits for the result</a:t>
            </a:r>
          </a:p>
          <a:p>
            <a:pPr marL="514350" indent="-514350">
              <a:buAutoNum type="arabicPeriod"/>
            </a:pPr>
            <a:r>
              <a:rPr lang="en-IN" dirty="0"/>
              <a:t>It reads (</a:t>
            </a:r>
            <a:r>
              <a:rPr lang="en-IN" dirty="0" err="1"/>
              <a:t>unmarshals</a:t>
            </a:r>
            <a:r>
              <a:rPr lang="en-IN" dirty="0"/>
              <a:t>) the return value or exception</a:t>
            </a:r>
          </a:p>
          <a:p>
            <a:pPr marL="514350" indent="-514350">
              <a:buAutoNum type="arabicPeriod"/>
            </a:pPr>
            <a:r>
              <a:rPr lang="en-IN" dirty="0"/>
              <a:t>It finally returns the value to the caller</a:t>
            </a:r>
          </a:p>
        </p:txBody>
      </p:sp>
    </p:spTree>
    <p:extLst>
      <p:ext uri="{BB962C8B-B14F-4D97-AF65-F5344CB8AC3E}">
        <p14:creationId xmlns:p14="http://schemas.microsoft.com/office/powerpoint/2010/main" val="2957755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DE44-B36C-2DA8-32B2-96E3299816E6}"/>
              </a:ext>
            </a:extLst>
          </p:cNvPr>
          <p:cNvSpPr>
            <a:spLocks noGrp="1"/>
          </p:cNvSpPr>
          <p:nvPr>
            <p:ph type="title"/>
          </p:nvPr>
        </p:nvSpPr>
        <p:spPr/>
        <p:txBody>
          <a:bodyPr/>
          <a:lstStyle/>
          <a:p>
            <a:r>
              <a:rPr lang="en-IN" dirty="0"/>
              <a:t>Skeleton</a:t>
            </a:r>
          </a:p>
        </p:txBody>
      </p:sp>
      <p:sp>
        <p:nvSpPr>
          <p:cNvPr id="3" name="Content Placeholder 2">
            <a:extLst>
              <a:ext uri="{FF2B5EF4-FFF2-40B4-BE49-F238E27FC236}">
                <a16:creationId xmlns:a16="http://schemas.microsoft.com/office/drawing/2014/main" id="{C5DEFF86-79FD-9912-19C4-4F4D117EC015}"/>
              </a:ext>
            </a:extLst>
          </p:cNvPr>
          <p:cNvSpPr>
            <a:spLocks noGrp="1"/>
          </p:cNvSpPr>
          <p:nvPr>
            <p:ph idx="1"/>
          </p:nvPr>
        </p:nvSpPr>
        <p:spPr/>
        <p:txBody>
          <a:bodyPr/>
          <a:lstStyle/>
          <a:p>
            <a:pPr marL="0" indent="0">
              <a:buNone/>
            </a:pPr>
            <a:r>
              <a:rPr lang="en-IN" dirty="0"/>
              <a:t>It is responsible for parsing request from STUB to remote object</a:t>
            </a:r>
          </a:p>
          <a:p>
            <a:pPr marL="0" indent="0">
              <a:buNone/>
            </a:pPr>
            <a:r>
              <a:rPr lang="en-IN" dirty="0"/>
              <a:t>Skeleton acts as the gateway for server side object.</a:t>
            </a:r>
          </a:p>
          <a:p>
            <a:pPr marL="0" indent="0">
              <a:buNone/>
            </a:pPr>
            <a:r>
              <a:rPr lang="en-IN" dirty="0"/>
              <a:t>All the incoming requests are routed through it</a:t>
            </a:r>
          </a:p>
          <a:p>
            <a:pPr marL="0" indent="0">
              <a:buNone/>
            </a:pPr>
            <a:r>
              <a:rPr lang="en-IN" dirty="0"/>
              <a:t>When the skeleton receives the incoming request, it does the following tasks : </a:t>
            </a:r>
          </a:p>
          <a:p>
            <a:pPr marL="514350" indent="-514350">
              <a:buAutoNum type="arabicPeriod"/>
            </a:pPr>
            <a:r>
              <a:rPr lang="en-IN" dirty="0"/>
              <a:t>It reads the parameter for the remote method</a:t>
            </a:r>
          </a:p>
          <a:p>
            <a:pPr marL="514350" indent="-514350">
              <a:buAutoNum type="arabicPeriod"/>
            </a:pPr>
            <a:r>
              <a:rPr lang="en-IN" dirty="0"/>
              <a:t>It invokes the method on the actual remote object</a:t>
            </a:r>
          </a:p>
          <a:p>
            <a:pPr marL="514350" indent="-514350">
              <a:buAutoNum type="arabicPeriod"/>
            </a:pPr>
            <a:r>
              <a:rPr lang="en-IN" dirty="0"/>
              <a:t>It writes and transmits (marshals) the result to the caller</a:t>
            </a:r>
          </a:p>
        </p:txBody>
      </p:sp>
    </p:spTree>
    <p:extLst>
      <p:ext uri="{BB962C8B-B14F-4D97-AF65-F5344CB8AC3E}">
        <p14:creationId xmlns:p14="http://schemas.microsoft.com/office/powerpoint/2010/main" val="3053772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TotalTime>
  <Words>889</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RMI (Remote Method Invocation)</vt:lpstr>
      <vt:lpstr>RMI </vt:lpstr>
      <vt:lpstr> </vt:lpstr>
      <vt:lpstr>RMI : </vt:lpstr>
      <vt:lpstr>PowerPoint Presentation</vt:lpstr>
      <vt:lpstr>Architecture of RMI</vt:lpstr>
      <vt:lpstr>Stub</vt:lpstr>
      <vt:lpstr> </vt:lpstr>
      <vt:lpstr>Skeleton</vt:lpstr>
      <vt:lpstr> </vt:lpstr>
      <vt:lpstr>4 layers in RMI</vt:lpstr>
      <vt:lpstr>Application layer</vt:lpstr>
      <vt:lpstr>Proxy Layer </vt:lpstr>
      <vt:lpstr>RRL (Remote Reference Layer)</vt:lpstr>
      <vt:lpstr>Transport Layer</vt:lpstr>
      <vt:lpstr>RMI Server and RMI Client</vt:lpstr>
      <vt:lpstr>RMI registry</vt:lpstr>
      <vt:lpstr> </vt:lpstr>
      <vt:lpstr>Use of java.rmi.Remote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RMI (Remote Method Invocation)</dc:title>
  <dc:creator>32321_ABHISHEK_22_23</dc:creator>
  <cp:lastModifiedBy>32321_ABHISHEK_22_23</cp:lastModifiedBy>
  <cp:revision>5</cp:revision>
  <dcterms:created xsi:type="dcterms:W3CDTF">2023-05-16T19:17:54Z</dcterms:created>
  <dcterms:modified xsi:type="dcterms:W3CDTF">2023-05-17T17:25:32Z</dcterms:modified>
</cp:coreProperties>
</file>