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1"/>
  </p:notesMasterIdLst>
  <p:sldIdLst>
    <p:sldId id="256" r:id="rId2"/>
    <p:sldId id="257" r:id="rId3"/>
    <p:sldId id="270" r:id="rId4"/>
    <p:sldId id="271" r:id="rId5"/>
    <p:sldId id="258" r:id="rId6"/>
    <p:sldId id="259" r:id="rId7"/>
    <p:sldId id="260" r:id="rId8"/>
    <p:sldId id="272" r:id="rId9"/>
    <p:sldId id="268" r:id="rId10"/>
  </p:sldIdLst>
  <p:sldSz cx="9144000" cy="5143500" type="screen16x9"/>
  <p:notesSz cx="6858000" cy="9144000"/>
  <p:embeddedFontLst>
    <p:embeddedFont>
      <p:font typeface="Oxygen" panose="02000503000000000000" pitchFamily="2" charset="0"/>
      <p:regular r:id="rId12"/>
      <p:bold r:id="rId13"/>
    </p:embeddedFont>
    <p:embeddedFont>
      <p:font typeface="Oxygen Light" panose="02000303000000000000" pitchFamily="2" charset="0"/>
      <p:regular r:id="rId14"/>
      <p:bold r:id="rId15"/>
    </p:embeddedFont>
    <p:embeddedFont>
      <p:font typeface="Poiret One" panose="00000500000000000000" pitchFamily="2" charset="0"/>
      <p:regular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3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d418644f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d418644f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1458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d418644f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d418644f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1906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a4145aaaa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a4145aaaa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a4145aaaa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a4145aaaa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a4145aaaa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a4145aaaa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a4145aaaa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a4145aaaa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9617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a4145aaaa1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a4145aaaa1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96650" y="1176600"/>
            <a:ext cx="6350700" cy="23082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4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14650" y="3484800"/>
            <a:ext cx="3914700" cy="482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lt2"/>
                </a:solidFill>
                <a:latin typeface="Oxygen"/>
                <a:ea typeface="Oxygen"/>
                <a:cs typeface="Oxygen"/>
                <a:sym typeface="Oxygen"/>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3" name="Google Shape;13;p2"/>
          <p:cNvPicPr preferRelativeResize="0"/>
          <p:nvPr/>
        </p:nvPicPr>
        <p:blipFill rotWithShape="1">
          <a:blip r:embed="rId2">
            <a:alphaModFix/>
          </a:blip>
          <a:srcRect l="27304"/>
          <a:stretch/>
        </p:blipFill>
        <p:spPr>
          <a:xfrm>
            <a:off x="2496750" y="0"/>
            <a:ext cx="6647251" cy="5143500"/>
          </a:xfrm>
          <a:prstGeom prst="rect">
            <a:avLst/>
          </a:prstGeom>
          <a:noFill/>
          <a:ln>
            <a:noFill/>
          </a:ln>
        </p:spPr>
      </p:pic>
      <p:pic>
        <p:nvPicPr>
          <p:cNvPr id="14" name="Google Shape;14;p2"/>
          <p:cNvPicPr preferRelativeResize="0"/>
          <p:nvPr/>
        </p:nvPicPr>
        <p:blipFill rotWithShape="1">
          <a:blip r:embed="rId3">
            <a:alphaModFix/>
          </a:blip>
          <a:srcRect l="78047"/>
          <a:stretch/>
        </p:blipFill>
        <p:spPr>
          <a:xfrm flipH="1">
            <a:off x="0" y="-636100"/>
            <a:ext cx="2271725" cy="577960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457200" y="1160825"/>
            <a:ext cx="8229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sz="2400"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30" name="Google Shape;30;p6"/>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0400"/>
            <a:ext cx="8229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oiret One"/>
              <a:buNone/>
              <a:defRPr sz="2800">
                <a:solidFill>
                  <a:schemeClr val="dk1"/>
                </a:solidFill>
                <a:latin typeface="Poiret One"/>
                <a:ea typeface="Poiret One"/>
                <a:cs typeface="Poiret One"/>
                <a:sym typeface="Poiret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57200" y="116082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xygen Light"/>
              <a:buChar char="●"/>
              <a:defRPr sz="1800">
                <a:solidFill>
                  <a:schemeClr val="dk2"/>
                </a:solidFill>
                <a:latin typeface="Oxygen Light"/>
                <a:ea typeface="Oxygen Light"/>
                <a:cs typeface="Oxygen Light"/>
                <a:sym typeface="Oxygen Light"/>
              </a:defRPr>
            </a:lvl1pPr>
            <a:lvl2pPr marL="914400" lvl="1" indent="-317500">
              <a:lnSpc>
                <a:spcPct val="115000"/>
              </a:lnSpc>
              <a:spcBef>
                <a:spcPts val="1600"/>
              </a:spcBef>
              <a:spcAft>
                <a:spcPts val="0"/>
              </a:spcAft>
              <a:buClr>
                <a:schemeClr val="dk2"/>
              </a:buClr>
              <a:buSzPts val="1400"/>
              <a:buFont typeface="Oxygen Light"/>
              <a:buChar char="○"/>
              <a:defRPr>
                <a:solidFill>
                  <a:schemeClr val="dk2"/>
                </a:solidFill>
                <a:latin typeface="Oxygen Light"/>
                <a:ea typeface="Oxygen Light"/>
                <a:cs typeface="Oxygen Light"/>
                <a:sym typeface="Oxygen Light"/>
              </a:defRPr>
            </a:lvl2pPr>
            <a:lvl3pPr marL="1371600" lvl="2" indent="-317500">
              <a:lnSpc>
                <a:spcPct val="115000"/>
              </a:lnSpc>
              <a:spcBef>
                <a:spcPts val="1600"/>
              </a:spcBef>
              <a:spcAft>
                <a:spcPts val="0"/>
              </a:spcAft>
              <a:buClr>
                <a:schemeClr val="dk2"/>
              </a:buClr>
              <a:buSzPts val="1400"/>
              <a:buFont typeface="Oxygen Light"/>
              <a:buChar char="■"/>
              <a:defRPr>
                <a:solidFill>
                  <a:schemeClr val="dk2"/>
                </a:solidFill>
                <a:latin typeface="Oxygen Light"/>
                <a:ea typeface="Oxygen Light"/>
                <a:cs typeface="Oxygen Light"/>
                <a:sym typeface="Oxygen Light"/>
              </a:defRPr>
            </a:lvl3pPr>
            <a:lvl4pPr marL="1828800" lvl="3" indent="-317500">
              <a:lnSpc>
                <a:spcPct val="115000"/>
              </a:lnSpc>
              <a:spcBef>
                <a:spcPts val="1600"/>
              </a:spcBef>
              <a:spcAft>
                <a:spcPts val="0"/>
              </a:spcAft>
              <a:buClr>
                <a:schemeClr val="dk2"/>
              </a:buClr>
              <a:buSzPts val="1400"/>
              <a:buFont typeface="Oxygen Light"/>
              <a:buChar char="●"/>
              <a:defRPr>
                <a:solidFill>
                  <a:schemeClr val="dk2"/>
                </a:solidFill>
                <a:latin typeface="Oxygen Light"/>
                <a:ea typeface="Oxygen Light"/>
                <a:cs typeface="Oxygen Light"/>
                <a:sym typeface="Oxygen Light"/>
              </a:defRPr>
            </a:lvl4pPr>
            <a:lvl5pPr marL="2286000" lvl="4" indent="-317500">
              <a:lnSpc>
                <a:spcPct val="115000"/>
              </a:lnSpc>
              <a:spcBef>
                <a:spcPts val="1600"/>
              </a:spcBef>
              <a:spcAft>
                <a:spcPts val="0"/>
              </a:spcAft>
              <a:buClr>
                <a:schemeClr val="dk2"/>
              </a:buClr>
              <a:buSzPts val="1400"/>
              <a:buFont typeface="Oxygen Light"/>
              <a:buChar char="○"/>
              <a:defRPr>
                <a:solidFill>
                  <a:schemeClr val="dk2"/>
                </a:solidFill>
                <a:latin typeface="Oxygen Light"/>
                <a:ea typeface="Oxygen Light"/>
                <a:cs typeface="Oxygen Light"/>
                <a:sym typeface="Oxygen Light"/>
              </a:defRPr>
            </a:lvl5pPr>
            <a:lvl6pPr marL="2743200" lvl="5" indent="-317500">
              <a:lnSpc>
                <a:spcPct val="115000"/>
              </a:lnSpc>
              <a:spcBef>
                <a:spcPts val="1600"/>
              </a:spcBef>
              <a:spcAft>
                <a:spcPts val="0"/>
              </a:spcAft>
              <a:buClr>
                <a:schemeClr val="dk2"/>
              </a:buClr>
              <a:buSzPts val="1400"/>
              <a:buFont typeface="Oxygen Light"/>
              <a:buChar char="■"/>
              <a:defRPr>
                <a:solidFill>
                  <a:schemeClr val="dk2"/>
                </a:solidFill>
                <a:latin typeface="Oxygen Light"/>
                <a:ea typeface="Oxygen Light"/>
                <a:cs typeface="Oxygen Light"/>
                <a:sym typeface="Oxygen Light"/>
              </a:defRPr>
            </a:lvl6pPr>
            <a:lvl7pPr marL="3200400" lvl="6" indent="-317500">
              <a:lnSpc>
                <a:spcPct val="115000"/>
              </a:lnSpc>
              <a:spcBef>
                <a:spcPts val="1600"/>
              </a:spcBef>
              <a:spcAft>
                <a:spcPts val="0"/>
              </a:spcAft>
              <a:buClr>
                <a:schemeClr val="dk2"/>
              </a:buClr>
              <a:buSzPts val="1400"/>
              <a:buFont typeface="Oxygen Light"/>
              <a:buChar char="●"/>
              <a:defRPr>
                <a:solidFill>
                  <a:schemeClr val="dk2"/>
                </a:solidFill>
                <a:latin typeface="Oxygen Light"/>
                <a:ea typeface="Oxygen Light"/>
                <a:cs typeface="Oxygen Light"/>
                <a:sym typeface="Oxygen Light"/>
              </a:defRPr>
            </a:lvl7pPr>
            <a:lvl8pPr marL="3657600" lvl="7" indent="-317500">
              <a:lnSpc>
                <a:spcPct val="115000"/>
              </a:lnSpc>
              <a:spcBef>
                <a:spcPts val="1600"/>
              </a:spcBef>
              <a:spcAft>
                <a:spcPts val="0"/>
              </a:spcAft>
              <a:buClr>
                <a:schemeClr val="dk2"/>
              </a:buClr>
              <a:buSzPts val="1400"/>
              <a:buFont typeface="Oxygen Light"/>
              <a:buChar char="○"/>
              <a:defRPr>
                <a:solidFill>
                  <a:schemeClr val="dk2"/>
                </a:solidFill>
                <a:latin typeface="Oxygen Light"/>
                <a:ea typeface="Oxygen Light"/>
                <a:cs typeface="Oxygen Light"/>
                <a:sym typeface="Oxygen Light"/>
              </a:defRPr>
            </a:lvl8pPr>
            <a:lvl9pPr marL="4114800" lvl="8" indent="-317500">
              <a:lnSpc>
                <a:spcPct val="115000"/>
              </a:lnSpc>
              <a:spcBef>
                <a:spcPts val="1600"/>
              </a:spcBef>
              <a:spcAft>
                <a:spcPts val="1600"/>
              </a:spcAft>
              <a:buClr>
                <a:schemeClr val="dk2"/>
              </a:buClr>
              <a:buSzPts val="1400"/>
              <a:buFont typeface="Oxygen Light"/>
              <a:buChar char="■"/>
              <a:defRPr>
                <a:solidFill>
                  <a:schemeClr val="dk2"/>
                </a:solidFill>
                <a:latin typeface="Oxygen Light"/>
                <a:ea typeface="Oxygen Light"/>
                <a:cs typeface="Oxygen Light"/>
                <a:sym typeface="Oxygen Ligh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1427050" y="808925"/>
            <a:ext cx="6293700" cy="267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t>Predicting Stock Market Trends through</a:t>
            </a:r>
            <a:endParaRPr sz="3000"/>
          </a:p>
          <a:p>
            <a:pPr marL="0" lvl="0" indent="0" algn="ctr" rtl="0">
              <a:spcBef>
                <a:spcPts val="0"/>
              </a:spcBef>
              <a:spcAft>
                <a:spcPts val="0"/>
              </a:spcAft>
              <a:buNone/>
            </a:pPr>
            <a:r>
              <a:rPr lang="en" sz="3000"/>
              <a:t>Monte Carlo Simulation</a:t>
            </a:r>
            <a:endParaRPr sz="3000"/>
          </a:p>
          <a:p>
            <a:pPr marL="0" lvl="0" indent="0" algn="ctr" rtl="0">
              <a:spcBef>
                <a:spcPts val="0"/>
              </a:spcBef>
              <a:spcAft>
                <a:spcPts val="0"/>
              </a:spcAft>
              <a:buNone/>
            </a:pPr>
            <a:endParaRPr/>
          </a:p>
        </p:txBody>
      </p:sp>
      <p:sp>
        <p:nvSpPr>
          <p:cNvPr id="60" name="Google Shape;60;p14"/>
          <p:cNvSpPr txBox="1">
            <a:spLocks noGrp="1"/>
          </p:cNvSpPr>
          <p:nvPr>
            <p:ph type="subTitle" idx="1"/>
          </p:nvPr>
        </p:nvSpPr>
        <p:spPr>
          <a:xfrm>
            <a:off x="2561132" y="3243875"/>
            <a:ext cx="3914700" cy="48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accent3"/>
                </a:solidFill>
                <a:latin typeface="Roboto"/>
                <a:ea typeface="Roboto"/>
                <a:cs typeface="Roboto"/>
                <a:sym typeface="Roboto"/>
              </a:rPr>
              <a:t>Using Python and GBM Model</a:t>
            </a:r>
          </a:p>
          <a:p>
            <a:pPr marL="0" lvl="0" indent="0" algn="ctr" rtl="0">
              <a:spcBef>
                <a:spcPts val="0"/>
              </a:spcBef>
              <a:spcAft>
                <a:spcPts val="0"/>
              </a:spcAft>
              <a:buNone/>
            </a:pPr>
            <a:endParaRPr lang="en" sz="1200" dirty="0">
              <a:solidFill>
                <a:schemeClr val="accent3"/>
              </a:solidFill>
              <a:latin typeface="Roboto"/>
              <a:ea typeface="Roboto"/>
              <a:cs typeface="Roboto"/>
              <a:sym typeface="Roboto"/>
            </a:endParaRPr>
          </a:p>
          <a:p>
            <a:pPr marL="0" indent="0"/>
            <a:r>
              <a:rPr lang="en-US" sz="1200" dirty="0">
                <a:solidFill>
                  <a:schemeClr val="accent3"/>
                </a:solidFill>
                <a:latin typeface="Roboto"/>
                <a:ea typeface="Roboto"/>
                <a:cs typeface="Roboto"/>
                <a:sym typeface="Roboto"/>
              </a:rPr>
              <a:t>Anwar Kamal Sadat</a:t>
            </a:r>
            <a:endParaRPr lang="en-US" sz="1200" dirty="0">
              <a:solidFill>
                <a:schemeClr val="accent3"/>
              </a:solidFill>
              <a:ea typeface="Roboto"/>
              <a:cs typeface="Roboto"/>
            </a:endParaRPr>
          </a:p>
          <a:p>
            <a:pPr marL="0" indent="0"/>
            <a:r>
              <a:rPr lang="en" sz="1200" dirty="0">
                <a:solidFill>
                  <a:schemeClr val="accent3"/>
                </a:solidFill>
                <a:latin typeface="Roboto"/>
                <a:ea typeface="Roboto"/>
                <a:cs typeface="Roboto"/>
                <a:sym typeface="Roboto"/>
              </a:rPr>
              <a:t>Arian Wazed</a:t>
            </a:r>
          </a:p>
          <a:p>
            <a:pPr marL="0" lvl="0" indent="0" algn="ctr" rtl="0">
              <a:spcBef>
                <a:spcPts val="0"/>
              </a:spcBef>
              <a:spcAft>
                <a:spcPts val="0"/>
              </a:spcAft>
              <a:buNone/>
            </a:pPr>
            <a:r>
              <a:rPr lang="en" sz="1200" dirty="0">
                <a:solidFill>
                  <a:schemeClr val="accent3"/>
                </a:solidFill>
                <a:latin typeface="Roboto"/>
                <a:ea typeface="Roboto"/>
                <a:cs typeface="Roboto"/>
                <a:sym typeface="Roboto"/>
              </a:rPr>
              <a:t>Moinul Hossain Bhuiyan</a:t>
            </a:r>
            <a:br>
              <a:rPr lang="en" sz="1200" dirty="0">
                <a:solidFill>
                  <a:schemeClr val="accent3"/>
                </a:solidFill>
                <a:latin typeface="Roboto"/>
                <a:ea typeface="Roboto"/>
                <a:cs typeface="Roboto"/>
                <a:sym typeface="Roboto"/>
              </a:rPr>
            </a:br>
            <a:r>
              <a:rPr lang="en" sz="1200" dirty="0">
                <a:solidFill>
                  <a:schemeClr val="accent3"/>
                </a:solidFill>
                <a:latin typeface="Roboto"/>
                <a:ea typeface="Roboto"/>
                <a:cs typeface="Roboto"/>
                <a:sym typeface="Roboto"/>
              </a:rPr>
              <a:t>Nazia Ahmed Nijhum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Abs</a:t>
            </a:r>
            <a:r>
              <a:rPr lang="en" dirty="0"/>
              <a:t>tract</a:t>
            </a:r>
            <a:br>
              <a:rPr lang="en" dirty="0"/>
            </a:br>
            <a:endParaRPr sz="2400" dirty="0"/>
          </a:p>
        </p:txBody>
      </p:sp>
      <p:sp>
        <p:nvSpPr>
          <p:cNvPr id="66" name="Google Shape;66;p15"/>
          <p:cNvSpPr txBox="1"/>
          <p:nvPr/>
        </p:nvSpPr>
        <p:spPr>
          <a:xfrm>
            <a:off x="1459545" y="1729841"/>
            <a:ext cx="6832200" cy="268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1600"/>
              </a:spcAft>
              <a:buNone/>
            </a:pPr>
            <a:r>
              <a:rPr lang="en-US" sz="1200" dirty="0">
                <a:solidFill>
                  <a:schemeClr val="lt2"/>
                </a:solidFill>
                <a:latin typeface="Oxygen"/>
                <a:ea typeface="Oxygen"/>
                <a:cs typeface="Oxygen"/>
                <a:sym typeface="Oxygen"/>
              </a:rPr>
              <a:t>The study uses Python to analyze stock market volatility using the Geometric Brownian Motion (GBM) mathematical model. It simulates stock prices in Malaysia and the US over a thousand cycles, focusing on average return and standard deviation of past returns. The research provides valuable insights for retail traders.</a:t>
            </a:r>
            <a:endParaRPr sz="1200" dirty="0">
              <a:solidFill>
                <a:schemeClr val="lt2"/>
              </a:solidFill>
              <a:latin typeface="Oxygen"/>
              <a:ea typeface="Oxygen"/>
              <a:cs typeface="Oxygen"/>
              <a:sym typeface="Oxyge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2616550" y="326825"/>
            <a:ext cx="3463605" cy="8496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Introduction : </a:t>
            </a:r>
            <a:endParaRPr dirty="0"/>
          </a:p>
        </p:txBody>
      </p:sp>
      <p:sp>
        <p:nvSpPr>
          <p:cNvPr id="60" name="Google Shape;60;p14"/>
          <p:cNvSpPr txBox="1">
            <a:spLocks noGrp="1"/>
          </p:cNvSpPr>
          <p:nvPr>
            <p:ph type="subTitle" idx="1"/>
          </p:nvPr>
        </p:nvSpPr>
        <p:spPr>
          <a:xfrm>
            <a:off x="1378527" y="1640601"/>
            <a:ext cx="6650182" cy="38735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accent3"/>
                </a:solidFill>
              </a:rPr>
              <a:t>Monte Carlo Simulation is a powerful tool in finance that helps predict stock prices by considering factors like company performance, market trends, and economic changes. It generates thousands or millions of predictions, each based on slightly different circumstances. This approach helps experts understand potential risks and rewards, enabling investors to make more informed decisions. The financial market is highly volatile and random due to fluctuations in supply and demand. The efficient market hypothesis (EMH) states that the market discounts every detail that is accessible, making it unfeasible to conquer the market over time. However, hedge funds, such as Berkshire Hathaway, can outperform the market. Mathematicians have created various models to predict future stock values, such as the Geometric Brownian Motion (GBM) model, which uses Monte Carlo Simulation to forecast future stock price movement based on historical performance. Studying stock market performance is of utmost significance because, as Albert Einstein said, "Small sums snowball into huge amounts."</a:t>
            </a:r>
            <a:endParaRPr sz="1200" dirty="0">
              <a:solidFill>
                <a:schemeClr val="accent3"/>
              </a:solidFill>
            </a:endParaRPr>
          </a:p>
        </p:txBody>
      </p:sp>
    </p:spTree>
    <p:extLst>
      <p:ext uri="{BB962C8B-B14F-4D97-AF65-F5344CB8AC3E}">
        <p14:creationId xmlns:p14="http://schemas.microsoft.com/office/powerpoint/2010/main" val="1725105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Problem Statement</a:t>
            </a:r>
            <a:endParaRPr sz="2400" dirty="0"/>
          </a:p>
        </p:txBody>
      </p:sp>
      <p:sp>
        <p:nvSpPr>
          <p:cNvPr id="66" name="Google Shape;66;p15"/>
          <p:cNvSpPr txBox="1"/>
          <p:nvPr/>
        </p:nvSpPr>
        <p:spPr>
          <a:xfrm>
            <a:off x="1155900" y="1168732"/>
            <a:ext cx="6832200" cy="268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1600"/>
              </a:spcAft>
              <a:buNone/>
            </a:pPr>
            <a:r>
              <a:rPr lang="en-US" sz="1200" dirty="0">
                <a:solidFill>
                  <a:schemeClr val="lt2"/>
                </a:solidFill>
                <a:latin typeface="Oxygen"/>
                <a:ea typeface="Oxygen"/>
                <a:cs typeface="Oxygen"/>
                <a:sym typeface="Oxygen"/>
              </a:rPr>
              <a:t>Monte Carlo Simulation is a mathematical approach used by hedge funds to predict stock price movements. It uses probability modeling to analyze data from the stock market, analyzing business risks and generating potential returns. The simulation has been successfully applied to Malaysian gold prices and other fields. This study aims to incorporate the GBM model and data analysis into Monte Carlo Simulation to forecast future stock prices. The general public has a negative perception of the stock market due to uncertainty and the likelihood of significant financial loss. This study aims to improve consumer traders' performance by incorporating Monte Carlo analysis from other studies and applying it to finance to create alpha. Monte Carlo Simulation is an effective tool for understanding and forecasting potential events in the stock market, and its integration with the GBM model and data analysis can advance financial analysis and improve results for shareholders.</a:t>
            </a:r>
            <a:endParaRPr sz="1200" dirty="0">
              <a:solidFill>
                <a:schemeClr val="lt2"/>
              </a:solidFill>
              <a:latin typeface="Oxygen"/>
              <a:ea typeface="Oxygen"/>
              <a:cs typeface="Oxygen"/>
              <a:sym typeface="Oxygen"/>
            </a:endParaRPr>
          </a:p>
        </p:txBody>
      </p:sp>
    </p:spTree>
    <p:extLst>
      <p:ext uri="{BB962C8B-B14F-4D97-AF65-F5344CB8AC3E}">
        <p14:creationId xmlns:p14="http://schemas.microsoft.com/office/powerpoint/2010/main" val="3922462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 Research Objectives</a:t>
            </a:r>
            <a:endParaRPr/>
          </a:p>
        </p:txBody>
      </p:sp>
      <p:sp>
        <p:nvSpPr>
          <p:cNvPr id="72" name="Google Shape;72;p16"/>
          <p:cNvSpPr txBox="1"/>
          <p:nvPr/>
        </p:nvSpPr>
        <p:spPr>
          <a:xfrm>
            <a:off x="2090975" y="1388925"/>
            <a:ext cx="48306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Oxygen"/>
                <a:ea typeface="Oxygen"/>
                <a:cs typeface="Oxygen"/>
                <a:sym typeface="Oxygen"/>
              </a:rPr>
              <a:t>1.Collect and evaluate data from financial websites</a:t>
            </a:r>
            <a:endParaRPr>
              <a:solidFill>
                <a:schemeClr val="lt2"/>
              </a:solidFill>
              <a:latin typeface="Oxygen"/>
              <a:ea typeface="Oxygen"/>
              <a:cs typeface="Oxygen"/>
              <a:sym typeface="Oxygen"/>
            </a:endParaRPr>
          </a:p>
          <a:p>
            <a:pPr marL="0" lvl="0" indent="0" algn="l" rtl="0">
              <a:spcBef>
                <a:spcPts val="0"/>
              </a:spcBef>
              <a:spcAft>
                <a:spcPts val="0"/>
              </a:spcAft>
              <a:buNone/>
            </a:pPr>
            <a:endParaRPr>
              <a:solidFill>
                <a:schemeClr val="lt2"/>
              </a:solidFill>
              <a:latin typeface="Oxygen"/>
              <a:ea typeface="Oxygen"/>
              <a:cs typeface="Oxygen"/>
              <a:sym typeface="Oxygen"/>
            </a:endParaRPr>
          </a:p>
          <a:p>
            <a:pPr marL="0" lvl="0" indent="0" algn="l" rtl="0">
              <a:spcBef>
                <a:spcPts val="0"/>
              </a:spcBef>
              <a:spcAft>
                <a:spcPts val="0"/>
              </a:spcAft>
              <a:buNone/>
            </a:pPr>
            <a:r>
              <a:rPr lang="en">
                <a:solidFill>
                  <a:schemeClr val="lt2"/>
                </a:solidFill>
                <a:latin typeface="Oxygen"/>
                <a:ea typeface="Oxygen"/>
                <a:cs typeface="Oxygen"/>
                <a:sym typeface="Oxygen"/>
              </a:rPr>
              <a:t>2.Analyze market volatility in Malaysia and the United States</a:t>
            </a:r>
            <a:endParaRPr>
              <a:solidFill>
                <a:schemeClr val="lt2"/>
              </a:solidFill>
              <a:latin typeface="Oxygen"/>
              <a:ea typeface="Oxygen"/>
              <a:cs typeface="Oxygen"/>
              <a:sym typeface="Oxygen"/>
            </a:endParaRPr>
          </a:p>
          <a:p>
            <a:pPr marL="0" lvl="0" indent="0" algn="l" rtl="0">
              <a:spcBef>
                <a:spcPts val="0"/>
              </a:spcBef>
              <a:spcAft>
                <a:spcPts val="0"/>
              </a:spcAft>
              <a:buNone/>
            </a:pPr>
            <a:endParaRPr>
              <a:solidFill>
                <a:schemeClr val="lt2"/>
              </a:solidFill>
              <a:latin typeface="Oxygen"/>
              <a:ea typeface="Oxygen"/>
              <a:cs typeface="Oxygen"/>
              <a:sym typeface="Oxygen"/>
            </a:endParaRPr>
          </a:p>
          <a:p>
            <a:pPr marL="0" lvl="0" indent="0" algn="l" rtl="0">
              <a:spcBef>
                <a:spcPts val="0"/>
              </a:spcBef>
              <a:spcAft>
                <a:spcPts val="0"/>
              </a:spcAft>
              <a:buNone/>
            </a:pPr>
            <a:r>
              <a:rPr lang="en">
                <a:solidFill>
                  <a:schemeClr val="lt2"/>
                </a:solidFill>
                <a:latin typeface="Oxygen"/>
                <a:ea typeface="Oxygen"/>
                <a:cs typeface="Oxygen"/>
                <a:sym typeface="Oxygen"/>
              </a:rPr>
              <a:t>3.Simulate stock prices using GBM model over a thousand cycles</a:t>
            </a:r>
            <a:endParaRPr>
              <a:solidFill>
                <a:schemeClr val="lt2"/>
              </a:solidFill>
              <a:latin typeface="Oxygen"/>
              <a:ea typeface="Oxygen"/>
              <a:cs typeface="Oxygen"/>
              <a:sym typeface="Oxyge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Methodology</a:t>
            </a:r>
            <a:endParaRPr dirty="0"/>
          </a:p>
        </p:txBody>
      </p:sp>
      <p:sp>
        <p:nvSpPr>
          <p:cNvPr id="78" name="Google Shape;78;p17"/>
          <p:cNvSpPr txBox="1"/>
          <p:nvPr/>
        </p:nvSpPr>
        <p:spPr>
          <a:xfrm>
            <a:off x="2411500" y="1725150"/>
            <a:ext cx="50595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Oxygen"/>
                <a:ea typeface="Oxygen"/>
                <a:cs typeface="Oxygen"/>
                <a:sym typeface="Oxygen"/>
              </a:rPr>
              <a:t>1.Explanation of Monte Carlo Simulation</a:t>
            </a:r>
            <a:endParaRPr>
              <a:solidFill>
                <a:schemeClr val="lt2"/>
              </a:solidFill>
              <a:latin typeface="Oxygen"/>
              <a:ea typeface="Oxygen"/>
              <a:cs typeface="Oxygen"/>
              <a:sym typeface="Oxygen"/>
            </a:endParaRPr>
          </a:p>
          <a:p>
            <a:pPr marL="0" lvl="0" indent="0" algn="l" rtl="0">
              <a:spcBef>
                <a:spcPts val="0"/>
              </a:spcBef>
              <a:spcAft>
                <a:spcPts val="0"/>
              </a:spcAft>
              <a:buNone/>
            </a:pPr>
            <a:endParaRPr>
              <a:solidFill>
                <a:schemeClr val="lt2"/>
              </a:solidFill>
              <a:latin typeface="Oxygen"/>
              <a:ea typeface="Oxygen"/>
              <a:cs typeface="Oxygen"/>
              <a:sym typeface="Oxygen"/>
            </a:endParaRPr>
          </a:p>
          <a:p>
            <a:pPr marL="0" lvl="0" indent="0" algn="l" rtl="0">
              <a:spcBef>
                <a:spcPts val="0"/>
              </a:spcBef>
              <a:spcAft>
                <a:spcPts val="0"/>
              </a:spcAft>
              <a:buNone/>
            </a:pPr>
            <a:r>
              <a:rPr lang="en">
                <a:solidFill>
                  <a:schemeClr val="lt2"/>
                </a:solidFill>
                <a:latin typeface="Oxygen"/>
                <a:ea typeface="Oxygen"/>
                <a:cs typeface="Oxygen"/>
                <a:sym typeface="Oxygen"/>
              </a:rPr>
              <a:t>2.Use of GBM model for simulating stock prices</a:t>
            </a:r>
            <a:endParaRPr>
              <a:solidFill>
                <a:schemeClr val="lt2"/>
              </a:solidFill>
              <a:latin typeface="Oxygen"/>
              <a:ea typeface="Oxygen"/>
              <a:cs typeface="Oxygen"/>
              <a:sym typeface="Oxygen"/>
            </a:endParaRPr>
          </a:p>
          <a:p>
            <a:pPr marL="0" lvl="0" indent="0" algn="l" rtl="0">
              <a:spcBef>
                <a:spcPts val="0"/>
              </a:spcBef>
              <a:spcAft>
                <a:spcPts val="0"/>
              </a:spcAft>
              <a:buNone/>
            </a:pPr>
            <a:endParaRPr>
              <a:solidFill>
                <a:schemeClr val="lt2"/>
              </a:solidFill>
              <a:latin typeface="Oxygen"/>
              <a:ea typeface="Oxygen"/>
              <a:cs typeface="Oxygen"/>
              <a:sym typeface="Oxygen"/>
            </a:endParaRPr>
          </a:p>
          <a:p>
            <a:pPr marL="0" lvl="0" indent="0" algn="l" rtl="0">
              <a:spcBef>
                <a:spcPts val="0"/>
              </a:spcBef>
              <a:spcAft>
                <a:spcPts val="0"/>
              </a:spcAft>
              <a:buNone/>
            </a:pPr>
            <a:r>
              <a:rPr lang="en">
                <a:solidFill>
                  <a:schemeClr val="lt2"/>
                </a:solidFill>
                <a:latin typeface="Oxygen"/>
                <a:ea typeface="Oxygen"/>
                <a:cs typeface="Oxygen"/>
                <a:sym typeface="Oxygen"/>
              </a:rPr>
              <a:t>3.Dataset: S&amp;P 500 (US) and Kuala Lumpur Composite Index (Malaysia)</a:t>
            </a:r>
            <a:endParaRPr>
              <a:solidFill>
                <a:schemeClr val="lt2"/>
              </a:solidFill>
              <a:latin typeface="Oxygen"/>
              <a:ea typeface="Oxygen"/>
              <a:cs typeface="Oxygen"/>
              <a:sym typeface="Oxyge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457200" y="202582"/>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Significance of this research</a:t>
            </a:r>
            <a:endParaRPr dirty="0"/>
          </a:p>
        </p:txBody>
      </p:sp>
      <p:sp>
        <p:nvSpPr>
          <p:cNvPr id="84" name="Google Shape;84;p18"/>
          <p:cNvSpPr txBox="1"/>
          <p:nvPr/>
        </p:nvSpPr>
        <p:spPr>
          <a:xfrm>
            <a:off x="1073728" y="874366"/>
            <a:ext cx="7100454" cy="36317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In accordance with a JP Morgan survey, 53% of traders consider projected and real-time market conditions as the most important data tool, highlighting the importance of precise analysis of market trends [8]. This agreement emphasizes how important it is for traders to have access to legitimate predicted insights. A notable problem for individual traders is the absence of sophisticated instruments generally accessible to institutional hedge funds, which contributes to their vulnerability to stock market losses. To fill this void, the current study provides an important addition by providing exact information on the Malaysian and US stock markets using a scientific and quantitative methodology. To give insights to retail traders, the study specifically takes advantage of Monte Carlo Simulation, an innovative modeling approach. This strategy goes beyond typical assessments, providing a more detailed insight of future market patterns. The study uses Monte Carlo Simulation to provide more accurate forecasts to retail traders, allowing them to make better-informed judgments. This emphasis on scientific and quantitative techniques not only fills a vital vacuum in the availability of sophisticated tools for retail traders, but it also corresponds with a rising realization of the essential role correct prediction plays in risk mitigation and overall trading results.</a:t>
            </a:r>
            <a:endParaRPr dirty="0">
              <a:solidFill>
                <a:schemeClr val="lt2"/>
              </a:solidFill>
              <a:latin typeface="Oxygen"/>
              <a:ea typeface="Oxygen"/>
              <a:cs typeface="Oxygen"/>
              <a:sym typeface="Oxyge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Conclusion</a:t>
            </a:r>
            <a:endParaRPr dirty="0"/>
          </a:p>
        </p:txBody>
      </p:sp>
      <p:sp>
        <p:nvSpPr>
          <p:cNvPr id="96" name="Google Shape;96;p20"/>
          <p:cNvSpPr txBox="1"/>
          <p:nvPr/>
        </p:nvSpPr>
        <p:spPr>
          <a:xfrm>
            <a:off x="1388481" y="1402214"/>
            <a:ext cx="6487828" cy="233907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chemeClr val="lt2"/>
                </a:solidFill>
                <a:latin typeface="Oxygen"/>
                <a:ea typeface="Oxygen"/>
                <a:cs typeface="Oxygen"/>
                <a:sym typeface="Oxygen"/>
              </a:rPr>
              <a:t>The Monte Carlo simulation and Geometric Brownian Motion (GBM) methods are powerful tools for predicting stock market movements. Monte Carlo simulation models uncertainties and complexities, providing a comprehensive understanding of market dynamics. GBM, on the other hand, captures the continuous and stochastic nature of stock price movements, identifying trends and turning points. However, these models have limitations, such as the unpredictable nature of markets and the assumption of constant volatility. Despite these, they serve as valuable tools for risk management, scenario analysis, and strategic decision-making. As technology and data analytics advance, more sophisticated tools for stock market forecasting will emerge.</a:t>
            </a:r>
            <a:endParaRPr dirty="0">
              <a:solidFill>
                <a:schemeClr val="lt2"/>
              </a:solidFill>
              <a:latin typeface="Oxygen"/>
              <a:ea typeface="Oxygen"/>
              <a:cs typeface="Oxygen"/>
              <a:sym typeface="Oxygen"/>
            </a:endParaRPr>
          </a:p>
        </p:txBody>
      </p:sp>
    </p:spTree>
    <p:extLst>
      <p:ext uri="{BB962C8B-B14F-4D97-AF65-F5344CB8AC3E}">
        <p14:creationId xmlns:p14="http://schemas.microsoft.com/office/powerpoint/2010/main" val="4086667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6"/>
          <p:cNvSpPr txBox="1">
            <a:spLocks noGrp="1"/>
          </p:cNvSpPr>
          <p:nvPr>
            <p:ph type="title"/>
          </p:nvPr>
        </p:nvSpPr>
        <p:spPr>
          <a:xfrm>
            <a:off x="457200" y="1831525"/>
            <a:ext cx="8229600" cy="84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 Thank You</a:t>
            </a:r>
            <a:endParaRPr sz="4800"/>
          </a:p>
        </p:txBody>
      </p:sp>
    </p:spTree>
  </p:cSld>
  <p:clrMapOvr>
    <a:masterClrMapping/>
  </p:clrMapOvr>
</p:sld>
</file>

<file path=ppt/theme/theme1.xml><?xml version="1.0" encoding="utf-8"?>
<a:theme xmlns:a="http://schemas.openxmlformats.org/drawingml/2006/main" name="Minimalist Aesthetic Slideshow Infographics by Slidesgo">
  <a:themeElements>
    <a:clrScheme name="Simple Light">
      <a:dk1>
        <a:srgbClr val="6D5B57"/>
      </a:dk1>
      <a:lt1>
        <a:srgbClr val="F2E1D8"/>
      </a:lt1>
      <a:dk2>
        <a:srgbClr val="595959"/>
      </a:dk2>
      <a:lt2>
        <a:srgbClr val="B08980"/>
      </a:lt2>
      <a:accent1>
        <a:srgbClr val="6D5B57"/>
      </a:accent1>
      <a:accent2>
        <a:srgbClr val="F2E1D8"/>
      </a:accent2>
      <a:accent3>
        <a:srgbClr val="595959"/>
      </a:accent3>
      <a:accent4>
        <a:srgbClr val="B08980"/>
      </a:accent4>
      <a:accent5>
        <a:srgbClr val="F2E1D8"/>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842</Words>
  <Application>Microsoft Office PowerPoint</Application>
  <PresentationFormat>On-screen Show (16:9)</PresentationFormat>
  <Paragraphs>30</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Poiret One</vt:lpstr>
      <vt:lpstr>Oxygen</vt:lpstr>
      <vt:lpstr>Arial</vt:lpstr>
      <vt:lpstr>Roboto</vt:lpstr>
      <vt:lpstr>Oxygen Light</vt:lpstr>
      <vt:lpstr>Minimalist Aesthetic Slideshow Infographics by Slidesgo</vt:lpstr>
      <vt:lpstr>Predicting Stock Market Trends through Monte Carlo Simulation </vt:lpstr>
      <vt:lpstr>Abstract </vt:lpstr>
      <vt:lpstr>Introduction : </vt:lpstr>
      <vt:lpstr>Problem Statement</vt:lpstr>
      <vt:lpstr> Research Objectives</vt:lpstr>
      <vt:lpstr>Methodology</vt:lpstr>
      <vt:lpstr>Significance of this research</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Stock Market Trends through Monte Carlo Simulation </dc:title>
  <cp:lastModifiedBy>Adib Hossain</cp:lastModifiedBy>
  <cp:revision>3</cp:revision>
  <dcterms:modified xsi:type="dcterms:W3CDTF">2023-12-09T16:07:17Z</dcterms:modified>
</cp:coreProperties>
</file>