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70" r:id="rId4"/>
    <p:sldId id="271" r:id="rId5"/>
    <p:sldId id="273" r:id="rId6"/>
    <p:sldId id="258" r:id="rId7"/>
    <p:sldId id="259" r:id="rId8"/>
    <p:sldId id="272" r:id="rId9"/>
    <p:sldId id="268" r:id="rId10"/>
  </p:sldIdLst>
  <p:sldSz cx="9144000" cy="5143500" type="screen16x9"/>
  <p:notesSz cx="6858000" cy="9144000"/>
  <p:embeddedFontLst>
    <p:embeddedFont>
      <p:font typeface="Oxygen" panose="02000503000000000000" pitchFamily="2" charset="0"/>
      <p:regular r:id="rId12"/>
      <p:bold r:id="rId13"/>
    </p:embeddedFont>
    <p:embeddedFont>
      <p:font typeface="Oxygen Light" panose="02000303000000000000" pitchFamily="2" charset="0"/>
      <p:regular r:id="rId14"/>
      <p:bold r:id="rId15"/>
    </p:embeddedFont>
    <p:embeddedFont>
      <p:font typeface="Poiret One" panose="00000500000000000000" pitchFamily="2"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458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90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418644f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418644f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86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145aaaa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145aaaa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4145aaaa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4145aaaa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a4145aaaa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a4145aaaa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4145aaaa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4145aaaa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96650" y="1176600"/>
            <a:ext cx="6350700" cy="2308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14650" y="3484800"/>
            <a:ext cx="3914700" cy="48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blip>
          <a:srcRect l="27304"/>
          <a:stretch/>
        </p:blipFill>
        <p:spPr>
          <a:xfrm>
            <a:off x="2496750" y="0"/>
            <a:ext cx="6647251" cy="5143500"/>
          </a:xfrm>
          <a:prstGeom prst="rect">
            <a:avLst/>
          </a:prstGeom>
          <a:noFill/>
          <a:ln>
            <a:noFill/>
          </a:ln>
        </p:spPr>
      </p:pic>
      <p:pic>
        <p:nvPicPr>
          <p:cNvPr id="14" name="Google Shape;14;p2"/>
          <p:cNvPicPr preferRelativeResize="0"/>
          <p:nvPr/>
        </p:nvPicPr>
        <p:blipFill rotWithShape="1">
          <a:blip r:embed="rId3">
            <a:alphaModFix/>
          </a:blip>
          <a:srcRect l="78047"/>
          <a:stretch/>
        </p:blipFill>
        <p:spPr>
          <a:xfrm flipH="1">
            <a:off x="0" y="-636100"/>
            <a:ext cx="2271725" cy="57796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6"/>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xygen Light"/>
              <a:buChar char="●"/>
              <a:defRPr sz="1800">
                <a:solidFill>
                  <a:schemeClr val="dk2"/>
                </a:solidFill>
                <a:latin typeface="Oxygen Light"/>
                <a:ea typeface="Oxygen Light"/>
                <a:cs typeface="Oxygen Light"/>
                <a:sym typeface="Oxygen Light"/>
              </a:defRPr>
            </a:lvl1pPr>
            <a:lvl2pPr marL="914400" lvl="1"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2pPr>
            <a:lvl3pPr marL="1371600" lvl="2"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3pPr>
            <a:lvl4pPr marL="1828800" lvl="3"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4pPr>
            <a:lvl5pPr marL="2286000" lvl="4"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5pPr>
            <a:lvl6pPr marL="2743200" lvl="5"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6pPr>
            <a:lvl7pPr marL="3200400" lvl="6"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7pPr>
            <a:lvl8pPr marL="3657600" lvl="7" indent="-317500">
              <a:lnSpc>
                <a:spcPct val="115000"/>
              </a:lnSpc>
              <a:spcBef>
                <a:spcPts val="1600"/>
              </a:spcBef>
              <a:spcAft>
                <a:spcPts val="0"/>
              </a:spcAft>
              <a:buClr>
                <a:schemeClr val="dk2"/>
              </a:buClr>
              <a:buSzPts val="1400"/>
              <a:buFont typeface="Oxygen Light"/>
              <a:buChar char="○"/>
              <a:defRPr>
                <a:solidFill>
                  <a:schemeClr val="dk2"/>
                </a:solidFill>
                <a:latin typeface="Oxygen Light"/>
                <a:ea typeface="Oxygen Light"/>
                <a:cs typeface="Oxygen Light"/>
                <a:sym typeface="Oxygen Light"/>
              </a:defRPr>
            </a:lvl8pPr>
            <a:lvl9pPr marL="4114800" lvl="8" indent="-317500">
              <a:lnSpc>
                <a:spcPct val="115000"/>
              </a:lnSpc>
              <a:spcBef>
                <a:spcPts val="1600"/>
              </a:spcBef>
              <a:spcAft>
                <a:spcPts val="1600"/>
              </a:spcAft>
              <a:buClr>
                <a:schemeClr val="dk2"/>
              </a:buClr>
              <a:buSzPts val="1400"/>
              <a:buFont typeface="Oxygen Light"/>
              <a:buChar char="■"/>
              <a:defRPr>
                <a:solidFill>
                  <a:schemeClr val="dk2"/>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27050" y="808925"/>
            <a:ext cx="6293700" cy="26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t>Predicting Stock Market Trends through</a:t>
            </a:r>
            <a:endParaRPr sz="3000"/>
          </a:p>
          <a:p>
            <a:pPr marL="0" lvl="0" indent="0" algn="ctr" rtl="0">
              <a:spcBef>
                <a:spcPts val="0"/>
              </a:spcBef>
              <a:spcAft>
                <a:spcPts val="0"/>
              </a:spcAft>
              <a:buNone/>
            </a:pPr>
            <a:r>
              <a:rPr lang="en" sz="3000"/>
              <a:t>Monte Carlo Simulation</a:t>
            </a:r>
            <a:endParaRPr sz="3000"/>
          </a:p>
          <a:p>
            <a:pPr marL="0" lvl="0" indent="0" algn="ctr" rtl="0">
              <a:spcBef>
                <a:spcPts val="0"/>
              </a:spcBef>
              <a:spcAft>
                <a:spcPts val="0"/>
              </a:spcAft>
              <a:buNone/>
            </a:pPr>
            <a:endParaRPr/>
          </a:p>
        </p:txBody>
      </p:sp>
      <p:sp>
        <p:nvSpPr>
          <p:cNvPr id="60" name="Google Shape;60;p14"/>
          <p:cNvSpPr txBox="1">
            <a:spLocks noGrp="1"/>
          </p:cNvSpPr>
          <p:nvPr>
            <p:ph type="subTitle" idx="1"/>
          </p:nvPr>
        </p:nvSpPr>
        <p:spPr>
          <a:xfrm>
            <a:off x="2561132" y="3243875"/>
            <a:ext cx="3914700" cy="48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3"/>
                </a:solidFill>
                <a:latin typeface="Roboto"/>
                <a:ea typeface="Roboto"/>
                <a:cs typeface="Roboto"/>
                <a:sym typeface="Roboto"/>
              </a:rPr>
              <a:t>Using Python and GBM Model</a:t>
            </a:r>
          </a:p>
          <a:p>
            <a:pPr marL="0" lvl="0" indent="0" algn="ctr" rtl="0">
              <a:spcBef>
                <a:spcPts val="0"/>
              </a:spcBef>
              <a:spcAft>
                <a:spcPts val="0"/>
              </a:spcAft>
              <a:buNone/>
            </a:pPr>
            <a:endParaRPr lang="en" sz="1200" dirty="0">
              <a:solidFill>
                <a:schemeClr val="accent3"/>
              </a:solidFill>
              <a:latin typeface="Roboto"/>
              <a:ea typeface="Roboto"/>
              <a:cs typeface="Roboto"/>
              <a:sym typeface="Roboto"/>
            </a:endParaRPr>
          </a:p>
          <a:p>
            <a:pPr marL="0" indent="0"/>
            <a:r>
              <a:rPr lang="en-US" sz="1200" dirty="0">
                <a:solidFill>
                  <a:schemeClr val="accent3"/>
                </a:solidFill>
                <a:latin typeface="Roboto"/>
                <a:ea typeface="Roboto"/>
                <a:cs typeface="Roboto"/>
                <a:sym typeface="Roboto"/>
              </a:rPr>
              <a:t>Anwar Kamal Sadat</a:t>
            </a:r>
            <a:endParaRPr lang="en-US" sz="1200" dirty="0">
              <a:solidFill>
                <a:schemeClr val="accent3"/>
              </a:solidFill>
              <a:ea typeface="Roboto"/>
              <a:cs typeface="Roboto"/>
            </a:endParaRPr>
          </a:p>
          <a:p>
            <a:pPr marL="0" indent="0"/>
            <a:r>
              <a:rPr lang="en" sz="1200" dirty="0">
                <a:solidFill>
                  <a:schemeClr val="accent3"/>
                </a:solidFill>
                <a:latin typeface="Roboto"/>
                <a:ea typeface="Roboto"/>
                <a:cs typeface="Roboto"/>
                <a:sym typeface="Roboto"/>
              </a:rPr>
              <a:t>Arian Wazed</a:t>
            </a:r>
          </a:p>
          <a:p>
            <a:pPr marL="0" lvl="0" indent="0" algn="ctr" rtl="0">
              <a:spcBef>
                <a:spcPts val="0"/>
              </a:spcBef>
              <a:spcAft>
                <a:spcPts val="0"/>
              </a:spcAft>
              <a:buNone/>
            </a:pPr>
            <a:r>
              <a:rPr lang="en" sz="1200" dirty="0">
                <a:solidFill>
                  <a:schemeClr val="accent3"/>
                </a:solidFill>
                <a:latin typeface="Roboto"/>
                <a:ea typeface="Roboto"/>
                <a:cs typeface="Roboto"/>
                <a:sym typeface="Roboto"/>
              </a:rPr>
              <a:t>Moinul Hossain Bhuiyan</a:t>
            </a:r>
            <a:br>
              <a:rPr lang="en" sz="1200" dirty="0">
                <a:solidFill>
                  <a:schemeClr val="accent3"/>
                </a:solidFill>
                <a:latin typeface="Roboto"/>
                <a:ea typeface="Roboto"/>
                <a:cs typeface="Roboto"/>
                <a:sym typeface="Roboto"/>
              </a:rPr>
            </a:br>
            <a:r>
              <a:rPr lang="en" sz="1200" dirty="0">
                <a:solidFill>
                  <a:schemeClr val="accent3"/>
                </a:solidFill>
                <a:latin typeface="Roboto"/>
                <a:ea typeface="Roboto"/>
                <a:cs typeface="Roboto"/>
                <a:sym typeface="Roboto"/>
              </a:rPr>
              <a:t>Nazia Ahmed Nijhum</a:t>
            </a:r>
          </a:p>
          <a:p>
            <a:pPr marL="0" lvl="0" indent="0" algn="ctr" rtl="0">
              <a:spcBef>
                <a:spcPts val="0"/>
              </a:spcBef>
              <a:spcAft>
                <a:spcPts val="0"/>
              </a:spcAft>
              <a:buNone/>
            </a:pPr>
            <a:endParaRPr lang="en" sz="1200" dirty="0">
              <a:solidFill>
                <a:schemeClr val="accent3"/>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RESEARCH AIMS, OBJECTIVE &amp; RESEARCH QUESTIONS</a:t>
            </a:r>
            <a:endParaRPr sz="2400" dirty="0"/>
          </a:p>
        </p:txBody>
      </p:sp>
      <p:sp>
        <p:nvSpPr>
          <p:cNvPr id="66" name="Google Shape;66;p15"/>
          <p:cNvSpPr txBox="1"/>
          <p:nvPr/>
        </p:nvSpPr>
        <p:spPr>
          <a:xfrm>
            <a:off x="1279435" y="1362695"/>
            <a:ext cx="6832200" cy="268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This paper uses the Monte Carlo technique to predict stock values using Python. The Geometric Brownian Motion (GBM) model was used to simulate future market stock movements based on historical volatility. The data was obtained from stooq.com over several years. The GBM model was merged into the Monte Carlo Analysis to simulate future market stock movements. The research aimed to forecast Samsung's stock price through 1000 simulations, focusing on projected annual return and predicted annual volatility. The Monte Carlo Simulation approach generated results by recording each iteration over the specified function. The model's robustness, sensitivity to changes in input parameters, and discrepancies between simulated and real market behavior were evaluated.</a:t>
            </a:r>
            <a:endParaRPr sz="1200" dirty="0">
              <a:solidFill>
                <a:schemeClr val="lt2"/>
              </a:solidFill>
              <a:latin typeface="Oxygen"/>
              <a:ea typeface="Oxygen"/>
              <a:cs typeface="Oxygen"/>
              <a:sym typeface="Oxyge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2616550" y="326825"/>
            <a:ext cx="3463605" cy="849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 : </a:t>
            </a:r>
            <a:endParaRPr dirty="0"/>
          </a:p>
        </p:txBody>
      </p:sp>
      <p:sp>
        <p:nvSpPr>
          <p:cNvPr id="60" name="Google Shape;60;p14"/>
          <p:cNvSpPr txBox="1">
            <a:spLocks noGrp="1"/>
          </p:cNvSpPr>
          <p:nvPr>
            <p:ph type="subTitle" idx="1"/>
          </p:nvPr>
        </p:nvSpPr>
        <p:spPr>
          <a:xfrm>
            <a:off x="1378527" y="1640601"/>
            <a:ext cx="6650182" cy="38735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accent3"/>
                </a:solidFill>
              </a:rPr>
              <a:t>Monte Carlo Simulation is a powerful tool in finance that helps predict stock prices by considering factors like company performance, market trends, and economic changes. It generates thousands or millions of predictions, each based on slightly different circumstances. This approach helps experts understand potential risks and rewards, enabling investors to make more informed decisions. The financial market is highly volatile and random due to fluctuations in supply and demand. The efficient market hypothesis (EMH) states that the market discounts every detail that is accessible, making it unfeasible to conquer the market over time. However, hedge funds, such as Berkshire Hathaway, can outperform the market. Mathematicians have created various models to predict future stock values, such as the Geometric Brownian Motion (GBM) model, which uses Monte Carlo Simulation to forecast future stock price movement based on historical performance. Studying stock market performance is of utmost significance because, as Albert Einstein said, "Small sums snowball into huge amounts."</a:t>
            </a:r>
            <a:endParaRPr sz="1200" dirty="0">
              <a:solidFill>
                <a:schemeClr val="accent3"/>
              </a:solidFill>
            </a:endParaRPr>
          </a:p>
        </p:txBody>
      </p:sp>
    </p:spTree>
    <p:extLst>
      <p:ext uri="{BB962C8B-B14F-4D97-AF65-F5344CB8AC3E}">
        <p14:creationId xmlns:p14="http://schemas.microsoft.com/office/powerpoint/2010/main" val="172510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Literature Review</a:t>
            </a:r>
            <a:endParaRPr sz="2400" dirty="0"/>
          </a:p>
        </p:txBody>
      </p:sp>
      <p:sp>
        <p:nvSpPr>
          <p:cNvPr id="66" name="Google Shape;66;p15"/>
          <p:cNvSpPr txBox="1"/>
          <p:nvPr/>
        </p:nvSpPr>
        <p:spPr>
          <a:xfrm>
            <a:off x="1155899" y="1168732"/>
            <a:ext cx="6949009" cy="29045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The Monte Carlo method is used for assessing price options, but its application in forecasting stock returns is less common. This paper aims to contribute to this area by integrating information and approaches from relevant disciplines, bringing a new viewpoint on predicting stock returns through the use of the Monte Carlo methodology. The COVID-19 pandemic caused severe instability and disruption in the global stock market in 2020, with government intervention and incentive programs helping stabilize markets. The technology and healthcare industries remained resilient, with markets beginning to rebound in the second half of 2020. However, continued uncertainties and geopolitical tensions exacerbated financial market concern. The 2020 COVID chaos was the quickest and biggest crash in stock market history, with 11 bear markets since 1956.</a:t>
            </a:r>
            <a:endParaRPr sz="1200"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392246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Literature Review Contd.</a:t>
            </a:r>
            <a:endParaRPr sz="2400" dirty="0"/>
          </a:p>
        </p:txBody>
      </p:sp>
      <p:sp>
        <p:nvSpPr>
          <p:cNvPr id="66" name="Google Shape;66;p15"/>
          <p:cNvSpPr txBox="1"/>
          <p:nvPr/>
        </p:nvSpPr>
        <p:spPr>
          <a:xfrm>
            <a:off x="1155899" y="1168732"/>
            <a:ext cx="6949009" cy="290450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200" dirty="0">
                <a:solidFill>
                  <a:schemeClr val="lt2"/>
                </a:solidFill>
                <a:latin typeface="Oxygen"/>
                <a:ea typeface="Oxygen"/>
                <a:cs typeface="Oxygen"/>
                <a:sym typeface="Oxygen"/>
              </a:rPr>
              <a:t>Bear markets often follow bull markets, with strong and resilient companies becoming more powerful. However, the recovery period can be lengthy, as seen in the 2008 crisis, which took 49 months to recover to pre-crash levels. To manage bear markets, it is crucial to consider the recovery </a:t>
            </a:r>
            <a:r>
              <a:rPr lang="en-US" sz="1200" dirty="0" err="1">
                <a:solidFill>
                  <a:schemeClr val="lt2"/>
                </a:solidFill>
                <a:latin typeface="Oxygen"/>
                <a:ea typeface="Oxygen"/>
                <a:cs typeface="Oxygen"/>
                <a:sym typeface="Oxygen"/>
              </a:rPr>
              <a:t>time.Monte</a:t>
            </a:r>
            <a:r>
              <a:rPr lang="en-US" sz="1200" dirty="0">
                <a:solidFill>
                  <a:schemeClr val="lt2"/>
                </a:solidFill>
                <a:latin typeface="Oxygen"/>
                <a:ea typeface="Oxygen"/>
                <a:cs typeface="Oxygen"/>
                <a:sym typeface="Oxygen"/>
              </a:rPr>
              <a:t> Carlo Simulations are an excellent tool for forecasting stock market movements, especially when prior share prices have exhibited random behavior with little changes. These simulations are performed after identifying the variables of the GBM model, including Drift and Shock, and the results are visually examined.</a:t>
            </a:r>
            <a:endParaRPr sz="1200"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174958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is GBM?</a:t>
            </a:r>
            <a:endParaRPr dirty="0"/>
          </a:p>
        </p:txBody>
      </p:sp>
      <p:sp>
        <p:nvSpPr>
          <p:cNvPr id="72" name="Google Shape;72;p16"/>
          <p:cNvSpPr txBox="1"/>
          <p:nvPr/>
        </p:nvSpPr>
        <p:spPr>
          <a:xfrm>
            <a:off x="1046018" y="1316183"/>
            <a:ext cx="7259781" cy="304028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600"/>
              </a:spcBef>
              <a:spcAft>
                <a:spcPts val="1600"/>
              </a:spcAft>
              <a:buNone/>
            </a:pPr>
            <a:r>
              <a:rPr lang="en-US" sz="1400" dirty="0">
                <a:solidFill>
                  <a:schemeClr val="lt2"/>
                </a:solidFill>
                <a:latin typeface="Oxygen"/>
                <a:ea typeface="Oxygen"/>
                <a:cs typeface="Oxygen"/>
                <a:sym typeface="Oxygen"/>
              </a:rPr>
              <a:t>Geometric Brownian Motion (GBM) is a continuous-time stochastic process that follows a Brownian motion with drift. Johannes </a:t>
            </a:r>
            <a:r>
              <a:rPr lang="en-US" sz="1400" dirty="0" err="1">
                <a:solidFill>
                  <a:schemeClr val="lt2"/>
                </a:solidFill>
                <a:latin typeface="Oxygen"/>
                <a:ea typeface="Oxygen"/>
                <a:cs typeface="Oxygen"/>
                <a:sym typeface="Oxygen"/>
              </a:rPr>
              <a:t>Voit's</a:t>
            </a:r>
            <a:r>
              <a:rPr lang="en-US" sz="1400" dirty="0">
                <a:solidFill>
                  <a:schemeClr val="lt2"/>
                </a:solidFill>
                <a:latin typeface="Oxygen"/>
                <a:ea typeface="Oxygen"/>
                <a:cs typeface="Oxygen"/>
                <a:sym typeface="Oxygen"/>
              </a:rPr>
              <a:t> GBM model for foreseeing market prices uses the Stochastic Differential Equation (SDE) to estimate stock prices. The Drift component of the GBM model improves prediction accuracy by considering the mean and standard deviation of past </a:t>
            </a:r>
            <a:r>
              <a:rPr lang="en-US" sz="1400" dirty="0" err="1">
                <a:solidFill>
                  <a:schemeClr val="lt2"/>
                </a:solidFill>
                <a:latin typeface="Oxygen"/>
                <a:ea typeface="Oxygen"/>
                <a:cs typeface="Oxygen"/>
                <a:sym typeface="Oxygen"/>
              </a:rPr>
              <a:t>returns.A</a:t>
            </a:r>
            <a:r>
              <a:rPr lang="en-US" sz="1400" dirty="0">
                <a:solidFill>
                  <a:schemeClr val="lt2"/>
                </a:solidFill>
                <a:latin typeface="Oxygen"/>
                <a:ea typeface="Oxygen"/>
                <a:cs typeface="Oxygen"/>
                <a:sym typeface="Oxygen"/>
              </a:rPr>
              <a:t> recent research used the GBM model to assess and forecast Malaysian gold prices, defining "shock" as asset price volatility assessed by the standard deviation of historical returns. This comprehensive method captures the subtle dynamics of Malaysia's gold market, taking into account macroeconomic variables, global market trends, and geopolitical events.</a:t>
            </a:r>
          </a:p>
          <a:p>
            <a:pPr marL="0" lvl="0" indent="0" algn="l" rtl="0">
              <a:spcBef>
                <a:spcPts val="0"/>
              </a:spcBef>
              <a:spcAft>
                <a:spcPts val="0"/>
              </a:spcAft>
              <a:buNone/>
            </a:pPr>
            <a:endParaRPr dirty="0">
              <a:solidFill>
                <a:schemeClr val="lt2"/>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57200" y="209509"/>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78" name="Google Shape;78;p17"/>
          <p:cNvSpPr txBox="1"/>
          <p:nvPr/>
        </p:nvSpPr>
        <p:spPr>
          <a:xfrm>
            <a:off x="734291" y="720437"/>
            <a:ext cx="7675418" cy="38471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 detailed assessment of important measures, such as the Open, High, Low, and Close of daily stock prices, was done to completely analyze the performance of the stock prices of a tech giant named SAMSUNG. This entailed gathering data from trustworthy sources, with an emphasis on accuracy and accessibility. A website named </a:t>
            </a:r>
            <a:r>
              <a:rPr lang="en-US" dirty="0" err="1"/>
              <a:t>Stooq</a:t>
            </a:r>
            <a:r>
              <a:rPr lang="en-US" dirty="0"/>
              <a:t> was chosen for this study because they provide related dataset and Application Programming Interface (API) for easy accessibility to their treasury of stock market information. Following that, Monte Carlo Simulation was used to provide a forward-looking projection of market patterns based on past stock prices. The first stage was to acquire essential market pricing data from the chosen platforms(</a:t>
            </a:r>
            <a:r>
              <a:rPr lang="en-US" dirty="0" err="1"/>
              <a:t>Stooq</a:t>
            </a:r>
            <a:r>
              <a:rPr lang="en-US" dirty="0"/>
              <a:t>), which was then rigorously structured and saved into an Excel file to allow for further data modification. The use of data cleaning procedures to the Excel file was a vital stage in the process. This process intended to remove any unnecessary data, such as missing or incorrectly stated prices, to ensure the dataset’s authenticity and legitimacy. The Python programming language, known for its vast libraries such as NumPy and Pandas, was used to conduct a thorough study of stock market movements. For displaying the results of Monte Carlo simulations, the GOOGLE COLABORATORY was used as the tool of choice. The platform provides a complete perspective of future stock price estimates through a large number of simulations, assisting in the understanding of possible market moves.</a:t>
            </a:r>
            <a:endParaRPr dirty="0">
              <a:solidFill>
                <a:schemeClr val="lt2"/>
              </a:solidFill>
              <a:latin typeface="Oxygen"/>
              <a:ea typeface="Oxygen"/>
              <a:cs typeface="Oxygen"/>
              <a:sym typeface="Oxyge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endParaRPr dirty="0"/>
          </a:p>
        </p:txBody>
      </p:sp>
      <p:sp>
        <p:nvSpPr>
          <p:cNvPr id="96" name="Google Shape;96;p20"/>
          <p:cNvSpPr txBox="1"/>
          <p:nvPr/>
        </p:nvSpPr>
        <p:spPr>
          <a:xfrm>
            <a:off x="1388481" y="1402214"/>
            <a:ext cx="6487828"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lt2"/>
                </a:solidFill>
                <a:latin typeface="Oxygen"/>
                <a:ea typeface="Oxygen"/>
                <a:cs typeface="Oxygen"/>
                <a:sym typeface="Oxygen"/>
              </a:rPr>
              <a:t>The Monte Carlo simulation and Geometric Brownian Motion (GBM) methods are powerful tools for predicting stock market movements. Monte Carlo simulation models uncertainties and complexities, providing a comprehensive understanding of market dynamics. GBM, on the other hand, captures the continuous and stochastic nature of stock price movements, identifying trends and turning points. However, these models have limitations, such as the unpredictable nature of markets and the assumption of constant volatility. Despite these, they serve as valuable tools for risk management, scenario analysis, and strategic decision-making. As technology and data analytics advance, more sophisticated tools for stock market forecasting will emerge.</a:t>
            </a:r>
            <a:endParaRPr dirty="0">
              <a:solidFill>
                <a:schemeClr val="lt2"/>
              </a:solidFill>
              <a:latin typeface="Oxygen"/>
              <a:ea typeface="Oxygen"/>
              <a:cs typeface="Oxygen"/>
              <a:sym typeface="Oxygen"/>
            </a:endParaRPr>
          </a:p>
        </p:txBody>
      </p:sp>
    </p:spTree>
    <p:extLst>
      <p:ext uri="{BB962C8B-B14F-4D97-AF65-F5344CB8AC3E}">
        <p14:creationId xmlns:p14="http://schemas.microsoft.com/office/powerpoint/2010/main" val="4086667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457200" y="1831525"/>
            <a:ext cx="8229600" cy="84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 Thank You</a:t>
            </a:r>
            <a:endParaRPr sz="4800"/>
          </a:p>
        </p:txBody>
      </p:sp>
    </p:spTree>
  </p:cSld>
  <p:clrMapOvr>
    <a:masterClrMapping/>
  </p:clrMapOvr>
</p:sld>
</file>

<file path=ppt/theme/theme1.xml><?xml version="1.0" encoding="utf-8"?>
<a:theme xmlns:a="http://schemas.openxmlformats.org/drawingml/2006/main" name="Minimalist Aesthetic Slideshow Infographics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1098</Words>
  <Application>Microsoft Office PowerPoint</Application>
  <PresentationFormat>On-screen Show (16:9)</PresentationFormat>
  <Paragraphs>22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Oxygen</vt:lpstr>
      <vt:lpstr>Poiret One</vt:lpstr>
      <vt:lpstr>Roboto</vt:lpstr>
      <vt:lpstr>Oxygen Light</vt:lpstr>
      <vt:lpstr>Arial</vt:lpstr>
      <vt:lpstr>Minimalist Aesthetic Slideshow Infographics by Slidesgo</vt:lpstr>
      <vt:lpstr>Predicting Stock Market Trends through Monte Carlo Simulation </vt:lpstr>
      <vt:lpstr>RESEARCH AIMS, OBJECTIVE &amp; RESEARCH QUESTIONS</vt:lpstr>
      <vt:lpstr>Introduction : </vt:lpstr>
      <vt:lpstr>Literature Review</vt:lpstr>
      <vt:lpstr>Literature Review Contd.</vt:lpstr>
      <vt:lpstr>What is GBM?</vt:lpstr>
      <vt:lpstr>Methodology</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Market Trends through Monte Carlo Simulation </dc:title>
  <cp:lastModifiedBy>Adib Hossain</cp:lastModifiedBy>
  <cp:revision>3</cp:revision>
  <dcterms:modified xsi:type="dcterms:W3CDTF">2023-12-09T16:07:36Z</dcterms:modified>
</cp:coreProperties>
</file>