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8"/>
  </p:notesMasterIdLst>
  <p:sldIdLst>
    <p:sldId id="300" r:id="rId2"/>
    <p:sldId id="322" r:id="rId3"/>
    <p:sldId id="324" r:id="rId4"/>
    <p:sldId id="342" r:id="rId5"/>
    <p:sldId id="258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25" r:id="rId23"/>
    <p:sldId id="301" r:id="rId24"/>
    <p:sldId id="256" r:id="rId25"/>
    <p:sldId id="281" r:id="rId26"/>
    <p:sldId id="323" r:id="rId27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9"/>
      <p:bold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4CCA8F-D165-4D15-90DF-1E33987CF6C7}">
  <a:tblStyle styleId="{164CCA8F-D165-4D15-90DF-1E33987CF6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784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670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604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791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361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525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302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462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362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711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6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193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542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460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898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01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91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63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34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67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34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25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10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7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2qUoe3ZSrg?si=WmeALkrgxf_l1ht4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dibbenhlel@gmail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27"/>
          <p:cNvCxnSpPr>
            <a:cxnSpLocks/>
          </p:cNvCxnSpPr>
          <p:nvPr/>
        </p:nvCxnSpPr>
        <p:spPr>
          <a:xfrm>
            <a:off x="1187894" y="757238"/>
            <a:ext cx="0" cy="368617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4B6A7E2F-8ED6-7196-5972-FF619AD98D6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09730" y="1650206"/>
            <a:ext cx="7956105" cy="2600325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rgbClr val="D1D5DB"/>
                </a:solidFill>
                <a:latin typeface="Söhne"/>
              </a:rPr>
              <a:t>“</a:t>
            </a:r>
            <a:r>
              <a:rPr lang="en-US" sz="4000" b="0" i="0" dirty="0">
                <a:solidFill>
                  <a:srgbClr val="333333"/>
                </a:solidFill>
                <a:effectLst/>
                <a:latin typeface="Avenir Next"/>
              </a:rPr>
              <a:t> </a:t>
            </a:r>
            <a:r>
              <a:rPr lang="en-US" sz="6000" b="1" i="0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stock management </a:t>
            </a:r>
            <a:r>
              <a:rPr lang="en-US" sz="6000" b="1" i="0" dirty="0">
                <a:solidFill>
                  <a:srgbClr val="D1D5DB"/>
                </a:solidFill>
                <a:effectLst/>
                <a:latin typeface="Söhne"/>
              </a:rPr>
              <a:t>Dashboard”</a:t>
            </a:r>
          </a:p>
          <a:p>
            <a:pPr algn="ctr"/>
            <a:r>
              <a:rPr lang="fr-FR" sz="1400" dirty="0"/>
              <a:t>Gestion des produits et Traitement des facturation</a:t>
            </a:r>
            <a:endParaRPr lang="en-US" sz="14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E6107F6-24FF-0D29-4142-E106D43C1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222" y1="38077" x2="30222" y2="38077"/>
                        <a14:foregroundMark x1="29889" y1="41923" x2="29889" y2="41923"/>
                        <a14:foregroundMark x1="28889" y1="46538" x2="28889" y2="46538"/>
                        <a14:foregroundMark x1="36111" y1="57308" x2="36111" y2="57308"/>
                        <a14:foregroundMark x1="38778" y1="55385" x2="41778" y2="54615"/>
                        <a14:foregroundMark x1="49444" y1="54231" x2="49444" y2="54231"/>
                        <a14:foregroundMark x1="54444" y1="47692" x2="54444" y2="47692"/>
                        <a14:foregroundMark x1="53444" y1="50385" x2="53444" y2="50385"/>
                        <a14:foregroundMark x1="60778" y1="55769" x2="60778" y2="55769"/>
                        <a14:foregroundMark x1="62444" y1="54231" x2="62444" y2="54231"/>
                        <a14:foregroundMark x1="62444" y1="54231" x2="62444" y2="54231"/>
                        <a14:foregroundMark x1="71778" y1="57308" x2="71778" y2="57308"/>
                        <a14:foregroundMark x1="71778" y1="57308" x2="71778" y2="57308"/>
                        <a14:foregroundMark x1="82333" y1="54231" x2="82333" y2="54231"/>
                        <a14:foregroundMark x1="82333" y1="54231" x2="82333" y2="54231"/>
                        <a14:foregroundMark x1="22222" y1="45385" x2="22222" y2="45385"/>
                        <a14:foregroundMark x1="22222" y1="45385" x2="22222" y2="45385"/>
                        <a14:foregroundMark x1="22889" y1="55000" x2="22889" y2="55000"/>
                        <a14:foregroundMark x1="22889" y1="55000" x2="22889" y2="55000"/>
                        <a14:foregroundMark x1="26222" y1="60385" x2="26222" y2="60385"/>
                        <a14:foregroundMark x1="26222" y1="60385" x2="26222" y2="60385"/>
                        <a14:foregroundMark x1="26556" y1="66154" x2="26556" y2="66154"/>
                        <a14:foregroundMark x1="26556" y1="66154" x2="26556" y2="66154"/>
                        <a14:foregroundMark x1="33222" y1="77308" x2="33222" y2="77308"/>
                        <a14:foregroundMark x1="33222" y1="77308" x2="33222" y2="77308"/>
                        <a14:foregroundMark x1="33556" y1="77308" x2="33556" y2="77308"/>
                        <a14:foregroundMark x1="33889" y1="76538" x2="33889" y2="76538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845472" y="0"/>
            <a:ext cx="2279071" cy="197519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6A790D2-651E-5279-2766-4C173E0CDA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401778" y="212073"/>
            <a:ext cx="1252626" cy="1214668"/>
          </a:xfrm>
          <a:prstGeom prst="rect">
            <a:avLst/>
          </a:prstGeom>
          <a:ln w="38100">
            <a:solidFill>
              <a:srgbClr val="5899AB"/>
            </a:solidFill>
          </a:ln>
        </p:spPr>
      </p:pic>
      <p:pic>
        <p:nvPicPr>
          <p:cNvPr id="5" name="Image 4" descr="Une image contenant Graphique, conception, Police, logo&#10;&#10;Description générée automatiquement">
            <a:extLst>
              <a:ext uri="{FF2B5EF4-FFF2-40B4-BE49-F238E27FC236}">
                <a16:creationId xmlns:a16="http://schemas.microsoft.com/office/drawing/2014/main" id="{2D2F1729-3D86-C4B3-B3C0-C83BEE3A88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74" b="98851" l="4885" r="97989">
                        <a14:foregroundMark x1="29885" y1="8046" x2="29885" y2="8046"/>
                        <a14:foregroundMark x1="22126" y1="2874" x2="22126" y2="2874"/>
                        <a14:foregroundMark x1="35057" y1="20402" x2="35057" y2="20402"/>
                        <a14:foregroundMark x1="94253" y1="67241" x2="94253" y2="67241"/>
                        <a14:foregroundMark x1="97126" y1="81897" x2="97126" y2="81897"/>
                        <a14:foregroundMark x1="97989" y1="93678" x2="97989" y2="93678"/>
                        <a14:foregroundMark x1="96552" y1="94828" x2="96552" y2="94828"/>
                        <a14:foregroundMark x1="68391" y1="81609" x2="68391" y2="81609"/>
                        <a14:foregroundMark x1="81609" y1="82471" x2="81609" y2="82471"/>
                        <a14:foregroundMark x1="49713" y1="80747" x2="49713" y2="80747"/>
                        <a14:foregroundMark x1="39368" y1="87644" x2="39368" y2="87644"/>
                        <a14:foregroundMark x1="32184" y1="98851" x2="32184" y2="98851"/>
                        <a14:foregroundMark x1="22126" y1="87644" x2="22126" y2="87644"/>
                        <a14:foregroundMark x1="4885" y1="83333" x2="4885" y2="8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8885" y="242656"/>
            <a:ext cx="1214668" cy="12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8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823" y="1869908"/>
            <a:ext cx="3395000" cy="1973505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19" name="Sous-titre 18">
            <a:extLst>
              <a:ext uri="{FF2B5EF4-FFF2-40B4-BE49-F238E27FC236}">
                <a16:creationId xmlns:a16="http://schemas.microsoft.com/office/drawing/2014/main" id="{9BF35A3E-D110-62DA-90A1-B1E5D9CD9B99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1084825" y="632771"/>
            <a:ext cx="3985081" cy="338400"/>
          </a:xfrm>
        </p:spPr>
        <p:txBody>
          <a:bodyPr/>
          <a:lstStyle/>
          <a:p>
            <a:pPr algn="ctr"/>
            <a:r>
              <a:rPr lang="fr-FR" sz="2800" b="1" dirty="0"/>
              <a:t>Supprimer produit</a:t>
            </a:r>
          </a:p>
        </p:txBody>
      </p:sp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4" name="Sous-titre 23">
            <a:extLst>
              <a:ext uri="{FF2B5EF4-FFF2-40B4-BE49-F238E27FC236}">
                <a16:creationId xmlns:a16="http://schemas.microsoft.com/office/drawing/2014/main" id="{525A95D4-F336-ECA1-D3CB-18D0D0EC3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875" y="1161295"/>
            <a:ext cx="7806125" cy="528088"/>
          </a:xfrm>
        </p:spPr>
        <p:txBody>
          <a:bodyPr/>
          <a:lstStyle/>
          <a:p>
            <a:r>
              <a:rPr lang="fr-FR" sz="1600" b="1" dirty="0"/>
              <a:t>Si on veut supprimer un tell produit il suffit de le sélectionnée dans le tableaux et de le supprimer puis un message de validation s’affiche </a:t>
            </a:r>
            <a:endParaRPr lang="en-US" sz="1600" b="1" dirty="0"/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0A8AC-8CDC-5952-7258-20E6AC090A5C}"/>
              </a:ext>
            </a:extLst>
          </p:cNvPr>
          <p:cNvSpPr/>
          <p:nvPr/>
        </p:nvSpPr>
        <p:spPr>
          <a:xfrm>
            <a:off x="2707480" y="2571750"/>
            <a:ext cx="1214439" cy="5786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C56310A-FA9F-0110-8DF0-90552392766B}"/>
              </a:ext>
            </a:extLst>
          </p:cNvPr>
          <p:cNvCxnSpPr>
            <a:cxnSpLocks/>
          </p:cNvCxnSpPr>
          <p:nvPr/>
        </p:nvCxnSpPr>
        <p:spPr>
          <a:xfrm>
            <a:off x="2059531" y="1822483"/>
            <a:ext cx="647950" cy="74926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55167D07-A3AC-C9C9-D45E-7864052E95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80771" y="1864741"/>
            <a:ext cx="3506027" cy="2019069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64B389-F095-C733-33DF-FC300442F056}"/>
              </a:ext>
            </a:extLst>
          </p:cNvPr>
          <p:cNvSpPr/>
          <p:nvPr/>
        </p:nvSpPr>
        <p:spPr>
          <a:xfrm>
            <a:off x="6395210" y="2613410"/>
            <a:ext cx="1034904" cy="5786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CD11A83-915E-795C-163C-0E24BFCD0008}"/>
              </a:ext>
            </a:extLst>
          </p:cNvPr>
          <p:cNvCxnSpPr>
            <a:cxnSpLocks/>
          </p:cNvCxnSpPr>
          <p:nvPr/>
        </p:nvCxnSpPr>
        <p:spPr>
          <a:xfrm>
            <a:off x="5374812" y="1864741"/>
            <a:ext cx="1020397" cy="7894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D9E11D6-9299-F51C-0779-101598D567EB}"/>
              </a:ext>
            </a:extLst>
          </p:cNvPr>
          <p:cNvSpPr txBox="1"/>
          <p:nvPr/>
        </p:nvSpPr>
        <p:spPr>
          <a:xfrm>
            <a:off x="1502182" y="3944654"/>
            <a:ext cx="677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Est-ce que tu es sure que tu veux supprimer                         supprime valide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3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45517" y="1871144"/>
            <a:ext cx="4638952" cy="2669253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19" name="Sous-titre 18">
            <a:extLst>
              <a:ext uri="{FF2B5EF4-FFF2-40B4-BE49-F238E27FC236}">
                <a16:creationId xmlns:a16="http://schemas.microsoft.com/office/drawing/2014/main" id="{9BF35A3E-D110-62DA-90A1-B1E5D9CD9B99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1084825" y="632771"/>
            <a:ext cx="5394556" cy="338400"/>
          </a:xfrm>
        </p:spPr>
        <p:txBody>
          <a:bodyPr/>
          <a:lstStyle/>
          <a:p>
            <a:pPr algn="ctr"/>
            <a:r>
              <a:rPr lang="fr-FR" sz="2800" b="1" dirty="0"/>
              <a:t>Actualiser </a:t>
            </a:r>
            <a:r>
              <a:rPr lang="fr-FR" sz="2800" b="1" dirty="0" err="1"/>
              <a:t>TAB_produit</a:t>
            </a:r>
            <a:endParaRPr lang="fr-FR" sz="2800" b="1" dirty="0"/>
          </a:p>
        </p:txBody>
      </p:sp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4" name="Sous-titre 23">
            <a:extLst>
              <a:ext uri="{FF2B5EF4-FFF2-40B4-BE49-F238E27FC236}">
                <a16:creationId xmlns:a16="http://schemas.microsoft.com/office/drawing/2014/main" id="{525A95D4-F336-ECA1-D3CB-18D0D0EC3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875" y="1161295"/>
            <a:ext cx="7748975" cy="528088"/>
          </a:xfrm>
        </p:spPr>
        <p:txBody>
          <a:bodyPr/>
          <a:lstStyle/>
          <a:p>
            <a:r>
              <a:rPr lang="fr-FR" sz="1600" b="1" dirty="0"/>
              <a:t>Cliquer sur actualiser pour faire la mise a jour de tableau et cliquer sur Clear pour supprimer le contenu des champs</a:t>
            </a:r>
            <a:endParaRPr lang="en-US" sz="1600" b="1" dirty="0"/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0A8AC-8CDC-5952-7258-20E6AC090A5C}"/>
              </a:ext>
            </a:extLst>
          </p:cNvPr>
          <p:cNvSpPr/>
          <p:nvPr/>
        </p:nvSpPr>
        <p:spPr>
          <a:xfrm>
            <a:off x="4087018" y="2804823"/>
            <a:ext cx="1335087" cy="7599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C56310A-FA9F-0110-8DF0-90552392766B}"/>
              </a:ext>
            </a:extLst>
          </p:cNvPr>
          <p:cNvCxnSpPr>
            <a:cxnSpLocks/>
          </p:cNvCxnSpPr>
          <p:nvPr/>
        </p:nvCxnSpPr>
        <p:spPr>
          <a:xfrm>
            <a:off x="2059531" y="1822483"/>
            <a:ext cx="1962400" cy="9823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D8AB251-CBA3-956A-C787-28D246A77A8C}"/>
              </a:ext>
            </a:extLst>
          </p:cNvPr>
          <p:cNvCxnSpPr>
            <a:cxnSpLocks/>
          </p:cNvCxnSpPr>
          <p:nvPr/>
        </p:nvCxnSpPr>
        <p:spPr>
          <a:xfrm>
            <a:off x="4150519" y="1665791"/>
            <a:ext cx="1850231" cy="7360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24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45517" y="1871144"/>
            <a:ext cx="4638952" cy="2669253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19" name="Sous-titre 18">
            <a:extLst>
              <a:ext uri="{FF2B5EF4-FFF2-40B4-BE49-F238E27FC236}">
                <a16:creationId xmlns:a16="http://schemas.microsoft.com/office/drawing/2014/main" id="{9BF35A3E-D110-62DA-90A1-B1E5D9CD9B99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1084825" y="632771"/>
            <a:ext cx="5394556" cy="338400"/>
          </a:xfrm>
        </p:spPr>
        <p:txBody>
          <a:bodyPr/>
          <a:lstStyle/>
          <a:p>
            <a:pPr algn="ctr"/>
            <a:r>
              <a:rPr lang="fr-FR" sz="2800" b="1" dirty="0"/>
              <a:t>Actualiser </a:t>
            </a:r>
            <a:r>
              <a:rPr lang="fr-FR" sz="2800" b="1" dirty="0" err="1"/>
              <a:t>TAB_produit</a:t>
            </a:r>
            <a:endParaRPr lang="fr-FR" sz="2800" b="1" dirty="0"/>
          </a:p>
        </p:txBody>
      </p:sp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4" name="Sous-titre 23">
            <a:extLst>
              <a:ext uri="{FF2B5EF4-FFF2-40B4-BE49-F238E27FC236}">
                <a16:creationId xmlns:a16="http://schemas.microsoft.com/office/drawing/2014/main" id="{525A95D4-F336-ECA1-D3CB-18D0D0EC3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875" y="1161295"/>
            <a:ext cx="7748975" cy="528088"/>
          </a:xfrm>
        </p:spPr>
        <p:txBody>
          <a:bodyPr/>
          <a:lstStyle/>
          <a:p>
            <a:r>
              <a:rPr lang="fr-FR" sz="1600" b="1" dirty="0"/>
              <a:t>Cliquer sur Retour pour retourner la page d’accueil et cliquer sur Exit pour sortir</a:t>
            </a:r>
            <a:endParaRPr lang="en-US" sz="1600" b="1" dirty="0"/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C56310A-FA9F-0110-8DF0-90552392766B}"/>
              </a:ext>
            </a:extLst>
          </p:cNvPr>
          <p:cNvCxnSpPr>
            <a:cxnSpLocks/>
          </p:cNvCxnSpPr>
          <p:nvPr/>
        </p:nvCxnSpPr>
        <p:spPr>
          <a:xfrm>
            <a:off x="2059531" y="1822483"/>
            <a:ext cx="676525" cy="25352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D8AB251-CBA3-956A-C787-28D246A77A8C}"/>
              </a:ext>
            </a:extLst>
          </p:cNvPr>
          <p:cNvCxnSpPr>
            <a:cxnSpLocks/>
          </p:cNvCxnSpPr>
          <p:nvPr/>
        </p:nvCxnSpPr>
        <p:spPr>
          <a:xfrm>
            <a:off x="6222206" y="1771650"/>
            <a:ext cx="400050" cy="258603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83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14475" y="573475"/>
            <a:ext cx="4999719" cy="3946478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6456024" y="91525"/>
            <a:ext cx="2687975" cy="4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Pour la recherche il faut remplir le champs si produit existe il s’affiche dans le tableaux si n’existe pas un </a:t>
            </a:r>
            <a:r>
              <a:rPr lang="fr-FR" dirty="0" err="1"/>
              <a:t>messaged’erreur</a:t>
            </a:r>
            <a:r>
              <a:rPr lang="fr-FR" dirty="0"/>
              <a:t> d’affiche </a:t>
            </a:r>
          </a:p>
        </p:txBody>
      </p:sp>
      <p:sp>
        <p:nvSpPr>
          <p:cNvPr id="9" name="Google Shape;466;p27">
            <a:extLst>
              <a:ext uri="{FF2B5EF4-FFF2-40B4-BE49-F238E27FC236}">
                <a16:creationId xmlns:a16="http://schemas.microsoft.com/office/drawing/2014/main" id="{BBCF43A0-70F3-6739-AD14-7E64074A0FB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9530A4-0D81-8245-1BFD-6FA46A22801A}"/>
              </a:ext>
            </a:extLst>
          </p:cNvPr>
          <p:cNvCxnSpPr>
            <a:cxnSpLocks/>
          </p:cNvCxnSpPr>
          <p:nvPr/>
        </p:nvCxnSpPr>
        <p:spPr>
          <a:xfrm flipH="1" flipV="1">
            <a:off x="5562080" y="2139305"/>
            <a:ext cx="1245914" cy="1914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057E9-3AF1-FA37-80E2-B35D0B1BDFA1}"/>
              </a:ext>
            </a:extLst>
          </p:cNvPr>
          <p:cNvSpPr/>
          <p:nvPr/>
        </p:nvSpPr>
        <p:spPr>
          <a:xfrm>
            <a:off x="4572001" y="1693069"/>
            <a:ext cx="1761674" cy="378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8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14475" y="598387"/>
            <a:ext cx="4999719" cy="3896653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6456024" y="91525"/>
            <a:ext cx="2687975" cy="4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On sélectionnant un ligne de tableau des produit les champs se remplit des donner de cette ligne sélectionnée ce qui facilite la tache d’ajouter un produit a une facture</a:t>
            </a:r>
          </a:p>
        </p:txBody>
      </p:sp>
      <p:sp>
        <p:nvSpPr>
          <p:cNvPr id="9" name="Google Shape;466;p27">
            <a:extLst>
              <a:ext uri="{FF2B5EF4-FFF2-40B4-BE49-F238E27FC236}">
                <a16:creationId xmlns:a16="http://schemas.microsoft.com/office/drawing/2014/main" id="{BBCF43A0-70F3-6739-AD14-7E64074A0FB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9530A4-0D81-8245-1BFD-6FA46A22801A}"/>
              </a:ext>
            </a:extLst>
          </p:cNvPr>
          <p:cNvCxnSpPr>
            <a:cxnSpLocks/>
          </p:cNvCxnSpPr>
          <p:nvPr/>
        </p:nvCxnSpPr>
        <p:spPr>
          <a:xfrm flipH="1" flipV="1">
            <a:off x="5300663" y="1464469"/>
            <a:ext cx="1507331" cy="8663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057E9-3AF1-FA37-80E2-B35D0B1BDFA1}"/>
              </a:ext>
            </a:extLst>
          </p:cNvPr>
          <p:cNvSpPr/>
          <p:nvPr/>
        </p:nvSpPr>
        <p:spPr>
          <a:xfrm>
            <a:off x="2364581" y="2004064"/>
            <a:ext cx="857319" cy="6248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2553" y="573475"/>
            <a:ext cx="4973470" cy="3896653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6456024" y="91525"/>
            <a:ext cx="2687975" cy="4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On sélectionnant un ligne de tableau des Facture les champs se remplit des donner de cette ligne sélectionnée ce qui facilite la tache d’ajouter un produit a une facture</a:t>
            </a:r>
          </a:p>
        </p:txBody>
      </p:sp>
      <p:sp>
        <p:nvSpPr>
          <p:cNvPr id="9" name="Google Shape;466;p27">
            <a:extLst>
              <a:ext uri="{FF2B5EF4-FFF2-40B4-BE49-F238E27FC236}">
                <a16:creationId xmlns:a16="http://schemas.microsoft.com/office/drawing/2014/main" id="{BBCF43A0-70F3-6739-AD14-7E64074A0FB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9530A4-0D81-8245-1BFD-6FA46A22801A}"/>
              </a:ext>
            </a:extLst>
          </p:cNvPr>
          <p:cNvCxnSpPr>
            <a:cxnSpLocks/>
          </p:cNvCxnSpPr>
          <p:nvPr/>
        </p:nvCxnSpPr>
        <p:spPr>
          <a:xfrm flipH="1">
            <a:off x="5200650" y="2330775"/>
            <a:ext cx="1607344" cy="9982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057E9-3AF1-FA37-80E2-B35D0B1BDFA1}"/>
              </a:ext>
            </a:extLst>
          </p:cNvPr>
          <p:cNvSpPr/>
          <p:nvPr/>
        </p:nvSpPr>
        <p:spPr>
          <a:xfrm>
            <a:off x="2364581" y="2857499"/>
            <a:ext cx="804962" cy="207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8655" y="573475"/>
            <a:ext cx="4961266" cy="3896653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6456024" y="91525"/>
            <a:ext cx="2687975" cy="4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Il faut enter la quantité inferieur</a:t>
            </a:r>
          </a:p>
          <a:p>
            <a:pPr marL="0" indent="0" algn="ctr"/>
            <a:r>
              <a:rPr lang="fr-FR" dirty="0"/>
              <a:t>A celle dans le stock sinon un message d’erreur s’affiche </a:t>
            </a:r>
          </a:p>
        </p:txBody>
      </p:sp>
      <p:sp>
        <p:nvSpPr>
          <p:cNvPr id="9" name="Google Shape;466;p27">
            <a:extLst>
              <a:ext uri="{FF2B5EF4-FFF2-40B4-BE49-F238E27FC236}">
                <a16:creationId xmlns:a16="http://schemas.microsoft.com/office/drawing/2014/main" id="{BBCF43A0-70F3-6739-AD14-7E64074A0FB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9530A4-0D81-8245-1BFD-6FA46A22801A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>
            <a:off x="3170582" y="2330775"/>
            <a:ext cx="3285442" cy="3955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057E9-3AF1-FA37-80E2-B35D0B1BDFA1}"/>
              </a:ext>
            </a:extLst>
          </p:cNvPr>
          <p:cNvSpPr/>
          <p:nvPr/>
        </p:nvSpPr>
        <p:spPr>
          <a:xfrm>
            <a:off x="2365620" y="2622712"/>
            <a:ext cx="804962" cy="207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EAAAD1-AA16-1E80-A1E7-B802A128AFB8}"/>
              </a:ext>
            </a:extLst>
          </p:cNvPr>
          <p:cNvSpPr/>
          <p:nvPr/>
        </p:nvSpPr>
        <p:spPr>
          <a:xfrm>
            <a:off x="4550119" y="1446375"/>
            <a:ext cx="804962" cy="1681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380C876-AAEB-46F7-C348-3A275F3CAE7D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857750" y="1614488"/>
            <a:ext cx="1598274" cy="7162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9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8655" y="603334"/>
            <a:ext cx="4961266" cy="3836935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6456024" y="91525"/>
            <a:ext cx="2687975" cy="4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fr-FR" sz="1400" b="1" dirty="0"/>
              <a:t>   Cliquer sur actualiser pour faire la mise a jour de tableau et cliquer sur Clear pour supprimer le contenu des champs</a:t>
            </a:r>
            <a:endParaRPr lang="en-US" sz="1400" b="1" dirty="0"/>
          </a:p>
        </p:txBody>
      </p:sp>
      <p:sp>
        <p:nvSpPr>
          <p:cNvPr id="9" name="Google Shape;466;p27">
            <a:extLst>
              <a:ext uri="{FF2B5EF4-FFF2-40B4-BE49-F238E27FC236}">
                <a16:creationId xmlns:a16="http://schemas.microsoft.com/office/drawing/2014/main" id="{BBCF43A0-70F3-6739-AD14-7E64074A0FB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9530A4-0D81-8245-1BFD-6FA46A22801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514725" y="2228850"/>
            <a:ext cx="2941299" cy="1019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380C876-AAEB-46F7-C348-3A275F3CAE7D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086225" y="2157413"/>
            <a:ext cx="2369799" cy="1733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1722686-A41D-770F-19F8-D0C636370C2C}"/>
              </a:ext>
            </a:extLst>
          </p:cNvPr>
          <p:cNvCxnSpPr>
            <a:cxnSpLocks/>
          </p:cNvCxnSpPr>
          <p:nvPr/>
        </p:nvCxnSpPr>
        <p:spPr>
          <a:xfrm flipH="1">
            <a:off x="6165056" y="2330775"/>
            <a:ext cx="284865" cy="4819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9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5918" y="603334"/>
            <a:ext cx="4886740" cy="3836935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6456024" y="91525"/>
            <a:ext cx="2687975" cy="4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fr-FR" sz="1400" b="1" dirty="0"/>
              <a:t>   Si on veut supprimer un tell produit il suffit de le sélectionnée dans le tableaux et de le supprimer puis un message de validation s’affiche </a:t>
            </a:r>
            <a:endParaRPr lang="en-US" sz="1400" b="1" dirty="0"/>
          </a:p>
        </p:txBody>
      </p:sp>
      <p:sp>
        <p:nvSpPr>
          <p:cNvPr id="9" name="Google Shape;466;p27">
            <a:extLst>
              <a:ext uri="{FF2B5EF4-FFF2-40B4-BE49-F238E27FC236}">
                <a16:creationId xmlns:a16="http://schemas.microsoft.com/office/drawing/2014/main" id="{BBCF43A0-70F3-6739-AD14-7E64074A0FB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1722686-A41D-770F-19F8-D0C636370C2C}"/>
              </a:ext>
            </a:extLst>
          </p:cNvPr>
          <p:cNvCxnSpPr>
            <a:cxnSpLocks/>
          </p:cNvCxnSpPr>
          <p:nvPr/>
        </p:nvCxnSpPr>
        <p:spPr>
          <a:xfrm flipH="1">
            <a:off x="4836319" y="2330775"/>
            <a:ext cx="1613602" cy="2409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3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5918" y="611829"/>
            <a:ext cx="4886740" cy="3819945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6456024" y="91525"/>
            <a:ext cx="2687975" cy="4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fr-FR" sz="1400" b="1" dirty="0"/>
              <a:t>   Pour faire le recherche d’une facture il suffit d’entre leur id le totale s’affiche automatiquement</a:t>
            </a:r>
            <a:endParaRPr lang="en-US" sz="1400" b="1" dirty="0"/>
          </a:p>
        </p:txBody>
      </p:sp>
      <p:sp>
        <p:nvSpPr>
          <p:cNvPr id="9" name="Google Shape;466;p27">
            <a:extLst>
              <a:ext uri="{FF2B5EF4-FFF2-40B4-BE49-F238E27FC236}">
                <a16:creationId xmlns:a16="http://schemas.microsoft.com/office/drawing/2014/main" id="{BBCF43A0-70F3-6739-AD14-7E64074A0FB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1722686-A41D-770F-19F8-D0C636370C2C}"/>
              </a:ext>
            </a:extLst>
          </p:cNvPr>
          <p:cNvCxnSpPr>
            <a:cxnSpLocks/>
          </p:cNvCxnSpPr>
          <p:nvPr/>
        </p:nvCxnSpPr>
        <p:spPr>
          <a:xfrm flipH="1">
            <a:off x="4086225" y="2330775"/>
            <a:ext cx="2363696" cy="14839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0A41EB0-4194-50AC-58A0-3E27EBBA61D3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750344" y="2330775"/>
            <a:ext cx="3705680" cy="5695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5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187895" y="1435894"/>
            <a:ext cx="7956105" cy="24788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Public String </a:t>
            </a:r>
            <a:r>
              <a:rPr lang="en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presenter_par</a:t>
            </a:r>
            <a:r>
              <a:rPr lang="e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(){</a:t>
            </a:r>
            <a:br>
              <a:rPr lang="en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br>
              <a:rPr lang="en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3200" b="1" dirty="0">
                <a:solidFill>
                  <a:schemeClr val="tx2"/>
                </a:solidFill>
              </a:rPr>
              <a:t>r</a:t>
            </a:r>
            <a:r>
              <a:rPr lang="en" sz="3200" b="1" dirty="0">
                <a:solidFill>
                  <a:schemeClr val="tx2"/>
                </a:solidFill>
              </a:rPr>
              <a:t>eturn</a:t>
            </a:r>
            <a:r>
              <a:rPr lang="en" sz="3200" dirty="0">
                <a:solidFill>
                  <a:schemeClr val="accent6"/>
                </a:solidFill>
              </a:rPr>
              <a:t>(“</a:t>
            </a:r>
            <a:r>
              <a:rPr lang="en" sz="2800" b="1" dirty="0">
                <a:solidFill>
                  <a:schemeClr val="accent6"/>
                </a:solidFill>
              </a:rPr>
              <a:t>ce travail est </a:t>
            </a:r>
            <a:r>
              <a:rPr lang="en" sz="3200" b="1" dirty="0">
                <a:solidFill>
                  <a:schemeClr val="accent6"/>
                </a:solidFill>
              </a:rPr>
              <a:t>presenté par : Ben Hlel Adib</a:t>
            </a:r>
            <a:r>
              <a:rPr lang="en" sz="3200" dirty="0">
                <a:solidFill>
                  <a:schemeClr val="accent6"/>
                </a:solidFill>
              </a:rPr>
              <a:t>”);</a:t>
            </a:r>
            <a:br>
              <a:rPr lang="en" sz="3200" dirty="0">
                <a:solidFill>
                  <a:schemeClr val="accent6"/>
                </a:solidFill>
              </a:rPr>
            </a:br>
            <a:br>
              <a:rPr lang="en" sz="3200" dirty="0">
                <a:solidFill>
                  <a:schemeClr val="accent6"/>
                </a:solidFill>
              </a:rPr>
            </a:br>
            <a:r>
              <a:rPr lang="en" sz="3200" dirty="0">
                <a:solidFill>
                  <a:schemeClr val="accent6"/>
                </a:solidFill>
              </a:rPr>
              <a:t>}</a:t>
            </a:r>
            <a:br>
              <a:rPr lang="en" sz="3200" dirty="0">
                <a:solidFill>
                  <a:schemeClr val="accent6"/>
                </a:solidFill>
              </a:rPr>
            </a:br>
            <a:endParaRPr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842962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accent3"/>
                </a:solidFill>
              </a:rPr>
              <a:t>ISIMM 2023</a:t>
            </a:r>
            <a:endParaRPr sz="1400" b="1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5472112" y="914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/>
              <a:t>Mini projet JAVA </a:t>
            </a:r>
            <a:endParaRPr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5918" y="632896"/>
            <a:ext cx="4886740" cy="3777810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6456024" y="91525"/>
            <a:ext cx="2687975" cy="4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fr-FR" sz="1400" b="1" dirty="0"/>
              <a:t>	Pour imprimer la facture il suffit de cliquer sur imprimer un </a:t>
            </a:r>
            <a:r>
              <a:rPr lang="fr-FR" sz="1400" b="1" dirty="0" err="1"/>
              <a:t>pdf</a:t>
            </a:r>
            <a:r>
              <a:rPr lang="fr-FR" sz="1400" b="1" dirty="0"/>
              <a:t> sera enregistre</a:t>
            </a:r>
            <a:endParaRPr lang="en-US" sz="1400" b="1" dirty="0"/>
          </a:p>
        </p:txBody>
      </p:sp>
      <p:sp>
        <p:nvSpPr>
          <p:cNvPr id="9" name="Google Shape;466;p27">
            <a:extLst>
              <a:ext uri="{FF2B5EF4-FFF2-40B4-BE49-F238E27FC236}">
                <a16:creationId xmlns:a16="http://schemas.microsoft.com/office/drawing/2014/main" id="{BBCF43A0-70F3-6739-AD14-7E64074A0FB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1722686-A41D-770F-19F8-D0C636370C2C}"/>
              </a:ext>
            </a:extLst>
          </p:cNvPr>
          <p:cNvCxnSpPr>
            <a:cxnSpLocks/>
          </p:cNvCxnSpPr>
          <p:nvPr/>
        </p:nvCxnSpPr>
        <p:spPr>
          <a:xfrm flipH="1">
            <a:off x="5386388" y="2330775"/>
            <a:ext cx="1063533" cy="153399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0A41EB0-4194-50AC-58A0-3E27EBBA61D3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5250656" y="2330775"/>
            <a:ext cx="1205368" cy="2409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0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4942" y="1625596"/>
            <a:ext cx="7097301" cy="1621527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1295168" y="978693"/>
            <a:ext cx="7477075" cy="52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fr-FR" sz="1400" b="1" dirty="0">
                <a:highlight>
                  <a:srgbClr val="0000FF"/>
                </a:highlight>
              </a:rPr>
              <a:t>la </a:t>
            </a:r>
            <a:r>
              <a:rPr lang="fr-FR" sz="2400" b="1" dirty="0">
                <a:solidFill>
                  <a:schemeClr val="accent6"/>
                </a:solidFill>
                <a:highlight>
                  <a:srgbClr val="0000FF"/>
                </a:highlight>
              </a:rPr>
              <a:t>facture</a:t>
            </a:r>
            <a:endParaRPr lang="en-US" sz="1400" b="1" dirty="0">
              <a:solidFill>
                <a:schemeClr val="accent6"/>
              </a:solidFill>
              <a:highlight>
                <a:srgbClr val="0000FF"/>
              </a:highlight>
            </a:endParaRPr>
          </a:p>
        </p:txBody>
      </p:sp>
      <p:sp>
        <p:nvSpPr>
          <p:cNvPr id="9" name="Google Shape;466;p27">
            <a:extLst>
              <a:ext uri="{FF2B5EF4-FFF2-40B4-BE49-F238E27FC236}">
                <a16:creationId xmlns:a16="http://schemas.microsoft.com/office/drawing/2014/main" id="{BBCF43A0-70F3-6739-AD14-7E64074A0FB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</p:spTree>
    <p:extLst>
      <p:ext uri="{BB962C8B-B14F-4D97-AF65-F5344CB8AC3E}">
        <p14:creationId xmlns:p14="http://schemas.microsoft.com/office/powerpoint/2010/main" val="32984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sp>
        <p:nvSpPr>
          <p:cNvPr id="19" name="Sous-titre 18">
            <a:extLst>
              <a:ext uri="{FF2B5EF4-FFF2-40B4-BE49-F238E27FC236}">
                <a16:creationId xmlns:a16="http://schemas.microsoft.com/office/drawing/2014/main" id="{9BF35A3E-D110-62DA-90A1-B1E5D9CD9B99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865896" y="772733"/>
            <a:ext cx="7650956" cy="338400"/>
          </a:xfrm>
        </p:spPr>
        <p:txBody>
          <a:bodyPr/>
          <a:lstStyle/>
          <a:p>
            <a:pPr algn="ctr"/>
            <a:r>
              <a:rPr lang="fr-FR" sz="2800" b="1" dirty="0"/>
              <a:t>Problème a rectifiée et corriger</a:t>
            </a:r>
          </a:p>
        </p:txBody>
      </p:sp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4691374" y="11496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03AD9351-BFFA-F1C7-AEA3-611E83F86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50131" y="1740996"/>
            <a:ext cx="7943850" cy="830997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-la contrôle de saisie avec des message a l’utilisateur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en-US" sz="2400" b="1" dirty="0">
                <a:solidFill>
                  <a:schemeClr val="accent6"/>
                </a:solidFill>
              </a:rPr>
              <a:t>-régler la forme de facture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181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44766" y="1650807"/>
            <a:ext cx="7344838" cy="1646943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19" name="Sous-titre 18">
            <a:extLst>
              <a:ext uri="{FF2B5EF4-FFF2-40B4-BE49-F238E27FC236}">
                <a16:creationId xmlns:a16="http://schemas.microsoft.com/office/drawing/2014/main" id="{9BF35A3E-D110-62DA-90A1-B1E5D9CD9B99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1337875" y="1044250"/>
            <a:ext cx="7480531" cy="338400"/>
          </a:xfrm>
        </p:spPr>
        <p:txBody>
          <a:bodyPr/>
          <a:lstStyle/>
          <a:p>
            <a:pPr algn="ctr"/>
            <a:r>
              <a:rPr lang="fr-FR" sz="2800" b="1" dirty="0"/>
              <a:t>Comment communiquer avec la BDD</a:t>
            </a:r>
          </a:p>
        </p:txBody>
      </p:sp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</p:spTree>
    <p:extLst>
      <p:ext uri="{BB962C8B-B14F-4D97-AF65-F5344CB8AC3E}">
        <p14:creationId xmlns:p14="http://schemas.microsoft.com/office/powerpoint/2010/main" val="3748901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 &amp;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elazreg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ilel</a:t>
            </a:r>
            <a:endParaRPr sz="1400" b="1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187894" y="628650"/>
            <a:ext cx="7956103" cy="3829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public class Feedback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 { public static int feedback()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{ </a:t>
            </a:r>
            <a:r>
              <a:rPr lang="en-US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System.out.println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("</a:t>
            </a:r>
            <a:r>
              <a:rPr lang="en-US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projet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 python\n </a:t>
            </a:r>
            <a:r>
              <a:rPr lang="en-US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presenté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 par Ben Hlel Adib et </a:t>
            </a:r>
            <a:r>
              <a:rPr lang="en-US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Belazreg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 </a:t>
            </a:r>
            <a:r>
              <a:rPr lang="en-US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bilel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");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int n;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 if (</a:t>
            </a:r>
            <a:r>
              <a:rPr lang="en-US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feedback.equals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("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0000FF"/>
                </a:highlight>
                <a:latin typeface="Google Sans Mono"/>
              </a:rPr>
              <a:t>parfait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")) {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n = 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0000FF"/>
                </a:highlight>
                <a:latin typeface="Google Sans Mono"/>
              </a:rPr>
              <a:t>20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 else if (</a:t>
            </a:r>
            <a:r>
              <a:rPr lang="en-US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feedback.equals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("</a:t>
            </a:r>
            <a:r>
              <a:rPr lang="en-US" sz="1600" b="0" i="0" dirty="0" err="1">
                <a:solidFill>
                  <a:schemeClr val="bg2">
                    <a:lumMod val="75000"/>
                  </a:schemeClr>
                </a:solidFill>
                <a:effectLst/>
                <a:highlight>
                  <a:srgbClr val="0000FF"/>
                </a:highlight>
                <a:latin typeface="Google Sans Mono"/>
              </a:rPr>
              <a:t>tayara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"))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 n = 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0000FF"/>
                </a:highlight>
                <a:latin typeface="Google Sans Mono"/>
              </a:rPr>
              <a:t>19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; }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 return n;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}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public static void main(String[] </a:t>
            </a:r>
            <a:r>
              <a:rPr lang="en-US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args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 int </a:t>
            </a:r>
            <a:r>
              <a:rPr lang="en-US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feedbackResult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 = feedback();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 </a:t>
            </a:r>
            <a:r>
              <a:rPr lang="en-US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System.out.println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("Feedback score: " + </a:t>
            </a:r>
            <a:r>
              <a:rPr lang="en-US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feedbackResult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 Mono"/>
              </a:rPr>
              <a:t>}}</a:t>
            </a:r>
            <a:endParaRPr lang="en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187894" y="1745612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Mini projet JAVA 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2"/>
          <p:cNvSpPr txBox="1">
            <a:spLocks noGrp="1"/>
          </p:cNvSpPr>
          <p:nvPr>
            <p:ph type="title"/>
          </p:nvPr>
        </p:nvSpPr>
        <p:spPr>
          <a:xfrm>
            <a:off x="1143250" y="91302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C000"/>
                </a:solidFill>
              </a:rPr>
              <a:t>Resources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30" name="Google Shape;3130;p52"/>
          <p:cNvSpPr txBox="1">
            <a:spLocks noGrp="1"/>
          </p:cNvSpPr>
          <p:nvPr>
            <p:ph type="subTitle" idx="2"/>
          </p:nvPr>
        </p:nvSpPr>
        <p:spPr>
          <a:xfrm>
            <a:off x="1468994" y="1152525"/>
            <a:ext cx="7053499" cy="2867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https://youtu.be/Y2qUoe3ZSrg?si=WmeALkrgxf_l1ht4</a:t>
            </a:r>
            <a:endParaRPr lang="en-US" sz="1800" b="1" dirty="0">
              <a:solidFill>
                <a:schemeClr val="accent6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solidFill>
                  <a:schemeClr val="accent6"/>
                </a:solidFill>
              </a:rPr>
              <a:t>https://youtu.be/qZfg01NikTw?si=GOCxJKWzp8x0kUGU</a:t>
            </a:r>
            <a:endParaRPr sz="1800" b="1" dirty="0">
              <a:solidFill>
                <a:schemeClr val="accent6"/>
              </a:solidFill>
            </a:endParaRPr>
          </a:p>
        </p:txBody>
      </p:sp>
      <p:grpSp>
        <p:nvGrpSpPr>
          <p:cNvPr id="3134" name="Google Shape;3134;p52"/>
          <p:cNvGrpSpPr/>
          <p:nvPr/>
        </p:nvGrpSpPr>
        <p:grpSpPr>
          <a:xfrm>
            <a:off x="1143250" y="1535500"/>
            <a:ext cx="506100" cy="2455475"/>
            <a:chOff x="1084825" y="1152525"/>
            <a:chExt cx="506100" cy="3417500"/>
          </a:xfrm>
        </p:grpSpPr>
        <p:sp>
          <p:nvSpPr>
            <p:cNvPr id="3135" name="Google Shape;3135;p5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36" name="Google Shape;3136;p5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460;p27">
            <a:extLst>
              <a:ext uri="{FF2B5EF4-FFF2-40B4-BE49-F238E27FC236}">
                <a16:creationId xmlns:a16="http://schemas.microsoft.com/office/drawing/2014/main" id="{87555C5E-D62E-552B-E8F8-913A46E01791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Char char="∗"/>
              <a:defRPr sz="20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fr-FR" sz="1400" b="1" dirty="0"/>
              <a:t>BY Ben Hlel Adib &amp; Belazreg Bilel</a:t>
            </a:r>
          </a:p>
        </p:txBody>
      </p:sp>
      <p:sp>
        <p:nvSpPr>
          <p:cNvPr id="13" name="Google Shape;465;p27">
            <a:extLst>
              <a:ext uri="{FF2B5EF4-FFF2-40B4-BE49-F238E27FC236}">
                <a16:creationId xmlns:a16="http://schemas.microsoft.com/office/drawing/2014/main" id="{4FE9FB1B-F36B-1D56-9ED5-42644293F5EB}"/>
              </a:ext>
            </a:extLst>
          </p:cNvPr>
          <p:cNvSpPr txBox="1">
            <a:spLocks/>
          </p:cNvSpPr>
          <p:nvPr/>
        </p:nvSpPr>
        <p:spPr>
          <a:xfrm>
            <a:off x="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Char char="∗"/>
              <a:defRPr sz="20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/>
              <a:t>ISIMM 2023</a:t>
            </a:r>
          </a:p>
        </p:txBody>
      </p:sp>
      <p:sp>
        <p:nvSpPr>
          <p:cNvPr id="14" name="Google Shape;466;p27">
            <a:extLst>
              <a:ext uri="{FF2B5EF4-FFF2-40B4-BE49-F238E27FC236}">
                <a16:creationId xmlns:a16="http://schemas.microsoft.com/office/drawing/2014/main" id="{3AC69EDC-AC5D-A377-CB27-23978A5310B1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Char char="∗"/>
              <a:defRPr sz="20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/>
              <a:t>Mini projet JAVA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4" name="Google Shape;3134;p52"/>
          <p:cNvGrpSpPr/>
          <p:nvPr/>
        </p:nvGrpSpPr>
        <p:grpSpPr>
          <a:xfrm>
            <a:off x="1311600" y="1393218"/>
            <a:ext cx="506100" cy="2455475"/>
            <a:chOff x="1084825" y="1152525"/>
            <a:chExt cx="506100" cy="3417500"/>
          </a:xfrm>
        </p:grpSpPr>
        <p:sp>
          <p:nvSpPr>
            <p:cNvPr id="3135" name="Google Shape;3135;p5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36" name="Google Shape;3136;p5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460;p27">
            <a:extLst>
              <a:ext uri="{FF2B5EF4-FFF2-40B4-BE49-F238E27FC236}">
                <a16:creationId xmlns:a16="http://schemas.microsoft.com/office/drawing/2014/main" id="{87555C5E-D62E-552B-E8F8-913A46E01791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Char char="∗"/>
              <a:defRPr sz="20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fr-FR" sz="1400" b="1" dirty="0"/>
              <a:t>BY Ben Hlel Adib &amp; Belazreg Bilel</a:t>
            </a:r>
          </a:p>
        </p:txBody>
      </p:sp>
      <p:sp>
        <p:nvSpPr>
          <p:cNvPr id="13" name="Google Shape;465;p27">
            <a:extLst>
              <a:ext uri="{FF2B5EF4-FFF2-40B4-BE49-F238E27FC236}">
                <a16:creationId xmlns:a16="http://schemas.microsoft.com/office/drawing/2014/main" id="{4FE9FB1B-F36B-1D56-9ED5-42644293F5EB}"/>
              </a:ext>
            </a:extLst>
          </p:cNvPr>
          <p:cNvSpPr txBox="1">
            <a:spLocks/>
          </p:cNvSpPr>
          <p:nvPr/>
        </p:nvSpPr>
        <p:spPr>
          <a:xfrm>
            <a:off x="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Char char="∗"/>
              <a:defRPr sz="20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/>
              <a:t>ISIMM 2023</a:t>
            </a:r>
          </a:p>
        </p:txBody>
      </p:sp>
      <p:sp>
        <p:nvSpPr>
          <p:cNvPr id="14" name="Google Shape;466;p27">
            <a:extLst>
              <a:ext uri="{FF2B5EF4-FFF2-40B4-BE49-F238E27FC236}">
                <a16:creationId xmlns:a16="http://schemas.microsoft.com/office/drawing/2014/main" id="{3AC69EDC-AC5D-A377-CB27-23978A5310B1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Char char="∗"/>
              <a:defRPr sz="20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/>
              <a:t>Mini projet JAVA </a:t>
            </a:r>
          </a:p>
        </p:txBody>
      </p:sp>
      <p:sp>
        <p:nvSpPr>
          <p:cNvPr id="2" name="Google Shape;2544;p49">
            <a:extLst>
              <a:ext uri="{FF2B5EF4-FFF2-40B4-BE49-F238E27FC236}">
                <a16:creationId xmlns:a16="http://schemas.microsoft.com/office/drawing/2014/main" id="{60727D5A-AB99-7149-CDC1-B9DEADDBF164}"/>
              </a:ext>
            </a:extLst>
          </p:cNvPr>
          <p:cNvSpPr txBox="1">
            <a:spLocks/>
          </p:cNvSpPr>
          <p:nvPr/>
        </p:nvSpPr>
        <p:spPr>
          <a:xfrm>
            <a:off x="1139125" y="582056"/>
            <a:ext cx="306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b="1" dirty="0"/>
              <a:t>Thanks</a:t>
            </a:r>
            <a:r>
              <a:rPr lang="en-US" dirty="0"/>
              <a:t>; 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</p:txBody>
      </p:sp>
      <p:sp>
        <p:nvSpPr>
          <p:cNvPr id="3" name="Google Shape;2546;p49">
            <a:extLst>
              <a:ext uri="{FF2B5EF4-FFF2-40B4-BE49-F238E27FC236}">
                <a16:creationId xmlns:a16="http://schemas.microsoft.com/office/drawing/2014/main" id="{AE59F1AD-CC2B-EA3E-3EA0-E2357092A6B6}"/>
              </a:ext>
            </a:extLst>
          </p:cNvPr>
          <p:cNvSpPr txBox="1">
            <a:spLocks/>
          </p:cNvSpPr>
          <p:nvPr/>
        </p:nvSpPr>
        <p:spPr>
          <a:xfrm>
            <a:off x="1607681" y="1373939"/>
            <a:ext cx="62304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2400" b="1" dirty="0"/>
              <a:t>‘Do you have any questions?’</a:t>
            </a:r>
          </a:p>
        </p:txBody>
      </p:sp>
      <p:sp>
        <p:nvSpPr>
          <p:cNvPr id="4" name="Google Shape;2545;p49">
            <a:extLst>
              <a:ext uri="{FF2B5EF4-FFF2-40B4-BE49-F238E27FC236}">
                <a16:creationId xmlns:a16="http://schemas.microsoft.com/office/drawing/2014/main" id="{AB878B10-9AF7-1BBC-E98B-A428EDFE3E35}"/>
              </a:ext>
            </a:extLst>
          </p:cNvPr>
          <p:cNvSpPr txBox="1">
            <a:spLocks/>
          </p:cNvSpPr>
          <p:nvPr/>
        </p:nvSpPr>
        <p:spPr>
          <a:xfrm>
            <a:off x="2250281" y="2198682"/>
            <a:ext cx="5357531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Char char="∗"/>
              <a:defRPr sz="20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fontAlgn="t">
              <a:buFontTx/>
              <a:buChar char="-"/>
            </a:pPr>
            <a:r>
              <a:rPr lang="en-US" sz="2400" b="1" u="sng" dirty="0">
                <a:solidFill>
                  <a:schemeClr val="bg1"/>
                </a:solidFill>
                <a:latin typeface="Googl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adibbenhlel30@gmail.com</a:t>
            </a:r>
            <a:endParaRPr lang="en-US" sz="2400" b="1" u="sng" dirty="0"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816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53763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1C46D56-6E5C-14B5-6878-4EBD6F175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3006" y="1377776"/>
            <a:ext cx="776525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9700" indent="0">
              <a:buNone/>
            </a:pPr>
            <a:r>
              <a:rPr lang="fr-FR" sz="1400" dirty="0">
                <a:effectLst/>
              </a:rPr>
              <a:t>Cette application offre de nombreuses fonctionnalités, telles que la </a:t>
            </a:r>
            <a:r>
              <a:rPr lang="fr-FR" sz="1400" dirty="0">
                <a:effectLst/>
                <a:highlight>
                  <a:srgbClr val="0000FF"/>
                </a:highlight>
              </a:rPr>
              <a:t>gestion des stocks</a:t>
            </a:r>
            <a:r>
              <a:rPr lang="fr-FR" sz="1400" dirty="0">
                <a:effectLst/>
              </a:rPr>
              <a:t>, </a:t>
            </a:r>
            <a:r>
              <a:rPr lang="fr-FR" sz="1400" dirty="0">
                <a:effectLst/>
                <a:highlight>
                  <a:srgbClr val="0000FF"/>
                </a:highlight>
              </a:rPr>
              <a:t>la création des factures</a:t>
            </a:r>
            <a:r>
              <a:rPr lang="fr-FR" sz="1400" dirty="0">
                <a:effectLst/>
              </a:rPr>
              <a:t>,. Elle est développée en utilisant </a:t>
            </a:r>
            <a:r>
              <a:rPr lang="fr-FR" sz="1400" dirty="0">
                <a:effectLst/>
                <a:highlight>
                  <a:srgbClr val="0000FF"/>
                </a:highlight>
              </a:rPr>
              <a:t>Java</a:t>
            </a:r>
            <a:r>
              <a:rPr lang="fr-FR" sz="1400" dirty="0">
                <a:effectLst/>
              </a:rPr>
              <a:t> comme langage de programmation et </a:t>
            </a:r>
            <a:r>
              <a:rPr lang="fr-FR" sz="1400" dirty="0">
                <a:effectLst/>
                <a:highlight>
                  <a:srgbClr val="0000FF"/>
                </a:highlight>
              </a:rPr>
              <a:t>MySQL</a:t>
            </a:r>
            <a:r>
              <a:rPr lang="fr-FR" sz="1400" dirty="0">
                <a:effectLst/>
              </a:rPr>
              <a:t> comme système de gestion de base de données, ce qui garantit une performance optimale et une sécurité des données.</a:t>
            </a:r>
            <a:endParaRPr lang="fr-FR" sz="1400" dirty="0"/>
          </a:p>
          <a:p>
            <a:pPr marL="139700" indent="0">
              <a:buNone/>
            </a:pPr>
            <a:r>
              <a:rPr lang="fr-FR" sz="1600" dirty="0">
                <a:effectLst/>
              </a:rPr>
              <a:t>En utilisant cette application, les entreprises peuvent bénéficier de nombreux avantages, tels que la </a:t>
            </a:r>
            <a:r>
              <a:rPr lang="fr-FR" sz="1600" dirty="0">
                <a:effectLst/>
                <a:highlight>
                  <a:srgbClr val="0000FF"/>
                </a:highlight>
              </a:rPr>
              <a:t>réduction des coûts liés aux erreurs de stock</a:t>
            </a:r>
            <a:r>
              <a:rPr lang="fr-FR" sz="1600" dirty="0">
                <a:effectLst/>
              </a:rPr>
              <a:t>, l'amélioration de </a:t>
            </a:r>
            <a:r>
              <a:rPr lang="fr-FR" sz="1600" dirty="0">
                <a:effectLst/>
                <a:highlight>
                  <a:srgbClr val="0000FF"/>
                </a:highlight>
              </a:rPr>
              <a:t>l'efficacité opérationnelle</a:t>
            </a:r>
            <a:r>
              <a:rPr lang="fr-FR" sz="1600" dirty="0">
                <a:effectLst/>
              </a:rPr>
              <a:t>, la génération de rapports précis et </a:t>
            </a:r>
            <a:r>
              <a:rPr lang="fr-FR" sz="1600" dirty="0">
                <a:effectLst/>
                <a:highlight>
                  <a:srgbClr val="0000FF"/>
                </a:highlight>
              </a:rPr>
              <a:t>en temps réel</a:t>
            </a:r>
            <a:r>
              <a:rPr lang="fr-FR" sz="1600" dirty="0">
                <a:effectLst/>
              </a:rPr>
              <a:t>, ainsi que la facilité d'utilisation grâce à une interface conviviale. En résumé, cette application permet aux entreprises de gérer leurs stocks de manière plus efficace.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8BFB4DA-C502-20C3-D159-00D2D1504CC6}"/>
              </a:ext>
            </a:extLst>
          </p:cNvPr>
          <p:cNvSpPr txBox="1"/>
          <p:nvPr/>
        </p:nvSpPr>
        <p:spPr>
          <a:xfrm>
            <a:off x="2435401" y="65112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D1D5DB"/>
                </a:solidFill>
                <a:effectLst/>
                <a:highlight>
                  <a:srgbClr val="800000"/>
                </a:highlight>
                <a:latin typeface="Söhne"/>
              </a:rPr>
              <a:t>l’objectif de l’application </a:t>
            </a:r>
            <a:endParaRPr lang="en-US" sz="3200" b="1" i="0" dirty="0">
              <a:solidFill>
                <a:srgbClr val="D1D5DB"/>
              </a:solidFill>
              <a:effectLst/>
              <a:highlight>
                <a:srgbClr val="800000"/>
              </a:highlight>
              <a:latin typeface="Söhne"/>
            </a:endParaRPr>
          </a:p>
        </p:txBody>
      </p:sp>
      <p:sp>
        <p:nvSpPr>
          <p:cNvPr id="14" name="Google Shape;465;p27">
            <a:extLst>
              <a:ext uri="{FF2B5EF4-FFF2-40B4-BE49-F238E27FC236}">
                <a16:creationId xmlns:a16="http://schemas.microsoft.com/office/drawing/2014/main" id="{4B817A02-125C-A281-6342-4B0F6901B1B0}"/>
              </a:ext>
            </a:extLst>
          </p:cNvPr>
          <p:cNvSpPr txBox="1">
            <a:spLocks/>
          </p:cNvSpPr>
          <p:nvPr/>
        </p:nvSpPr>
        <p:spPr>
          <a:xfrm>
            <a:off x="-7761" y="9910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15" name="Google Shape;466;p27">
            <a:extLst>
              <a:ext uri="{FF2B5EF4-FFF2-40B4-BE49-F238E27FC236}">
                <a16:creationId xmlns:a16="http://schemas.microsoft.com/office/drawing/2014/main" id="{3D1E7977-F784-2BE4-C9C3-4C91640188E6}"/>
              </a:ext>
            </a:extLst>
          </p:cNvPr>
          <p:cNvSpPr txBox="1">
            <a:spLocks/>
          </p:cNvSpPr>
          <p:nvPr/>
        </p:nvSpPr>
        <p:spPr>
          <a:xfrm>
            <a:off x="4572000" y="116193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6"/>
                </a:solidFill>
              </a:rPr>
              <a:t>Mini projet JAVA </a:t>
            </a:r>
          </a:p>
        </p:txBody>
      </p:sp>
    </p:spTree>
    <p:extLst>
      <p:ext uri="{BB962C8B-B14F-4D97-AF65-F5344CB8AC3E}">
        <p14:creationId xmlns:p14="http://schemas.microsoft.com/office/powerpoint/2010/main" val="80440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53763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1C46D56-6E5C-14B5-6878-4EBD6F175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4431" y="1262761"/>
            <a:ext cx="776525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b="1" u="sng" dirty="0">
                <a:effectLst/>
                <a:highlight>
                  <a:srgbClr val="0000FF"/>
                </a:highlight>
              </a:rPr>
              <a:t>Gestion des produits</a:t>
            </a:r>
            <a:endParaRPr lang="fr-FR" sz="1800" b="1" u="sng" dirty="0">
              <a:highlight>
                <a:srgbClr val="0000FF"/>
              </a:highlight>
            </a:endParaRPr>
          </a:p>
          <a:p>
            <a:pPr marL="139700" indent="0">
              <a:buNone/>
            </a:pPr>
            <a:r>
              <a:rPr lang="fr-FR" sz="1800" dirty="0">
                <a:effectLst/>
              </a:rPr>
              <a:t>L'application permet de gérer efficacement les produits en stock. Vous pouvez ajouter de nouveaux produits, mettre à jour les informations existantes et supprimer les produits obsolètes.</a:t>
            </a:r>
            <a:endParaRPr lang="fr-FR" sz="1800" dirty="0"/>
          </a:p>
          <a:p>
            <a:r>
              <a:rPr lang="fr-FR" sz="1800" b="1" u="sng" dirty="0">
                <a:effectLst/>
                <a:highlight>
                  <a:srgbClr val="0000FF"/>
                </a:highlight>
              </a:rPr>
              <a:t>Niveaux de stock</a:t>
            </a:r>
            <a:endParaRPr lang="fr-FR" sz="1800" b="1" u="sng" dirty="0">
              <a:highlight>
                <a:srgbClr val="0000FF"/>
              </a:highlight>
            </a:endParaRPr>
          </a:p>
          <a:p>
            <a:pPr marL="139700" indent="0">
              <a:buNone/>
            </a:pPr>
            <a:r>
              <a:rPr lang="fr-FR" sz="1800" dirty="0">
                <a:effectLst/>
              </a:rPr>
              <a:t>L'application suit en temps réel les niveaux de stock de chaque produit. Vous pouvez facilement consulter les quantités disponibles </a:t>
            </a:r>
          </a:p>
          <a:p>
            <a:r>
              <a:rPr lang="fr-FR" sz="1800" b="1" u="sng" dirty="0">
                <a:effectLst/>
                <a:highlight>
                  <a:srgbClr val="0000FF"/>
                </a:highlight>
              </a:rPr>
              <a:t>Facturation </a:t>
            </a:r>
          </a:p>
          <a:p>
            <a:pPr marL="139700" indent="0">
              <a:buNone/>
            </a:pPr>
            <a:r>
              <a:rPr lang="fr-FR" sz="1800" dirty="0"/>
              <a:t>Cree des factures et imprimer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8BFB4DA-C502-20C3-D159-00D2D1504CC6}"/>
              </a:ext>
            </a:extLst>
          </p:cNvPr>
          <p:cNvSpPr txBox="1"/>
          <p:nvPr/>
        </p:nvSpPr>
        <p:spPr>
          <a:xfrm>
            <a:off x="2142507" y="533218"/>
            <a:ext cx="5979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D1D5DB"/>
                </a:solidFill>
                <a:effectLst/>
                <a:highlight>
                  <a:srgbClr val="800000"/>
                </a:highlight>
                <a:latin typeface="Söhne"/>
              </a:rPr>
              <a:t>Fonctionnalité de l’application </a:t>
            </a:r>
            <a:endParaRPr lang="en-US" sz="3200" b="1" i="0" dirty="0">
              <a:solidFill>
                <a:srgbClr val="D1D5DB"/>
              </a:solidFill>
              <a:effectLst/>
              <a:highlight>
                <a:srgbClr val="800000"/>
              </a:highlight>
              <a:latin typeface="Söhne"/>
            </a:endParaRPr>
          </a:p>
        </p:txBody>
      </p:sp>
      <p:sp>
        <p:nvSpPr>
          <p:cNvPr id="14" name="Google Shape;465;p27">
            <a:extLst>
              <a:ext uri="{FF2B5EF4-FFF2-40B4-BE49-F238E27FC236}">
                <a16:creationId xmlns:a16="http://schemas.microsoft.com/office/drawing/2014/main" id="{4B817A02-125C-A281-6342-4B0F6901B1B0}"/>
              </a:ext>
            </a:extLst>
          </p:cNvPr>
          <p:cNvSpPr txBox="1">
            <a:spLocks/>
          </p:cNvSpPr>
          <p:nvPr/>
        </p:nvSpPr>
        <p:spPr>
          <a:xfrm>
            <a:off x="-7761" y="9910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15" name="Google Shape;466;p27">
            <a:extLst>
              <a:ext uri="{FF2B5EF4-FFF2-40B4-BE49-F238E27FC236}">
                <a16:creationId xmlns:a16="http://schemas.microsoft.com/office/drawing/2014/main" id="{3D1E7977-F784-2BE4-C9C3-4C91640188E6}"/>
              </a:ext>
            </a:extLst>
          </p:cNvPr>
          <p:cNvSpPr txBox="1">
            <a:spLocks/>
          </p:cNvSpPr>
          <p:nvPr/>
        </p:nvSpPr>
        <p:spPr>
          <a:xfrm>
            <a:off x="4572000" y="116193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6"/>
                </a:solidFill>
              </a:rPr>
              <a:t>Mini projet JAVA </a:t>
            </a:r>
          </a:p>
        </p:txBody>
      </p:sp>
    </p:spTree>
    <p:extLst>
      <p:ext uri="{BB962C8B-B14F-4D97-AF65-F5344CB8AC3E}">
        <p14:creationId xmlns:p14="http://schemas.microsoft.com/office/powerpoint/2010/main" val="51075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5038" y="2143939"/>
            <a:ext cx="4865100" cy="235438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19" name="Sous-titre 18">
            <a:extLst>
              <a:ext uri="{FF2B5EF4-FFF2-40B4-BE49-F238E27FC236}">
                <a16:creationId xmlns:a16="http://schemas.microsoft.com/office/drawing/2014/main" id="{9BF35A3E-D110-62DA-90A1-B1E5D9CD9B99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28780" y="609866"/>
            <a:ext cx="3985081" cy="338400"/>
          </a:xfrm>
        </p:spPr>
        <p:txBody>
          <a:bodyPr/>
          <a:lstStyle/>
          <a:p>
            <a:pPr algn="ctr"/>
            <a:r>
              <a:rPr lang="fr-FR" sz="2800" b="1" dirty="0"/>
              <a:t>Page d’accueil</a:t>
            </a:r>
          </a:p>
        </p:txBody>
      </p:sp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4" name="Sous-titre 23">
            <a:extLst>
              <a:ext uri="{FF2B5EF4-FFF2-40B4-BE49-F238E27FC236}">
                <a16:creationId xmlns:a16="http://schemas.microsoft.com/office/drawing/2014/main" id="{525A95D4-F336-ECA1-D3CB-18D0D0EC3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94" y="948266"/>
            <a:ext cx="8279606" cy="1230169"/>
          </a:xfrm>
        </p:spPr>
        <p:txBody>
          <a:bodyPr/>
          <a:lstStyle/>
          <a:p>
            <a:r>
              <a:rPr lang="fr-FR" sz="1600" b="1" dirty="0">
                <a:solidFill>
                  <a:srgbClr val="D1D5DB"/>
                </a:solidFill>
                <a:latin typeface="Söhne"/>
              </a:rPr>
              <a:t> 	</a:t>
            </a:r>
            <a:r>
              <a:rPr lang="fr-FR" sz="1600" b="1" i="0" dirty="0">
                <a:solidFill>
                  <a:srgbClr val="D1D5DB"/>
                </a:solidFill>
                <a:effectLst/>
                <a:latin typeface="Söhne"/>
              </a:rPr>
              <a:t>Lorsque vous ouvrez l'interface</a:t>
            </a:r>
            <a:r>
              <a:rPr lang="fr-FR" sz="1600" b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fr-FR" sz="1600" b="1" i="0" dirty="0">
                <a:solidFill>
                  <a:srgbClr val="D1D5DB"/>
                </a:solidFill>
                <a:effectLst/>
                <a:latin typeface="Söhne"/>
              </a:rPr>
              <a:t>graphique, vous êtes accueilli par une page d'accueil simple .vous la choix de passer a l’une des fonctionnalités se la fonction </a:t>
            </a:r>
          </a:p>
          <a:p>
            <a:r>
              <a:rPr lang="fr-FR" sz="1600" b="1" dirty="0">
                <a:solidFill>
                  <a:srgbClr val="D1D5DB"/>
                </a:solidFill>
                <a:latin typeface="Söhne"/>
              </a:rPr>
              <a:t>	-la facturation ou</a:t>
            </a:r>
          </a:p>
          <a:p>
            <a:r>
              <a:rPr lang="fr-FR" sz="1600" b="1" dirty="0">
                <a:solidFill>
                  <a:srgbClr val="D1D5DB"/>
                </a:solidFill>
                <a:latin typeface="Söhne"/>
              </a:rPr>
              <a:t>	-la gestion des produits</a:t>
            </a:r>
            <a:endParaRPr lang="en-US" sz="1600" b="1" dirty="0"/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96893" y="2159832"/>
            <a:ext cx="3961107" cy="2290640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19" name="Sous-titre 18">
            <a:extLst>
              <a:ext uri="{FF2B5EF4-FFF2-40B4-BE49-F238E27FC236}">
                <a16:creationId xmlns:a16="http://schemas.microsoft.com/office/drawing/2014/main" id="{9BF35A3E-D110-62DA-90A1-B1E5D9CD9B99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80569" y="638951"/>
            <a:ext cx="3985081" cy="338400"/>
          </a:xfrm>
        </p:spPr>
        <p:txBody>
          <a:bodyPr/>
          <a:lstStyle/>
          <a:p>
            <a:pPr algn="ctr"/>
            <a:r>
              <a:rPr lang="fr-FR" sz="2800" b="1" dirty="0"/>
              <a:t>Ajouter produit</a:t>
            </a:r>
          </a:p>
        </p:txBody>
      </p:sp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4" name="Sous-titre 23">
            <a:extLst>
              <a:ext uri="{FF2B5EF4-FFF2-40B4-BE49-F238E27FC236}">
                <a16:creationId xmlns:a16="http://schemas.microsoft.com/office/drawing/2014/main" id="{525A95D4-F336-ECA1-D3CB-18D0D0EC3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875" y="1161295"/>
            <a:ext cx="7234621" cy="528088"/>
          </a:xfrm>
        </p:spPr>
        <p:txBody>
          <a:bodyPr/>
          <a:lstStyle/>
          <a:p>
            <a:r>
              <a:rPr lang="fr-FR" sz="1600" b="1" dirty="0"/>
              <a:t>	Il faux remplir tout les champs pour ne pas avoir un message d’erreur </a:t>
            </a:r>
            <a:endParaRPr lang="en-US" sz="1600" b="1" dirty="0"/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0A8AC-8CDC-5952-7258-20E6AC090A5C}"/>
              </a:ext>
            </a:extLst>
          </p:cNvPr>
          <p:cNvSpPr/>
          <p:nvPr/>
        </p:nvSpPr>
        <p:spPr>
          <a:xfrm>
            <a:off x="4279105" y="2986088"/>
            <a:ext cx="1212443" cy="6215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C56310A-FA9F-0110-8DF0-90552392766B}"/>
              </a:ext>
            </a:extLst>
          </p:cNvPr>
          <p:cNvCxnSpPr>
            <a:cxnSpLocks/>
          </p:cNvCxnSpPr>
          <p:nvPr/>
        </p:nvCxnSpPr>
        <p:spPr>
          <a:xfrm>
            <a:off x="2678906" y="1762514"/>
            <a:ext cx="1600199" cy="12235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0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13555" y="1873327"/>
            <a:ext cx="4605605" cy="2631221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19" name="Sous-titre 18">
            <a:extLst>
              <a:ext uri="{FF2B5EF4-FFF2-40B4-BE49-F238E27FC236}">
                <a16:creationId xmlns:a16="http://schemas.microsoft.com/office/drawing/2014/main" id="{9BF35A3E-D110-62DA-90A1-B1E5D9CD9B99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80569" y="638951"/>
            <a:ext cx="3985081" cy="338400"/>
          </a:xfrm>
        </p:spPr>
        <p:txBody>
          <a:bodyPr/>
          <a:lstStyle/>
          <a:p>
            <a:pPr algn="ctr"/>
            <a:r>
              <a:rPr lang="fr-FR" sz="2800" b="1" dirty="0"/>
              <a:t>Ajouter produit</a:t>
            </a:r>
          </a:p>
        </p:txBody>
      </p:sp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4" name="Sous-titre 23">
            <a:extLst>
              <a:ext uri="{FF2B5EF4-FFF2-40B4-BE49-F238E27FC236}">
                <a16:creationId xmlns:a16="http://schemas.microsoft.com/office/drawing/2014/main" id="{525A95D4-F336-ECA1-D3CB-18D0D0EC3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875" y="1161295"/>
            <a:ext cx="7806125" cy="528088"/>
          </a:xfrm>
        </p:spPr>
        <p:txBody>
          <a:bodyPr/>
          <a:lstStyle/>
          <a:p>
            <a:r>
              <a:rPr lang="fr-FR" sz="1600" b="1" dirty="0"/>
              <a:t>	Il faux enter un code produit qui n’existe pas dans la BDD (unicité) pour ne pas avoir un message d’erreur </a:t>
            </a:r>
            <a:endParaRPr lang="en-US" sz="1600" b="1" dirty="0"/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0A8AC-8CDC-5952-7258-20E6AC090A5C}"/>
              </a:ext>
            </a:extLst>
          </p:cNvPr>
          <p:cNvSpPr/>
          <p:nvPr/>
        </p:nvSpPr>
        <p:spPr>
          <a:xfrm>
            <a:off x="5575225" y="2942378"/>
            <a:ext cx="1561381" cy="2731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C56310A-FA9F-0110-8DF0-90552392766B}"/>
              </a:ext>
            </a:extLst>
          </p:cNvPr>
          <p:cNvCxnSpPr>
            <a:cxnSpLocks/>
          </p:cNvCxnSpPr>
          <p:nvPr/>
        </p:nvCxnSpPr>
        <p:spPr>
          <a:xfrm>
            <a:off x="4572000" y="1750219"/>
            <a:ext cx="1003225" cy="11921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6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2536" y="1737251"/>
            <a:ext cx="4621213" cy="2683409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19" name="Sous-titre 18">
            <a:extLst>
              <a:ext uri="{FF2B5EF4-FFF2-40B4-BE49-F238E27FC236}">
                <a16:creationId xmlns:a16="http://schemas.microsoft.com/office/drawing/2014/main" id="{9BF35A3E-D110-62DA-90A1-B1E5D9CD9B99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80569" y="638951"/>
            <a:ext cx="3985081" cy="338400"/>
          </a:xfrm>
        </p:spPr>
        <p:txBody>
          <a:bodyPr/>
          <a:lstStyle/>
          <a:p>
            <a:pPr algn="ctr"/>
            <a:r>
              <a:rPr lang="fr-FR" sz="2800" b="1" dirty="0"/>
              <a:t>Ajouter produit</a:t>
            </a:r>
          </a:p>
        </p:txBody>
      </p:sp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4" name="Sous-titre 23">
            <a:extLst>
              <a:ext uri="{FF2B5EF4-FFF2-40B4-BE49-F238E27FC236}">
                <a16:creationId xmlns:a16="http://schemas.microsoft.com/office/drawing/2014/main" id="{525A95D4-F336-ECA1-D3CB-18D0D0EC3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875" y="1161295"/>
            <a:ext cx="7806123" cy="528088"/>
          </a:xfrm>
        </p:spPr>
        <p:txBody>
          <a:bodyPr/>
          <a:lstStyle/>
          <a:p>
            <a:r>
              <a:rPr lang="fr-FR" sz="1600" b="1" dirty="0"/>
              <a:t>Si tout les champs sont remplis ,valide , et code unique alors un message de validation de l’ajout s’affiche </a:t>
            </a:r>
            <a:endParaRPr lang="en-US" sz="1600" b="1" dirty="0"/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0A8AC-8CDC-5952-7258-20E6AC090A5C}"/>
              </a:ext>
            </a:extLst>
          </p:cNvPr>
          <p:cNvSpPr/>
          <p:nvPr/>
        </p:nvSpPr>
        <p:spPr>
          <a:xfrm>
            <a:off x="4155668" y="2726773"/>
            <a:ext cx="1335881" cy="7273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C56310A-FA9F-0110-8DF0-90552392766B}"/>
              </a:ext>
            </a:extLst>
          </p:cNvPr>
          <p:cNvCxnSpPr>
            <a:cxnSpLocks/>
          </p:cNvCxnSpPr>
          <p:nvPr/>
        </p:nvCxnSpPr>
        <p:spPr>
          <a:xfrm>
            <a:off x="2678906" y="1762514"/>
            <a:ext cx="1476762" cy="9642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5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400" b="1" dirty="0">
                <a:solidFill>
                  <a:schemeClr val="accent3"/>
                </a:solidFill>
              </a:rPr>
              <a:t>BY </a:t>
            </a:r>
            <a:r>
              <a:rPr lang="fr-FR" sz="1400" b="1" dirty="0"/>
              <a:t>B</a:t>
            </a:r>
            <a:r>
              <a:rPr lang="fr-FR" sz="1400" b="1" dirty="0">
                <a:solidFill>
                  <a:schemeClr val="accent3"/>
                </a:solidFill>
              </a:rPr>
              <a:t>en </a:t>
            </a:r>
            <a:r>
              <a:rPr lang="fr-FR" sz="1400" b="1" dirty="0"/>
              <a:t>H</a:t>
            </a:r>
            <a:r>
              <a:rPr lang="fr-FR" sz="1400" b="1" dirty="0">
                <a:solidFill>
                  <a:schemeClr val="accent3"/>
                </a:solidFill>
              </a:rPr>
              <a:t>lel </a:t>
            </a:r>
            <a:r>
              <a:rPr lang="fr-FR" sz="1400" b="1" dirty="0"/>
              <a:t>A</a:t>
            </a:r>
            <a:r>
              <a:rPr lang="fr-FR" sz="1400" b="1" dirty="0">
                <a:solidFill>
                  <a:schemeClr val="accent3"/>
                </a:solidFill>
              </a:rPr>
              <a:t>dib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FAFC7D-05F9-DE4B-9C3C-0EADD58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9390" y="1952302"/>
            <a:ext cx="4484359" cy="2557633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19" name="Sous-titre 18">
            <a:extLst>
              <a:ext uri="{FF2B5EF4-FFF2-40B4-BE49-F238E27FC236}">
                <a16:creationId xmlns:a16="http://schemas.microsoft.com/office/drawing/2014/main" id="{9BF35A3E-D110-62DA-90A1-B1E5D9CD9B99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884583" y="633565"/>
            <a:ext cx="3985081" cy="338400"/>
          </a:xfrm>
        </p:spPr>
        <p:txBody>
          <a:bodyPr/>
          <a:lstStyle/>
          <a:p>
            <a:pPr algn="ctr"/>
            <a:r>
              <a:rPr lang="fr-FR" sz="2800" b="1" dirty="0"/>
              <a:t>Modifier produit</a:t>
            </a:r>
          </a:p>
        </p:txBody>
      </p:sp>
      <p:sp>
        <p:nvSpPr>
          <p:cNvPr id="22" name="Google Shape;465;p27">
            <a:extLst>
              <a:ext uri="{FF2B5EF4-FFF2-40B4-BE49-F238E27FC236}">
                <a16:creationId xmlns:a16="http://schemas.microsoft.com/office/drawing/2014/main" id="{B3029A70-9121-EBDE-9A53-0A8656A97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fr-FR" sz="1400" dirty="0">
                <a:solidFill>
                  <a:schemeClr val="accent3"/>
                </a:solidFill>
              </a:rPr>
              <a:t>ISIMM 2023</a:t>
            </a:r>
          </a:p>
        </p:txBody>
      </p:sp>
      <p:sp>
        <p:nvSpPr>
          <p:cNvPr id="24" name="Sous-titre 23">
            <a:extLst>
              <a:ext uri="{FF2B5EF4-FFF2-40B4-BE49-F238E27FC236}">
                <a16:creationId xmlns:a16="http://schemas.microsoft.com/office/drawing/2014/main" id="{525A95D4-F336-ECA1-D3CB-18D0D0EC3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875" y="1161295"/>
            <a:ext cx="7806125" cy="528088"/>
          </a:xfrm>
        </p:spPr>
        <p:txBody>
          <a:bodyPr/>
          <a:lstStyle/>
          <a:p>
            <a:r>
              <a:rPr lang="fr-FR" sz="1600" b="1" dirty="0"/>
              <a:t>Si on veut de changer un détail d’un tell produit il suffit de le sélectionnée dans le tableaux et de le modifier puis un message de validation s’affiche </a:t>
            </a:r>
            <a:endParaRPr lang="en-US" sz="1600" b="1" dirty="0"/>
          </a:p>
        </p:txBody>
      </p:sp>
      <p:sp>
        <p:nvSpPr>
          <p:cNvPr id="25" name="Google Shape;466;p27">
            <a:extLst>
              <a:ext uri="{FF2B5EF4-FFF2-40B4-BE49-F238E27FC236}">
                <a16:creationId xmlns:a16="http://schemas.microsoft.com/office/drawing/2014/main" id="{A7440C48-5754-AA40-C11F-2332735D936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fr-FR" dirty="0"/>
              <a:t>Mini projet JAVA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0A8AC-8CDC-5952-7258-20E6AC090A5C}"/>
              </a:ext>
            </a:extLst>
          </p:cNvPr>
          <p:cNvSpPr/>
          <p:nvPr/>
        </p:nvSpPr>
        <p:spPr>
          <a:xfrm>
            <a:off x="4307681" y="2831067"/>
            <a:ext cx="1183868" cy="733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C56310A-FA9F-0110-8DF0-90552392766B}"/>
              </a:ext>
            </a:extLst>
          </p:cNvPr>
          <p:cNvCxnSpPr>
            <a:cxnSpLocks/>
          </p:cNvCxnSpPr>
          <p:nvPr/>
        </p:nvCxnSpPr>
        <p:spPr>
          <a:xfrm>
            <a:off x="2521744" y="1814083"/>
            <a:ext cx="1648291" cy="13897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466BC58-6D80-1D9E-5B5E-D2FDBE534BBF}"/>
              </a:ext>
            </a:extLst>
          </p:cNvPr>
          <p:cNvSpPr txBox="1"/>
          <p:nvPr/>
        </p:nvSpPr>
        <p:spPr>
          <a:xfrm>
            <a:off x="2300287" y="2417862"/>
            <a:ext cx="4614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(unicité)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4129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371</TotalTime>
  <Words>1038</Words>
  <Application>Microsoft Office PowerPoint</Application>
  <PresentationFormat>Affichage à l'écran (16:9)</PresentationFormat>
  <Paragraphs>161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Fira Code</vt:lpstr>
      <vt:lpstr>Montserrat</vt:lpstr>
      <vt:lpstr>Google Sans Mono</vt:lpstr>
      <vt:lpstr>Arial</vt:lpstr>
      <vt:lpstr>Söhne</vt:lpstr>
      <vt:lpstr>Avenir Next</vt:lpstr>
      <vt:lpstr>Google Sans</vt:lpstr>
      <vt:lpstr>Programming Language Workshop for Beginners by Slidesgo</vt:lpstr>
      <vt:lpstr>Présentation PowerPoint</vt:lpstr>
      <vt:lpstr>Public String presenter_par (){  return(“ce travail est presenté par : Ben Hlel Adib”);  }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Resources {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  hello_word ():</dc:title>
  <dc:creator>SomeTwo</dc:creator>
  <cp:lastModifiedBy>Adib Ben hlel</cp:lastModifiedBy>
  <cp:revision>16</cp:revision>
  <dcterms:modified xsi:type="dcterms:W3CDTF">2023-12-06T08:59:06Z</dcterms:modified>
</cp:coreProperties>
</file>