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4" r:id="rId1"/>
  </p:sldMasterIdLst>
  <p:sldIdLst>
    <p:sldId id="270" r:id="rId2"/>
    <p:sldId id="268" r:id="rId3"/>
    <p:sldId id="256" r:id="rId4"/>
    <p:sldId id="267" r:id="rId5"/>
    <p:sldId id="269" r:id="rId6"/>
    <p:sldId id="257" r:id="rId7"/>
    <p:sldId id="258" r:id="rId8"/>
    <p:sldId id="259" r:id="rId9"/>
    <p:sldId id="260" r:id="rId10"/>
    <p:sldId id="261" r:id="rId11"/>
    <p:sldId id="262" r:id="rId12"/>
    <p:sldId id="271" r:id="rId13"/>
    <p:sldId id="272" r:id="rId14"/>
    <p:sldId id="263"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8" d="100"/>
          <a:sy n="88" d="100"/>
        </p:scale>
        <p:origin x="48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302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943256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9352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43964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60500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63237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7347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179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510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398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206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732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8125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200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832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707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904311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2005" y="1471748"/>
            <a:ext cx="7766936" cy="1646302"/>
          </a:xfrm>
        </p:spPr>
        <p:txBody>
          <a:bodyPr/>
          <a:lstStyle/>
          <a:p>
            <a:r>
              <a:rPr lang="en-US" dirty="0" smtClean="0"/>
              <a:t>DAA Assignment 1</a:t>
            </a:r>
            <a:br>
              <a:rPr lang="en-US" dirty="0" smtClean="0"/>
            </a:br>
            <a:r>
              <a:rPr lang="en-US" dirty="0" smtClean="0"/>
              <a:t>- Group 17</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30062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96" y="284475"/>
            <a:ext cx="8911687" cy="1280890"/>
          </a:xfrm>
        </p:spPr>
        <p:txBody>
          <a:bodyPr/>
          <a:lstStyle/>
          <a:p>
            <a:r>
              <a:rPr lang="en-US" dirty="0" err="1" smtClean="0"/>
              <a:t>Psuedo</a:t>
            </a:r>
            <a:r>
              <a:rPr lang="en-US" dirty="0" smtClean="0"/>
              <a:t> Code</a:t>
            </a:r>
            <a:endParaRPr lang="en-US" dirty="0"/>
          </a:p>
        </p:txBody>
      </p:sp>
      <p:pic>
        <p:nvPicPr>
          <p:cNvPr id="4" name="Content Placeholder 3"/>
          <p:cNvPicPr>
            <a:picLocks noGrp="1" noChangeAspect="1"/>
          </p:cNvPicPr>
          <p:nvPr>
            <p:ph idx="1"/>
          </p:nvPr>
        </p:nvPicPr>
        <p:blipFill>
          <a:blip r:embed="rId2"/>
          <a:stretch>
            <a:fillRect/>
          </a:stretch>
        </p:blipFill>
        <p:spPr>
          <a:xfrm>
            <a:off x="3509556" y="0"/>
            <a:ext cx="4981302" cy="6117893"/>
          </a:xfrm>
          <a:prstGeom prst="rect">
            <a:avLst/>
          </a:prstGeom>
        </p:spPr>
      </p:pic>
      <p:pic>
        <p:nvPicPr>
          <p:cNvPr id="5" name="Picture 4"/>
          <p:cNvPicPr>
            <a:picLocks noChangeAspect="1"/>
          </p:cNvPicPr>
          <p:nvPr/>
        </p:nvPicPr>
        <p:blipFill>
          <a:blip r:embed="rId3"/>
          <a:stretch>
            <a:fillRect/>
          </a:stretch>
        </p:blipFill>
        <p:spPr>
          <a:xfrm>
            <a:off x="4190454" y="5829300"/>
            <a:ext cx="2266950" cy="1028700"/>
          </a:xfrm>
          <a:prstGeom prst="rect">
            <a:avLst/>
          </a:prstGeom>
        </p:spPr>
      </p:pic>
    </p:spTree>
    <p:extLst>
      <p:ext uri="{BB962C8B-B14F-4D97-AF65-F5344CB8AC3E}">
        <p14:creationId xmlns:p14="http://schemas.microsoft.com/office/powerpoint/2010/main" val="268571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a:t>
            </a:r>
            <a:r>
              <a:rPr lang="en-US" dirty="0" smtClean="0"/>
              <a:t>Discussion – Time Complexity</a:t>
            </a:r>
            <a:endParaRPr lang="en-US" dirty="0"/>
          </a:p>
        </p:txBody>
      </p:sp>
      <p:pic>
        <p:nvPicPr>
          <p:cNvPr id="5" name="Content Placeholder 4"/>
          <p:cNvPicPr>
            <a:picLocks noGrp="1" noChangeAspect="1"/>
          </p:cNvPicPr>
          <p:nvPr>
            <p:ph idx="1"/>
          </p:nvPr>
        </p:nvPicPr>
        <p:blipFill rotWithShape="1">
          <a:blip r:embed="rId2"/>
          <a:srcRect l="203" t="-52948" r="-203" b="55767"/>
          <a:stretch/>
        </p:blipFill>
        <p:spPr>
          <a:xfrm>
            <a:off x="677690" y="-278674"/>
            <a:ext cx="8596312" cy="5538652"/>
          </a:xfrm>
          <a:prstGeom prst="rect">
            <a:avLst/>
          </a:prstGeom>
        </p:spPr>
      </p:pic>
    </p:spTree>
    <p:extLst>
      <p:ext uri="{BB962C8B-B14F-4D97-AF65-F5344CB8AC3E}">
        <p14:creationId xmlns:p14="http://schemas.microsoft.com/office/powerpoint/2010/main" val="197528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For best Case Scenario</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200" dirty="0" smtClean="0"/>
              <a:t>Every number in the array is a composite number, i.e. there is no prime number.</a:t>
            </a:r>
            <a:endParaRPr lang="en-US" sz="3200" dirty="0"/>
          </a:p>
          <a:p>
            <a:pPr marL="0" indent="0">
              <a:buNone/>
            </a:pPr>
            <a:r>
              <a:rPr lang="en-US" sz="3200" dirty="0" smtClean="0"/>
              <a:t>For </a:t>
            </a:r>
            <a:r>
              <a:rPr lang="en-US" sz="3200" dirty="0" err="1" smtClean="0"/>
              <a:t>eg</a:t>
            </a:r>
            <a:r>
              <a:rPr lang="en-US" sz="3200" dirty="0" smtClean="0"/>
              <a:t>. – There is an array of 10 numbers –</a:t>
            </a:r>
          </a:p>
          <a:p>
            <a:pPr marL="0" indent="0">
              <a:buNone/>
            </a:pPr>
            <a:r>
              <a:rPr lang="en-US" sz="3200" dirty="0"/>
              <a:t>	</a:t>
            </a:r>
            <a:r>
              <a:rPr lang="en-US" sz="3200" dirty="0" smtClean="0"/>
              <a:t>86810, 86712, 11116, 49909, 99000, 11112,      	77638, 90102, 12055, 26565</a:t>
            </a:r>
          </a:p>
          <a:p>
            <a:pPr marL="0" indent="0">
              <a:buNone/>
            </a:pPr>
            <a:r>
              <a:rPr lang="en-US" sz="3200" dirty="0" smtClean="0"/>
              <a:t>In above example, there is no prime, thus we do not need to compute the minimum value every time.</a:t>
            </a:r>
            <a:endParaRPr lang="en-US" sz="3200" dirty="0"/>
          </a:p>
        </p:txBody>
      </p:sp>
    </p:spTree>
    <p:extLst>
      <p:ext uri="{BB962C8B-B14F-4D97-AF65-F5344CB8AC3E}">
        <p14:creationId xmlns:p14="http://schemas.microsoft.com/office/powerpoint/2010/main" val="73037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 Worst Case Scenario</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When every number is a prime, and the </a:t>
            </a:r>
            <a:r>
              <a:rPr lang="en-US" sz="2400" dirty="0" smtClean="0"/>
              <a:t>numbers are arranged in descending order.</a:t>
            </a:r>
          </a:p>
          <a:p>
            <a:pPr marL="0" indent="0">
              <a:buNone/>
            </a:pPr>
            <a:r>
              <a:rPr lang="en-US" sz="2400" dirty="0" err="1" smtClean="0"/>
              <a:t>Eg</a:t>
            </a:r>
            <a:r>
              <a:rPr lang="en-US" sz="2400" dirty="0" smtClean="0"/>
              <a:t>. – 20341, 20333, 20323, 20011, 19919, 18913, 17489, 16699, 14957, 13799</a:t>
            </a:r>
          </a:p>
          <a:p>
            <a:pPr marL="0" indent="0">
              <a:buNone/>
            </a:pPr>
            <a:endParaRPr lang="en-US" sz="2400" dirty="0" smtClean="0"/>
          </a:p>
          <a:p>
            <a:pPr marL="0" indent="0">
              <a:buNone/>
            </a:pPr>
            <a:r>
              <a:rPr lang="en-US" sz="2400" dirty="0" smtClean="0"/>
              <a:t>In above example, since all the number are prime, we first store the value of first prime in a variable, and then keep checking everytime if the next prime is a smaller number. Since the new number is smaller than the previous one, we have to update the value everytime, thus taking more time.</a:t>
            </a:r>
            <a:endParaRPr lang="en-US" sz="2400" dirty="0"/>
          </a:p>
        </p:txBody>
      </p:sp>
    </p:spTree>
    <p:extLst>
      <p:ext uri="{BB962C8B-B14F-4D97-AF65-F5344CB8AC3E}">
        <p14:creationId xmlns:p14="http://schemas.microsoft.com/office/powerpoint/2010/main" val="85017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4378" y="513806"/>
            <a:ext cx="11108056" cy="5904411"/>
          </a:xfrm>
          <a:prstGeom prst="rect">
            <a:avLst/>
          </a:prstGeom>
        </p:spPr>
      </p:pic>
    </p:spTree>
    <p:extLst>
      <p:ext uri="{BB962C8B-B14F-4D97-AF65-F5344CB8AC3E}">
        <p14:creationId xmlns:p14="http://schemas.microsoft.com/office/powerpoint/2010/main" val="16931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a:t>
            </a:r>
            <a:r>
              <a:rPr lang="en-US" dirty="0"/>
              <a:t>Space Complexity</a:t>
            </a:r>
            <a:endParaRPr lang="en-US" dirty="0"/>
          </a:p>
        </p:txBody>
      </p:sp>
      <p:pic>
        <p:nvPicPr>
          <p:cNvPr id="6" name="Picture 5"/>
          <p:cNvPicPr>
            <a:picLocks noChangeAspect="1"/>
          </p:cNvPicPr>
          <p:nvPr/>
        </p:nvPicPr>
        <p:blipFill>
          <a:blip r:embed="rId2"/>
          <a:stretch>
            <a:fillRect/>
          </a:stretch>
        </p:blipFill>
        <p:spPr>
          <a:xfrm>
            <a:off x="296092" y="2612572"/>
            <a:ext cx="9283337" cy="2368731"/>
          </a:xfrm>
          <a:prstGeom prst="rect">
            <a:avLst/>
          </a:prstGeom>
        </p:spPr>
      </p:pic>
    </p:spTree>
    <p:extLst>
      <p:ext uri="{BB962C8B-B14F-4D97-AF65-F5344CB8AC3E}">
        <p14:creationId xmlns:p14="http://schemas.microsoft.com/office/powerpoint/2010/main" val="2494796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endParaRPr lang="en-US" dirty="0"/>
          </a:p>
        </p:txBody>
      </p:sp>
      <p:pic>
        <p:nvPicPr>
          <p:cNvPr id="4" name="Content Placeholder 3"/>
          <p:cNvPicPr>
            <a:picLocks noGrp="1" noChangeAspect="1"/>
          </p:cNvPicPr>
          <p:nvPr>
            <p:ph idx="1"/>
          </p:nvPr>
        </p:nvPicPr>
        <p:blipFill>
          <a:blip r:embed="rId2"/>
          <a:stretch>
            <a:fillRect/>
          </a:stretch>
        </p:blipFill>
        <p:spPr>
          <a:xfrm>
            <a:off x="1950720" y="2673532"/>
            <a:ext cx="7071360" cy="2299061"/>
          </a:xfrm>
          <a:prstGeom prst="rect">
            <a:avLst/>
          </a:prstGeom>
        </p:spPr>
      </p:pic>
    </p:spTree>
    <p:extLst>
      <p:ext uri="{BB962C8B-B14F-4D97-AF65-F5344CB8AC3E}">
        <p14:creationId xmlns:p14="http://schemas.microsoft.com/office/powerpoint/2010/main" val="48485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pic>
        <p:nvPicPr>
          <p:cNvPr id="4" name="Content Placeholder 3"/>
          <p:cNvPicPr>
            <a:picLocks noGrp="1" noChangeAspect="1"/>
          </p:cNvPicPr>
          <p:nvPr>
            <p:ph idx="1"/>
          </p:nvPr>
        </p:nvPicPr>
        <p:blipFill>
          <a:blip r:embed="rId2"/>
          <a:stretch>
            <a:fillRect/>
          </a:stretch>
        </p:blipFill>
        <p:spPr>
          <a:xfrm>
            <a:off x="217713" y="2403566"/>
            <a:ext cx="9486629" cy="2586446"/>
          </a:xfrm>
          <a:prstGeom prst="rect">
            <a:avLst/>
          </a:prstGeom>
        </p:spPr>
      </p:pic>
    </p:spTree>
    <p:extLst>
      <p:ext uri="{BB962C8B-B14F-4D97-AF65-F5344CB8AC3E}">
        <p14:creationId xmlns:p14="http://schemas.microsoft.com/office/powerpoint/2010/main" val="203027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4800" b="1" dirty="0"/>
              <a:t>Given an array of randomly generated positive integers of size 1000 such that, elements </a:t>
            </a:r>
            <a:r>
              <a:rPr lang="en-US" sz="4800" b="1" dirty="0" smtClean="0"/>
              <a:t>of the </a:t>
            </a:r>
            <a:r>
              <a:rPr lang="en-US" sz="4800" b="1" dirty="0"/>
              <a:t>array range from 10000 to 1000000. Locate the smallest prime number.</a:t>
            </a:r>
            <a:endParaRPr lang="en-US" sz="4800" b="1" dirty="0"/>
          </a:p>
        </p:txBody>
      </p:sp>
    </p:spTree>
    <p:extLst>
      <p:ext uri="{BB962C8B-B14F-4D97-AF65-F5344CB8AC3E}">
        <p14:creationId xmlns:p14="http://schemas.microsoft.com/office/powerpoint/2010/main" val="29953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263" y="1698806"/>
            <a:ext cx="9263017" cy="4193994"/>
          </a:xfrm>
        </p:spPr>
        <p:txBody>
          <a:bodyPr>
            <a:noAutofit/>
          </a:bodyPr>
          <a:lstStyle/>
          <a:p>
            <a:pPr algn="ctr"/>
            <a:r>
              <a:rPr lang="en-US" sz="4000" b="1" dirty="0" smtClean="0">
                <a:solidFill>
                  <a:schemeClr val="tx1">
                    <a:lumMod val="95000"/>
                    <a:lumOff val="5000"/>
                  </a:schemeClr>
                </a:solidFill>
              </a:rPr>
              <a:t>Abstract</a:t>
            </a:r>
            <a:endParaRPr lang="en-US" sz="4000" b="1" dirty="0">
              <a:solidFill>
                <a:schemeClr val="tx1">
                  <a:lumMod val="95000"/>
                  <a:lumOff val="5000"/>
                </a:schemeClr>
              </a:solidFill>
            </a:endParaRPr>
          </a:p>
          <a:p>
            <a:pPr algn="l"/>
            <a:r>
              <a:rPr lang="en-US" sz="2000" dirty="0">
                <a:solidFill>
                  <a:schemeClr val="tx1">
                    <a:lumMod val="95000"/>
                    <a:lumOff val="5000"/>
                  </a:schemeClr>
                </a:solidFill>
              </a:rPr>
              <a:t>The problem is to find the smallest prime number in a given array. </a:t>
            </a:r>
            <a:r>
              <a:rPr lang="en-US" sz="2000" dirty="0" smtClean="0">
                <a:solidFill>
                  <a:schemeClr val="tx1">
                    <a:lumMod val="95000"/>
                    <a:lumOff val="5000"/>
                  </a:schemeClr>
                </a:solidFill>
              </a:rPr>
              <a:t>There </a:t>
            </a:r>
            <a:r>
              <a:rPr lang="en-US" sz="2000" dirty="0">
                <a:solidFill>
                  <a:schemeClr val="tx1">
                    <a:lumMod val="95000"/>
                    <a:lumOff val="5000"/>
                  </a:schemeClr>
                </a:solidFill>
              </a:rPr>
              <a:t>are many algorithms to solve the above problem. We have to select the one which has least time complexity. For this we use the algorithm named Sieve of Eratosthenes. In this algorithm we precompute the prime numbers up to the maximum number of the array. Precomputation includes creating a </a:t>
            </a:r>
            <a:r>
              <a:rPr lang="en-US" sz="2000" dirty="0" err="1">
                <a:solidFill>
                  <a:schemeClr val="tx1">
                    <a:lumMod val="95000"/>
                    <a:lumOff val="5000"/>
                  </a:schemeClr>
                </a:solidFill>
              </a:rPr>
              <a:t>boolean</a:t>
            </a:r>
            <a:r>
              <a:rPr lang="en-US" sz="2000" dirty="0">
                <a:solidFill>
                  <a:schemeClr val="tx1">
                    <a:lumMod val="95000"/>
                    <a:lumOff val="5000"/>
                  </a:schemeClr>
                </a:solidFill>
              </a:rPr>
              <a:t> array and then the array block corresponding to a prime index is set to true. Then we check each number of the array whether it is prime or not and then find the minimum of the prime numbers. The time complexity of the above code is max(log(log(max)), where max is the largest number in the array</a:t>
            </a:r>
            <a:r>
              <a:rPr lang="en-US" sz="2000" dirty="0" smtClean="0"/>
              <a:t>.</a:t>
            </a:r>
            <a:endParaRPr lang="en-US" sz="2000" b="1" dirty="0">
              <a:solidFill>
                <a:schemeClr val="tx1">
                  <a:lumMod val="95000"/>
                  <a:lumOff val="5000"/>
                </a:schemeClr>
              </a:solidFill>
            </a:endParaRPr>
          </a:p>
        </p:txBody>
      </p:sp>
    </p:spTree>
    <p:extLst>
      <p:ext uri="{BB962C8B-B14F-4D97-AF65-F5344CB8AC3E}">
        <p14:creationId xmlns:p14="http://schemas.microsoft.com/office/powerpoint/2010/main" val="299585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KeyWords</a:t>
            </a:r>
            <a:endParaRPr lang="en-US" dirty="0"/>
          </a:p>
        </p:txBody>
      </p:sp>
      <p:sp>
        <p:nvSpPr>
          <p:cNvPr id="3" name="Content Placeholder 2"/>
          <p:cNvSpPr>
            <a:spLocks noGrp="1"/>
          </p:cNvSpPr>
          <p:nvPr>
            <p:ph idx="1"/>
          </p:nvPr>
        </p:nvSpPr>
        <p:spPr/>
        <p:txBody>
          <a:bodyPr>
            <a:normAutofit/>
          </a:bodyPr>
          <a:lstStyle/>
          <a:p>
            <a:pPr marL="0" indent="0">
              <a:buNone/>
            </a:pPr>
            <a:r>
              <a:rPr lang="en-US" sz="4400" b="1" u="sng" dirty="0"/>
              <a:t>Prime</a:t>
            </a:r>
            <a:r>
              <a:rPr lang="en-US" sz="4400" dirty="0"/>
              <a:t>: A number is said to be prime, if it is divisible only by 1 and itself.</a:t>
            </a:r>
            <a:endParaRPr lang="en-US" sz="4400" dirty="0"/>
          </a:p>
        </p:txBody>
      </p:sp>
    </p:spTree>
    <p:extLst>
      <p:ext uri="{BB962C8B-B14F-4D97-AF65-F5344CB8AC3E}">
        <p14:creationId xmlns:p14="http://schemas.microsoft.com/office/powerpoint/2010/main" val="418283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pic>
        <p:nvPicPr>
          <p:cNvPr id="4" name="Content Placeholder 3"/>
          <p:cNvPicPr>
            <a:picLocks noGrp="1" noChangeAspect="1"/>
          </p:cNvPicPr>
          <p:nvPr>
            <p:ph idx="1"/>
          </p:nvPr>
        </p:nvPicPr>
        <p:blipFill>
          <a:blip r:embed="rId2"/>
          <a:stretch>
            <a:fillRect/>
          </a:stretch>
        </p:blipFill>
        <p:spPr>
          <a:xfrm>
            <a:off x="296988" y="2101669"/>
            <a:ext cx="9357360" cy="3171371"/>
          </a:xfrm>
          <a:prstGeom prst="rect">
            <a:avLst/>
          </a:prstGeom>
        </p:spPr>
      </p:pic>
    </p:spTree>
    <p:extLst>
      <p:ext uri="{BB962C8B-B14F-4D97-AF65-F5344CB8AC3E}">
        <p14:creationId xmlns:p14="http://schemas.microsoft.com/office/powerpoint/2010/main" val="414104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p:txBody>
          <a:bodyPr>
            <a:normAutofit/>
          </a:bodyPr>
          <a:lstStyle/>
          <a:p>
            <a:r>
              <a:rPr lang="en-US" dirty="0">
                <a:solidFill>
                  <a:schemeClr val="tx1">
                    <a:lumMod val="95000"/>
                    <a:lumOff val="5000"/>
                  </a:schemeClr>
                </a:solidFill>
              </a:rPr>
              <a:t>Here we have used the popular algorithm 'Sieve of Eratosthenes' for finding smallest prime number in a given array.</a:t>
            </a:r>
          </a:p>
          <a:p>
            <a:r>
              <a:rPr lang="en-US" dirty="0">
                <a:solidFill>
                  <a:schemeClr val="tx1">
                    <a:lumMod val="95000"/>
                    <a:lumOff val="5000"/>
                  </a:schemeClr>
                </a:solidFill>
              </a:rPr>
              <a:t>A number is prime, if none of the smaller prime numbers divides it. Since we iterate over the prime numbers in order, we already marked all numbers, which are divisible by at least one of the prime numbers. Hence if we reach a cell and it is not marked, then it isn't divisible by any smaller prime number and therefore has to be prime.</a:t>
            </a:r>
          </a:p>
          <a:p>
            <a:r>
              <a:rPr lang="en-US" dirty="0">
                <a:solidFill>
                  <a:schemeClr val="tx1">
                    <a:lumMod val="95000"/>
                    <a:lumOff val="5000"/>
                  </a:schemeClr>
                </a:solidFill>
              </a:rPr>
              <a:t>We have first calculated the maximum number in the input array and used the algorithm for marking prime numbers in array of size equal to that number. Then among the prime numbers we found the minimum number</a:t>
            </a:r>
            <a:r>
              <a:rPr lang="en-US" dirty="0" smtClean="0">
                <a:solidFill>
                  <a:schemeClr val="tx1">
                    <a:lumMod val="95000"/>
                    <a:lumOff val="5000"/>
                  </a:schemeClr>
                </a:solidFill>
              </a:rPr>
              <a:t>.</a:t>
            </a:r>
            <a:r>
              <a:rPr lang="en-US" dirty="0">
                <a:solidFill>
                  <a:schemeClr val="tx1">
                    <a:lumMod val="95000"/>
                    <a:lumOff val="5000"/>
                  </a:schemeClr>
                </a:solidFill>
              </a:rPr>
              <a:t/>
            </a:r>
            <a:br>
              <a:rPr lang="en-US" dirty="0">
                <a:solidFill>
                  <a:schemeClr val="tx1">
                    <a:lumMod val="95000"/>
                    <a:lumOff val="5000"/>
                  </a:schemeClr>
                </a:solidFill>
              </a:rPr>
            </a:br>
            <a:endParaRPr lang="en-US" b="1" dirty="0">
              <a:solidFill>
                <a:schemeClr val="tx1">
                  <a:lumMod val="95000"/>
                  <a:lumOff val="5000"/>
                </a:schemeClr>
              </a:solidFill>
            </a:endParaRPr>
          </a:p>
        </p:txBody>
      </p:sp>
    </p:spTree>
    <p:extLst>
      <p:ext uri="{BB962C8B-B14F-4D97-AF65-F5344CB8AC3E}">
        <p14:creationId xmlns:p14="http://schemas.microsoft.com/office/powerpoint/2010/main" val="366579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Design –</a:t>
            </a:r>
            <a:br>
              <a:rPr lang="en-US" dirty="0" smtClean="0"/>
            </a:br>
            <a:r>
              <a:rPr lang="en-US" dirty="0" smtClean="0"/>
              <a:t>a. Using Brute Force – O(n*</a:t>
            </a:r>
            <a:r>
              <a:rPr lang="en-US" dirty="0" err="1" smtClean="0"/>
              <a:t>sqrt</a:t>
            </a:r>
            <a:r>
              <a:rPr lang="en-US" dirty="0" smtClean="0"/>
              <a:t>(max))</a:t>
            </a:r>
            <a:endParaRPr lang="en-US" dirty="0"/>
          </a:p>
        </p:txBody>
      </p:sp>
      <p:sp>
        <p:nvSpPr>
          <p:cNvPr id="3" name="Content Placeholder 2"/>
          <p:cNvSpPr>
            <a:spLocks noGrp="1"/>
          </p:cNvSpPr>
          <p:nvPr>
            <p:ph idx="1"/>
          </p:nvPr>
        </p:nvSpPr>
        <p:spPr/>
        <p:txBody>
          <a:bodyPr>
            <a:normAutofit/>
          </a:bodyPr>
          <a:lstStyle/>
          <a:p>
            <a:pPr marL="0" indent="0">
              <a:buNone/>
            </a:pPr>
            <a:r>
              <a:rPr lang="en-US" b="1" u="sng" dirty="0" smtClean="0"/>
              <a:t>Parameters</a:t>
            </a:r>
            <a:r>
              <a:rPr lang="en-US" dirty="0"/>
              <a:t> </a:t>
            </a:r>
            <a:r>
              <a:rPr lang="en-US" dirty="0" smtClean="0"/>
              <a:t>-</a:t>
            </a:r>
            <a:endParaRPr lang="en-US" dirty="0"/>
          </a:p>
          <a:p>
            <a:r>
              <a:rPr lang="en-US" b="1" dirty="0"/>
              <a:t>n: </a:t>
            </a:r>
            <a:r>
              <a:rPr lang="en-US" dirty="0"/>
              <a:t>Size of the given array</a:t>
            </a:r>
            <a:r>
              <a:rPr lang="en-US" dirty="0" smtClean="0"/>
              <a:t>.</a:t>
            </a:r>
          </a:p>
          <a:p>
            <a:r>
              <a:rPr lang="en-US" b="1" dirty="0"/>
              <a:t>a[]: </a:t>
            </a:r>
            <a:r>
              <a:rPr lang="en-US" dirty="0"/>
              <a:t>Array of size n</a:t>
            </a:r>
            <a:r>
              <a:rPr lang="en-US" dirty="0" smtClean="0"/>
              <a:t>.</a:t>
            </a:r>
          </a:p>
          <a:p>
            <a:endParaRPr lang="en-US" dirty="0"/>
          </a:p>
          <a:p>
            <a:pPr marL="0" indent="0">
              <a:buNone/>
            </a:pPr>
            <a:r>
              <a:rPr lang="en-US" b="1" u="sng" dirty="0" smtClean="0"/>
              <a:t>Variables</a:t>
            </a:r>
            <a:r>
              <a:rPr lang="en-US" dirty="0" smtClean="0"/>
              <a:t> -</a:t>
            </a:r>
            <a:endParaRPr lang="en-US" dirty="0"/>
          </a:p>
          <a:p>
            <a:r>
              <a:rPr lang="en-US" b="1" dirty="0"/>
              <a:t>flag: </a:t>
            </a:r>
            <a:r>
              <a:rPr lang="en-US" dirty="0"/>
              <a:t>set when a number is composite</a:t>
            </a:r>
            <a:r>
              <a:rPr lang="en-US" dirty="0" smtClean="0"/>
              <a:t>.</a:t>
            </a:r>
            <a:endParaRPr lang="en-US" dirty="0"/>
          </a:p>
          <a:p>
            <a:r>
              <a:rPr lang="en-US" b="1" dirty="0"/>
              <a:t>min: </a:t>
            </a:r>
            <a:r>
              <a:rPr lang="en-US" dirty="0"/>
              <a:t>stores the minimum </a:t>
            </a:r>
            <a:r>
              <a:rPr lang="en-US" dirty="0" smtClean="0"/>
              <a:t>number</a:t>
            </a:r>
            <a:endParaRPr lang="en-US" dirty="0"/>
          </a:p>
          <a:p>
            <a:r>
              <a:rPr lang="en-US" b="1" dirty="0"/>
              <a:t>i: </a:t>
            </a:r>
            <a:r>
              <a:rPr lang="en-US" dirty="0"/>
              <a:t>used for storing array </a:t>
            </a:r>
            <a:r>
              <a:rPr lang="en-US" dirty="0" smtClean="0"/>
              <a:t>index</a:t>
            </a:r>
            <a:endParaRPr lang="en-US" dirty="0"/>
          </a:p>
          <a:p>
            <a:r>
              <a:rPr lang="en-US" b="1" dirty="0"/>
              <a:t>j: </a:t>
            </a:r>
            <a:r>
              <a:rPr lang="en-US" dirty="0"/>
              <a:t>used for iterating over numbers up to n</a:t>
            </a:r>
          </a:p>
          <a:p>
            <a:endParaRPr lang="en-US" dirty="0"/>
          </a:p>
          <a:p>
            <a:endParaRPr lang="en-US" dirty="0"/>
          </a:p>
        </p:txBody>
      </p:sp>
    </p:spTree>
    <p:extLst>
      <p:ext uri="{BB962C8B-B14F-4D97-AF65-F5344CB8AC3E}">
        <p14:creationId xmlns:p14="http://schemas.microsoft.com/office/powerpoint/2010/main" val="322822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Code</a:t>
            </a:r>
            <a:endParaRPr lang="en-US" dirty="0"/>
          </a:p>
        </p:txBody>
      </p:sp>
      <p:pic>
        <p:nvPicPr>
          <p:cNvPr id="6" name="Picture 5"/>
          <p:cNvPicPr>
            <a:picLocks noChangeAspect="1"/>
          </p:cNvPicPr>
          <p:nvPr/>
        </p:nvPicPr>
        <p:blipFill>
          <a:blip r:embed="rId2"/>
          <a:stretch>
            <a:fillRect/>
          </a:stretch>
        </p:blipFill>
        <p:spPr>
          <a:xfrm>
            <a:off x="971550" y="1595120"/>
            <a:ext cx="5053330" cy="4947920"/>
          </a:xfrm>
          <a:prstGeom prst="rect">
            <a:avLst/>
          </a:prstGeom>
        </p:spPr>
      </p:pic>
    </p:spTree>
    <p:extLst>
      <p:ext uri="{BB962C8B-B14F-4D97-AF65-F5344CB8AC3E}">
        <p14:creationId xmlns:p14="http://schemas.microsoft.com/office/powerpoint/2010/main" val="185858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b: Using Sieve</a:t>
            </a:r>
            <a:endParaRPr lang="en-US" dirty="0"/>
          </a:p>
        </p:txBody>
      </p:sp>
      <p:sp>
        <p:nvSpPr>
          <p:cNvPr id="3" name="Content Placeholder 2"/>
          <p:cNvSpPr>
            <a:spLocks noGrp="1"/>
          </p:cNvSpPr>
          <p:nvPr>
            <p:ph idx="1"/>
          </p:nvPr>
        </p:nvSpPr>
        <p:spPr>
          <a:xfrm>
            <a:off x="676656" y="1854926"/>
            <a:ext cx="10753725" cy="4702628"/>
          </a:xfrm>
        </p:spPr>
        <p:txBody>
          <a:bodyPr>
            <a:normAutofit/>
          </a:bodyPr>
          <a:lstStyle/>
          <a:p>
            <a:pPr marL="0" indent="0">
              <a:buNone/>
            </a:pPr>
            <a:r>
              <a:rPr lang="en-US" b="1" u="sng" dirty="0" smtClean="0"/>
              <a:t>Parameters</a:t>
            </a:r>
            <a:r>
              <a:rPr lang="en-US" dirty="0" smtClean="0"/>
              <a:t>-</a:t>
            </a:r>
          </a:p>
          <a:p>
            <a:r>
              <a:rPr lang="en-US" b="1" dirty="0" smtClean="0"/>
              <a:t>n</a:t>
            </a:r>
            <a:r>
              <a:rPr lang="en-US" dirty="0"/>
              <a:t>: Size of the given array</a:t>
            </a:r>
            <a:r>
              <a:rPr lang="en-US" dirty="0" smtClean="0"/>
              <a:t>.</a:t>
            </a:r>
            <a:endParaRPr lang="en-US" dirty="0"/>
          </a:p>
          <a:p>
            <a:r>
              <a:rPr lang="en-US" b="1" dirty="0"/>
              <a:t>a[]</a:t>
            </a:r>
            <a:r>
              <a:rPr lang="en-US" dirty="0"/>
              <a:t>: Array of size n</a:t>
            </a:r>
            <a:r>
              <a:rPr lang="en-US" dirty="0" smtClean="0"/>
              <a:t>.</a:t>
            </a:r>
          </a:p>
          <a:p>
            <a:endParaRPr lang="en-US" dirty="0"/>
          </a:p>
          <a:p>
            <a:pPr marL="0" indent="0">
              <a:buNone/>
            </a:pPr>
            <a:r>
              <a:rPr lang="en-US" b="1" u="sng" dirty="0" smtClean="0"/>
              <a:t>Variables</a:t>
            </a:r>
            <a:endParaRPr lang="en-US" b="1" u="sng" dirty="0"/>
          </a:p>
          <a:p>
            <a:r>
              <a:rPr lang="en-US" b="1" dirty="0"/>
              <a:t>max</a:t>
            </a:r>
            <a:r>
              <a:rPr lang="en-US" dirty="0"/>
              <a:t>: stores the maximum number in the </a:t>
            </a:r>
            <a:r>
              <a:rPr lang="en-US" dirty="0" smtClean="0"/>
              <a:t>array</a:t>
            </a:r>
            <a:endParaRPr lang="en-US" dirty="0"/>
          </a:p>
          <a:p>
            <a:r>
              <a:rPr lang="en-US" b="1" dirty="0"/>
              <a:t>min</a:t>
            </a:r>
            <a:r>
              <a:rPr lang="en-US" dirty="0"/>
              <a:t>: stores the smallest prime number </a:t>
            </a:r>
            <a:r>
              <a:rPr lang="en-US" dirty="0" err="1"/>
              <a:t>int</a:t>
            </a:r>
            <a:r>
              <a:rPr lang="en-US" dirty="0"/>
              <a:t> the array(if exists</a:t>
            </a:r>
            <a:r>
              <a:rPr lang="en-US" dirty="0" smtClean="0"/>
              <a:t>)</a:t>
            </a:r>
            <a:endParaRPr lang="en-US" dirty="0"/>
          </a:p>
          <a:p>
            <a:r>
              <a:rPr lang="en-US" b="1" dirty="0"/>
              <a:t>i</a:t>
            </a:r>
            <a:r>
              <a:rPr lang="en-US" dirty="0"/>
              <a:t>: used for storing array </a:t>
            </a:r>
            <a:r>
              <a:rPr lang="en-US" dirty="0" smtClean="0"/>
              <a:t>index</a:t>
            </a:r>
            <a:endParaRPr lang="en-US" dirty="0"/>
          </a:p>
          <a:p>
            <a:r>
              <a:rPr lang="en-US" b="1" dirty="0"/>
              <a:t>j</a:t>
            </a:r>
            <a:r>
              <a:rPr lang="en-US" dirty="0"/>
              <a:t>: used for iterating over numbers up to </a:t>
            </a:r>
            <a:r>
              <a:rPr lang="en-US" dirty="0" smtClean="0"/>
              <a:t>n</a:t>
            </a:r>
            <a:endParaRPr lang="en-US" dirty="0"/>
          </a:p>
          <a:p>
            <a:r>
              <a:rPr lang="en-US" b="1" dirty="0"/>
              <a:t>prime[]: </a:t>
            </a:r>
            <a:r>
              <a:rPr lang="en-US" dirty="0" err="1"/>
              <a:t>boolean</a:t>
            </a:r>
            <a:r>
              <a:rPr lang="en-US" dirty="0"/>
              <a:t> array which stores true if the number is </a:t>
            </a:r>
            <a:r>
              <a:rPr lang="en-US" dirty="0" smtClean="0"/>
              <a:t>prime</a:t>
            </a:r>
            <a:endParaRPr lang="en-US" dirty="0"/>
          </a:p>
          <a:p>
            <a:r>
              <a:rPr lang="en-US" b="1" dirty="0" err="1"/>
              <a:t>ans</a:t>
            </a:r>
            <a:r>
              <a:rPr lang="en-US" b="1" dirty="0"/>
              <a:t>: </a:t>
            </a:r>
            <a:r>
              <a:rPr lang="en-US" dirty="0"/>
              <a:t>stores the final </a:t>
            </a:r>
            <a:r>
              <a:rPr lang="en-US" dirty="0" smtClean="0"/>
              <a:t>answer</a:t>
            </a:r>
            <a:endParaRPr lang="en-US" dirty="0"/>
          </a:p>
          <a:p>
            <a:endParaRPr lang="en-US" dirty="0"/>
          </a:p>
        </p:txBody>
      </p:sp>
    </p:spTree>
    <p:extLst>
      <p:ext uri="{BB962C8B-B14F-4D97-AF65-F5344CB8AC3E}">
        <p14:creationId xmlns:p14="http://schemas.microsoft.com/office/powerpoint/2010/main" val="2761075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1225</TotalTime>
  <Words>608</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DAA Assignment 1 - Group 17</vt:lpstr>
      <vt:lpstr>Question</vt:lpstr>
      <vt:lpstr>PowerPoint Presentation</vt:lpstr>
      <vt:lpstr>KeyWords</vt:lpstr>
      <vt:lpstr>Literature Survey</vt:lpstr>
      <vt:lpstr>IDEA</vt:lpstr>
      <vt:lpstr>Algorithm Design – a. Using Brute Force – O(n*sqrt(max))</vt:lpstr>
      <vt:lpstr>Pseudo Code</vt:lpstr>
      <vt:lpstr>Part b: Using Sieve</vt:lpstr>
      <vt:lpstr>Psuedo Code</vt:lpstr>
      <vt:lpstr>Analysis and Discussion – Time Complexity</vt:lpstr>
      <vt:lpstr>Example – For best Case Scenario</vt:lpstr>
      <vt:lpstr>Example – Worst Case Scenario</vt:lpstr>
      <vt:lpstr>PowerPoint Presentation</vt:lpstr>
      <vt:lpstr>Analysis of Space Complexity</vt:lpstr>
      <vt:lpstr>Experimental Setup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2019-01-28T09:34:10Z</dcterms:created>
  <dcterms:modified xsi:type="dcterms:W3CDTF">2019-01-29T06:00:01Z</dcterms:modified>
</cp:coreProperties>
</file>