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60" r:id="rId3"/>
    <p:sldId id="257" r:id="rId4"/>
    <p:sldId id="259" r:id="rId5"/>
    <p:sldId id="258" r:id="rId6"/>
    <p:sldId id="262"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9999"/>
    <a:srgbClr val="33CC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2023-03-26</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26517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1505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4222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7805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8574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9569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4821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7866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5577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9946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2023-03-26</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0597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2023-03-26</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154234060"/>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698" r:id="rId6"/>
    <p:sldLayoutId id="2147483703"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plit.com/@alankritVerma/MyAcademy?v=1"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22BFC-F7D7-1BBF-CA7A-3874E3F25C83}"/>
              </a:ext>
            </a:extLst>
          </p:cNvPr>
          <p:cNvSpPr>
            <a:spLocks noGrp="1"/>
          </p:cNvSpPr>
          <p:nvPr>
            <p:ph type="ctrTitle"/>
          </p:nvPr>
        </p:nvSpPr>
        <p:spPr>
          <a:xfrm>
            <a:off x="114164" y="412559"/>
            <a:ext cx="4064542" cy="6624735"/>
          </a:xfrm>
        </p:spPr>
        <p:txBody>
          <a:bodyPr anchor="ctr">
            <a:normAutofit fontScale="90000"/>
          </a:bodyPr>
          <a:lstStyle/>
          <a:p>
            <a:pPr algn="l"/>
            <a:r>
              <a:rPr lang="en-US" sz="3600" b="1" dirty="0">
                <a:solidFill>
                  <a:srgbClr val="FF3399"/>
                </a:solidFill>
                <a:latin typeface="Algerian" panose="04020705040A02060702" pitchFamily="82" charset="0"/>
                <a:cs typeface="Estedad Black" panose="02000A03000000000000" pitchFamily="2" charset="-78"/>
              </a:rPr>
              <a:t>OpenAI</a:t>
            </a:r>
            <a:br>
              <a:rPr lang="en-US" sz="3600" b="1" dirty="0">
                <a:solidFill>
                  <a:srgbClr val="FF3399"/>
                </a:solidFill>
                <a:latin typeface="Algerian" panose="04020705040A02060702" pitchFamily="82" charset="0"/>
                <a:cs typeface="Estedad Black" panose="02000A03000000000000" pitchFamily="2" charset="-78"/>
              </a:rPr>
            </a:br>
            <a:r>
              <a:rPr lang="en-US" sz="3600" b="1" dirty="0">
                <a:solidFill>
                  <a:srgbClr val="FF3399"/>
                </a:solidFill>
                <a:latin typeface="Algerian" panose="04020705040A02060702" pitchFamily="82" charset="0"/>
                <a:cs typeface="Estedad Black" panose="02000A03000000000000" pitchFamily="2" charset="-78"/>
              </a:rPr>
              <a:t>Hackathon</a:t>
            </a:r>
            <a:br>
              <a:rPr lang="en-US" sz="3600" b="1" dirty="0">
                <a:solidFill>
                  <a:srgbClr val="FF3399"/>
                </a:solidFill>
                <a:latin typeface="Algerian" panose="04020705040A02060702" pitchFamily="82" charset="0"/>
                <a:cs typeface="Estedad Black" panose="02000A03000000000000" pitchFamily="2" charset="-78"/>
              </a:rPr>
            </a:br>
            <a:r>
              <a:rPr lang="en-US" sz="3600" b="1" dirty="0">
                <a:solidFill>
                  <a:srgbClr val="FF3399"/>
                </a:solidFill>
                <a:latin typeface="Algerian" panose="04020705040A02060702" pitchFamily="82" charset="0"/>
                <a:cs typeface="Estedad Black" panose="02000A03000000000000" pitchFamily="2" charset="-78"/>
              </a:rPr>
              <a:t>2023</a:t>
            </a:r>
            <a:br>
              <a:rPr lang="en-US" sz="2700" b="1" dirty="0">
                <a:solidFill>
                  <a:srgbClr val="FF3399"/>
                </a:solidFill>
                <a:latin typeface="Estedad Black" panose="02000A03000000000000" pitchFamily="2" charset="-78"/>
                <a:cs typeface="Estedad Black" panose="02000A03000000000000" pitchFamily="2" charset="-78"/>
              </a:rPr>
            </a:br>
            <a:br>
              <a:rPr lang="en-US" sz="2700" b="1" dirty="0">
                <a:solidFill>
                  <a:srgbClr val="FF3399"/>
                </a:solidFill>
                <a:latin typeface="Estedad Black" panose="02000A03000000000000" pitchFamily="2" charset="-78"/>
                <a:cs typeface="Estedad Black" panose="02000A03000000000000" pitchFamily="2" charset="-78"/>
              </a:rPr>
            </a:br>
            <a:br>
              <a:rPr lang="en-US" sz="2700" b="1" dirty="0">
                <a:solidFill>
                  <a:srgbClr val="FF3399"/>
                </a:solidFill>
                <a:latin typeface="Estedad Black" panose="02000A03000000000000" pitchFamily="2" charset="-78"/>
                <a:cs typeface="Estedad Black" panose="02000A03000000000000" pitchFamily="2" charset="-78"/>
              </a:rPr>
            </a:br>
            <a:br>
              <a:rPr lang="en-US" sz="4900" dirty="0">
                <a:solidFill>
                  <a:srgbClr val="FFCC00"/>
                </a:solidFill>
              </a:rPr>
            </a:br>
            <a:r>
              <a:rPr lang="en-US" sz="7300" dirty="0">
                <a:solidFill>
                  <a:srgbClr val="FFCC00"/>
                </a:solidFill>
              </a:rPr>
              <a:t>MyCademy</a:t>
            </a:r>
            <a:br>
              <a:rPr lang="en-US" sz="4900" dirty="0"/>
            </a:br>
            <a:br>
              <a:rPr lang="en-US" sz="4900" dirty="0"/>
            </a:br>
            <a:br>
              <a:rPr lang="en-US" sz="4900" dirty="0"/>
            </a:br>
            <a:br>
              <a:rPr lang="en-US" sz="4900" dirty="0"/>
            </a:br>
            <a:r>
              <a:rPr lang="en-US" sz="4400" dirty="0">
                <a:solidFill>
                  <a:srgbClr val="33CCCC"/>
                </a:solidFill>
                <a:latin typeface="Old English Text MT" panose="03040902040508030806" pitchFamily="66" charset="0"/>
              </a:rPr>
              <a:t>The Cyber</a:t>
            </a:r>
            <a:br>
              <a:rPr lang="en-US" sz="4400" dirty="0">
                <a:solidFill>
                  <a:srgbClr val="33CCCC"/>
                </a:solidFill>
                <a:latin typeface="Old English Text MT" panose="03040902040508030806" pitchFamily="66" charset="0"/>
              </a:rPr>
            </a:br>
            <a:r>
              <a:rPr lang="en-US" sz="4400" dirty="0">
                <a:solidFill>
                  <a:srgbClr val="33CCCC"/>
                </a:solidFill>
                <a:latin typeface="Old English Text MT" panose="03040902040508030806" pitchFamily="66" charset="0"/>
              </a:rPr>
              <a:t>Savvy Ninjas</a:t>
            </a:r>
            <a:br>
              <a:rPr lang="en-US" sz="5400" dirty="0"/>
            </a:br>
            <a:endParaRPr lang="en-US" sz="5400" dirty="0"/>
          </a:p>
        </p:txBody>
      </p:sp>
      <p:pic>
        <p:nvPicPr>
          <p:cNvPr id="7" name="Picture 6">
            <a:extLst>
              <a:ext uri="{FF2B5EF4-FFF2-40B4-BE49-F238E27FC236}">
                <a16:creationId xmlns:a16="http://schemas.microsoft.com/office/drawing/2014/main" id="{1B997839-7D0B-988B-3ADD-E35748EF9174}"/>
              </a:ext>
            </a:extLst>
          </p:cNvPr>
          <p:cNvPicPr>
            <a:picLocks noChangeAspect="1"/>
          </p:cNvPicPr>
          <p:nvPr/>
        </p:nvPicPr>
        <p:blipFill rotWithShape="1">
          <a:blip r:embed="rId2"/>
          <a:srcRect l="31155" r="3560"/>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9" name="Group 13">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5" name="Freeform: Shape 14">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5">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7526444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978A10-DEAF-849B-FB88-1D08054D219A}"/>
              </a:ext>
            </a:extLst>
          </p:cNvPr>
          <p:cNvSpPr txBox="1"/>
          <p:nvPr/>
        </p:nvSpPr>
        <p:spPr>
          <a:xfrm>
            <a:off x="236317" y="329698"/>
            <a:ext cx="4861367" cy="6198604"/>
          </a:xfrm>
          <a:prstGeom prst="rect">
            <a:avLst/>
          </a:prstGeom>
        </p:spPr>
        <p:txBody>
          <a:bodyPr vert="vert270" lIns="91440" tIns="45720" rIns="91440" bIns="45720" rtlCol="0" anchor="t" anchorCtr="0">
            <a:normAutofit/>
          </a:bodyPr>
          <a:lstStyle/>
          <a:p>
            <a:pPr algn="ctr"/>
            <a:r>
              <a:rPr lang="en-US" sz="6600" b="1" dirty="0">
                <a:solidFill>
                  <a:srgbClr val="FFCC00"/>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MyCademy</a:t>
            </a:r>
          </a:p>
          <a:p>
            <a:pPr algn="ctr"/>
            <a:r>
              <a:rPr lang="en-US" sz="6600" b="1" dirty="0">
                <a:solidFill>
                  <a:srgbClr val="FFCC00"/>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Demo</a:t>
            </a:r>
          </a:p>
        </p:txBody>
      </p:sp>
      <p:sp>
        <p:nvSpPr>
          <p:cNvPr id="41" name="Freeform: Shape 40">
            <a:extLst>
              <a:ext uri="{FF2B5EF4-FFF2-40B4-BE49-F238E27FC236}">
                <a16:creationId xmlns:a16="http://schemas.microsoft.com/office/drawing/2014/main" id="{86E3368C-B3A5-484E-8070-EC7E903F8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72A2B9B4-6095-47C2-8BBC-4792C5C7A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hlinkClick r:id="rId3"/>
            <a:extLst>
              <a:ext uri="{FF2B5EF4-FFF2-40B4-BE49-F238E27FC236}">
                <a16:creationId xmlns:a16="http://schemas.microsoft.com/office/drawing/2014/main" id="{2123CB57-64F6-0173-B13F-8900248F683F}"/>
              </a:ext>
            </a:extLst>
          </p:cNvPr>
          <p:cNvPicPr>
            <a:picLocks noChangeAspect="1"/>
          </p:cNvPicPr>
          <p:nvPr/>
        </p:nvPicPr>
        <p:blipFill>
          <a:blip r:embed="rId4"/>
          <a:stretch>
            <a:fillRect/>
          </a:stretch>
        </p:blipFill>
        <p:spPr>
          <a:xfrm>
            <a:off x="4014232" y="3016878"/>
            <a:ext cx="7872492" cy="2604070"/>
          </a:xfrm>
          <a:prstGeom prst="rect">
            <a:avLst/>
          </a:prstGeom>
        </p:spPr>
      </p:pic>
    </p:spTree>
    <p:extLst>
      <p:ext uri="{BB962C8B-B14F-4D97-AF65-F5344CB8AC3E}">
        <p14:creationId xmlns:p14="http://schemas.microsoft.com/office/powerpoint/2010/main" val="3003067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FBDB6-7C51-6761-ABF6-62CA76D2056F}"/>
              </a:ext>
            </a:extLst>
          </p:cNvPr>
          <p:cNvSpPr>
            <a:spLocks noGrp="1"/>
          </p:cNvSpPr>
          <p:nvPr>
            <p:ph type="title"/>
          </p:nvPr>
        </p:nvSpPr>
        <p:spPr>
          <a:xfrm>
            <a:off x="345646" y="2175973"/>
            <a:ext cx="11470434" cy="4403914"/>
          </a:xfrm>
        </p:spPr>
        <p:txBody>
          <a:bodyPr vert="horz" lIns="91440" tIns="45720" rIns="91440" bIns="45720" rtlCol="0" anchor="t" anchorCtr="0">
            <a:normAutofit/>
          </a:bodyPr>
          <a:lstStyle/>
          <a:p>
            <a:pPr>
              <a:lnSpc>
                <a:spcPct val="100000"/>
              </a:lnSpc>
            </a:pPr>
            <a:r>
              <a:rPr lang="en-US" sz="40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MyCademy</a:t>
            </a:r>
            <a:br>
              <a:rPr lang="en-US" sz="36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r>
              <a:rPr lang="en-US" sz="32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is a cutting-edge,</a:t>
            </a:r>
            <a:br>
              <a:rPr lang="en-US" sz="32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r>
              <a:rPr lang="en-US" sz="32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personalized online learning platform</a:t>
            </a:r>
            <a:br>
              <a:rPr lang="en-US" sz="32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br>
              <a:rPr lang="en-US" sz="14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br>
              <a:rPr lang="en-US" sz="14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br>
              <a:rPr lang="en-US" sz="3200"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r>
              <a:rPr lang="en-US" sz="2800" dirty="0">
                <a:solidFill>
                  <a:srgbClr val="33CCCC"/>
                </a:solidFill>
                <a:effectLst>
                  <a:outerShdw blurRad="38100" dist="38100" dir="2700000" algn="tl">
                    <a:srgbClr val="000000">
                      <a:alpha val="43137"/>
                    </a:srgbClr>
                  </a:outerShdw>
                </a:effectLst>
                <a:latin typeface="Gill Sans MT" panose="020B0502020104020203" pitchFamily="34" charset="0"/>
                <a:cs typeface="Estedad Black" panose="02000A03000000000000" pitchFamily="2" charset="-78"/>
              </a:rPr>
              <a:t>Uses AI to create immersive ‎courses with stunning images, quizzes, summaries, and an interactive chatbox, MyCademy delivers an ‎exceptional, engaging learning experience.‎</a:t>
            </a:r>
            <a:endParaRPr lang="en-US" dirty="0">
              <a:solidFill>
                <a:srgbClr val="33CCCC"/>
              </a:solidFill>
              <a:effectLst>
                <a:outerShdw blurRad="38100" dist="38100" dir="2700000" algn="tl">
                  <a:srgbClr val="000000">
                    <a:alpha val="43137"/>
                  </a:srgbClr>
                </a:outerShdw>
              </a:effectLst>
              <a:latin typeface="Gill Sans MT" panose="020B0502020104020203" pitchFamily="34" charset="0"/>
              <a:cs typeface="Estedad Black" panose="02000A03000000000000" pitchFamily="2" charset="-78"/>
            </a:endParaRPr>
          </a:p>
        </p:txBody>
      </p:sp>
      <p:sp>
        <p:nvSpPr>
          <p:cNvPr id="34" name="Freeform: Shape 9">
            <a:extLst>
              <a:ext uri="{FF2B5EF4-FFF2-40B4-BE49-F238E27FC236}">
                <a16:creationId xmlns:a16="http://schemas.microsoft.com/office/drawing/2014/main" id="{ABF902DF-A3FF-4803-9779-F222B2A8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6E4B737-02C7-4E4A-B46C-1EC18F59C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25664" cy="1709180"/>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B92D19ED-1A05-473D-A7EB-F9E31AAF9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15" name="Freeform: Shape 14">
              <a:extLst>
                <a:ext uri="{FF2B5EF4-FFF2-40B4-BE49-F238E27FC236}">
                  <a16:creationId xmlns:a16="http://schemas.microsoft.com/office/drawing/2014/main" id="{5316762B-6EB0-4F1D-904A-0BBC21221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5F5A924-2A9B-4949-8F1F-DB06FF5A7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10978A10-DEAF-849B-FB88-1D08054D219A}"/>
              </a:ext>
            </a:extLst>
          </p:cNvPr>
          <p:cNvSpPr txBox="1"/>
          <p:nvPr/>
        </p:nvSpPr>
        <p:spPr>
          <a:xfrm>
            <a:off x="261259" y="239176"/>
            <a:ext cx="6895322" cy="769441"/>
          </a:xfrm>
          <a:prstGeom prst="rect">
            <a:avLst/>
          </a:prstGeom>
          <a:noFill/>
        </p:spPr>
        <p:txBody>
          <a:bodyPr wrap="square" rtlCol="0" anchor="ctr">
            <a:spAutoFit/>
          </a:bodyPr>
          <a:lstStyle/>
          <a:p>
            <a:pPr algn="ctr"/>
            <a:r>
              <a:rPr lang="en-US" sz="4400" b="1" dirty="0">
                <a:solidFill>
                  <a:srgbClr val="FFCC00"/>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What is MyCademy</a:t>
            </a:r>
          </a:p>
        </p:txBody>
      </p:sp>
    </p:spTree>
    <p:extLst>
      <p:ext uri="{BB962C8B-B14F-4D97-AF65-F5344CB8AC3E}">
        <p14:creationId xmlns:p14="http://schemas.microsoft.com/office/powerpoint/2010/main" val="474858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2" name="Title 1">
            <a:extLst>
              <a:ext uri="{FF2B5EF4-FFF2-40B4-BE49-F238E27FC236}">
                <a16:creationId xmlns:a16="http://schemas.microsoft.com/office/drawing/2014/main" id="{437FBDB6-7C51-6761-ABF6-62CA76D2056F}"/>
              </a:ext>
            </a:extLst>
          </p:cNvPr>
          <p:cNvSpPr>
            <a:spLocks noGrp="1"/>
          </p:cNvSpPr>
          <p:nvPr>
            <p:ph type="title"/>
          </p:nvPr>
        </p:nvSpPr>
        <p:spPr>
          <a:xfrm>
            <a:off x="336316" y="2115013"/>
            <a:ext cx="10668000" cy="4403914"/>
          </a:xfrm>
        </p:spPr>
        <p:txBody>
          <a:bodyPr vert="horz" lIns="91440" tIns="45720" rIns="91440" bIns="45720" rtlCol="0" anchor="t" anchorCtr="0">
            <a:normAutofit/>
          </a:bodyPr>
          <a:lstStyle/>
          <a:p>
            <a:pPr>
              <a:lnSpc>
                <a:spcPct val="100000"/>
              </a:lnSpc>
            </a:pPr>
            <a:r>
              <a:rPr lang="en-US" sz="3200" b="1" dirty="0">
                <a:solidFill>
                  <a:srgbClr val="FF33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Meet MyCademy Faculty:</a:t>
            </a:r>
            <a:br>
              <a:rPr lang="en-US" sz="3200" b="1" dirty="0">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br>
              <a:rPr lang="en-US" sz="3200" b="1" dirty="0">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r>
              <a:rPr lang="en-US" sz="3200" b="1" dirty="0">
                <a:solidFill>
                  <a:srgbClr val="33CCCC"/>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ChatGPT</a:t>
            </a:r>
            <a:br>
              <a:rPr lang="en-US" sz="3200" b="1" dirty="0">
                <a:solidFill>
                  <a:srgbClr val="33CCCC"/>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br>
              <a:rPr lang="en-US" sz="3200" b="1" dirty="0">
                <a:solidFill>
                  <a:srgbClr val="33CCCC"/>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r>
              <a:rPr lang="en-US" sz="3200" b="1" dirty="0">
                <a:solidFill>
                  <a:srgbClr val="33CCCC"/>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Dall-E-2</a:t>
            </a:r>
            <a:br>
              <a:rPr lang="en-US" sz="3200" b="1" dirty="0">
                <a:solidFill>
                  <a:srgbClr val="33CCCC"/>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br>
              <a:rPr lang="en-US" sz="3200" b="1" dirty="0">
                <a:solidFill>
                  <a:srgbClr val="33CCCC"/>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br>
            <a:r>
              <a:rPr lang="en-US" sz="3200" b="1" dirty="0">
                <a:solidFill>
                  <a:srgbClr val="33CCCC"/>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Davinci-003</a:t>
            </a:r>
            <a:endParaRPr lang="en-US" b="1" dirty="0">
              <a:solidFill>
                <a:srgbClr val="33CCCC"/>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endParaRPr>
          </a:p>
        </p:txBody>
      </p:sp>
      <p:sp>
        <p:nvSpPr>
          <p:cNvPr id="34" name="Freeform: Shape 9">
            <a:extLst>
              <a:ext uri="{FF2B5EF4-FFF2-40B4-BE49-F238E27FC236}">
                <a16:creationId xmlns:a16="http://schemas.microsoft.com/office/drawing/2014/main" id="{ABF902DF-A3FF-4803-9779-F222B2A8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12" name="Freeform: Shape 11">
            <a:extLst>
              <a:ext uri="{FF2B5EF4-FFF2-40B4-BE49-F238E27FC236}">
                <a16:creationId xmlns:a16="http://schemas.microsoft.com/office/drawing/2014/main" id="{56E4B737-02C7-4E4A-B46C-1EC18F59C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25664" cy="1709180"/>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nvGrpSpPr>
          <p:cNvPr id="14" name="Group 13">
            <a:extLst>
              <a:ext uri="{FF2B5EF4-FFF2-40B4-BE49-F238E27FC236}">
                <a16:creationId xmlns:a16="http://schemas.microsoft.com/office/drawing/2014/main" id="{B92D19ED-1A05-473D-A7EB-F9E31AAF9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15" name="Freeform: Shape 14">
              <a:extLst>
                <a:ext uri="{FF2B5EF4-FFF2-40B4-BE49-F238E27FC236}">
                  <a16:creationId xmlns:a16="http://schemas.microsoft.com/office/drawing/2014/main" id="{5316762B-6EB0-4F1D-904A-0BBC21221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16" name="Freeform: Shape 15">
              <a:extLst>
                <a:ext uri="{FF2B5EF4-FFF2-40B4-BE49-F238E27FC236}">
                  <a16:creationId xmlns:a16="http://schemas.microsoft.com/office/drawing/2014/main" id="{D5F5A924-2A9B-4949-8F1F-DB06FF5A7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sp>
        <p:nvSpPr>
          <p:cNvPr id="4" name="TextBox 3">
            <a:extLst>
              <a:ext uri="{FF2B5EF4-FFF2-40B4-BE49-F238E27FC236}">
                <a16:creationId xmlns:a16="http://schemas.microsoft.com/office/drawing/2014/main" id="{10978A10-DEAF-849B-FB88-1D08054D219A}"/>
              </a:ext>
            </a:extLst>
          </p:cNvPr>
          <p:cNvSpPr txBox="1"/>
          <p:nvPr/>
        </p:nvSpPr>
        <p:spPr>
          <a:xfrm>
            <a:off x="261259" y="239176"/>
            <a:ext cx="6895322" cy="76944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CC00"/>
                </a:solidFill>
                <a:effectLst>
                  <a:outerShdw blurRad="38100" dist="38100" dir="2700000" algn="tl">
                    <a:srgbClr val="000000">
                      <a:alpha val="43137"/>
                    </a:srgbClr>
                  </a:outerShdw>
                </a:effectLst>
                <a:uLnTx/>
                <a:uFillTx/>
                <a:latin typeface="Algerian" panose="04020705040A02060702" pitchFamily="82" charset="0"/>
                <a:ea typeface="+mn-ea"/>
                <a:cs typeface="Estedad Black" panose="02000A03000000000000" pitchFamily="2" charset="-78"/>
              </a:rPr>
              <a:t>How </a:t>
            </a:r>
            <a:r>
              <a:rPr lang="en-US" sz="4400" b="1" dirty="0">
                <a:solidFill>
                  <a:srgbClr val="FFCC00"/>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MyCademy</a:t>
            </a:r>
            <a:r>
              <a:rPr kumimoji="0" lang="en-US" sz="4400" b="1" i="0" u="none" strike="noStrike" kern="1200" cap="none" spc="0" normalizeH="0" baseline="0" noProof="0" dirty="0">
                <a:ln>
                  <a:noFill/>
                </a:ln>
                <a:solidFill>
                  <a:srgbClr val="FFCC00"/>
                </a:solidFill>
                <a:effectLst>
                  <a:outerShdw blurRad="38100" dist="38100" dir="2700000" algn="tl">
                    <a:srgbClr val="000000">
                      <a:alpha val="43137"/>
                    </a:srgbClr>
                  </a:outerShdw>
                </a:effectLst>
                <a:uLnTx/>
                <a:uFillTx/>
                <a:latin typeface="Algerian" panose="04020705040A02060702" pitchFamily="82" charset="0"/>
                <a:ea typeface="+mn-ea"/>
                <a:cs typeface="Estedad Black" panose="02000A03000000000000" pitchFamily="2" charset="-78"/>
              </a:rPr>
              <a:t> works</a:t>
            </a:r>
          </a:p>
        </p:txBody>
      </p:sp>
    </p:spTree>
    <p:extLst>
      <p:ext uri="{BB962C8B-B14F-4D97-AF65-F5344CB8AC3E}">
        <p14:creationId xmlns:p14="http://schemas.microsoft.com/office/powerpoint/2010/main" val="1946509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34" name="Freeform: Shape 9">
            <a:extLst>
              <a:ext uri="{FF2B5EF4-FFF2-40B4-BE49-F238E27FC236}">
                <a16:creationId xmlns:a16="http://schemas.microsoft.com/office/drawing/2014/main" id="{ABF902DF-A3FF-4803-9779-F222B2A8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12" name="Freeform: Shape 11">
            <a:extLst>
              <a:ext uri="{FF2B5EF4-FFF2-40B4-BE49-F238E27FC236}">
                <a16:creationId xmlns:a16="http://schemas.microsoft.com/office/drawing/2014/main" id="{56E4B737-02C7-4E4A-B46C-1EC18F59C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25664" cy="1709180"/>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nvGrpSpPr>
          <p:cNvPr id="14" name="Group 13">
            <a:extLst>
              <a:ext uri="{FF2B5EF4-FFF2-40B4-BE49-F238E27FC236}">
                <a16:creationId xmlns:a16="http://schemas.microsoft.com/office/drawing/2014/main" id="{B92D19ED-1A05-473D-A7EB-F9E31AAF9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15" name="Freeform: Shape 14">
              <a:extLst>
                <a:ext uri="{FF2B5EF4-FFF2-40B4-BE49-F238E27FC236}">
                  <a16:creationId xmlns:a16="http://schemas.microsoft.com/office/drawing/2014/main" id="{5316762B-6EB0-4F1D-904A-0BBC21221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16" name="Freeform: Shape 15">
              <a:extLst>
                <a:ext uri="{FF2B5EF4-FFF2-40B4-BE49-F238E27FC236}">
                  <a16:creationId xmlns:a16="http://schemas.microsoft.com/office/drawing/2014/main" id="{D5F5A924-2A9B-4949-8F1F-DB06FF5A7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sp>
        <p:nvSpPr>
          <p:cNvPr id="4" name="TextBox 3">
            <a:extLst>
              <a:ext uri="{FF2B5EF4-FFF2-40B4-BE49-F238E27FC236}">
                <a16:creationId xmlns:a16="http://schemas.microsoft.com/office/drawing/2014/main" id="{10978A10-DEAF-849B-FB88-1D08054D219A}"/>
              </a:ext>
            </a:extLst>
          </p:cNvPr>
          <p:cNvSpPr txBox="1"/>
          <p:nvPr/>
        </p:nvSpPr>
        <p:spPr>
          <a:xfrm>
            <a:off x="261259" y="239176"/>
            <a:ext cx="6895322" cy="76944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CC00"/>
                </a:solidFill>
                <a:effectLst>
                  <a:outerShdw blurRad="38100" dist="38100" dir="2700000" algn="tl">
                    <a:srgbClr val="000000">
                      <a:alpha val="43137"/>
                    </a:srgbClr>
                  </a:outerShdw>
                </a:effectLst>
                <a:uLnTx/>
                <a:uFillTx/>
                <a:latin typeface="Algerian" panose="04020705040A02060702" pitchFamily="82" charset="0"/>
                <a:ea typeface="+mn-ea"/>
                <a:cs typeface="Estedad Black" panose="02000A03000000000000" pitchFamily="2" charset="-78"/>
              </a:rPr>
              <a:t>Why choose MyCademy</a:t>
            </a:r>
          </a:p>
        </p:txBody>
      </p:sp>
      <p:sp>
        <p:nvSpPr>
          <p:cNvPr id="9" name="TextBox 8">
            <a:extLst>
              <a:ext uri="{FF2B5EF4-FFF2-40B4-BE49-F238E27FC236}">
                <a16:creationId xmlns:a16="http://schemas.microsoft.com/office/drawing/2014/main" id="{0E15A5B0-ED4A-807C-2421-C7A54A4E6BC4}"/>
              </a:ext>
            </a:extLst>
          </p:cNvPr>
          <p:cNvSpPr txBox="1"/>
          <p:nvPr/>
        </p:nvSpPr>
        <p:spPr>
          <a:xfrm>
            <a:off x="261259" y="2072377"/>
            <a:ext cx="11646261" cy="1138773"/>
          </a:xfrm>
          <a:prstGeom prst="rect">
            <a:avLst/>
          </a:prstGeom>
          <a:noFill/>
        </p:spPr>
        <p:txBody>
          <a:bodyPr wrap="square" rtlCol="0">
            <a:spAutoFit/>
          </a:bodyPr>
          <a:lstStyle/>
          <a:p>
            <a:pPr algn="ctr"/>
            <a:r>
              <a:rPr lang="en-US" sz="4800" b="1" dirty="0">
                <a:solidFill>
                  <a:srgbClr val="33CCCC"/>
                </a:solidFill>
                <a:effectLst>
                  <a:outerShdw blurRad="38100" dist="38100" dir="2700000" algn="tl">
                    <a:srgbClr val="000000">
                      <a:alpha val="43137"/>
                    </a:srgbClr>
                  </a:outerShdw>
                </a:effectLst>
                <a:latin typeface="Algerian" panose="04020705040A02060702" pitchFamily="82" charset="0"/>
              </a:rPr>
              <a:t>Personalized Courses</a:t>
            </a:r>
            <a:br>
              <a:rPr lang="en-US" sz="6600" b="1" dirty="0">
                <a:effectLst>
                  <a:outerShdw blurRad="38100" dist="38100" dir="2700000" algn="tl">
                    <a:srgbClr val="000000">
                      <a:alpha val="43137"/>
                    </a:srgbClr>
                  </a:outerShdw>
                </a:effectLst>
                <a:latin typeface="Algerian" panose="04020705040A02060702" pitchFamily="82" charset="0"/>
              </a:rPr>
            </a:br>
            <a:r>
              <a:rPr lang="en-US" sz="2000" b="1" dirty="0">
                <a:solidFill>
                  <a:prstClr val="white"/>
                </a:solidFill>
                <a:effectLst>
                  <a:outerShdw blurRad="38100" dist="38100" dir="2700000" algn="tl">
                    <a:srgbClr val="000000">
                      <a:alpha val="43137"/>
                    </a:srgbClr>
                  </a:outerShdw>
                </a:effectLst>
                <a:latin typeface="Cronos Pro" panose="020C0702030403020304" pitchFamily="34" charset="0"/>
                <a:ea typeface="+mj-ea"/>
                <a:cs typeface="Estedad Black" panose="02000A03000000000000" pitchFamily="2" charset="-78"/>
              </a:rPr>
              <a:t>tailored to your unique needs and interests</a:t>
            </a:r>
            <a:endParaRPr lang="en-US" sz="6600" b="1" dirty="0">
              <a:effectLst>
                <a:outerShdw blurRad="38100" dist="38100" dir="2700000" algn="tl">
                  <a:srgbClr val="000000">
                    <a:alpha val="43137"/>
                  </a:srgb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id="{E7036E17-ED9A-CBDF-3951-C2D20CF13868}"/>
              </a:ext>
            </a:extLst>
          </p:cNvPr>
          <p:cNvSpPr txBox="1"/>
          <p:nvPr/>
        </p:nvSpPr>
        <p:spPr>
          <a:xfrm>
            <a:off x="104231" y="3695434"/>
            <a:ext cx="11803289" cy="1138773"/>
          </a:xfrm>
          <a:prstGeom prst="rect">
            <a:avLst/>
          </a:prstGeom>
          <a:noFill/>
        </p:spPr>
        <p:txBody>
          <a:bodyPr wrap="square" rtlCol="0">
            <a:spAutoFit/>
          </a:bodyPr>
          <a:lstStyle/>
          <a:p>
            <a:pPr algn="ctr"/>
            <a:r>
              <a:rPr lang="en-US" sz="4800" b="1" dirty="0">
                <a:solidFill>
                  <a:srgbClr val="33CCCC"/>
                </a:solidFill>
                <a:effectLst>
                  <a:outerShdw blurRad="38100" dist="38100" dir="2700000" algn="tl">
                    <a:srgbClr val="000000">
                      <a:alpha val="43137"/>
                    </a:srgbClr>
                  </a:outerShdw>
                </a:effectLst>
                <a:latin typeface="Algerian" panose="04020705040A02060702" pitchFamily="82" charset="0"/>
              </a:rPr>
              <a:t>Author at your service</a:t>
            </a:r>
            <a:br>
              <a:rPr lang="en-US" sz="6600" b="1" dirty="0">
                <a:effectLst>
                  <a:outerShdw blurRad="38100" dist="38100" dir="2700000" algn="tl">
                    <a:srgbClr val="000000">
                      <a:alpha val="43137"/>
                    </a:srgbClr>
                  </a:outerShdw>
                </a:effectLst>
                <a:latin typeface="Algerian" panose="04020705040A02060702" pitchFamily="82" charset="0"/>
              </a:rPr>
            </a:br>
            <a:r>
              <a:rPr lang="en-US" sz="2000" b="1" dirty="0">
                <a:solidFill>
                  <a:prstClr val="white"/>
                </a:solidFill>
                <a:effectLst>
                  <a:outerShdw blurRad="38100" dist="38100" dir="2700000" algn="tl">
                    <a:srgbClr val="000000">
                      <a:alpha val="43137"/>
                    </a:srgbClr>
                  </a:outerShdw>
                </a:effectLst>
                <a:latin typeface="Cronos Pro" panose="020C0702030403020304" pitchFamily="34" charset="0"/>
                <a:ea typeface="+mj-ea"/>
                <a:cs typeface="Estedad Black" panose="02000A03000000000000" pitchFamily="2" charset="-78"/>
              </a:rPr>
              <a:t>for immediate assistance and interactive learning</a:t>
            </a:r>
            <a:endParaRPr lang="en-US" sz="6600" b="1" dirty="0">
              <a:effectLst>
                <a:outerShdw blurRad="38100" dist="38100" dir="2700000" algn="tl">
                  <a:srgbClr val="000000">
                    <a:alpha val="43137"/>
                  </a:srgbClr>
                </a:outerShdw>
              </a:effectLst>
              <a:latin typeface="Algerian" panose="04020705040A02060702" pitchFamily="82" charset="0"/>
            </a:endParaRPr>
          </a:p>
        </p:txBody>
      </p:sp>
      <p:sp>
        <p:nvSpPr>
          <p:cNvPr id="6" name="TextBox 5">
            <a:extLst>
              <a:ext uri="{FF2B5EF4-FFF2-40B4-BE49-F238E27FC236}">
                <a16:creationId xmlns:a16="http://schemas.microsoft.com/office/drawing/2014/main" id="{0048BE05-96C0-FDA6-F5A8-D4DBD907B7C5}"/>
              </a:ext>
            </a:extLst>
          </p:cNvPr>
          <p:cNvSpPr txBox="1"/>
          <p:nvPr/>
        </p:nvSpPr>
        <p:spPr>
          <a:xfrm>
            <a:off x="601380" y="5226654"/>
            <a:ext cx="11306140" cy="1138773"/>
          </a:xfrm>
          <a:prstGeom prst="rect">
            <a:avLst/>
          </a:prstGeom>
          <a:noFill/>
        </p:spPr>
        <p:txBody>
          <a:bodyPr wrap="square" rtlCol="0">
            <a:spAutoFit/>
          </a:bodyPr>
          <a:lstStyle/>
          <a:p>
            <a:pPr algn="ctr"/>
            <a:r>
              <a:rPr lang="en-US" sz="4800" b="1" dirty="0">
                <a:solidFill>
                  <a:srgbClr val="33CCCC"/>
                </a:solidFill>
                <a:effectLst>
                  <a:outerShdw blurRad="38100" dist="38100" dir="2700000" algn="tl">
                    <a:srgbClr val="000000">
                      <a:alpha val="43137"/>
                    </a:srgbClr>
                  </a:outerShdw>
                </a:effectLst>
                <a:latin typeface="Algerian" panose="04020705040A02060702" pitchFamily="82" charset="0"/>
              </a:rPr>
              <a:t>Quiz &amp; Summary</a:t>
            </a:r>
            <a:br>
              <a:rPr lang="en-US" sz="6600" b="1" dirty="0">
                <a:effectLst>
                  <a:outerShdw blurRad="38100" dist="38100" dir="2700000" algn="tl">
                    <a:srgbClr val="000000">
                      <a:alpha val="43137"/>
                    </a:srgbClr>
                  </a:outerShdw>
                </a:effectLst>
                <a:latin typeface="Algerian" panose="04020705040A02060702" pitchFamily="82" charset="0"/>
              </a:rPr>
            </a:br>
            <a:r>
              <a:rPr lang="en-US" sz="2000" b="1" dirty="0">
                <a:solidFill>
                  <a:prstClr val="white"/>
                </a:solidFill>
                <a:effectLst>
                  <a:outerShdw blurRad="38100" dist="38100" dir="2700000" algn="tl">
                    <a:srgbClr val="000000">
                      <a:alpha val="43137"/>
                    </a:srgbClr>
                  </a:outerShdw>
                </a:effectLst>
                <a:latin typeface="Cronos Pro" panose="020C0702030403020304" pitchFamily="34" charset="0"/>
                <a:ea typeface="+mj-ea"/>
                <a:cs typeface="Estedad Black" panose="02000A03000000000000" pitchFamily="2" charset="-78"/>
              </a:rPr>
              <a:t>to test your knowledge, track your progress, and save you time</a:t>
            </a:r>
            <a:endParaRPr lang="en-US" sz="66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70109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588D7E5-D16D-46A5-95CF-A4EE943D8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2" name="Title 1">
            <a:extLst>
              <a:ext uri="{FF2B5EF4-FFF2-40B4-BE49-F238E27FC236}">
                <a16:creationId xmlns:a16="http://schemas.microsoft.com/office/drawing/2014/main" id="{437FBDB6-7C51-6761-ABF6-62CA76D2056F}"/>
              </a:ext>
            </a:extLst>
          </p:cNvPr>
          <p:cNvSpPr>
            <a:spLocks noGrp="1"/>
          </p:cNvSpPr>
          <p:nvPr>
            <p:ph type="title"/>
          </p:nvPr>
        </p:nvSpPr>
        <p:spPr>
          <a:xfrm>
            <a:off x="1039284" y="272005"/>
            <a:ext cx="11088547" cy="6585995"/>
          </a:xfrm>
        </p:spPr>
        <p:txBody>
          <a:bodyPr vert="horz" lIns="91440" tIns="45720" rIns="91440" bIns="45720" rtlCol="0" anchor="t" anchorCtr="0">
            <a:noAutofit/>
          </a:bodyPr>
          <a:lstStyle/>
          <a:p>
            <a:r>
              <a:rPr lang="en-US" sz="1800" b="1" dirty="0">
                <a:solidFill>
                  <a:srgbClr val="FFCC00"/>
                </a:solidFill>
                <a:latin typeface="Cronos Pro" panose="020C0702030403020304" pitchFamily="34" charset="0"/>
              </a:rPr>
              <a:t>Executive Summary:</a:t>
            </a:r>
            <a:br>
              <a:rPr lang="en-US" sz="1800" b="1" dirty="0">
                <a:latin typeface="Cronos Pro" panose="020C0702030403020304" pitchFamily="34" charset="0"/>
              </a:rPr>
            </a:br>
            <a:r>
              <a:rPr lang="en-US" sz="1800" b="1" dirty="0">
                <a:latin typeface="Cronos Pro" panose="020C0702030403020304" pitchFamily="34" charset="0"/>
              </a:rPr>
              <a:t>MyCademy is an innovative online learning platform that uses advanced AI technology to create personalized and immersive courses for students. With its cutting-edge features like DALL-E-2 generated images, quizzes, summaries, and a chatbox, MyCademy offers a unique and engaging learning experience that is unmatched in the market.</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Market Opportunity:</a:t>
            </a:r>
            <a:br>
              <a:rPr lang="en-US" sz="1800" b="1" dirty="0">
                <a:latin typeface="Cronos Pro" panose="020C0702030403020304" pitchFamily="34" charset="0"/>
              </a:rPr>
            </a:br>
            <a:r>
              <a:rPr lang="en-US" sz="1800" b="1" dirty="0">
                <a:latin typeface="Cronos Pro" panose="020C0702030403020304" pitchFamily="34" charset="0"/>
              </a:rPr>
              <a:t>The online learning industry has seen rapid growth in recent years, especially due to the COVID-19 pandemic. With an increasing number of students and professionals seeking to upskill or re-skill themselves, the market for AI-powered personalized online learning platforms is ripe for growth.</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solidFill>
                  <a:srgbClr val="FFCC00"/>
                </a:solidFill>
                <a:latin typeface="Cronos Pro" panose="020C0702030403020304" pitchFamily="34" charset="0"/>
              </a:rPr>
            </a:br>
            <a:r>
              <a:rPr lang="en-US" sz="1800" b="1" dirty="0">
                <a:solidFill>
                  <a:srgbClr val="FFCC00"/>
                </a:solidFill>
                <a:latin typeface="Cronos Pro" panose="020C0702030403020304" pitchFamily="34" charset="0"/>
              </a:rPr>
              <a:t>Target Market:</a:t>
            </a:r>
            <a:br>
              <a:rPr lang="en-US" sz="1800" b="1" dirty="0">
                <a:latin typeface="Cronos Pro" panose="020C0702030403020304" pitchFamily="34" charset="0"/>
              </a:rPr>
            </a:br>
            <a:r>
              <a:rPr lang="en-US" sz="1800" b="1" dirty="0">
                <a:latin typeface="Cronos Pro" panose="020C0702030403020304" pitchFamily="34" charset="0"/>
              </a:rPr>
              <a:t>MyCademy targets students, professionals, and lifelong learners who are seeking a personalized and interactive learning experience. The platform will initially focus on the education and corporate training markets, targeting schools, universities, and corporate training departments.</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Marketing and Sales Strategy:</a:t>
            </a:r>
            <a:br>
              <a:rPr lang="en-US" sz="1800" b="1" dirty="0">
                <a:latin typeface="Cronos Pro" panose="020C0702030403020304" pitchFamily="34" charset="0"/>
              </a:rPr>
            </a:br>
            <a:r>
              <a:rPr lang="en-US" sz="1800" b="1" dirty="0">
                <a:latin typeface="Cronos Pro" panose="020C0702030403020304" pitchFamily="34" charset="0"/>
              </a:rPr>
              <a:t>MyCademy will primarily utilize digital marketing techniques, including search engine optimization, social media marketing, and email campaigns to target potential customers. The platform will also leverage partnerships with educational institutions and corporations to promote the platform to their students and employees. Additionally, MyCademy will offer a freemium model, allowing students to access basic features for free, with additional features available for a subscription fee.</a:t>
            </a:r>
          </a:p>
        </p:txBody>
      </p:sp>
      <p:sp>
        <p:nvSpPr>
          <p:cNvPr id="55" name="Freeform: Shape 54">
            <a:extLst>
              <a:ext uri="{FF2B5EF4-FFF2-40B4-BE49-F238E27FC236}">
                <a16:creationId xmlns:a16="http://schemas.microsoft.com/office/drawing/2014/main" id="{166AEBA5-E956-47AC-8FA7-9C2AC7EE4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016251" y="3016250"/>
            <a:ext cx="6858000" cy="825498"/>
          </a:xfrm>
          <a:custGeom>
            <a:avLst/>
            <a:gdLst>
              <a:gd name="connsiteX0" fmla="*/ 6742558 w 6858000"/>
              <a:gd name="connsiteY0" fmla="*/ 499736 h 825498"/>
              <a:gd name="connsiteX1" fmla="*/ 6812057 w 6858000"/>
              <a:gd name="connsiteY1" fmla="*/ 519211 h 825498"/>
              <a:gd name="connsiteX2" fmla="*/ 6776799 w 6858000"/>
              <a:gd name="connsiteY2" fmla="*/ 514438 h 825498"/>
              <a:gd name="connsiteX3" fmla="*/ 6625227 w 6858000"/>
              <a:gd name="connsiteY3" fmla="*/ 507591 h 825498"/>
              <a:gd name="connsiteX4" fmla="*/ 6662536 w 6858000"/>
              <a:gd name="connsiteY4" fmla="*/ 500498 h 825498"/>
              <a:gd name="connsiteX5" fmla="*/ 6645552 w 6858000"/>
              <a:gd name="connsiteY5" fmla="*/ 507580 h 825498"/>
              <a:gd name="connsiteX6" fmla="*/ 6513012 w 6858000"/>
              <a:gd name="connsiteY6" fmla="*/ 515082 h 825498"/>
              <a:gd name="connsiteX7" fmla="*/ 6546191 w 6858000"/>
              <a:gd name="connsiteY7" fmla="*/ 496279 h 825498"/>
              <a:gd name="connsiteX8" fmla="*/ 6521803 w 6858000"/>
              <a:gd name="connsiteY8" fmla="*/ 512615 h 825498"/>
              <a:gd name="connsiteX9" fmla="*/ 5935958 w 6858000"/>
              <a:gd name="connsiteY9" fmla="*/ 643374 h 825498"/>
              <a:gd name="connsiteX10" fmla="*/ 5993267 w 6858000"/>
              <a:gd name="connsiteY10" fmla="*/ 639757 h 825498"/>
              <a:gd name="connsiteX11" fmla="*/ 5964477 w 6858000"/>
              <a:gd name="connsiteY11" fmla="*/ 643207 h 825498"/>
              <a:gd name="connsiteX12" fmla="*/ 5883762 w 6858000"/>
              <a:gd name="connsiteY12" fmla="*/ 625473 h 825498"/>
              <a:gd name="connsiteX13" fmla="*/ 5935941 w 6858000"/>
              <a:gd name="connsiteY13" fmla="*/ 643372 h 825498"/>
              <a:gd name="connsiteX14" fmla="*/ 5909350 w 6858000"/>
              <a:gd name="connsiteY14" fmla="*/ 636492 h 825498"/>
              <a:gd name="connsiteX15" fmla="*/ 5507674 w 6858000"/>
              <a:gd name="connsiteY15" fmla="*/ 462345 h 825498"/>
              <a:gd name="connsiteX16" fmla="*/ 5531687 w 6858000"/>
              <a:gd name="connsiteY16" fmla="*/ 451730 h 825498"/>
              <a:gd name="connsiteX17" fmla="*/ 5520422 w 6858000"/>
              <a:gd name="connsiteY17" fmla="*/ 460125 h 825498"/>
              <a:gd name="connsiteX18" fmla="*/ 5308185 w 6858000"/>
              <a:gd name="connsiteY18" fmla="*/ 440592 h 825498"/>
              <a:gd name="connsiteX19" fmla="*/ 5312288 w 6858000"/>
              <a:gd name="connsiteY19" fmla="*/ 438109 h 825498"/>
              <a:gd name="connsiteX20" fmla="*/ 5317382 w 6858000"/>
              <a:gd name="connsiteY20" fmla="*/ 437516 h 825498"/>
              <a:gd name="connsiteX21" fmla="*/ 5087451 w 6858000"/>
              <a:gd name="connsiteY21" fmla="*/ 476086 h 825498"/>
              <a:gd name="connsiteX22" fmla="*/ 5133209 w 6858000"/>
              <a:gd name="connsiteY22" fmla="*/ 489108 h 825498"/>
              <a:gd name="connsiteX23" fmla="*/ 5102460 w 6858000"/>
              <a:gd name="connsiteY23" fmla="*/ 481967 h 825498"/>
              <a:gd name="connsiteX24" fmla="*/ 5041538 w 6858000"/>
              <a:gd name="connsiteY24" fmla="*/ 462968 h 825498"/>
              <a:gd name="connsiteX25" fmla="*/ 5064790 w 6858000"/>
              <a:gd name="connsiteY25" fmla="*/ 467587 h 825498"/>
              <a:gd name="connsiteX26" fmla="*/ 5070579 w 6858000"/>
              <a:gd name="connsiteY26" fmla="*/ 469759 h 825498"/>
              <a:gd name="connsiteX27" fmla="*/ 4957458 w 6858000"/>
              <a:gd name="connsiteY27" fmla="*/ 419205 h 825498"/>
              <a:gd name="connsiteX28" fmla="*/ 4961456 w 6858000"/>
              <a:gd name="connsiteY28" fmla="*/ 420481 h 825498"/>
              <a:gd name="connsiteX29" fmla="*/ 4987033 w 6858000"/>
              <a:gd name="connsiteY29" fmla="*/ 436483 h 825498"/>
              <a:gd name="connsiteX30" fmla="*/ 4863344 w 6858000"/>
              <a:gd name="connsiteY30" fmla="*/ 407230 h 825498"/>
              <a:gd name="connsiteX31" fmla="*/ 4889270 w 6858000"/>
              <a:gd name="connsiteY31" fmla="*/ 414757 h 825498"/>
              <a:gd name="connsiteX32" fmla="*/ 4867614 w 6858000"/>
              <a:gd name="connsiteY32" fmla="*/ 409980 h 825498"/>
              <a:gd name="connsiteX33" fmla="*/ 4866598 w 6858000"/>
              <a:gd name="connsiteY33" fmla="*/ 409326 h 825498"/>
              <a:gd name="connsiteX34" fmla="*/ 3962162 w 6858000"/>
              <a:gd name="connsiteY34" fmla="*/ 411409 h 825498"/>
              <a:gd name="connsiteX35" fmla="*/ 4043830 w 6858000"/>
              <a:gd name="connsiteY35" fmla="*/ 395719 h 825498"/>
              <a:gd name="connsiteX36" fmla="*/ 4002410 w 6858000"/>
              <a:gd name="connsiteY36" fmla="*/ 409019 h 825498"/>
              <a:gd name="connsiteX37" fmla="*/ 2848821 w 6858000"/>
              <a:gd name="connsiteY37" fmla="*/ 455907 h 825498"/>
              <a:gd name="connsiteX38" fmla="*/ 2897785 w 6858000"/>
              <a:gd name="connsiteY38" fmla="*/ 440313 h 825498"/>
              <a:gd name="connsiteX39" fmla="*/ 2903542 w 6858000"/>
              <a:gd name="connsiteY39" fmla="*/ 439285 h 825498"/>
              <a:gd name="connsiteX40" fmla="*/ 2785442 w 6858000"/>
              <a:gd name="connsiteY40" fmla="*/ 506948 h 825498"/>
              <a:gd name="connsiteX41" fmla="*/ 2811779 w 6858000"/>
              <a:gd name="connsiteY41" fmla="*/ 496871 h 825498"/>
              <a:gd name="connsiteX42" fmla="*/ 2793022 w 6858000"/>
              <a:gd name="connsiteY42" fmla="*/ 506520 h 825498"/>
              <a:gd name="connsiteX43" fmla="*/ 2745376 w 6858000"/>
              <a:gd name="connsiteY43" fmla="*/ 501455 h 825498"/>
              <a:gd name="connsiteX44" fmla="*/ 2778004 w 6858000"/>
              <a:gd name="connsiteY44" fmla="*/ 507369 h 825498"/>
              <a:gd name="connsiteX45" fmla="*/ 2770757 w 6858000"/>
              <a:gd name="connsiteY45" fmla="*/ 507779 h 825498"/>
              <a:gd name="connsiteX46" fmla="*/ 2463020 w 6858000"/>
              <a:gd name="connsiteY46" fmla="*/ 387977 h 825498"/>
              <a:gd name="connsiteX47" fmla="*/ 2518249 w 6858000"/>
              <a:gd name="connsiteY47" fmla="*/ 379338 h 825498"/>
              <a:gd name="connsiteX48" fmla="*/ 2490551 w 6858000"/>
              <a:gd name="connsiteY48" fmla="*/ 385915 h 825498"/>
              <a:gd name="connsiteX49" fmla="*/ 1933219 w 6858000"/>
              <a:gd name="connsiteY49" fmla="*/ 188445 h 825498"/>
              <a:gd name="connsiteX50" fmla="*/ 1933220 w 6858000"/>
              <a:gd name="connsiteY50" fmla="*/ 188446 h 825498"/>
              <a:gd name="connsiteX51" fmla="*/ 1953414 w 6858000"/>
              <a:gd name="connsiteY51" fmla="*/ 212451 h 825498"/>
              <a:gd name="connsiteX52" fmla="*/ 1978655 w 6858000"/>
              <a:gd name="connsiteY52" fmla="*/ 244478 h 825498"/>
              <a:gd name="connsiteX53" fmla="*/ 1953413 w 6858000"/>
              <a:gd name="connsiteY53" fmla="*/ 212450 h 825498"/>
              <a:gd name="connsiteX54" fmla="*/ 1842158 w 6858000"/>
              <a:gd name="connsiteY54" fmla="*/ 82524 h 825498"/>
              <a:gd name="connsiteX55" fmla="*/ 1842159 w 6858000"/>
              <a:gd name="connsiteY55" fmla="*/ 82525 h 825498"/>
              <a:gd name="connsiteX56" fmla="*/ 1916455 w 6858000"/>
              <a:gd name="connsiteY56" fmla="*/ 173016 h 825498"/>
              <a:gd name="connsiteX57" fmla="*/ 1916454 w 6858000"/>
              <a:gd name="connsiteY57" fmla="*/ 173015 h 825498"/>
              <a:gd name="connsiteX58" fmla="*/ 338916 w 6858000"/>
              <a:gd name="connsiteY58" fmla="*/ 12999 h 825498"/>
              <a:gd name="connsiteX59" fmla="*/ 395626 w 6858000"/>
              <a:gd name="connsiteY59" fmla="*/ 22894 h 825498"/>
              <a:gd name="connsiteX60" fmla="*/ 367327 w 6858000"/>
              <a:gd name="connsiteY60" fmla="*/ 19086 h 825498"/>
              <a:gd name="connsiteX61" fmla="*/ 153394 w 6858000"/>
              <a:gd name="connsiteY61" fmla="*/ 30626 h 825498"/>
              <a:gd name="connsiteX62" fmla="*/ 228906 w 6858000"/>
              <a:gd name="connsiteY62" fmla="*/ 38895 h 825498"/>
              <a:gd name="connsiteX63" fmla="*/ 177271 w 6858000"/>
              <a:gd name="connsiteY63" fmla="*/ 34439 h 825498"/>
              <a:gd name="connsiteX64" fmla="*/ 0 w 6858000"/>
              <a:gd name="connsiteY64" fmla="*/ 19988 h 825498"/>
              <a:gd name="connsiteX65" fmla="*/ 0 w 6858000"/>
              <a:gd name="connsiteY65" fmla="*/ 484096 h 825498"/>
              <a:gd name="connsiteX66" fmla="*/ 1 w 6858000"/>
              <a:gd name="connsiteY66" fmla="*/ 484096 h 825498"/>
              <a:gd name="connsiteX67" fmla="*/ 1 w 6858000"/>
              <a:gd name="connsiteY67" fmla="*/ 484097 h 825498"/>
              <a:gd name="connsiteX68" fmla="*/ 2817 w 6858000"/>
              <a:gd name="connsiteY68" fmla="*/ 482970 h 825498"/>
              <a:gd name="connsiteX69" fmla="*/ 63587 w 6858000"/>
              <a:gd name="connsiteY69" fmla="*/ 468871 h 825498"/>
              <a:gd name="connsiteX70" fmla="*/ 176939 w 6858000"/>
              <a:gd name="connsiteY70" fmla="*/ 454966 h 825498"/>
              <a:gd name="connsiteX71" fmla="*/ 200182 w 6858000"/>
              <a:gd name="connsiteY71" fmla="*/ 446963 h 825498"/>
              <a:gd name="connsiteX72" fmla="*/ 340774 w 6858000"/>
              <a:gd name="connsiteY72" fmla="*/ 409051 h 825498"/>
              <a:gd name="connsiteX73" fmla="*/ 453364 w 6858000"/>
              <a:gd name="connsiteY73" fmla="*/ 409816 h 825498"/>
              <a:gd name="connsiteX74" fmla="*/ 462126 w 6858000"/>
              <a:gd name="connsiteY74" fmla="*/ 411530 h 825498"/>
              <a:gd name="connsiteX75" fmla="*/ 505182 w 6858000"/>
              <a:gd name="connsiteY75" fmla="*/ 424102 h 825498"/>
              <a:gd name="connsiteX76" fmla="*/ 571860 w 6858000"/>
              <a:gd name="connsiteY76" fmla="*/ 420674 h 825498"/>
              <a:gd name="connsiteX77" fmla="*/ 617772 w 6858000"/>
              <a:gd name="connsiteY77" fmla="*/ 403337 h 825498"/>
              <a:gd name="connsiteX78" fmla="*/ 674923 w 6858000"/>
              <a:gd name="connsiteY78" fmla="*/ 402575 h 825498"/>
              <a:gd name="connsiteX79" fmla="*/ 740268 w 6858000"/>
              <a:gd name="connsiteY79" fmla="*/ 413434 h 825498"/>
              <a:gd name="connsiteX80" fmla="*/ 769605 w 6858000"/>
              <a:gd name="connsiteY80" fmla="*/ 415720 h 825498"/>
              <a:gd name="connsiteX81" fmla="*/ 850189 w 6858000"/>
              <a:gd name="connsiteY81" fmla="*/ 438200 h 825498"/>
              <a:gd name="connsiteX82" fmla="*/ 898198 w 6858000"/>
              <a:gd name="connsiteY82" fmla="*/ 432676 h 825498"/>
              <a:gd name="connsiteX83" fmla="*/ 945444 w 6858000"/>
              <a:gd name="connsiteY83" fmla="*/ 417816 h 825498"/>
              <a:gd name="connsiteX84" fmla="*/ 975733 w 6858000"/>
              <a:gd name="connsiteY84" fmla="*/ 403527 h 825498"/>
              <a:gd name="connsiteX85" fmla="*/ 1036887 w 6858000"/>
              <a:gd name="connsiteY85" fmla="*/ 393431 h 825498"/>
              <a:gd name="connsiteX86" fmla="*/ 1048125 w 6858000"/>
              <a:gd name="connsiteY86" fmla="*/ 394955 h 825498"/>
              <a:gd name="connsiteX87" fmla="*/ 1230633 w 6858000"/>
              <a:gd name="connsiteY87" fmla="*/ 407529 h 825498"/>
              <a:gd name="connsiteX88" fmla="*/ 1303024 w 6858000"/>
              <a:gd name="connsiteY88" fmla="*/ 427722 h 825498"/>
              <a:gd name="connsiteX89" fmla="*/ 1318456 w 6858000"/>
              <a:gd name="connsiteY89" fmla="*/ 430198 h 825498"/>
              <a:gd name="connsiteX90" fmla="*/ 1472575 w 6858000"/>
              <a:gd name="connsiteY90" fmla="*/ 452870 h 825498"/>
              <a:gd name="connsiteX91" fmla="*/ 1489720 w 6858000"/>
              <a:gd name="connsiteY91" fmla="*/ 453821 h 825498"/>
              <a:gd name="connsiteX92" fmla="*/ 1537537 w 6858000"/>
              <a:gd name="connsiteY92" fmla="*/ 449821 h 825498"/>
              <a:gd name="connsiteX93" fmla="*/ 1650317 w 6858000"/>
              <a:gd name="connsiteY93" fmla="*/ 490970 h 825498"/>
              <a:gd name="connsiteX94" fmla="*/ 1763287 w 6858000"/>
              <a:gd name="connsiteY94" fmla="*/ 505069 h 825498"/>
              <a:gd name="connsiteX95" fmla="*/ 1825393 w 6858000"/>
              <a:gd name="connsiteY95" fmla="*/ 504877 h 825498"/>
              <a:gd name="connsiteX96" fmla="*/ 1869780 w 6858000"/>
              <a:gd name="connsiteY96" fmla="*/ 514975 h 825498"/>
              <a:gd name="connsiteX97" fmla="*/ 1978940 w 6858000"/>
              <a:gd name="connsiteY97" fmla="*/ 545646 h 825498"/>
              <a:gd name="connsiteX98" fmla="*/ 2030378 w 6858000"/>
              <a:gd name="connsiteY98" fmla="*/ 550408 h 825498"/>
              <a:gd name="connsiteX99" fmla="*/ 2085054 w 6858000"/>
              <a:gd name="connsiteY99" fmla="*/ 560697 h 825498"/>
              <a:gd name="connsiteX100" fmla="*/ 2220312 w 6858000"/>
              <a:gd name="connsiteY100" fmla="*/ 606798 h 825498"/>
              <a:gd name="connsiteX101" fmla="*/ 2330806 w 6858000"/>
              <a:gd name="connsiteY101" fmla="*/ 604132 h 825498"/>
              <a:gd name="connsiteX102" fmla="*/ 2401292 w 6858000"/>
              <a:gd name="connsiteY102" fmla="*/ 604702 h 825498"/>
              <a:gd name="connsiteX103" fmla="*/ 2485307 w 6858000"/>
              <a:gd name="connsiteY103" fmla="*/ 619943 h 825498"/>
              <a:gd name="connsiteX104" fmla="*/ 2554079 w 6858000"/>
              <a:gd name="connsiteY104" fmla="*/ 642232 h 825498"/>
              <a:gd name="connsiteX105" fmla="*/ 2649143 w 6858000"/>
              <a:gd name="connsiteY105" fmla="*/ 659949 h 825498"/>
              <a:gd name="connsiteX106" fmla="*/ 2743826 w 6858000"/>
              <a:gd name="connsiteY106" fmla="*/ 694050 h 825498"/>
              <a:gd name="connsiteX107" fmla="*/ 2809930 w 6858000"/>
              <a:gd name="connsiteY107" fmla="*/ 720149 h 825498"/>
              <a:gd name="connsiteX108" fmla="*/ 2901943 w 6858000"/>
              <a:gd name="connsiteY108" fmla="*/ 743200 h 825498"/>
              <a:gd name="connsiteX109" fmla="*/ 3042728 w 6858000"/>
              <a:gd name="connsiteY109" fmla="*/ 759392 h 825498"/>
              <a:gd name="connsiteX110" fmla="*/ 3107500 w 6858000"/>
              <a:gd name="connsiteY110" fmla="*/ 761108 h 825498"/>
              <a:gd name="connsiteX111" fmla="*/ 3209993 w 6858000"/>
              <a:gd name="connsiteY111" fmla="*/ 799018 h 825498"/>
              <a:gd name="connsiteX112" fmla="*/ 3253809 w 6858000"/>
              <a:gd name="connsiteY112" fmla="*/ 817306 h 825498"/>
              <a:gd name="connsiteX113" fmla="*/ 3293244 w 6858000"/>
              <a:gd name="connsiteY113" fmla="*/ 802066 h 825498"/>
              <a:gd name="connsiteX114" fmla="*/ 3318771 w 6858000"/>
              <a:gd name="connsiteY114" fmla="*/ 784539 h 825498"/>
              <a:gd name="connsiteX115" fmla="*/ 3399546 w 6858000"/>
              <a:gd name="connsiteY115" fmla="*/ 799400 h 825498"/>
              <a:gd name="connsiteX116" fmla="*/ 3485275 w 6858000"/>
              <a:gd name="connsiteY116" fmla="*/ 815020 h 825498"/>
              <a:gd name="connsiteX117" fmla="*/ 3546617 w 6858000"/>
              <a:gd name="connsiteY117" fmla="*/ 825498 h 825498"/>
              <a:gd name="connsiteX118" fmla="*/ 3623201 w 6858000"/>
              <a:gd name="connsiteY118" fmla="*/ 817117 h 825498"/>
              <a:gd name="connsiteX119" fmla="*/ 3683591 w 6858000"/>
              <a:gd name="connsiteY119" fmla="*/ 813688 h 825498"/>
              <a:gd name="connsiteX120" fmla="*/ 3732361 w 6858000"/>
              <a:gd name="connsiteY120" fmla="*/ 803973 h 825498"/>
              <a:gd name="connsiteX121" fmla="*/ 3749506 w 6858000"/>
              <a:gd name="connsiteY121" fmla="*/ 798255 h 825498"/>
              <a:gd name="connsiteX122" fmla="*/ 3885338 w 6858000"/>
              <a:gd name="connsiteY122" fmla="*/ 753679 h 825498"/>
              <a:gd name="connsiteX123" fmla="*/ 4030503 w 6858000"/>
              <a:gd name="connsiteY123" fmla="*/ 718054 h 825498"/>
              <a:gd name="connsiteX124" fmla="*/ 4124614 w 6858000"/>
              <a:gd name="connsiteY124" fmla="*/ 740535 h 825498"/>
              <a:gd name="connsiteX125" fmla="*/ 4159667 w 6858000"/>
              <a:gd name="connsiteY125" fmla="*/ 740152 h 825498"/>
              <a:gd name="connsiteX126" fmla="*/ 4320837 w 6858000"/>
              <a:gd name="connsiteY126" fmla="*/ 745296 h 825498"/>
              <a:gd name="connsiteX127" fmla="*/ 4349222 w 6858000"/>
              <a:gd name="connsiteY127" fmla="*/ 750820 h 825498"/>
              <a:gd name="connsiteX128" fmla="*/ 4502579 w 6858000"/>
              <a:gd name="connsiteY128" fmla="*/ 728149 h 825498"/>
              <a:gd name="connsiteX129" fmla="*/ 4558207 w 6858000"/>
              <a:gd name="connsiteY129" fmla="*/ 724339 h 825498"/>
              <a:gd name="connsiteX130" fmla="*/ 4609452 w 6858000"/>
              <a:gd name="connsiteY130" fmla="*/ 718054 h 825498"/>
              <a:gd name="connsiteX131" fmla="*/ 4681083 w 6858000"/>
              <a:gd name="connsiteY131" fmla="*/ 716529 h 825498"/>
              <a:gd name="connsiteX132" fmla="*/ 4755381 w 6858000"/>
              <a:gd name="connsiteY132" fmla="*/ 719387 h 825498"/>
              <a:gd name="connsiteX133" fmla="*/ 4838250 w 6858000"/>
              <a:gd name="connsiteY133" fmla="*/ 718815 h 825498"/>
              <a:gd name="connsiteX134" fmla="*/ 4871019 w 6858000"/>
              <a:gd name="connsiteY134" fmla="*/ 713863 h 825498"/>
              <a:gd name="connsiteX135" fmla="*/ 4959602 w 6858000"/>
              <a:gd name="connsiteY135" fmla="*/ 717291 h 825498"/>
              <a:gd name="connsiteX136" fmla="*/ 5006086 w 6858000"/>
              <a:gd name="connsiteY136" fmla="*/ 711578 h 825498"/>
              <a:gd name="connsiteX137" fmla="*/ 5082670 w 6858000"/>
              <a:gd name="connsiteY137" fmla="*/ 710434 h 825498"/>
              <a:gd name="connsiteX138" fmla="*/ 5107627 w 6858000"/>
              <a:gd name="connsiteY138" fmla="*/ 709098 h 825498"/>
              <a:gd name="connsiteX139" fmla="*/ 5129916 w 6858000"/>
              <a:gd name="connsiteY139" fmla="*/ 708336 h 825498"/>
              <a:gd name="connsiteX140" fmla="*/ 5206308 w 6858000"/>
              <a:gd name="connsiteY140" fmla="*/ 723959 h 825498"/>
              <a:gd name="connsiteX141" fmla="*/ 5274129 w 6858000"/>
              <a:gd name="connsiteY141" fmla="*/ 724911 h 825498"/>
              <a:gd name="connsiteX142" fmla="*/ 5393005 w 6858000"/>
              <a:gd name="connsiteY142" fmla="*/ 737485 h 825498"/>
              <a:gd name="connsiteX143" fmla="*/ 5419295 w 6858000"/>
              <a:gd name="connsiteY143" fmla="*/ 733103 h 825498"/>
              <a:gd name="connsiteX144" fmla="*/ 5501594 w 6858000"/>
              <a:gd name="connsiteY144" fmla="*/ 731389 h 825498"/>
              <a:gd name="connsiteX145" fmla="*/ 5548460 w 6858000"/>
              <a:gd name="connsiteY145" fmla="*/ 730056 h 825498"/>
              <a:gd name="connsiteX146" fmla="*/ 5606372 w 6858000"/>
              <a:gd name="connsiteY146" fmla="*/ 739199 h 825498"/>
              <a:gd name="connsiteX147" fmla="*/ 5706959 w 6858000"/>
              <a:gd name="connsiteY147" fmla="*/ 758630 h 825498"/>
              <a:gd name="connsiteX148" fmla="*/ 5733440 w 6858000"/>
              <a:gd name="connsiteY148" fmla="*/ 761678 h 825498"/>
              <a:gd name="connsiteX149" fmla="*/ 5781830 w 6858000"/>
              <a:gd name="connsiteY149" fmla="*/ 771015 h 825498"/>
              <a:gd name="connsiteX150" fmla="*/ 5790592 w 6858000"/>
              <a:gd name="connsiteY150" fmla="*/ 772730 h 825498"/>
              <a:gd name="connsiteX151" fmla="*/ 5864318 w 6858000"/>
              <a:gd name="connsiteY151" fmla="*/ 796351 h 825498"/>
              <a:gd name="connsiteX152" fmla="*/ 5902610 w 6858000"/>
              <a:gd name="connsiteY152" fmla="*/ 798255 h 825498"/>
              <a:gd name="connsiteX153" fmla="*/ 6012723 w 6858000"/>
              <a:gd name="connsiteY153" fmla="*/ 798447 h 825498"/>
              <a:gd name="connsiteX154" fmla="*/ 6059397 w 6858000"/>
              <a:gd name="connsiteY154" fmla="*/ 794827 h 825498"/>
              <a:gd name="connsiteX155" fmla="*/ 6171605 w 6858000"/>
              <a:gd name="connsiteY155" fmla="*/ 780921 h 825498"/>
              <a:gd name="connsiteX156" fmla="*/ 6242093 w 6858000"/>
              <a:gd name="connsiteY156" fmla="*/ 774063 h 825498"/>
              <a:gd name="connsiteX157" fmla="*/ 6323058 w 6858000"/>
              <a:gd name="connsiteY157" fmla="*/ 763202 h 825498"/>
              <a:gd name="connsiteX158" fmla="*/ 6415833 w 6858000"/>
              <a:gd name="connsiteY158" fmla="*/ 756344 h 825498"/>
              <a:gd name="connsiteX159" fmla="*/ 6584812 w 6858000"/>
              <a:gd name="connsiteY159" fmla="*/ 735580 h 825498"/>
              <a:gd name="connsiteX160" fmla="*/ 6748458 w 6858000"/>
              <a:gd name="connsiteY160" fmla="*/ 714053 h 825498"/>
              <a:gd name="connsiteX161" fmla="*/ 6815516 w 6858000"/>
              <a:gd name="connsiteY161" fmla="*/ 695002 h 825498"/>
              <a:gd name="connsiteX162" fmla="*/ 6858000 w 6858000"/>
              <a:gd name="connsiteY162" fmla="*/ 685303 h 825498"/>
              <a:gd name="connsiteX163" fmla="*/ 6858000 w 6858000"/>
              <a:gd name="connsiteY163" fmla="*/ 0 h 825498"/>
              <a:gd name="connsiteX164" fmla="*/ 1687324 w 6858000"/>
              <a:gd name="connsiteY164" fmla="*/ 0 h 825498"/>
              <a:gd name="connsiteX165" fmla="*/ 1 w 6858000"/>
              <a:gd name="connsiteY165" fmla="*/ 0 h 825498"/>
              <a:gd name="connsiteX166" fmla="*/ 1 w 6858000"/>
              <a:gd name="connsiteY166" fmla="*/ 19988 h 82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858000" h="825498">
                <a:moveTo>
                  <a:pt x="6742558" y="499736"/>
                </a:moveTo>
                <a:lnTo>
                  <a:pt x="6812057" y="519211"/>
                </a:lnTo>
                <a:lnTo>
                  <a:pt x="6776799" y="514438"/>
                </a:lnTo>
                <a:close/>
                <a:moveTo>
                  <a:pt x="6625227" y="507591"/>
                </a:moveTo>
                <a:lnTo>
                  <a:pt x="6662536" y="500498"/>
                </a:lnTo>
                <a:lnTo>
                  <a:pt x="6645552" y="507580"/>
                </a:lnTo>
                <a:close/>
                <a:moveTo>
                  <a:pt x="6513012" y="515082"/>
                </a:moveTo>
                <a:lnTo>
                  <a:pt x="6546191" y="496279"/>
                </a:lnTo>
                <a:lnTo>
                  <a:pt x="6521803" y="512615"/>
                </a:lnTo>
                <a:close/>
                <a:moveTo>
                  <a:pt x="5935958" y="643374"/>
                </a:moveTo>
                <a:lnTo>
                  <a:pt x="5993267" y="639757"/>
                </a:lnTo>
                <a:lnTo>
                  <a:pt x="5964477" y="643207"/>
                </a:lnTo>
                <a:close/>
                <a:moveTo>
                  <a:pt x="5883762" y="625473"/>
                </a:moveTo>
                <a:lnTo>
                  <a:pt x="5935941" y="643372"/>
                </a:lnTo>
                <a:lnTo>
                  <a:pt x="5909350" y="636492"/>
                </a:lnTo>
                <a:close/>
                <a:moveTo>
                  <a:pt x="5507674" y="462345"/>
                </a:moveTo>
                <a:lnTo>
                  <a:pt x="5531687" y="451730"/>
                </a:lnTo>
                <a:lnTo>
                  <a:pt x="5520422" y="460125"/>
                </a:lnTo>
                <a:close/>
                <a:moveTo>
                  <a:pt x="5308185" y="440592"/>
                </a:moveTo>
                <a:lnTo>
                  <a:pt x="5312288" y="438109"/>
                </a:lnTo>
                <a:lnTo>
                  <a:pt x="5317382" y="437516"/>
                </a:lnTo>
                <a:close/>
                <a:moveTo>
                  <a:pt x="5087451" y="476086"/>
                </a:moveTo>
                <a:lnTo>
                  <a:pt x="5133209" y="489108"/>
                </a:lnTo>
                <a:lnTo>
                  <a:pt x="5102460" y="481967"/>
                </a:lnTo>
                <a:close/>
                <a:moveTo>
                  <a:pt x="5041538" y="462968"/>
                </a:moveTo>
                <a:lnTo>
                  <a:pt x="5064790" y="467587"/>
                </a:lnTo>
                <a:lnTo>
                  <a:pt x="5070579" y="469759"/>
                </a:lnTo>
                <a:close/>
                <a:moveTo>
                  <a:pt x="4957458" y="419205"/>
                </a:moveTo>
                <a:lnTo>
                  <a:pt x="4961456" y="420481"/>
                </a:lnTo>
                <a:lnTo>
                  <a:pt x="4987033" y="436483"/>
                </a:lnTo>
                <a:close/>
                <a:moveTo>
                  <a:pt x="4863344" y="407230"/>
                </a:moveTo>
                <a:lnTo>
                  <a:pt x="4889270" y="414757"/>
                </a:lnTo>
                <a:lnTo>
                  <a:pt x="4867614" y="409980"/>
                </a:lnTo>
                <a:lnTo>
                  <a:pt x="4866598" y="409326"/>
                </a:lnTo>
                <a:close/>
                <a:moveTo>
                  <a:pt x="3962162" y="411409"/>
                </a:moveTo>
                <a:lnTo>
                  <a:pt x="4043830" y="395719"/>
                </a:lnTo>
                <a:lnTo>
                  <a:pt x="4002410" y="409019"/>
                </a:lnTo>
                <a:close/>
                <a:moveTo>
                  <a:pt x="2848821" y="455907"/>
                </a:moveTo>
                <a:lnTo>
                  <a:pt x="2897785" y="440313"/>
                </a:lnTo>
                <a:lnTo>
                  <a:pt x="2903542" y="439285"/>
                </a:lnTo>
                <a:close/>
                <a:moveTo>
                  <a:pt x="2785442" y="506948"/>
                </a:moveTo>
                <a:lnTo>
                  <a:pt x="2811779" y="496871"/>
                </a:lnTo>
                <a:lnTo>
                  <a:pt x="2793022" y="506520"/>
                </a:lnTo>
                <a:close/>
                <a:moveTo>
                  <a:pt x="2745376" y="501455"/>
                </a:moveTo>
                <a:lnTo>
                  <a:pt x="2778004" y="507369"/>
                </a:lnTo>
                <a:lnTo>
                  <a:pt x="2770757" y="507779"/>
                </a:lnTo>
                <a:close/>
                <a:moveTo>
                  <a:pt x="2463020" y="387977"/>
                </a:moveTo>
                <a:lnTo>
                  <a:pt x="2518249" y="379338"/>
                </a:lnTo>
                <a:lnTo>
                  <a:pt x="2490551" y="385915"/>
                </a:lnTo>
                <a:close/>
                <a:moveTo>
                  <a:pt x="1933219" y="188445"/>
                </a:moveTo>
                <a:lnTo>
                  <a:pt x="1933220" y="188446"/>
                </a:lnTo>
                <a:cubicBezTo>
                  <a:pt x="1940460" y="196066"/>
                  <a:pt x="1949604" y="203307"/>
                  <a:pt x="1953414" y="212451"/>
                </a:cubicBezTo>
                <a:lnTo>
                  <a:pt x="1978655" y="244478"/>
                </a:lnTo>
                <a:cubicBezTo>
                  <a:pt x="1967939" y="237120"/>
                  <a:pt x="1959319" y="226833"/>
                  <a:pt x="1953413" y="212450"/>
                </a:cubicBezTo>
                <a:close/>
                <a:moveTo>
                  <a:pt x="1842158" y="82524"/>
                </a:moveTo>
                <a:lnTo>
                  <a:pt x="1842159" y="82525"/>
                </a:lnTo>
                <a:lnTo>
                  <a:pt x="1916455" y="173016"/>
                </a:lnTo>
                <a:lnTo>
                  <a:pt x="1916454" y="173015"/>
                </a:lnTo>
                <a:close/>
                <a:moveTo>
                  <a:pt x="338916" y="12999"/>
                </a:moveTo>
                <a:lnTo>
                  <a:pt x="395626" y="22894"/>
                </a:lnTo>
                <a:lnTo>
                  <a:pt x="367327" y="19086"/>
                </a:lnTo>
                <a:close/>
                <a:moveTo>
                  <a:pt x="153394" y="30626"/>
                </a:moveTo>
                <a:lnTo>
                  <a:pt x="228906" y="38895"/>
                </a:lnTo>
                <a:lnTo>
                  <a:pt x="177271" y="34439"/>
                </a:lnTo>
                <a:close/>
                <a:moveTo>
                  <a:pt x="0" y="19988"/>
                </a:moveTo>
                <a:lnTo>
                  <a:pt x="0" y="484096"/>
                </a:lnTo>
                <a:lnTo>
                  <a:pt x="1" y="484096"/>
                </a:lnTo>
                <a:lnTo>
                  <a:pt x="1" y="484097"/>
                </a:lnTo>
                <a:lnTo>
                  <a:pt x="2817" y="482970"/>
                </a:lnTo>
                <a:cubicBezTo>
                  <a:pt x="21486" y="474588"/>
                  <a:pt x="43012" y="471921"/>
                  <a:pt x="63587" y="468871"/>
                </a:cubicBezTo>
                <a:cubicBezTo>
                  <a:pt x="101308" y="463347"/>
                  <a:pt x="139219" y="459917"/>
                  <a:pt x="176939" y="454966"/>
                </a:cubicBezTo>
                <a:cubicBezTo>
                  <a:pt x="184941" y="453821"/>
                  <a:pt x="194085" y="451728"/>
                  <a:pt x="200182" y="446963"/>
                </a:cubicBezTo>
                <a:cubicBezTo>
                  <a:pt x="241901" y="414958"/>
                  <a:pt x="292579" y="406005"/>
                  <a:pt x="340774" y="409051"/>
                </a:cubicBezTo>
                <a:cubicBezTo>
                  <a:pt x="378686" y="411340"/>
                  <a:pt x="415835" y="413054"/>
                  <a:pt x="453364" y="409816"/>
                </a:cubicBezTo>
                <a:cubicBezTo>
                  <a:pt x="456222" y="409624"/>
                  <a:pt x="460032" y="410006"/>
                  <a:pt x="462126" y="411530"/>
                </a:cubicBezTo>
                <a:cubicBezTo>
                  <a:pt x="475081" y="421626"/>
                  <a:pt x="488607" y="422388"/>
                  <a:pt x="505182" y="424102"/>
                </a:cubicBezTo>
                <a:cubicBezTo>
                  <a:pt x="528615" y="426580"/>
                  <a:pt x="550141" y="424864"/>
                  <a:pt x="571860" y="420674"/>
                </a:cubicBezTo>
                <a:cubicBezTo>
                  <a:pt x="587672" y="417626"/>
                  <a:pt x="603673" y="411340"/>
                  <a:pt x="617772" y="403337"/>
                </a:cubicBezTo>
                <a:cubicBezTo>
                  <a:pt x="637392" y="392097"/>
                  <a:pt x="656255" y="387717"/>
                  <a:pt x="674923" y="402575"/>
                </a:cubicBezTo>
                <a:cubicBezTo>
                  <a:pt x="695116" y="418388"/>
                  <a:pt x="717977" y="412864"/>
                  <a:pt x="740268" y="413434"/>
                </a:cubicBezTo>
                <a:cubicBezTo>
                  <a:pt x="749982" y="413626"/>
                  <a:pt x="760270" y="413244"/>
                  <a:pt x="769605" y="415720"/>
                </a:cubicBezTo>
                <a:cubicBezTo>
                  <a:pt x="796655" y="422770"/>
                  <a:pt x="822756" y="433438"/>
                  <a:pt x="850189" y="438200"/>
                </a:cubicBezTo>
                <a:cubicBezTo>
                  <a:pt x="865430" y="440867"/>
                  <a:pt x="882384" y="436104"/>
                  <a:pt x="898198" y="432676"/>
                </a:cubicBezTo>
                <a:cubicBezTo>
                  <a:pt x="914200" y="429056"/>
                  <a:pt x="930011" y="423532"/>
                  <a:pt x="945444" y="417816"/>
                </a:cubicBezTo>
                <a:cubicBezTo>
                  <a:pt x="955920" y="414006"/>
                  <a:pt x="967350" y="410386"/>
                  <a:pt x="975733" y="403527"/>
                </a:cubicBezTo>
                <a:cubicBezTo>
                  <a:pt x="994785" y="387907"/>
                  <a:pt x="1014406" y="385239"/>
                  <a:pt x="1036887" y="393431"/>
                </a:cubicBezTo>
                <a:cubicBezTo>
                  <a:pt x="1040315" y="394765"/>
                  <a:pt x="1044315" y="394765"/>
                  <a:pt x="1048125" y="394955"/>
                </a:cubicBezTo>
                <a:cubicBezTo>
                  <a:pt x="1109091" y="398955"/>
                  <a:pt x="1170051" y="401433"/>
                  <a:pt x="1230633" y="407529"/>
                </a:cubicBezTo>
                <a:cubicBezTo>
                  <a:pt x="1255206" y="410006"/>
                  <a:pt x="1278829" y="420864"/>
                  <a:pt x="1303024" y="427722"/>
                </a:cubicBezTo>
                <a:cubicBezTo>
                  <a:pt x="1307978" y="429056"/>
                  <a:pt x="1313504" y="431152"/>
                  <a:pt x="1318456" y="430198"/>
                </a:cubicBezTo>
                <a:cubicBezTo>
                  <a:pt x="1372368" y="420674"/>
                  <a:pt x="1422854" y="434580"/>
                  <a:pt x="1472575" y="452870"/>
                </a:cubicBezTo>
                <a:cubicBezTo>
                  <a:pt x="1477717" y="454775"/>
                  <a:pt x="1484004" y="454203"/>
                  <a:pt x="1489720" y="453821"/>
                </a:cubicBezTo>
                <a:cubicBezTo>
                  <a:pt x="1505724" y="452489"/>
                  <a:pt x="1523059" y="445821"/>
                  <a:pt x="1537537" y="449821"/>
                </a:cubicBezTo>
                <a:cubicBezTo>
                  <a:pt x="1576019" y="460871"/>
                  <a:pt x="1614120" y="474206"/>
                  <a:pt x="1650317" y="490970"/>
                </a:cubicBezTo>
                <a:cubicBezTo>
                  <a:pt x="1687086" y="507925"/>
                  <a:pt x="1721185" y="522213"/>
                  <a:pt x="1763287" y="505069"/>
                </a:cubicBezTo>
                <a:cubicBezTo>
                  <a:pt x="1781194" y="497828"/>
                  <a:pt x="1804816" y="502973"/>
                  <a:pt x="1825393" y="504877"/>
                </a:cubicBezTo>
                <a:cubicBezTo>
                  <a:pt x="1840441" y="506402"/>
                  <a:pt x="1854920" y="514975"/>
                  <a:pt x="1869780" y="514975"/>
                </a:cubicBezTo>
                <a:cubicBezTo>
                  <a:pt x="1909408" y="514975"/>
                  <a:pt x="1944649" y="525071"/>
                  <a:pt x="1978940" y="545646"/>
                </a:cubicBezTo>
                <a:cubicBezTo>
                  <a:pt x="1992279" y="553646"/>
                  <a:pt x="2013043" y="548312"/>
                  <a:pt x="2030378" y="550408"/>
                </a:cubicBezTo>
                <a:cubicBezTo>
                  <a:pt x="2048668" y="552885"/>
                  <a:pt x="2067525" y="555170"/>
                  <a:pt x="2085054" y="560697"/>
                </a:cubicBezTo>
                <a:cubicBezTo>
                  <a:pt x="2130393" y="575175"/>
                  <a:pt x="2175163" y="591558"/>
                  <a:pt x="2220312" y="606798"/>
                </a:cubicBezTo>
                <a:cubicBezTo>
                  <a:pt x="2257459" y="619373"/>
                  <a:pt x="2294039" y="609466"/>
                  <a:pt x="2330806" y="604132"/>
                </a:cubicBezTo>
                <a:cubicBezTo>
                  <a:pt x="2353859" y="600702"/>
                  <a:pt x="2375383" y="592510"/>
                  <a:pt x="2401292" y="604702"/>
                </a:cubicBezTo>
                <a:cubicBezTo>
                  <a:pt x="2426059" y="616325"/>
                  <a:pt x="2457492" y="613656"/>
                  <a:pt x="2485307" y="619943"/>
                </a:cubicBezTo>
                <a:cubicBezTo>
                  <a:pt x="2508742" y="625277"/>
                  <a:pt x="2531409" y="633851"/>
                  <a:pt x="2554079" y="642232"/>
                </a:cubicBezTo>
                <a:cubicBezTo>
                  <a:pt x="2584942" y="653663"/>
                  <a:pt x="2615421" y="665663"/>
                  <a:pt x="2649143" y="659949"/>
                </a:cubicBezTo>
                <a:cubicBezTo>
                  <a:pt x="2687436" y="653471"/>
                  <a:pt x="2713723" y="677855"/>
                  <a:pt x="2743826" y="694050"/>
                </a:cubicBezTo>
                <a:cubicBezTo>
                  <a:pt x="2764590" y="705098"/>
                  <a:pt x="2787259" y="713291"/>
                  <a:pt x="2809930" y="720149"/>
                </a:cubicBezTo>
                <a:cubicBezTo>
                  <a:pt x="2840219" y="729103"/>
                  <a:pt x="2871462" y="734438"/>
                  <a:pt x="2901943" y="743200"/>
                </a:cubicBezTo>
                <a:cubicBezTo>
                  <a:pt x="2948047" y="756344"/>
                  <a:pt x="2994722" y="766632"/>
                  <a:pt x="3042728" y="759392"/>
                </a:cubicBezTo>
                <a:cubicBezTo>
                  <a:pt x="3064827" y="756154"/>
                  <a:pt x="3085403" y="756344"/>
                  <a:pt x="3107500" y="761108"/>
                </a:cubicBezTo>
                <a:cubicBezTo>
                  <a:pt x="3143695" y="768919"/>
                  <a:pt x="3180844" y="769871"/>
                  <a:pt x="3209993" y="799018"/>
                </a:cubicBezTo>
                <a:cubicBezTo>
                  <a:pt x="3220280" y="809306"/>
                  <a:pt x="3238758" y="811972"/>
                  <a:pt x="3253809" y="817306"/>
                </a:cubicBezTo>
                <a:cubicBezTo>
                  <a:pt x="3271145" y="823595"/>
                  <a:pt x="3283908" y="820355"/>
                  <a:pt x="3293244" y="802066"/>
                </a:cubicBezTo>
                <a:cubicBezTo>
                  <a:pt x="3297434" y="793875"/>
                  <a:pt x="3309437" y="785874"/>
                  <a:pt x="3318771" y="784539"/>
                </a:cubicBezTo>
                <a:cubicBezTo>
                  <a:pt x="3346776" y="780539"/>
                  <a:pt x="3372495" y="786445"/>
                  <a:pt x="3399546" y="799400"/>
                </a:cubicBezTo>
                <a:cubicBezTo>
                  <a:pt x="3424883" y="811593"/>
                  <a:pt x="3456508" y="810258"/>
                  <a:pt x="3485275" y="815020"/>
                </a:cubicBezTo>
                <a:cubicBezTo>
                  <a:pt x="3505657" y="818450"/>
                  <a:pt x="3526042" y="825498"/>
                  <a:pt x="3546617" y="825498"/>
                </a:cubicBezTo>
                <a:cubicBezTo>
                  <a:pt x="3572146" y="825498"/>
                  <a:pt x="3597482" y="819402"/>
                  <a:pt x="3623201" y="817117"/>
                </a:cubicBezTo>
                <a:cubicBezTo>
                  <a:pt x="3643204" y="815212"/>
                  <a:pt x="3663589" y="815975"/>
                  <a:pt x="3683591" y="813688"/>
                </a:cubicBezTo>
                <a:cubicBezTo>
                  <a:pt x="3699976" y="811972"/>
                  <a:pt x="3716168" y="807592"/>
                  <a:pt x="3732361" y="803973"/>
                </a:cubicBezTo>
                <a:cubicBezTo>
                  <a:pt x="3738267" y="802638"/>
                  <a:pt x="3744173" y="797493"/>
                  <a:pt x="3749506" y="798255"/>
                </a:cubicBezTo>
                <a:cubicBezTo>
                  <a:pt x="3802467" y="806448"/>
                  <a:pt x="3840569" y="769871"/>
                  <a:pt x="3885338" y="753679"/>
                </a:cubicBezTo>
                <a:cubicBezTo>
                  <a:pt x="3932394" y="736531"/>
                  <a:pt x="3977925" y="710243"/>
                  <a:pt x="4030503" y="718054"/>
                </a:cubicBezTo>
                <a:cubicBezTo>
                  <a:pt x="4062318" y="722815"/>
                  <a:pt x="4092989" y="733865"/>
                  <a:pt x="4124614" y="740535"/>
                </a:cubicBezTo>
                <a:cubicBezTo>
                  <a:pt x="4135854" y="742820"/>
                  <a:pt x="4148427" y="742438"/>
                  <a:pt x="4159667" y="740152"/>
                </a:cubicBezTo>
                <a:cubicBezTo>
                  <a:pt x="4213961" y="729673"/>
                  <a:pt x="4267493" y="728149"/>
                  <a:pt x="4320837" y="745296"/>
                </a:cubicBezTo>
                <a:cubicBezTo>
                  <a:pt x="4329979" y="748155"/>
                  <a:pt x="4339695" y="750820"/>
                  <a:pt x="4349222" y="750820"/>
                </a:cubicBezTo>
                <a:cubicBezTo>
                  <a:pt x="4401419" y="750820"/>
                  <a:pt x="4452665" y="746820"/>
                  <a:pt x="4502579" y="728149"/>
                </a:cubicBezTo>
                <a:cubicBezTo>
                  <a:pt x="4519343" y="721863"/>
                  <a:pt x="4539728" y="725863"/>
                  <a:pt x="4558207" y="724339"/>
                </a:cubicBezTo>
                <a:cubicBezTo>
                  <a:pt x="4575351" y="723007"/>
                  <a:pt x="4592878" y="722436"/>
                  <a:pt x="4609452" y="718054"/>
                </a:cubicBezTo>
                <a:cubicBezTo>
                  <a:pt x="4633647" y="711578"/>
                  <a:pt x="4656126" y="710815"/>
                  <a:pt x="4681083" y="716529"/>
                </a:cubicBezTo>
                <a:cubicBezTo>
                  <a:pt x="4704895" y="721863"/>
                  <a:pt x="4730614" y="719198"/>
                  <a:pt x="4755381" y="719387"/>
                </a:cubicBezTo>
                <a:cubicBezTo>
                  <a:pt x="4783004" y="719577"/>
                  <a:pt x="4810627" y="719767"/>
                  <a:pt x="4838250" y="718815"/>
                </a:cubicBezTo>
                <a:cubicBezTo>
                  <a:pt x="4849300" y="718435"/>
                  <a:pt x="4861873" y="710815"/>
                  <a:pt x="4871019" y="713863"/>
                </a:cubicBezTo>
                <a:cubicBezTo>
                  <a:pt x="4900546" y="724149"/>
                  <a:pt x="4930075" y="711767"/>
                  <a:pt x="4959602" y="717291"/>
                </a:cubicBezTo>
                <a:cubicBezTo>
                  <a:pt x="4974082" y="720149"/>
                  <a:pt x="4990465" y="712339"/>
                  <a:pt x="5006086" y="711578"/>
                </a:cubicBezTo>
                <a:cubicBezTo>
                  <a:pt x="5031614" y="710243"/>
                  <a:pt x="5057141" y="710815"/>
                  <a:pt x="5082670" y="710434"/>
                </a:cubicBezTo>
                <a:cubicBezTo>
                  <a:pt x="5091052" y="710243"/>
                  <a:pt x="5099245" y="709481"/>
                  <a:pt x="5107627" y="709098"/>
                </a:cubicBezTo>
                <a:cubicBezTo>
                  <a:pt x="5115057" y="708718"/>
                  <a:pt x="5122867" y="707004"/>
                  <a:pt x="5129916" y="708336"/>
                </a:cubicBezTo>
                <a:cubicBezTo>
                  <a:pt x="5155445" y="713101"/>
                  <a:pt x="5180591" y="720911"/>
                  <a:pt x="5206308" y="723959"/>
                </a:cubicBezTo>
                <a:cubicBezTo>
                  <a:pt x="5228597" y="726625"/>
                  <a:pt x="5251650" y="723007"/>
                  <a:pt x="5274129" y="724911"/>
                </a:cubicBezTo>
                <a:cubicBezTo>
                  <a:pt x="5313754" y="728149"/>
                  <a:pt x="5353379" y="733865"/>
                  <a:pt x="5393005" y="737485"/>
                </a:cubicBezTo>
                <a:cubicBezTo>
                  <a:pt x="5401579" y="738247"/>
                  <a:pt x="5410531" y="733483"/>
                  <a:pt x="5419295" y="733103"/>
                </a:cubicBezTo>
                <a:cubicBezTo>
                  <a:pt x="5446728" y="732151"/>
                  <a:pt x="5474161" y="731959"/>
                  <a:pt x="5501594" y="731389"/>
                </a:cubicBezTo>
                <a:cubicBezTo>
                  <a:pt x="5517215" y="731198"/>
                  <a:pt x="5533027" y="731769"/>
                  <a:pt x="5548460" y="730056"/>
                </a:cubicBezTo>
                <a:cubicBezTo>
                  <a:pt x="5568842" y="727769"/>
                  <a:pt x="5587321" y="724339"/>
                  <a:pt x="5606372" y="739199"/>
                </a:cubicBezTo>
                <a:cubicBezTo>
                  <a:pt x="5635711" y="762250"/>
                  <a:pt x="5673050" y="753296"/>
                  <a:pt x="5706959" y="758630"/>
                </a:cubicBezTo>
                <a:cubicBezTo>
                  <a:pt x="5715723" y="759964"/>
                  <a:pt x="5724678" y="760155"/>
                  <a:pt x="5733440" y="761678"/>
                </a:cubicBezTo>
                <a:cubicBezTo>
                  <a:pt x="5749634" y="764537"/>
                  <a:pt x="5765635" y="767774"/>
                  <a:pt x="5781830" y="771015"/>
                </a:cubicBezTo>
                <a:cubicBezTo>
                  <a:pt x="5784686" y="771585"/>
                  <a:pt x="5787924" y="771777"/>
                  <a:pt x="5790592" y="772730"/>
                </a:cubicBezTo>
                <a:cubicBezTo>
                  <a:pt x="5815169" y="780729"/>
                  <a:pt x="5839361" y="789873"/>
                  <a:pt x="5864318" y="796351"/>
                </a:cubicBezTo>
                <a:cubicBezTo>
                  <a:pt x="5876511" y="799591"/>
                  <a:pt x="5890037" y="799972"/>
                  <a:pt x="5902610" y="798255"/>
                </a:cubicBezTo>
                <a:cubicBezTo>
                  <a:pt x="5939377" y="793303"/>
                  <a:pt x="5975764" y="791207"/>
                  <a:pt x="6012723" y="798447"/>
                </a:cubicBezTo>
                <a:cubicBezTo>
                  <a:pt x="6027392" y="801304"/>
                  <a:pt x="6043776" y="796541"/>
                  <a:pt x="6059397" y="794827"/>
                </a:cubicBezTo>
                <a:cubicBezTo>
                  <a:pt x="6096736" y="790256"/>
                  <a:pt x="6134075" y="785301"/>
                  <a:pt x="6171605" y="780921"/>
                </a:cubicBezTo>
                <a:cubicBezTo>
                  <a:pt x="6195037" y="778254"/>
                  <a:pt x="6218660" y="776729"/>
                  <a:pt x="6242093" y="774063"/>
                </a:cubicBezTo>
                <a:cubicBezTo>
                  <a:pt x="6269144" y="770823"/>
                  <a:pt x="6296005" y="765870"/>
                  <a:pt x="6323058" y="763202"/>
                </a:cubicBezTo>
                <a:cubicBezTo>
                  <a:pt x="6353919" y="760155"/>
                  <a:pt x="6384972" y="759584"/>
                  <a:pt x="6415833" y="756344"/>
                </a:cubicBezTo>
                <a:cubicBezTo>
                  <a:pt x="6472225" y="750058"/>
                  <a:pt x="6528424" y="742628"/>
                  <a:pt x="6584812" y="735580"/>
                </a:cubicBezTo>
                <a:cubicBezTo>
                  <a:pt x="6639488" y="728721"/>
                  <a:pt x="6694164" y="722625"/>
                  <a:pt x="6748458" y="714053"/>
                </a:cubicBezTo>
                <a:cubicBezTo>
                  <a:pt x="6771319" y="710434"/>
                  <a:pt x="6793035" y="700526"/>
                  <a:pt x="6815516" y="695002"/>
                </a:cubicBezTo>
                <a:lnTo>
                  <a:pt x="6858000" y="685303"/>
                </a:lnTo>
                <a:lnTo>
                  <a:pt x="6858000" y="0"/>
                </a:lnTo>
                <a:lnTo>
                  <a:pt x="1687324" y="0"/>
                </a:lnTo>
                <a:lnTo>
                  <a:pt x="1" y="0"/>
                </a:lnTo>
                <a:lnTo>
                  <a:pt x="1" y="19988"/>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nvGrpSpPr>
          <p:cNvPr id="57" name="Group 56">
            <a:extLst>
              <a:ext uri="{FF2B5EF4-FFF2-40B4-BE49-F238E27FC236}">
                <a16:creationId xmlns:a16="http://schemas.microsoft.com/office/drawing/2014/main" id="{6EC07DA0-CB0A-497E-AB9D-58A8E672A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6" y="1"/>
            <a:ext cx="835935" cy="6858000"/>
            <a:chOff x="-456" y="1"/>
            <a:chExt cx="835935" cy="6858000"/>
          </a:xfrm>
          <a:effectLst>
            <a:outerShdw blurRad="381000" dist="152400" algn="ctr" rotWithShape="0">
              <a:srgbClr val="000000">
                <a:alpha val="10000"/>
              </a:srgbClr>
            </a:outerShdw>
          </a:effectLst>
        </p:grpSpPr>
        <p:sp>
          <p:nvSpPr>
            <p:cNvPr id="58" name="Freeform: Shape 57">
              <a:extLst>
                <a:ext uri="{FF2B5EF4-FFF2-40B4-BE49-F238E27FC236}">
                  <a16:creationId xmlns:a16="http://schemas.microsoft.com/office/drawing/2014/main" id="{FF8F2DA3-DB2E-4D77-8A85-D337B4E00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260"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59" name="Freeform: Shape 58">
              <a:extLst>
                <a:ext uri="{FF2B5EF4-FFF2-40B4-BE49-F238E27FC236}">
                  <a16:creationId xmlns:a16="http://schemas.microsoft.com/office/drawing/2014/main" id="{B0EB70A3-8305-4B4A-B7B1-6EF7CDBBC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716"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grpSp>
      <p:sp>
        <p:nvSpPr>
          <p:cNvPr id="3" name="TextBox 2">
            <a:extLst>
              <a:ext uri="{FF2B5EF4-FFF2-40B4-BE49-F238E27FC236}">
                <a16:creationId xmlns:a16="http://schemas.microsoft.com/office/drawing/2014/main" id="{F19FC4C1-69EF-1644-80AC-693F5E9384EC}"/>
              </a:ext>
            </a:extLst>
          </p:cNvPr>
          <p:cNvSpPr txBox="1"/>
          <p:nvPr/>
        </p:nvSpPr>
        <p:spPr>
          <a:xfrm rot="16200000">
            <a:off x="-3094944" y="3946758"/>
            <a:ext cx="6895322" cy="64633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9999"/>
                </a:solidFill>
                <a:effectLst>
                  <a:outerShdw blurRad="38100" dist="38100" dir="2700000" algn="tl">
                    <a:srgbClr val="000000">
                      <a:alpha val="43137"/>
                    </a:srgbClr>
                  </a:outerShdw>
                </a:effectLst>
                <a:uLnTx/>
                <a:uFillTx/>
                <a:latin typeface="Algerian" panose="04020705040A02060702" pitchFamily="82" charset="0"/>
                <a:ea typeface="+mn-ea"/>
                <a:cs typeface="Estedad Black" panose="02000A03000000000000" pitchFamily="2" charset="-78"/>
              </a:rPr>
              <a:t>Business plan</a:t>
            </a:r>
          </a:p>
        </p:txBody>
      </p:sp>
    </p:spTree>
    <p:extLst>
      <p:ext uri="{BB962C8B-B14F-4D97-AF65-F5344CB8AC3E}">
        <p14:creationId xmlns:p14="http://schemas.microsoft.com/office/powerpoint/2010/main" val="1382013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588D7E5-D16D-46A5-95CF-A4EE943D8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FBDB6-7C51-6761-ABF6-62CA76D2056F}"/>
              </a:ext>
            </a:extLst>
          </p:cNvPr>
          <p:cNvSpPr>
            <a:spLocks noGrp="1"/>
          </p:cNvSpPr>
          <p:nvPr>
            <p:ph type="title"/>
          </p:nvPr>
        </p:nvSpPr>
        <p:spPr>
          <a:xfrm>
            <a:off x="999277" y="127323"/>
            <a:ext cx="11088547" cy="6585995"/>
          </a:xfrm>
        </p:spPr>
        <p:txBody>
          <a:bodyPr vert="horz" lIns="91440" tIns="45720" rIns="91440" bIns="45720" rtlCol="0" anchor="t" anchorCtr="0">
            <a:noAutofit/>
          </a:bodyPr>
          <a:lstStyle/>
          <a:p>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Operations Plan:</a:t>
            </a:r>
            <a:br>
              <a:rPr lang="en-US" sz="1800" b="1" dirty="0">
                <a:latin typeface="Cronos Pro" panose="020C0702030403020304" pitchFamily="34" charset="0"/>
              </a:rPr>
            </a:br>
            <a:r>
              <a:rPr lang="en-US" sz="1800" b="1" dirty="0" err="1">
                <a:latin typeface="Cronos Pro" panose="020C0702030403020304" pitchFamily="34" charset="0"/>
              </a:rPr>
              <a:t>MyCademy's</a:t>
            </a:r>
            <a:r>
              <a:rPr lang="en-US" sz="1800" b="1" dirty="0">
                <a:latin typeface="Cronos Pro" panose="020C0702030403020304" pitchFamily="34" charset="0"/>
              </a:rPr>
              <a:t> operations will be primarily digital, with a small team of engineers, content creators, and customer service representatives. The platform will leverage cloud-based infrastructure to handle course creation, image generation, and chatbot interactions. MyCademy will also work with educational institutions and corporations to create customized courses for their specific needs.</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Financial Plan:</a:t>
            </a:r>
            <a:br>
              <a:rPr lang="en-US" sz="1800" b="1" dirty="0">
                <a:latin typeface="Cronos Pro" panose="020C0702030403020304" pitchFamily="34" charset="0"/>
              </a:rPr>
            </a:br>
            <a:r>
              <a:rPr lang="en-US" sz="1800" b="1" dirty="0" err="1">
                <a:latin typeface="Cronos Pro" panose="020C0702030403020304" pitchFamily="34" charset="0"/>
              </a:rPr>
              <a:t>MyCademy's</a:t>
            </a:r>
            <a:r>
              <a:rPr lang="en-US" sz="1800" b="1" dirty="0">
                <a:latin typeface="Cronos Pro" panose="020C0702030403020304" pitchFamily="34" charset="0"/>
              </a:rPr>
              <a:t> revenue model will be primarily subscription-based, with a freemium model for basic features. The platform will also generate revenue from customized course creation for educational institutions and corporations. </a:t>
            </a:r>
            <a:r>
              <a:rPr lang="en-US" sz="1800" b="1" dirty="0" err="1">
                <a:latin typeface="Cronos Pro" panose="020C0702030403020304" pitchFamily="34" charset="0"/>
              </a:rPr>
              <a:t>MyCademy's</a:t>
            </a:r>
            <a:r>
              <a:rPr lang="en-US" sz="1800" b="1" dirty="0">
                <a:latin typeface="Cronos Pro" panose="020C0702030403020304" pitchFamily="34" charset="0"/>
              </a:rPr>
              <a:t> initial investment will primarily go towards research and development, marketing, and building out the platform's infrastructure. The projected revenue for </a:t>
            </a:r>
            <a:r>
              <a:rPr lang="en-US" sz="1800" b="1" dirty="0" err="1">
                <a:latin typeface="Cronos Pro" panose="020C0702030403020304" pitchFamily="34" charset="0"/>
              </a:rPr>
              <a:t>MyCademy's</a:t>
            </a:r>
            <a:r>
              <a:rPr lang="en-US" sz="1800" b="1" dirty="0">
                <a:latin typeface="Cronos Pro" panose="020C0702030403020304" pitchFamily="34" charset="0"/>
              </a:rPr>
              <a:t> first year of operation is $5 million, with a net profit of $2 million.</a:t>
            </a:r>
            <a:br>
              <a:rPr lang="en-US" sz="1800" b="1" dirty="0">
                <a:latin typeface="Cronos Pro" panose="020C0702030403020304" pitchFamily="34" charset="0"/>
              </a:rPr>
            </a:br>
            <a:br>
              <a:rPr lang="en-US" sz="1800" b="1" dirty="0">
                <a:latin typeface="Cronos Pro" panose="020C0702030403020304" pitchFamily="34" charset="0"/>
              </a:rPr>
            </a:br>
            <a:br>
              <a:rPr lang="en-US" sz="1000" b="1" dirty="0">
                <a:latin typeface="Cronos Pro" panose="020C0702030403020304" pitchFamily="34" charset="0"/>
              </a:rPr>
            </a:br>
            <a:r>
              <a:rPr lang="en-US" sz="1800" b="1" dirty="0">
                <a:solidFill>
                  <a:srgbClr val="FFCC00"/>
                </a:solidFill>
                <a:latin typeface="Cronos Pro" panose="020C0702030403020304" pitchFamily="34" charset="0"/>
              </a:rPr>
              <a:t>Conclusion:</a:t>
            </a:r>
            <a:br>
              <a:rPr lang="en-US" sz="1800" b="1" dirty="0">
                <a:latin typeface="Cronos Pro" panose="020C0702030403020304" pitchFamily="34" charset="0"/>
              </a:rPr>
            </a:br>
            <a:r>
              <a:rPr lang="en-US" sz="1800" b="1" dirty="0">
                <a:latin typeface="Cronos Pro" panose="020C0702030403020304" pitchFamily="34" charset="0"/>
              </a:rPr>
              <a:t>MyCademy is poised to become a leading player in the online learning industry, with its innovative AI-powered personalized course creation, interactive learning features, and strategic marketing and sales approach. With the growing demand for online learning, MyCademy is well-positioned to capture a significant market share in the years to come.</a:t>
            </a:r>
          </a:p>
        </p:txBody>
      </p:sp>
      <p:sp>
        <p:nvSpPr>
          <p:cNvPr id="55" name="Freeform: Shape 54">
            <a:extLst>
              <a:ext uri="{FF2B5EF4-FFF2-40B4-BE49-F238E27FC236}">
                <a16:creationId xmlns:a16="http://schemas.microsoft.com/office/drawing/2014/main" id="{166AEBA5-E956-47AC-8FA7-9C2AC7EE4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016251" y="3016250"/>
            <a:ext cx="6858000" cy="825498"/>
          </a:xfrm>
          <a:custGeom>
            <a:avLst/>
            <a:gdLst>
              <a:gd name="connsiteX0" fmla="*/ 6742558 w 6858000"/>
              <a:gd name="connsiteY0" fmla="*/ 499736 h 825498"/>
              <a:gd name="connsiteX1" fmla="*/ 6812057 w 6858000"/>
              <a:gd name="connsiteY1" fmla="*/ 519211 h 825498"/>
              <a:gd name="connsiteX2" fmla="*/ 6776799 w 6858000"/>
              <a:gd name="connsiteY2" fmla="*/ 514438 h 825498"/>
              <a:gd name="connsiteX3" fmla="*/ 6625227 w 6858000"/>
              <a:gd name="connsiteY3" fmla="*/ 507591 h 825498"/>
              <a:gd name="connsiteX4" fmla="*/ 6662536 w 6858000"/>
              <a:gd name="connsiteY4" fmla="*/ 500498 h 825498"/>
              <a:gd name="connsiteX5" fmla="*/ 6645552 w 6858000"/>
              <a:gd name="connsiteY5" fmla="*/ 507580 h 825498"/>
              <a:gd name="connsiteX6" fmla="*/ 6513012 w 6858000"/>
              <a:gd name="connsiteY6" fmla="*/ 515082 h 825498"/>
              <a:gd name="connsiteX7" fmla="*/ 6546191 w 6858000"/>
              <a:gd name="connsiteY7" fmla="*/ 496279 h 825498"/>
              <a:gd name="connsiteX8" fmla="*/ 6521803 w 6858000"/>
              <a:gd name="connsiteY8" fmla="*/ 512615 h 825498"/>
              <a:gd name="connsiteX9" fmla="*/ 5935958 w 6858000"/>
              <a:gd name="connsiteY9" fmla="*/ 643374 h 825498"/>
              <a:gd name="connsiteX10" fmla="*/ 5993267 w 6858000"/>
              <a:gd name="connsiteY10" fmla="*/ 639757 h 825498"/>
              <a:gd name="connsiteX11" fmla="*/ 5964477 w 6858000"/>
              <a:gd name="connsiteY11" fmla="*/ 643207 h 825498"/>
              <a:gd name="connsiteX12" fmla="*/ 5883762 w 6858000"/>
              <a:gd name="connsiteY12" fmla="*/ 625473 h 825498"/>
              <a:gd name="connsiteX13" fmla="*/ 5935941 w 6858000"/>
              <a:gd name="connsiteY13" fmla="*/ 643372 h 825498"/>
              <a:gd name="connsiteX14" fmla="*/ 5909350 w 6858000"/>
              <a:gd name="connsiteY14" fmla="*/ 636492 h 825498"/>
              <a:gd name="connsiteX15" fmla="*/ 5507674 w 6858000"/>
              <a:gd name="connsiteY15" fmla="*/ 462345 h 825498"/>
              <a:gd name="connsiteX16" fmla="*/ 5531687 w 6858000"/>
              <a:gd name="connsiteY16" fmla="*/ 451730 h 825498"/>
              <a:gd name="connsiteX17" fmla="*/ 5520422 w 6858000"/>
              <a:gd name="connsiteY17" fmla="*/ 460125 h 825498"/>
              <a:gd name="connsiteX18" fmla="*/ 5308185 w 6858000"/>
              <a:gd name="connsiteY18" fmla="*/ 440592 h 825498"/>
              <a:gd name="connsiteX19" fmla="*/ 5312288 w 6858000"/>
              <a:gd name="connsiteY19" fmla="*/ 438109 h 825498"/>
              <a:gd name="connsiteX20" fmla="*/ 5317382 w 6858000"/>
              <a:gd name="connsiteY20" fmla="*/ 437516 h 825498"/>
              <a:gd name="connsiteX21" fmla="*/ 5087451 w 6858000"/>
              <a:gd name="connsiteY21" fmla="*/ 476086 h 825498"/>
              <a:gd name="connsiteX22" fmla="*/ 5133209 w 6858000"/>
              <a:gd name="connsiteY22" fmla="*/ 489108 h 825498"/>
              <a:gd name="connsiteX23" fmla="*/ 5102460 w 6858000"/>
              <a:gd name="connsiteY23" fmla="*/ 481967 h 825498"/>
              <a:gd name="connsiteX24" fmla="*/ 5041538 w 6858000"/>
              <a:gd name="connsiteY24" fmla="*/ 462968 h 825498"/>
              <a:gd name="connsiteX25" fmla="*/ 5064790 w 6858000"/>
              <a:gd name="connsiteY25" fmla="*/ 467587 h 825498"/>
              <a:gd name="connsiteX26" fmla="*/ 5070579 w 6858000"/>
              <a:gd name="connsiteY26" fmla="*/ 469759 h 825498"/>
              <a:gd name="connsiteX27" fmla="*/ 4957458 w 6858000"/>
              <a:gd name="connsiteY27" fmla="*/ 419205 h 825498"/>
              <a:gd name="connsiteX28" fmla="*/ 4961456 w 6858000"/>
              <a:gd name="connsiteY28" fmla="*/ 420481 h 825498"/>
              <a:gd name="connsiteX29" fmla="*/ 4987033 w 6858000"/>
              <a:gd name="connsiteY29" fmla="*/ 436483 h 825498"/>
              <a:gd name="connsiteX30" fmla="*/ 4863344 w 6858000"/>
              <a:gd name="connsiteY30" fmla="*/ 407230 h 825498"/>
              <a:gd name="connsiteX31" fmla="*/ 4889270 w 6858000"/>
              <a:gd name="connsiteY31" fmla="*/ 414757 h 825498"/>
              <a:gd name="connsiteX32" fmla="*/ 4867614 w 6858000"/>
              <a:gd name="connsiteY32" fmla="*/ 409980 h 825498"/>
              <a:gd name="connsiteX33" fmla="*/ 4866598 w 6858000"/>
              <a:gd name="connsiteY33" fmla="*/ 409326 h 825498"/>
              <a:gd name="connsiteX34" fmla="*/ 3962162 w 6858000"/>
              <a:gd name="connsiteY34" fmla="*/ 411409 h 825498"/>
              <a:gd name="connsiteX35" fmla="*/ 4043830 w 6858000"/>
              <a:gd name="connsiteY35" fmla="*/ 395719 h 825498"/>
              <a:gd name="connsiteX36" fmla="*/ 4002410 w 6858000"/>
              <a:gd name="connsiteY36" fmla="*/ 409019 h 825498"/>
              <a:gd name="connsiteX37" fmla="*/ 2848821 w 6858000"/>
              <a:gd name="connsiteY37" fmla="*/ 455907 h 825498"/>
              <a:gd name="connsiteX38" fmla="*/ 2897785 w 6858000"/>
              <a:gd name="connsiteY38" fmla="*/ 440313 h 825498"/>
              <a:gd name="connsiteX39" fmla="*/ 2903542 w 6858000"/>
              <a:gd name="connsiteY39" fmla="*/ 439285 h 825498"/>
              <a:gd name="connsiteX40" fmla="*/ 2785442 w 6858000"/>
              <a:gd name="connsiteY40" fmla="*/ 506948 h 825498"/>
              <a:gd name="connsiteX41" fmla="*/ 2811779 w 6858000"/>
              <a:gd name="connsiteY41" fmla="*/ 496871 h 825498"/>
              <a:gd name="connsiteX42" fmla="*/ 2793022 w 6858000"/>
              <a:gd name="connsiteY42" fmla="*/ 506520 h 825498"/>
              <a:gd name="connsiteX43" fmla="*/ 2745376 w 6858000"/>
              <a:gd name="connsiteY43" fmla="*/ 501455 h 825498"/>
              <a:gd name="connsiteX44" fmla="*/ 2778004 w 6858000"/>
              <a:gd name="connsiteY44" fmla="*/ 507369 h 825498"/>
              <a:gd name="connsiteX45" fmla="*/ 2770757 w 6858000"/>
              <a:gd name="connsiteY45" fmla="*/ 507779 h 825498"/>
              <a:gd name="connsiteX46" fmla="*/ 2463020 w 6858000"/>
              <a:gd name="connsiteY46" fmla="*/ 387977 h 825498"/>
              <a:gd name="connsiteX47" fmla="*/ 2518249 w 6858000"/>
              <a:gd name="connsiteY47" fmla="*/ 379338 h 825498"/>
              <a:gd name="connsiteX48" fmla="*/ 2490551 w 6858000"/>
              <a:gd name="connsiteY48" fmla="*/ 385915 h 825498"/>
              <a:gd name="connsiteX49" fmla="*/ 1933219 w 6858000"/>
              <a:gd name="connsiteY49" fmla="*/ 188445 h 825498"/>
              <a:gd name="connsiteX50" fmla="*/ 1933220 w 6858000"/>
              <a:gd name="connsiteY50" fmla="*/ 188446 h 825498"/>
              <a:gd name="connsiteX51" fmla="*/ 1953414 w 6858000"/>
              <a:gd name="connsiteY51" fmla="*/ 212451 h 825498"/>
              <a:gd name="connsiteX52" fmla="*/ 1978655 w 6858000"/>
              <a:gd name="connsiteY52" fmla="*/ 244478 h 825498"/>
              <a:gd name="connsiteX53" fmla="*/ 1953413 w 6858000"/>
              <a:gd name="connsiteY53" fmla="*/ 212450 h 825498"/>
              <a:gd name="connsiteX54" fmla="*/ 1842158 w 6858000"/>
              <a:gd name="connsiteY54" fmla="*/ 82524 h 825498"/>
              <a:gd name="connsiteX55" fmla="*/ 1842159 w 6858000"/>
              <a:gd name="connsiteY55" fmla="*/ 82525 h 825498"/>
              <a:gd name="connsiteX56" fmla="*/ 1916455 w 6858000"/>
              <a:gd name="connsiteY56" fmla="*/ 173016 h 825498"/>
              <a:gd name="connsiteX57" fmla="*/ 1916454 w 6858000"/>
              <a:gd name="connsiteY57" fmla="*/ 173015 h 825498"/>
              <a:gd name="connsiteX58" fmla="*/ 338916 w 6858000"/>
              <a:gd name="connsiteY58" fmla="*/ 12999 h 825498"/>
              <a:gd name="connsiteX59" fmla="*/ 395626 w 6858000"/>
              <a:gd name="connsiteY59" fmla="*/ 22894 h 825498"/>
              <a:gd name="connsiteX60" fmla="*/ 367327 w 6858000"/>
              <a:gd name="connsiteY60" fmla="*/ 19086 h 825498"/>
              <a:gd name="connsiteX61" fmla="*/ 153394 w 6858000"/>
              <a:gd name="connsiteY61" fmla="*/ 30626 h 825498"/>
              <a:gd name="connsiteX62" fmla="*/ 228906 w 6858000"/>
              <a:gd name="connsiteY62" fmla="*/ 38895 h 825498"/>
              <a:gd name="connsiteX63" fmla="*/ 177271 w 6858000"/>
              <a:gd name="connsiteY63" fmla="*/ 34439 h 825498"/>
              <a:gd name="connsiteX64" fmla="*/ 0 w 6858000"/>
              <a:gd name="connsiteY64" fmla="*/ 19988 h 825498"/>
              <a:gd name="connsiteX65" fmla="*/ 0 w 6858000"/>
              <a:gd name="connsiteY65" fmla="*/ 484096 h 825498"/>
              <a:gd name="connsiteX66" fmla="*/ 1 w 6858000"/>
              <a:gd name="connsiteY66" fmla="*/ 484096 h 825498"/>
              <a:gd name="connsiteX67" fmla="*/ 1 w 6858000"/>
              <a:gd name="connsiteY67" fmla="*/ 484097 h 825498"/>
              <a:gd name="connsiteX68" fmla="*/ 2817 w 6858000"/>
              <a:gd name="connsiteY68" fmla="*/ 482970 h 825498"/>
              <a:gd name="connsiteX69" fmla="*/ 63587 w 6858000"/>
              <a:gd name="connsiteY69" fmla="*/ 468871 h 825498"/>
              <a:gd name="connsiteX70" fmla="*/ 176939 w 6858000"/>
              <a:gd name="connsiteY70" fmla="*/ 454966 h 825498"/>
              <a:gd name="connsiteX71" fmla="*/ 200182 w 6858000"/>
              <a:gd name="connsiteY71" fmla="*/ 446963 h 825498"/>
              <a:gd name="connsiteX72" fmla="*/ 340774 w 6858000"/>
              <a:gd name="connsiteY72" fmla="*/ 409051 h 825498"/>
              <a:gd name="connsiteX73" fmla="*/ 453364 w 6858000"/>
              <a:gd name="connsiteY73" fmla="*/ 409816 h 825498"/>
              <a:gd name="connsiteX74" fmla="*/ 462126 w 6858000"/>
              <a:gd name="connsiteY74" fmla="*/ 411530 h 825498"/>
              <a:gd name="connsiteX75" fmla="*/ 505182 w 6858000"/>
              <a:gd name="connsiteY75" fmla="*/ 424102 h 825498"/>
              <a:gd name="connsiteX76" fmla="*/ 571860 w 6858000"/>
              <a:gd name="connsiteY76" fmla="*/ 420674 h 825498"/>
              <a:gd name="connsiteX77" fmla="*/ 617772 w 6858000"/>
              <a:gd name="connsiteY77" fmla="*/ 403337 h 825498"/>
              <a:gd name="connsiteX78" fmla="*/ 674923 w 6858000"/>
              <a:gd name="connsiteY78" fmla="*/ 402575 h 825498"/>
              <a:gd name="connsiteX79" fmla="*/ 740268 w 6858000"/>
              <a:gd name="connsiteY79" fmla="*/ 413434 h 825498"/>
              <a:gd name="connsiteX80" fmla="*/ 769605 w 6858000"/>
              <a:gd name="connsiteY80" fmla="*/ 415720 h 825498"/>
              <a:gd name="connsiteX81" fmla="*/ 850189 w 6858000"/>
              <a:gd name="connsiteY81" fmla="*/ 438200 h 825498"/>
              <a:gd name="connsiteX82" fmla="*/ 898198 w 6858000"/>
              <a:gd name="connsiteY82" fmla="*/ 432676 h 825498"/>
              <a:gd name="connsiteX83" fmla="*/ 945444 w 6858000"/>
              <a:gd name="connsiteY83" fmla="*/ 417816 h 825498"/>
              <a:gd name="connsiteX84" fmla="*/ 975733 w 6858000"/>
              <a:gd name="connsiteY84" fmla="*/ 403527 h 825498"/>
              <a:gd name="connsiteX85" fmla="*/ 1036887 w 6858000"/>
              <a:gd name="connsiteY85" fmla="*/ 393431 h 825498"/>
              <a:gd name="connsiteX86" fmla="*/ 1048125 w 6858000"/>
              <a:gd name="connsiteY86" fmla="*/ 394955 h 825498"/>
              <a:gd name="connsiteX87" fmla="*/ 1230633 w 6858000"/>
              <a:gd name="connsiteY87" fmla="*/ 407529 h 825498"/>
              <a:gd name="connsiteX88" fmla="*/ 1303024 w 6858000"/>
              <a:gd name="connsiteY88" fmla="*/ 427722 h 825498"/>
              <a:gd name="connsiteX89" fmla="*/ 1318456 w 6858000"/>
              <a:gd name="connsiteY89" fmla="*/ 430198 h 825498"/>
              <a:gd name="connsiteX90" fmla="*/ 1472575 w 6858000"/>
              <a:gd name="connsiteY90" fmla="*/ 452870 h 825498"/>
              <a:gd name="connsiteX91" fmla="*/ 1489720 w 6858000"/>
              <a:gd name="connsiteY91" fmla="*/ 453821 h 825498"/>
              <a:gd name="connsiteX92" fmla="*/ 1537537 w 6858000"/>
              <a:gd name="connsiteY92" fmla="*/ 449821 h 825498"/>
              <a:gd name="connsiteX93" fmla="*/ 1650317 w 6858000"/>
              <a:gd name="connsiteY93" fmla="*/ 490970 h 825498"/>
              <a:gd name="connsiteX94" fmla="*/ 1763287 w 6858000"/>
              <a:gd name="connsiteY94" fmla="*/ 505069 h 825498"/>
              <a:gd name="connsiteX95" fmla="*/ 1825393 w 6858000"/>
              <a:gd name="connsiteY95" fmla="*/ 504877 h 825498"/>
              <a:gd name="connsiteX96" fmla="*/ 1869780 w 6858000"/>
              <a:gd name="connsiteY96" fmla="*/ 514975 h 825498"/>
              <a:gd name="connsiteX97" fmla="*/ 1978940 w 6858000"/>
              <a:gd name="connsiteY97" fmla="*/ 545646 h 825498"/>
              <a:gd name="connsiteX98" fmla="*/ 2030378 w 6858000"/>
              <a:gd name="connsiteY98" fmla="*/ 550408 h 825498"/>
              <a:gd name="connsiteX99" fmla="*/ 2085054 w 6858000"/>
              <a:gd name="connsiteY99" fmla="*/ 560697 h 825498"/>
              <a:gd name="connsiteX100" fmla="*/ 2220312 w 6858000"/>
              <a:gd name="connsiteY100" fmla="*/ 606798 h 825498"/>
              <a:gd name="connsiteX101" fmla="*/ 2330806 w 6858000"/>
              <a:gd name="connsiteY101" fmla="*/ 604132 h 825498"/>
              <a:gd name="connsiteX102" fmla="*/ 2401292 w 6858000"/>
              <a:gd name="connsiteY102" fmla="*/ 604702 h 825498"/>
              <a:gd name="connsiteX103" fmla="*/ 2485307 w 6858000"/>
              <a:gd name="connsiteY103" fmla="*/ 619943 h 825498"/>
              <a:gd name="connsiteX104" fmla="*/ 2554079 w 6858000"/>
              <a:gd name="connsiteY104" fmla="*/ 642232 h 825498"/>
              <a:gd name="connsiteX105" fmla="*/ 2649143 w 6858000"/>
              <a:gd name="connsiteY105" fmla="*/ 659949 h 825498"/>
              <a:gd name="connsiteX106" fmla="*/ 2743826 w 6858000"/>
              <a:gd name="connsiteY106" fmla="*/ 694050 h 825498"/>
              <a:gd name="connsiteX107" fmla="*/ 2809930 w 6858000"/>
              <a:gd name="connsiteY107" fmla="*/ 720149 h 825498"/>
              <a:gd name="connsiteX108" fmla="*/ 2901943 w 6858000"/>
              <a:gd name="connsiteY108" fmla="*/ 743200 h 825498"/>
              <a:gd name="connsiteX109" fmla="*/ 3042728 w 6858000"/>
              <a:gd name="connsiteY109" fmla="*/ 759392 h 825498"/>
              <a:gd name="connsiteX110" fmla="*/ 3107500 w 6858000"/>
              <a:gd name="connsiteY110" fmla="*/ 761108 h 825498"/>
              <a:gd name="connsiteX111" fmla="*/ 3209993 w 6858000"/>
              <a:gd name="connsiteY111" fmla="*/ 799018 h 825498"/>
              <a:gd name="connsiteX112" fmla="*/ 3253809 w 6858000"/>
              <a:gd name="connsiteY112" fmla="*/ 817306 h 825498"/>
              <a:gd name="connsiteX113" fmla="*/ 3293244 w 6858000"/>
              <a:gd name="connsiteY113" fmla="*/ 802066 h 825498"/>
              <a:gd name="connsiteX114" fmla="*/ 3318771 w 6858000"/>
              <a:gd name="connsiteY114" fmla="*/ 784539 h 825498"/>
              <a:gd name="connsiteX115" fmla="*/ 3399546 w 6858000"/>
              <a:gd name="connsiteY115" fmla="*/ 799400 h 825498"/>
              <a:gd name="connsiteX116" fmla="*/ 3485275 w 6858000"/>
              <a:gd name="connsiteY116" fmla="*/ 815020 h 825498"/>
              <a:gd name="connsiteX117" fmla="*/ 3546617 w 6858000"/>
              <a:gd name="connsiteY117" fmla="*/ 825498 h 825498"/>
              <a:gd name="connsiteX118" fmla="*/ 3623201 w 6858000"/>
              <a:gd name="connsiteY118" fmla="*/ 817117 h 825498"/>
              <a:gd name="connsiteX119" fmla="*/ 3683591 w 6858000"/>
              <a:gd name="connsiteY119" fmla="*/ 813688 h 825498"/>
              <a:gd name="connsiteX120" fmla="*/ 3732361 w 6858000"/>
              <a:gd name="connsiteY120" fmla="*/ 803973 h 825498"/>
              <a:gd name="connsiteX121" fmla="*/ 3749506 w 6858000"/>
              <a:gd name="connsiteY121" fmla="*/ 798255 h 825498"/>
              <a:gd name="connsiteX122" fmla="*/ 3885338 w 6858000"/>
              <a:gd name="connsiteY122" fmla="*/ 753679 h 825498"/>
              <a:gd name="connsiteX123" fmla="*/ 4030503 w 6858000"/>
              <a:gd name="connsiteY123" fmla="*/ 718054 h 825498"/>
              <a:gd name="connsiteX124" fmla="*/ 4124614 w 6858000"/>
              <a:gd name="connsiteY124" fmla="*/ 740535 h 825498"/>
              <a:gd name="connsiteX125" fmla="*/ 4159667 w 6858000"/>
              <a:gd name="connsiteY125" fmla="*/ 740152 h 825498"/>
              <a:gd name="connsiteX126" fmla="*/ 4320837 w 6858000"/>
              <a:gd name="connsiteY126" fmla="*/ 745296 h 825498"/>
              <a:gd name="connsiteX127" fmla="*/ 4349222 w 6858000"/>
              <a:gd name="connsiteY127" fmla="*/ 750820 h 825498"/>
              <a:gd name="connsiteX128" fmla="*/ 4502579 w 6858000"/>
              <a:gd name="connsiteY128" fmla="*/ 728149 h 825498"/>
              <a:gd name="connsiteX129" fmla="*/ 4558207 w 6858000"/>
              <a:gd name="connsiteY129" fmla="*/ 724339 h 825498"/>
              <a:gd name="connsiteX130" fmla="*/ 4609452 w 6858000"/>
              <a:gd name="connsiteY130" fmla="*/ 718054 h 825498"/>
              <a:gd name="connsiteX131" fmla="*/ 4681083 w 6858000"/>
              <a:gd name="connsiteY131" fmla="*/ 716529 h 825498"/>
              <a:gd name="connsiteX132" fmla="*/ 4755381 w 6858000"/>
              <a:gd name="connsiteY132" fmla="*/ 719387 h 825498"/>
              <a:gd name="connsiteX133" fmla="*/ 4838250 w 6858000"/>
              <a:gd name="connsiteY133" fmla="*/ 718815 h 825498"/>
              <a:gd name="connsiteX134" fmla="*/ 4871019 w 6858000"/>
              <a:gd name="connsiteY134" fmla="*/ 713863 h 825498"/>
              <a:gd name="connsiteX135" fmla="*/ 4959602 w 6858000"/>
              <a:gd name="connsiteY135" fmla="*/ 717291 h 825498"/>
              <a:gd name="connsiteX136" fmla="*/ 5006086 w 6858000"/>
              <a:gd name="connsiteY136" fmla="*/ 711578 h 825498"/>
              <a:gd name="connsiteX137" fmla="*/ 5082670 w 6858000"/>
              <a:gd name="connsiteY137" fmla="*/ 710434 h 825498"/>
              <a:gd name="connsiteX138" fmla="*/ 5107627 w 6858000"/>
              <a:gd name="connsiteY138" fmla="*/ 709098 h 825498"/>
              <a:gd name="connsiteX139" fmla="*/ 5129916 w 6858000"/>
              <a:gd name="connsiteY139" fmla="*/ 708336 h 825498"/>
              <a:gd name="connsiteX140" fmla="*/ 5206308 w 6858000"/>
              <a:gd name="connsiteY140" fmla="*/ 723959 h 825498"/>
              <a:gd name="connsiteX141" fmla="*/ 5274129 w 6858000"/>
              <a:gd name="connsiteY141" fmla="*/ 724911 h 825498"/>
              <a:gd name="connsiteX142" fmla="*/ 5393005 w 6858000"/>
              <a:gd name="connsiteY142" fmla="*/ 737485 h 825498"/>
              <a:gd name="connsiteX143" fmla="*/ 5419295 w 6858000"/>
              <a:gd name="connsiteY143" fmla="*/ 733103 h 825498"/>
              <a:gd name="connsiteX144" fmla="*/ 5501594 w 6858000"/>
              <a:gd name="connsiteY144" fmla="*/ 731389 h 825498"/>
              <a:gd name="connsiteX145" fmla="*/ 5548460 w 6858000"/>
              <a:gd name="connsiteY145" fmla="*/ 730056 h 825498"/>
              <a:gd name="connsiteX146" fmla="*/ 5606372 w 6858000"/>
              <a:gd name="connsiteY146" fmla="*/ 739199 h 825498"/>
              <a:gd name="connsiteX147" fmla="*/ 5706959 w 6858000"/>
              <a:gd name="connsiteY147" fmla="*/ 758630 h 825498"/>
              <a:gd name="connsiteX148" fmla="*/ 5733440 w 6858000"/>
              <a:gd name="connsiteY148" fmla="*/ 761678 h 825498"/>
              <a:gd name="connsiteX149" fmla="*/ 5781830 w 6858000"/>
              <a:gd name="connsiteY149" fmla="*/ 771015 h 825498"/>
              <a:gd name="connsiteX150" fmla="*/ 5790592 w 6858000"/>
              <a:gd name="connsiteY150" fmla="*/ 772730 h 825498"/>
              <a:gd name="connsiteX151" fmla="*/ 5864318 w 6858000"/>
              <a:gd name="connsiteY151" fmla="*/ 796351 h 825498"/>
              <a:gd name="connsiteX152" fmla="*/ 5902610 w 6858000"/>
              <a:gd name="connsiteY152" fmla="*/ 798255 h 825498"/>
              <a:gd name="connsiteX153" fmla="*/ 6012723 w 6858000"/>
              <a:gd name="connsiteY153" fmla="*/ 798447 h 825498"/>
              <a:gd name="connsiteX154" fmla="*/ 6059397 w 6858000"/>
              <a:gd name="connsiteY154" fmla="*/ 794827 h 825498"/>
              <a:gd name="connsiteX155" fmla="*/ 6171605 w 6858000"/>
              <a:gd name="connsiteY155" fmla="*/ 780921 h 825498"/>
              <a:gd name="connsiteX156" fmla="*/ 6242093 w 6858000"/>
              <a:gd name="connsiteY156" fmla="*/ 774063 h 825498"/>
              <a:gd name="connsiteX157" fmla="*/ 6323058 w 6858000"/>
              <a:gd name="connsiteY157" fmla="*/ 763202 h 825498"/>
              <a:gd name="connsiteX158" fmla="*/ 6415833 w 6858000"/>
              <a:gd name="connsiteY158" fmla="*/ 756344 h 825498"/>
              <a:gd name="connsiteX159" fmla="*/ 6584812 w 6858000"/>
              <a:gd name="connsiteY159" fmla="*/ 735580 h 825498"/>
              <a:gd name="connsiteX160" fmla="*/ 6748458 w 6858000"/>
              <a:gd name="connsiteY160" fmla="*/ 714053 h 825498"/>
              <a:gd name="connsiteX161" fmla="*/ 6815516 w 6858000"/>
              <a:gd name="connsiteY161" fmla="*/ 695002 h 825498"/>
              <a:gd name="connsiteX162" fmla="*/ 6858000 w 6858000"/>
              <a:gd name="connsiteY162" fmla="*/ 685303 h 825498"/>
              <a:gd name="connsiteX163" fmla="*/ 6858000 w 6858000"/>
              <a:gd name="connsiteY163" fmla="*/ 0 h 825498"/>
              <a:gd name="connsiteX164" fmla="*/ 1687324 w 6858000"/>
              <a:gd name="connsiteY164" fmla="*/ 0 h 825498"/>
              <a:gd name="connsiteX165" fmla="*/ 1 w 6858000"/>
              <a:gd name="connsiteY165" fmla="*/ 0 h 825498"/>
              <a:gd name="connsiteX166" fmla="*/ 1 w 6858000"/>
              <a:gd name="connsiteY166" fmla="*/ 19988 h 82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858000" h="825498">
                <a:moveTo>
                  <a:pt x="6742558" y="499736"/>
                </a:moveTo>
                <a:lnTo>
                  <a:pt x="6812057" y="519211"/>
                </a:lnTo>
                <a:lnTo>
                  <a:pt x="6776799" y="514438"/>
                </a:lnTo>
                <a:close/>
                <a:moveTo>
                  <a:pt x="6625227" y="507591"/>
                </a:moveTo>
                <a:lnTo>
                  <a:pt x="6662536" y="500498"/>
                </a:lnTo>
                <a:lnTo>
                  <a:pt x="6645552" y="507580"/>
                </a:lnTo>
                <a:close/>
                <a:moveTo>
                  <a:pt x="6513012" y="515082"/>
                </a:moveTo>
                <a:lnTo>
                  <a:pt x="6546191" y="496279"/>
                </a:lnTo>
                <a:lnTo>
                  <a:pt x="6521803" y="512615"/>
                </a:lnTo>
                <a:close/>
                <a:moveTo>
                  <a:pt x="5935958" y="643374"/>
                </a:moveTo>
                <a:lnTo>
                  <a:pt x="5993267" y="639757"/>
                </a:lnTo>
                <a:lnTo>
                  <a:pt x="5964477" y="643207"/>
                </a:lnTo>
                <a:close/>
                <a:moveTo>
                  <a:pt x="5883762" y="625473"/>
                </a:moveTo>
                <a:lnTo>
                  <a:pt x="5935941" y="643372"/>
                </a:lnTo>
                <a:lnTo>
                  <a:pt x="5909350" y="636492"/>
                </a:lnTo>
                <a:close/>
                <a:moveTo>
                  <a:pt x="5507674" y="462345"/>
                </a:moveTo>
                <a:lnTo>
                  <a:pt x="5531687" y="451730"/>
                </a:lnTo>
                <a:lnTo>
                  <a:pt x="5520422" y="460125"/>
                </a:lnTo>
                <a:close/>
                <a:moveTo>
                  <a:pt x="5308185" y="440592"/>
                </a:moveTo>
                <a:lnTo>
                  <a:pt x="5312288" y="438109"/>
                </a:lnTo>
                <a:lnTo>
                  <a:pt x="5317382" y="437516"/>
                </a:lnTo>
                <a:close/>
                <a:moveTo>
                  <a:pt x="5087451" y="476086"/>
                </a:moveTo>
                <a:lnTo>
                  <a:pt x="5133209" y="489108"/>
                </a:lnTo>
                <a:lnTo>
                  <a:pt x="5102460" y="481967"/>
                </a:lnTo>
                <a:close/>
                <a:moveTo>
                  <a:pt x="5041538" y="462968"/>
                </a:moveTo>
                <a:lnTo>
                  <a:pt x="5064790" y="467587"/>
                </a:lnTo>
                <a:lnTo>
                  <a:pt x="5070579" y="469759"/>
                </a:lnTo>
                <a:close/>
                <a:moveTo>
                  <a:pt x="4957458" y="419205"/>
                </a:moveTo>
                <a:lnTo>
                  <a:pt x="4961456" y="420481"/>
                </a:lnTo>
                <a:lnTo>
                  <a:pt x="4987033" y="436483"/>
                </a:lnTo>
                <a:close/>
                <a:moveTo>
                  <a:pt x="4863344" y="407230"/>
                </a:moveTo>
                <a:lnTo>
                  <a:pt x="4889270" y="414757"/>
                </a:lnTo>
                <a:lnTo>
                  <a:pt x="4867614" y="409980"/>
                </a:lnTo>
                <a:lnTo>
                  <a:pt x="4866598" y="409326"/>
                </a:lnTo>
                <a:close/>
                <a:moveTo>
                  <a:pt x="3962162" y="411409"/>
                </a:moveTo>
                <a:lnTo>
                  <a:pt x="4043830" y="395719"/>
                </a:lnTo>
                <a:lnTo>
                  <a:pt x="4002410" y="409019"/>
                </a:lnTo>
                <a:close/>
                <a:moveTo>
                  <a:pt x="2848821" y="455907"/>
                </a:moveTo>
                <a:lnTo>
                  <a:pt x="2897785" y="440313"/>
                </a:lnTo>
                <a:lnTo>
                  <a:pt x="2903542" y="439285"/>
                </a:lnTo>
                <a:close/>
                <a:moveTo>
                  <a:pt x="2785442" y="506948"/>
                </a:moveTo>
                <a:lnTo>
                  <a:pt x="2811779" y="496871"/>
                </a:lnTo>
                <a:lnTo>
                  <a:pt x="2793022" y="506520"/>
                </a:lnTo>
                <a:close/>
                <a:moveTo>
                  <a:pt x="2745376" y="501455"/>
                </a:moveTo>
                <a:lnTo>
                  <a:pt x="2778004" y="507369"/>
                </a:lnTo>
                <a:lnTo>
                  <a:pt x="2770757" y="507779"/>
                </a:lnTo>
                <a:close/>
                <a:moveTo>
                  <a:pt x="2463020" y="387977"/>
                </a:moveTo>
                <a:lnTo>
                  <a:pt x="2518249" y="379338"/>
                </a:lnTo>
                <a:lnTo>
                  <a:pt x="2490551" y="385915"/>
                </a:lnTo>
                <a:close/>
                <a:moveTo>
                  <a:pt x="1933219" y="188445"/>
                </a:moveTo>
                <a:lnTo>
                  <a:pt x="1933220" y="188446"/>
                </a:lnTo>
                <a:cubicBezTo>
                  <a:pt x="1940460" y="196066"/>
                  <a:pt x="1949604" y="203307"/>
                  <a:pt x="1953414" y="212451"/>
                </a:cubicBezTo>
                <a:lnTo>
                  <a:pt x="1978655" y="244478"/>
                </a:lnTo>
                <a:cubicBezTo>
                  <a:pt x="1967939" y="237120"/>
                  <a:pt x="1959319" y="226833"/>
                  <a:pt x="1953413" y="212450"/>
                </a:cubicBezTo>
                <a:close/>
                <a:moveTo>
                  <a:pt x="1842158" y="82524"/>
                </a:moveTo>
                <a:lnTo>
                  <a:pt x="1842159" y="82525"/>
                </a:lnTo>
                <a:lnTo>
                  <a:pt x="1916455" y="173016"/>
                </a:lnTo>
                <a:lnTo>
                  <a:pt x="1916454" y="173015"/>
                </a:lnTo>
                <a:close/>
                <a:moveTo>
                  <a:pt x="338916" y="12999"/>
                </a:moveTo>
                <a:lnTo>
                  <a:pt x="395626" y="22894"/>
                </a:lnTo>
                <a:lnTo>
                  <a:pt x="367327" y="19086"/>
                </a:lnTo>
                <a:close/>
                <a:moveTo>
                  <a:pt x="153394" y="30626"/>
                </a:moveTo>
                <a:lnTo>
                  <a:pt x="228906" y="38895"/>
                </a:lnTo>
                <a:lnTo>
                  <a:pt x="177271" y="34439"/>
                </a:lnTo>
                <a:close/>
                <a:moveTo>
                  <a:pt x="0" y="19988"/>
                </a:moveTo>
                <a:lnTo>
                  <a:pt x="0" y="484096"/>
                </a:lnTo>
                <a:lnTo>
                  <a:pt x="1" y="484096"/>
                </a:lnTo>
                <a:lnTo>
                  <a:pt x="1" y="484097"/>
                </a:lnTo>
                <a:lnTo>
                  <a:pt x="2817" y="482970"/>
                </a:lnTo>
                <a:cubicBezTo>
                  <a:pt x="21486" y="474588"/>
                  <a:pt x="43012" y="471921"/>
                  <a:pt x="63587" y="468871"/>
                </a:cubicBezTo>
                <a:cubicBezTo>
                  <a:pt x="101308" y="463347"/>
                  <a:pt x="139219" y="459917"/>
                  <a:pt x="176939" y="454966"/>
                </a:cubicBezTo>
                <a:cubicBezTo>
                  <a:pt x="184941" y="453821"/>
                  <a:pt x="194085" y="451728"/>
                  <a:pt x="200182" y="446963"/>
                </a:cubicBezTo>
                <a:cubicBezTo>
                  <a:pt x="241901" y="414958"/>
                  <a:pt x="292579" y="406005"/>
                  <a:pt x="340774" y="409051"/>
                </a:cubicBezTo>
                <a:cubicBezTo>
                  <a:pt x="378686" y="411340"/>
                  <a:pt x="415835" y="413054"/>
                  <a:pt x="453364" y="409816"/>
                </a:cubicBezTo>
                <a:cubicBezTo>
                  <a:pt x="456222" y="409624"/>
                  <a:pt x="460032" y="410006"/>
                  <a:pt x="462126" y="411530"/>
                </a:cubicBezTo>
                <a:cubicBezTo>
                  <a:pt x="475081" y="421626"/>
                  <a:pt x="488607" y="422388"/>
                  <a:pt x="505182" y="424102"/>
                </a:cubicBezTo>
                <a:cubicBezTo>
                  <a:pt x="528615" y="426580"/>
                  <a:pt x="550141" y="424864"/>
                  <a:pt x="571860" y="420674"/>
                </a:cubicBezTo>
                <a:cubicBezTo>
                  <a:pt x="587672" y="417626"/>
                  <a:pt x="603673" y="411340"/>
                  <a:pt x="617772" y="403337"/>
                </a:cubicBezTo>
                <a:cubicBezTo>
                  <a:pt x="637392" y="392097"/>
                  <a:pt x="656255" y="387717"/>
                  <a:pt x="674923" y="402575"/>
                </a:cubicBezTo>
                <a:cubicBezTo>
                  <a:pt x="695116" y="418388"/>
                  <a:pt x="717977" y="412864"/>
                  <a:pt x="740268" y="413434"/>
                </a:cubicBezTo>
                <a:cubicBezTo>
                  <a:pt x="749982" y="413626"/>
                  <a:pt x="760270" y="413244"/>
                  <a:pt x="769605" y="415720"/>
                </a:cubicBezTo>
                <a:cubicBezTo>
                  <a:pt x="796655" y="422770"/>
                  <a:pt x="822756" y="433438"/>
                  <a:pt x="850189" y="438200"/>
                </a:cubicBezTo>
                <a:cubicBezTo>
                  <a:pt x="865430" y="440867"/>
                  <a:pt x="882384" y="436104"/>
                  <a:pt x="898198" y="432676"/>
                </a:cubicBezTo>
                <a:cubicBezTo>
                  <a:pt x="914200" y="429056"/>
                  <a:pt x="930011" y="423532"/>
                  <a:pt x="945444" y="417816"/>
                </a:cubicBezTo>
                <a:cubicBezTo>
                  <a:pt x="955920" y="414006"/>
                  <a:pt x="967350" y="410386"/>
                  <a:pt x="975733" y="403527"/>
                </a:cubicBezTo>
                <a:cubicBezTo>
                  <a:pt x="994785" y="387907"/>
                  <a:pt x="1014406" y="385239"/>
                  <a:pt x="1036887" y="393431"/>
                </a:cubicBezTo>
                <a:cubicBezTo>
                  <a:pt x="1040315" y="394765"/>
                  <a:pt x="1044315" y="394765"/>
                  <a:pt x="1048125" y="394955"/>
                </a:cubicBezTo>
                <a:cubicBezTo>
                  <a:pt x="1109091" y="398955"/>
                  <a:pt x="1170051" y="401433"/>
                  <a:pt x="1230633" y="407529"/>
                </a:cubicBezTo>
                <a:cubicBezTo>
                  <a:pt x="1255206" y="410006"/>
                  <a:pt x="1278829" y="420864"/>
                  <a:pt x="1303024" y="427722"/>
                </a:cubicBezTo>
                <a:cubicBezTo>
                  <a:pt x="1307978" y="429056"/>
                  <a:pt x="1313504" y="431152"/>
                  <a:pt x="1318456" y="430198"/>
                </a:cubicBezTo>
                <a:cubicBezTo>
                  <a:pt x="1372368" y="420674"/>
                  <a:pt x="1422854" y="434580"/>
                  <a:pt x="1472575" y="452870"/>
                </a:cubicBezTo>
                <a:cubicBezTo>
                  <a:pt x="1477717" y="454775"/>
                  <a:pt x="1484004" y="454203"/>
                  <a:pt x="1489720" y="453821"/>
                </a:cubicBezTo>
                <a:cubicBezTo>
                  <a:pt x="1505724" y="452489"/>
                  <a:pt x="1523059" y="445821"/>
                  <a:pt x="1537537" y="449821"/>
                </a:cubicBezTo>
                <a:cubicBezTo>
                  <a:pt x="1576019" y="460871"/>
                  <a:pt x="1614120" y="474206"/>
                  <a:pt x="1650317" y="490970"/>
                </a:cubicBezTo>
                <a:cubicBezTo>
                  <a:pt x="1687086" y="507925"/>
                  <a:pt x="1721185" y="522213"/>
                  <a:pt x="1763287" y="505069"/>
                </a:cubicBezTo>
                <a:cubicBezTo>
                  <a:pt x="1781194" y="497828"/>
                  <a:pt x="1804816" y="502973"/>
                  <a:pt x="1825393" y="504877"/>
                </a:cubicBezTo>
                <a:cubicBezTo>
                  <a:pt x="1840441" y="506402"/>
                  <a:pt x="1854920" y="514975"/>
                  <a:pt x="1869780" y="514975"/>
                </a:cubicBezTo>
                <a:cubicBezTo>
                  <a:pt x="1909408" y="514975"/>
                  <a:pt x="1944649" y="525071"/>
                  <a:pt x="1978940" y="545646"/>
                </a:cubicBezTo>
                <a:cubicBezTo>
                  <a:pt x="1992279" y="553646"/>
                  <a:pt x="2013043" y="548312"/>
                  <a:pt x="2030378" y="550408"/>
                </a:cubicBezTo>
                <a:cubicBezTo>
                  <a:pt x="2048668" y="552885"/>
                  <a:pt x="2067525" y="555170"/>
                  <a:pt x="2085054" y="560697"/>
                </a:cubicBezTo>
                <a:cubicBezTo>
                  <a:pt x="2130393" y="575175"/>
                  <a:pt x="2175163" y="591558"/>
                  <a:pt x="2220312" y="606798"/>
                </a:cubicBezTo>
                <a:cubicBezTo>
                  <a:pt x="2257459" y="619373"/>
                  <a:pt x="2294039" y="609466"/>
                  <a:pt x="2330806" y="604132"/>
                </a:cubicBezTo>
                <a:cubicBezTo>
                  <a:pt x="2353859" y="600702"/>
                  <a:pt x="2375383" y="592510"/>
                  <a:pt x="2401292" y="604702"/>
                </a:cubicBezTo>
                <a:cubicBezTo>
                  <a:pt x="2426059" y="616325"/>
                  <a:pt x="2457492" y="613656"/>
                  <a:pt x="2485307" y="619943"/>
                </a:cubicBezTo>
                <a:cubicBezTo>
                  <a:pt x="2508742" y="625277"/>
                  <a:pt x="2531409" y="633851"/>
                  <a:pt x="2554079" y="642232"/>
                </a:cubicBezTo>
                <a:cubicBezTo>
                  <a:pt x="2584942" y="653663"/>
                  <a:pt x="2615421" y="665663"/>
                  <a:pt x="2649143" y="659949"/>
                </a:cubicBezTo>
                <a:cubicBezTo>
                  <a:pt x="2687436" y="653471"/>
                  <a:pt x="2713723" y="677855"/>
                  <a:pt x="2743826" y="694050"/>
                </a:cubicBezTo>
                <a:cubicBezTo>
                  <a:pt x="2764590" y="705098"/>
                  <a:pt x="2787259" y="713291"/>
                  <a:pt x="2809930" y="720149"/>
                </a:cubicBezTo>
                <a:cubicBezTo>
                  <a:pt x="2840219" y="729103"/>
                  <a:pt x="2871462" y="734438"/>
                  <a:pt x="2901943" y="743200"/>
                </a:cubicBezTo>
                <a:cubicBezTo>
                  <a:pt x="2948047" y="756344"/>
                  <a:pt x="2994722" y="766632"/>
                  <a:pt x="3042728" y="759392"/>
                </a:cubicBezTo>
                <a:cubicBezTo>
                  <a:pt x="3064827" y="756154"/>
                  <a:pt x="3085403" y="756344"/>
                  <a:pt x="3107500" y="761108"/>
                </a:cubicBezTo>
                <a:cubicBezTo>
                  <a:pt x="3143695" y="768919"/>
                  <a:pt x="3180844" y="769871"/>
                  <a:pt x="3209993" y="799018"/>
                </a:cubicBezTo>
                <a:cubicBezTo>
                  <a:pt x="3220280" y="809306"/>
                  <a:pt x="3238758" y="811972"/>
                  <a:pt x="3253809" y="817306"/>
                </a:cubicBezTo>
                <a:cubicBezTo>
                  <a:pt x="3271145" y="823595"/>
                  <a:pt x="3283908" y="820355"/>
                  <a:pt x="3293244" y="802066"/>
                </a:cubicBezTo>
                <a:cubicBezTo>
                  <a:pt x="3297434" y="793875"/>
                  <a:pt x="3309437" y="785874"/>
                  <a:pt x="3318771" y="784539"/>
                </a:cubicBezTo>
                <a:cubicBezTo>
                  <a:pt x="3346776" y="780539"/>
                  <a:pt x="3372495" y="786445"/>
                  <a:pt x="3399546" y="799400"/>
                </a:cubicBezTo>
                <a:cubicBezTo>
                  <a:pt x="3424883" y="811593"/>
                  <a:pt x="3456508" y="810258"/>
                  <a:pt x="3485275" y="815020"/>
                </a:cubicBezTo>
                <a:cubicBezTo>
                  <a:pt x="3505657" y="818450"/>
                  <a:pt x="3526042" y="825498"/>
                  <a:pt x="3546617" y="825498"/>
                </a:cubicBezTo>
                <a:cubicBezTo>
                  <a:pt x="3572146" y="825498"/>
                  <a:pt x="3597482" y="819402"/>
                  <a:pt x="3623201" y="817117"/>
                </a:cubicBezTo>
                <a:cubicBezTo>
                  <a:pt x="3643204" y="815212"/>
                  <a:pt x="3663589" y="815975"/>
                  <a:pt x="3683591" y="813688"/>
                </a:cubicBezTo>
                <a:cubicBezTo>
                  <a:pt x="3699976" y="811972"/>
                  <a:pt x="3716168" y="807592"/>
                  <a:pt x="3732361" y="803973"/>
                </a:cubicBezTo>
                <a:cubicBezTo>
                  <a:pt x="3738267" y="802638"/>
                  <a:pt x="3744173" y="797493"/>
                  <a:pt x="3749506" y="798255"/>
                </a:cubicBezTo>
                <a:cubicBezTo>
                  <a:pt x="3802467" y="806448"/>
                  <a:pt x="3840569" y="769871"/>
                  <a:pt x="3885338" y="753679"/>
                </a:cubicBezTo>
                <a:cubicBezTo>
                  <a:pt x="3932394" y="736531"/>
                  <a:pt x="3977925" y="710243"/>
                  <a:pt x="4030503" y="718054"/>
                </a:cubicBezTo>
                <a:cubicBezTo>
                  <a:pt x="4062318" y="722815"/>
                  <a:pt x="4092989" y="733865"/>
                  <a:pt x="4124614" y="740535"/>
                </a:cubicBezTo>
                <a:cubicBezTo>
                  <a:pt x="4135854" y="742820"/>
                  <a:pt x="4148427" y="742438"/>
                  <a:pt x="4159667" y="740152"/>
                </a:cubicBezTo>
                <a:cubicBezTo>
                  <a:pt x="4213961" y="729673"/>
                  <a:pt x="4267493" y="728149"/>
                  <a:pt x="4320837" y="745296"/>
                </a:cubicBezTo>
                <a:cubicBezTo>
                  <a:pt x="4329979" y="748155"/>
                  <a:pt x="4339695" y="750820"/>
                  <a:pt x="4349222" y="750820"/>
                </a:cubicBezTo>
                <a:cubicBezTo>
                  <a:pt x="4401419" y="750820"/>
                  <a:pt x="4452665" y="746820"/>
                  <a:pt x="4502579" y="728149"/>
                </a:cubicBezTo>
                <a:cubicBezTo>
                  <a:pt x="4519343" y="721863"/>
                  <a:pt x="4539728" y="725863"/>
                  <a:pt x="4558207" y="724339"/>
                </a:cubicBezTo>
                <a:cubicBezTo>
                  <a:pt x="4575351" y="723007"/>
                  <a:pt x="4592878" y="722436"/>
                  <a:pt x="4609452" y="718054"/>
                </a:cubicBezTo>
                <a:cubicBezTo>
                  <a:pt x="4633647" y="711578"/>
                  <a:pt x="4656126" y="710815"/>
                  <a:pt x="4681083" y="716529"/>
                </a:cubicBezTo>
                <a:cubicBezTo>
                  <a:pt x="4704895" y="721863"/>
                  <a:pt x="4730614" y="719198"/>
                  <a:pt x="4755381" y="719387"/>
                </a:cubicBezTo>
                <a:cubicBezTo>
                  <a:pt x="4783004" y="719577"/>
                  <a:pt x="4810627" y="719767"/>
                  <a:pt x="4838250" y="718815"/>
                </a:cubicBezTo>
                <a:cubicBezTo>
                  <a:pt x="4849300" y="718435"/>
                  <a:pt x="4861873" y="710815"/>
                  <a:pt x="4871019" y="713863"/>
                </a:cubicBezTo>
                <a:cubicBezTo>
                  <a:pt x="4900546" y="724149"/>
                  <a:pt x="4930075" y="711767"/>
                  <a:pt x="4959602" y="717291"/>
                </a:cubicBezTo>
                <a:cubicBezTo>
                  <a:pt x="4974082" y="720149"/>
                  <a:pt x="4990465" y="712339"/>
                  <a:pt x="5006086" y="711578"/>
                </a:cubicBezTo>
                <a:cubicBezTo>
                  <a:pt x="5031614" y="710243"/>
                  <a:pt x="5057141" y="710815"/>
                  <a:pt x="5082670" y="710434"/>
                </a:cubicBezTo>
                <a:cubicBezTo>
                  <a:pt x="5091052" y="710243"/>
                  <a:pt x="5099245" y="709481"/>
                  <a:pt x="5107627" y="709098"/>
                </a:cubicBezTo>
                <a:cubicBezTo>
                  <a:pt x="5115057" y="708718"/>
                  <a:pt x="5122867" y="707004"/>
                  <a:pt x="5129916" y="708336"/>
                </a:cubicBezTo>
                <a:cubicBezTo>
                  <a:pt x="5155445" y="713101"/>
                  <a:pt x="5180591" y="720911"/>
                  <a:pt x="5206308" y="723959"/>
                </a:cubicBezTo>
                <a:cubicBezTo>
                  <a:pt x="5228597" y="726625"/>
                  <a:pt x="5251650" y="723007"/>
                  <a:pt x="5274129" y="724911"/>
                </a:cubicBezTo>
                <a:cubicBezTo>
                  <a:pt x="5313754" y="728149"/>
                  <a:pt x="5353379" y="733865"/>
                  <a:pt x="5393005" y="737485"/>
                </a:cubicBezTo>
                <a:cubicBezTo>
                  <a:pt x="5401579" y="738247"/>
                  <a:pt x="5410531" y="733483"/>
                  <a:pt x="5419295" y="733103"/>
                </a:cubicBezTo>
                <a:cubicBezTo>
                  <a:pt x="5446728" y="732151"/>
                  <a:pt x="5474161" y="731959"/>
                  <a:pt x="5501594" y="731389"/>
                </a:cubicBezTo>
                <a:cubicBezTo>
                  <a:pt x="5517215" y="731198"/>
                  <a:pt x="5533027" y="731769"/>
                  <a:pt x="5548460" y="730056"/>
                </a:cubicBezTo>
                <a:cubicBezTo>
                  <a:pt x="5568842" y="727769"/>
                  <a:pt x="5587321" y="724339"/>
                  <a:pt x="5606372" y="739199"/>
                </a:cubicBezTo>
                <a:cubicBezTo>
                  <a:pt x="5635711" y="762250"/>
                  <a:pt x="5673050" y="753296"/>
                  <a:pt x="5706959" y="758630"/>
                </a:cubicBezTo>
                <a:cubicBezTo>
                  <a:pt x="5715723" y="759964"/>
                  <a:pt x="5724678" y="760155"/>
                  <a:pt x="5733440" y="761678"/>
                </a:cubicBezTo>
                <a:cubicBezTo>
                  <a:pt x="5749634" y="764537"/>
                  <a:pt x="5765635" y="767774"/>
                  <a:pt x="5781830" y="771015"/>
                </a:cubicBezTo>
                <a:cubicBezTo>
                  <a:pt x="5784686" y="771585"/>
                  <a:pt x="5787924" y="771777"/>
                  <a:pt x="5790592" y="772730"/>
                </a:cubicBezTo>
                <a:cubicBezTo>
                  <a:pt x="5815169" y="780729"/>
                  <a:pt x="5839361" y="789873"/>
                  <a:pt x="5864318" y="796351"/>
                </a:cubicBezTo>
                <a:cubicBezTo>
                  <a:pt x="5876511" y="799591"/>
                  <a:pt x="5890037" y="799972"/>
                  <a:pt x="5902610" y="798255"/>
                </a:cubicBezTo>
                <a:cubicBezTo>
                  <a:pt x="5939377" y="793303"/>
                  <a:pt x="5975764" y="791207"/>
                  <a:pt x="6012723" y="798447"/>
                </a:cubicBezTo>
                <a:cubicBezTo>
                  <a:pt x="6027392" y="801304"/>
                  <a:pt x="6043776" y="796541"/>
                  <a:pt x="6059397" y="794827"/>
                </a:cubicBezTo>
                <a:cubicBezTo>
                  <a:pt x="6096736" y="790256"/>
                  <a:pt x="6134075" y="785301"/>
                  <a:pt x="6171605" y="780921"/>
                </a:cubicBezTo>
                <a:cubicBezTo>
                  <a:pt x="6195037" y="778254"/>
                  <a:pt x="6218660" y="776729"/>
                  <a:pt x="6242093" y="774063"/>
                </a:cubicBezTo>
                <a:cubicBezTo>
                  <a:pt x="6269144" y="770823"/>
                  <a:pt x="6296005" y="765870"/>
                  <a:pt x="6323058" y="763202"/>
                </a:cubicBezTo>
                <a:cubicBezTo>
                  <a:pt x="6353919" y="760155"/>
                  <a:pt x="6384972" y="759584"/>
                  <a:pt x="6415833" y="756344"/>
                </a:cubicBezTo>
                <a:cubicBezTo>
                  <a:pt x="6472225" y="750058"/>
                  <a:pt x="6528424" y="742628"/>
                  <a:pt x="6584812" y="735580"/>
                </a:cubicBezTo>
                <a:cubicBezTo>
                  <a:pt x="6639488" y="728721"/>
                  <a:pt x="6694164" y="722625"/>
                  <a:pt x="6748458" y="714053"/>
                </a:cubicBezTo>
                <a:cubicBezTo>
                  <a:pt x="6771319" y="710434"/>
                  <a:pt x="6793035" y="700526"/>
                  <a:pt x="6815516" y="695002"/>
                </a:cubicBezTo>
                <a:lnTo>
                  <a:pt x="6858000" y="685303"/>
                </a:lnTo>
                <a:lnTo>
                  <a:pt x="6858000" y="0"/>
                </a:lnTo>
                <a:lnTo>
                  <a:pt x="1687324" y="0"/>
                </a:lnTo>
                <a:lnTo>
                  <a:pt x="1" y="0"/>
                </a:lnTo>
                <a:lnTo>
                  <a:pt x="1" y="19988"/>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oup 56">
            <a:extLst>
              <a:ext uri="{FF2B5EF4-FFF2-40B4-BE49-F238E27FC236}">
                <a16:creationId xmlns:a16="http://schemas.microsoft.com/office/drawing/2014/main" id="{6EC07DA0-CB0A-497E-AB9D-58A8E672A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6" y="1"/>
            <a:ext cx="835935" cy="6858000"/>
            <a:chOff x="-456" y="1"/>
            <a:chExt cx="835935" cy="6858000"/>
          </a:xfrm>
          <a:effectLst>
            <a:outerShdw blurRad="381000" dist="152400" algn="ctr" rotWithShape="0">
              <a:srgbClr val="000000">
                <a:alpha val="10000"/>
              </a:srgbClr>
            </a:outerShdw>
          </a:effectLst>
        </p:grpSpPr>
        <p:sp>
          <p:nvSpPr>
            <p:cNvPr id="58" name="Freeform: Shape 57">
              <a:extLst>
                <a:ext uri="{FF2B5EF4-FFF2-40B4-BE49-F238E27FC236}">
                  <a16:creationId xmlns:a16="http://schemas.microsoft.com/office/drawing/2014/main" id="{FF8F2DA3-DB2E-4D77-8A85-D337B4E00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260"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B0EB70A3-8305-4B4A-B7B1-6EF7CDBBC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716"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F19FC4C1-69EF-1644-80AC-693F5E9384EC}"/>
              </a:ext>
            </a:extLst>
          </p:cNvPr>
          <p:cNvSpPr txBox="1"/>
          <p:nvPr/>
        </p:nvSpPr>
        <p:spPr>
          <a:xfrm rot="16200000">
            <a:off x="-3094944" y="3946758"/>
            <a:ext cx="6895322" cy="64633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009999"/>
                </a:solidFill>
                <a:effectLst>
                  <a:outerShdw blurRad="38100" dist="38100" dir="2700000" algn="tl">
                    <a:srgbClr val="000000">
                      <a:alpha val="43137"/>
                    </a:srgbClr>
                  </a:outerShdw>
                </a:effectLst>
                <a:latin typeface="Algerian" panose="04020705040A02060702" pitchFamily="82" charset="0"/>
                <a:cs typeface="Estedad Black" panose="02000A03000000000000" pitchFamily="2" charset="-78"/>
              </a:rPr>
              <a:t>Business plan</a:t>
            </a:r>
            <a:endParaRPr kumimoji="0" lang="en-US" sz="3600" b="1" i="0" u="none" strike="noStrike" kern="1200" cap="none" spc="0" normalizeH="0" baseline="0" noProof="0" dirty="0">
              <a:ln>
                <a:noFill/>
              </a:ln>
              <a:solidFill>
                <a:srgbClr val="009999"/>
              </a:solidFill>
              <a:effectLst>
                <a:outerShdw blurRad="38100" dist="38100" dir="2700000" algn="tl">
                  <a:srgbClr val="000000">
                    <a:alpha val="43137"/>
                  </a:srgbClr>
                </a:outerShdw>
              </a:effectLst>
              <a:uLnTx/>
              <a:uFillTx/>
              <a:latin typeface="Algerian" panose="04020705040A02060702" pitchFamily="82" charset="0"/>
              <a:cs typeface="Estedad Black" panose="02000A03000000000000" pitchFamily="2" charset="-78"/>
            </a:endParaRPr>
          </a:p>
        </p:txBody>
      </p:sp>
    </p:spTree>
    <p:extLst>
      <p:ext uri="{BB962C8B-B14F-4D97-AF65-F5344CB8AC3E}">
        <p14:creationId xmlns:p14="http://schemas.microsoft.com/office/powerpoint/2010/main" val="3414399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Cond"/>
              <a:ea typeface="+mn-ea"/>
              <a:cs typeface="+mn-cs"/>
            </a:endParaRPr>
          </a:p>
        </p:txBody>
      </p:sp>
      <p:sp>
        <p:nvSpPr>
          <p:cNvPr id="2" name="Title 1">
            <a:extLst>
              <a:ext uri="{FF2B5EF4-FFF2-40B4-BE49-F238E27FC236}">
                <a16:creationId xmlns:a16="http://schemas.microsoft.com/office/drawing/2014/main" id="{D7E22BFC-F7D7-1BBF-CA7A-3874E3F25C83}"/>
              </a:ext>
            </a:extLst>
          </p:cNvPr>
          <p:cNvSpPr>
            <a:spLocks noGrp="1"/>
          </p:cNvSpPr>
          <p:nvPr>
            <p:ph type="ctrTitle"/>
          </p:nvPr>
        </p:nvSpPr>
        <p:spPr>
          <a:xfrm>
            <a:off x="132094" y="412559"/>
            <a:ext cx="4064542" cy="6624735"/>
          </a:xfrm>
        </p:spPr>
        <p:txBody>
          <a:bodyPr anchor="ctr">
            <a:normAutofit fontScale="90000"/>
          </a:bodyPr>
          <a:lstStyle/>
          <a:p>
            <a:pPr algn="l"/>
            <a:r>
              <a:rPr lang="en-US" sz="3600" b="1" dirty="0">
                <a:solidFill>
                  <a:srgbClr val="FF3399"/>
                </a:solidFill>
                <a:latin typeface="Algerian" panose="04020705040A02060702" pitchFamily="82" charset="0"/>
                <a:cs typeface="Estedad Black" panose="02000A03000000000000" pitchFamily="2" charset="-78"/>
              </a:rPr>
              <a:t>OpenAI</a:t>
            </a:r>
            <a:br>
              <a:rPr lang="en-US" sz="3600" b="1" dirty="0">
                <a:solidFill>
                  <a:srgbClr val="FF3399"/>
                </a:solidFill>
                <a:latin typeface="Algerian" panose="04020705040A02060702" pitchFamily="82" charset="0"/>
                <a:cs typeface="Estedad Black" panose="02000A03000000000000" pitchFamily="2" charset="-78"/>
              </a:rPr>
            </a:br>
            <a:r>
              <a:rPr lang="en-US" sz="3600" b="1" dirty="0">
                <a:solidFill>
                  <a:srgbClr val="FF3399"/>
                </a:solidFill>
                <a:latin typeface="Algerian" panose="04020705040A02060702" pitchFamily="82" charset="0"/>
                <a:cs typeface="Estedad Black" panose="02000A03000000000000" pitchFamily="2" charset="-78"/>
              </a:rPr>
              <a:t>Hackathon</a:t>
            </a:r>
            <a:br>
              <a:rPr lang="en-US" sz="3600" b="1" dirty="0">
                <a:solidFill>
                  <a:srgbClr val="FF3399"/>
                </a:solidFill>
                <a:latin typeface="Algerian" panose="04020705040A02060702" pitchFamily="82" charset="0"/>
                <a:cs typeface="Estedad Black" panose="02000A03000000000000" pitchFamily="2" charset="-78"/>
              </a:rPr>
            </a:br>
            <a:r>
              <a:rPr lang="en-US" sz="3600" b="1" dirty="0">
                <a:solidFill>
                  <a:srgbClr val="FF3399"/>
                </a:solidFill>
                <a:latin typeface="Algerian" panose="04020705040A02060702" pitchFamily="82" charset="0"/>
                <a:cs typeface="Estedad Black" panose="02000A03000000000000" pitchFamily="2" charset="-78"/>
              </a:rPr>
              <a:t>2023</a:t>
            </a:r>
            <a:br>
              <a:rPr lang="en-US" sz="2700" b="1" dirty="0">
                <a:solidFill>
                  <a:srgbClr val="FF3399"/>
                </a:solidFill>
                <a:latin typeface="Estedad Black" panose="02000A03000000000000" pitchFamily="2" charset="-78"/>
                <a:cs typeface="Estedad Black" panose="02000A03000000000000" pitchFamily="2" charset="-78"/>
              </a:rPr>
            </a:br>
            <a:br>
              <a:rPr lang="en-US" sz="2700" b="1" dirty="0">
                <a:solidFill>
                  <a:srgbClr val="FF3399"/>
                </a:solidFill>
                <a:latin typeface="Estedad Black" panose="02000A03000000000000" pitchFamily="2" charset="-78"/>
                <a:cs typeface="Estedad Black" panose="02000A03000000000000" pitchFamily="2" charset="-78"/>
              </a:rPr>
            </a:br>
            <a:br>
              <a:rPr lang="en-US" sz="4900" dirty="0">
                <a:solidFill>
                  <a:srgbClr val="FFCC00"/>
                </a:solidFill>
              </a:rPr>
            </a:br>
            <a:r>
              <a:rPr lang="en-US" sz="7300" dirty="0">
                <a:solidFill>
                  <a:srgbClr val="FFCC00"/>
                </a:solidFill>
              </a:rPr>
              <a:t>Thank</a:t>
            </a:r>
            <a:br>
              <a:rPr lang="en-US" sz="7300" dirty="0">
                <a:solidFill>
                  <a:srgbClr val="FFCC00"/>
                </a:solidFill>
              </a:rPr>
            </a:br>
            <a:r>
              <a:rPr lang="en-US" sz="7300" dirty="0">
                <a:solidFill>
                  <a:srgbClr val="FFCC00"/>
                </a:solidFill>
              </a:rPr>
              <a:t>You!</a:t>
            </a:r>
            <a:br>
              <a:rPr lang="en-US" sz="4900" dirty="0"/>
            </a:br>
            <a:br>
              <a:rPr lang="en-US" sz="4900" dirty="0"/>
            </a:br>
            <a:br>
              <a:rPr lang="en-US" sz="4900" dirty="0"/>
            </a:br>
            <a:r>
              <a:rPr lang="en-US" sz="4400" dirty="0">
                <a:solidFill>
                  <a:srgbClr val="33CCCC"/>
                </a:solidFill>
                <a:latin typeface="Old English Text MT" panose="03040902040508030806" pitchFamily="66" charset="0"/>
              </a:rPr>
              <a:t>The Cyber</a:t>
            </a:r>
            <a:br>
              <a:rPr lang="en-US" sz="4400" dirty="0">
                <a:solidFill>
                  <a:srgbClr val="33CCCC"/>
                </a:solidFill>
                <a:latin typeface="Old English Text MT" panose="03040902040508030806" pitchFamily="66" charset="0"/>
              </a:rPr>
            </a:br>
            <a:r>
              <a:rPr lang="en-US" sz="4400" dirty="0">
                <a:solidFill>
                  <a:srgbClr val="33CCCC"/>
                </a:solidFill>
                <a:latin typeface="Old English Text MT" panose="03040902040508030806" pitchFamily="66" charset="0"/>
              </a:rPr>
              <a:t>Savvy Ninjas</a:t>
            </a:r>
            <a:br>
              <a:rPr lang="en-US" sz="5400" dirty="0"/>
            </a:br>
            <a:endParaRPr lang="en-US" sz="5400" dirty="0"/>
          </a:p>
        </p:txBody>
      </p:sp>
      <p:pic>
        <p:nvPicPr>
          <p:cNvPr id="7" name="Picture 6">
            <a:extLst>
              <a:ext uri="{FF2B5EF4-FFF2-40B4-BE49-F238E27FC236}">
                <a16:creationId xmlns:a16="http://schemas.microsoft.com/office/drawing/2014/main" id="{1B997839-7D0B-988B-3ADD-E35748EF9174}"/>
              </a:ext>
            </a:extLst>
          </p:cNvPr>
          <p:cNvPicPr>
            <a:picLocks noChangeAspect="1"/>
          </p:cNvPicPr>
          <p:nvPr/>
        </p:nvPicPr>
        <p:blipFill rotWithShape="1">
          <a:blip r:embed="rId2"/>
          <a:srcRect l="31155" r="3560"/>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9" name="Group 13">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5" name="Freeform: Shape 14">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Cond"/>
                <a:ea typeface="+mn-ea"/>
                <a:cs typeface="+mn-cs"/>
              </a:endParaRPr>
            </a:p>
          </p:txBody>
        </p:sp>
        <p:sp>
          <p:nvSpPr>
            <p:cNvPr id="20" name="Freeform: Shape 15">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Cond"/>
                <a:ea typeface="+mn-ea"/>
                <a:cs typeface="+mn-cs"/>
              </a:endParaRPr>
            </a:p>
          </p:txBody>
        </p:sp>
      </p:grpSp>
    </p:spTree>
    <p:extLst>
      <p:ext uri="{BB962C8B-B14F-4D97-AF65-F5344CB8AC3E}">
        <p14:creationId xmlns:p14="http://schemas.microsoft.com/office/powerpoint/2010/main" val="1042015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Char"/>
      </p:transition>
    </mc:Choice>
    <mc:Fallback xmlns="">
      <p:transition spd="slow" advClick="0">
        <p:fade/>
      </p:transition>
    </mc:Fallback>
  </mc:AlternateContent>
</p:sld>
</file>

<file path=ppt/theme/theme1.xml><?xml version="1.0" encoding="utf-8"?>
<a:theme xmlns:a="http://schemas.openxmlformats.org/drawingml/2006/main" name="TornVTI">
  <a:themeElements>
    <a:clrScheme name="Custom 8">
      <a:dk1>
        <a:sysClr val="windowText" lastClr="000000"/>
      </a:dk1>
      <a:lt1>
        <a:sysClr val="window" lastClr="FFFFFF"/>
      </a:lt1>
      <a:dk2>
        <a:srgbClr val="000000"/>
      </a:dk2>
      <a:lt2>
        <a:srgbClr val="FFFFF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544</TotalTime>
  <Words>603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Arial Nova Cond</vt:lpstr>
      <vt:lpstr>Cronos Pro</vt:lpstr>
      <vt:lpstr>Estedad Black</vt:lpstr>
      <vt:lpstr>Gill Sans MT</vt:lpstr>
      <vt:lpstr>Impact</vt:lpstr>
      <vt:lpstr>Old English Text MT</vt:lpstr>
      <vt:lpstr>TornVTI</vt:lpstr>
      <vt:lpstr>OpenAI Hackathon 2023    MyCademy    The Cyber Savvy Ninjas </vt:lpstr>
      <vt:lpstr>PowerPoint Presentation</vt:lpstr>
      <vt:lpstr>MyCademy is a cutting-edge, personalized online learning platform    Uses AI to create immersive ‎courses with stunning images, quizzes, summaries, and an interactive chatbox, MyCademy delivers an ‎exceptional, engaging learning experience.‎</vt:lpstr>
      <vt:lpstr>Meet MyCademy Faculty:  ChatGPT  Dall-E-2  Davinci-003</vt:lpstr>
      <vt:lpstr>PowerPoint Presentation</vt:lpstr>
      <vt:lpstr>Executive Summary: MyCademy is an innovative online learning platform that uses advanced AI technology to create personalized and immersive courses for students. With its cutting-edge features like DALL-E-2 generated images, quizzes, summaries, and a chatbox, MyCademy offers a unique and engaging learning experience that is unmatched in the market.   Market Opportunity: The online learning industry has seen rapid growth in recent years, especially due to the COVID-19 pandemic. With an increasing number of students and professionals seeking to upskill or re-skill themselves, the market for AI-powered personalized online learning platforms is ripe for growth.   Target Market: MyCademy targets students, professionals, and lifelong learners who are seeking a personalized and interactive learning experience. The platform will initially focus on the education and corporate training markets, targeting schools, universities, and corporate training departments.   Marketing and Sales Strategy: MyCademy will primarily utilize digital marketing techniques, including search engine optimization, social media marketing, and email campaigns to target potential customers. The platform will also leverage partnerships with educational institutions and corporations to promote the platform to their students and employees. Additionally, MyCademy will offer a freemium model, allowing students to access basic features for free, with additional features available for a subscription fee.</vt:lpstr>
      <vt:lpstr>  Operations Plan: MyCademy's operations will be primarily digital, with a small team of engineers, content creators, and customer service representatives. The platform will leverage cloud-based infrastructure to handle course creation, image generation, and chatbot interactions. MyCademy will also work with educational institutions and corporations to create customized courses for their specific needs.   Financial Plan: MyCademy's revenue model will be primarily subscription-based, with a freemium model for basic features. The platform will also generate revenue from customized course creation for educational institutions and corporations. MyCademy's initial investment will primarily go towards research and development, marketing, and building out the platform's infrastructure. The projected revenue for MyCademy's first year of operation is $5 million, with a net profit of $2 million.   Conclusion: MyCademy is poised to become a leading player in the online learning industry, with its innovative AI-powered personalized course creation, interactive learning features, and strategic marketing and sales approach. With the growing demand for online learning, MyCademy is well-positioned to capture a significant market share in the years to come.</vt:lpstr>
      <vt:lpstr>OpenAI Hackathon 2023   Thank You!   The Cyber Savvy Ninjas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Co:Here Hackathon 2023  AI THERAPIST   The Cyber Savvy Ninjas</dc:title>
  <dc:creator>Adibvafa Fallahpour</dc:creator>
  <cp:lastModifiedBy>Adibvafa Fallahpour</cp:lastModifiedBy>
  <cp:revision>12</cp:revision>
  <dcterms:created xsi:type="dcterms:W3CDTF">2023-02-03T19:50:11Z</dcterms:created>
  <dcterms:modified xsi:type="dcterms:W3CDTF">2023-03-26T21:59:43Z</dcterms:modified>
</cp:coreProperties>
</file>