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66" r:id="rId4"/>
    <p:sldId id="258" r:id="rId5"/>
    <p:sldId id="267" r:id="rId6"/>
    <p:sldId id="260" r:id="rId7"/>
    <p:sldId id="262" r:id="rId8"/>
    <p:sldId id="268" r:id="rId9"/>
    <p:sldId id="270" r:id="rId10"/>
    <p:sldId id="274" r:id="rId11"/>
    <p:sldId id="275" r:id="rId12"/>
    <p:sldId id="276" r:id="rId13"/>
    <p:sldId id="273" r:id="rId14"/>
    <p:sldId id="316" r:id="rId15"/>
    <p:sldId id="317" r:id="rId16"/>
    <p:sldId id="282" r:id="rId17"/>
    <p:sldId id="283" r:id="rId18"/>
    <p:sldId id="285" r:id="rId19"/>
    <p:sldId id="286" r:id="rId20"/>
    <p:sldId id="287" r:id="rId21"/>
    <p:sldId id="291" r:id="rId22"/>
    <p:sldId id="290" r:id="rId23"/>
    <p:sldId id="289" r:id="rId24"/>
    <p:sldId id="288" r:id="rId25"/>
    <p:sldId id="292" r:id="rId26"/>
    <p:sldId id="294" r:id="rId27"/>
    <p:sldId id="296" r:id="rId28"/>
    <p:sldId id="297" r:id="rId29"/>
    <p:sldId id="298" r:id="rId30"/>
    <p:sldId id="301" r:id="rId31"/>
    <p:sldId id="299" r:id="rId32"/>
    <p:sldId id="303" r:id="rId33"/>
    <p:sldId id="305" r:id="rId34"/>
    <p:sldId id="307" r:id="rId35"/>
    <p:sldId id="310" r:id="rId36"/>
    <p:sldId id="308" r:id="rId37"/>
    <p:sldId id="323" r:id="rId38"/>
    <p:sldId id="311" r:id="rId39"/>
    <p:sldId id="320" r:id="rId40"/>
    <p:sldId id="313" r:id="rId41"/>
    <p:sldId id="314" r:id="rId42"/>
    <p:sldId id="31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32" autoAdjust="0"/>
  </p:normalViewPr>
  <p:slideViewPr>
    <p:cSldViewPr>
      <p:cViewPr varScale="1">
        <p:scale>
          <a:sx n="61" d="100"/>
          <a:sy n="61" d="100"/>
        </p:scale>
        <p:origin x="-162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4AEF4E-9D6D-4989-BE1C-E6322F97EC5B}" type="datetimeFigureOut">
              <a:rPr lang="en-US" smtClean="0"/>
              <a:pPr/>
              <a:t>3/14/2018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EB94F8-2AF5-4BA7-BC54-C8C7F581FE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buNone/>
            </a:pPr>
            <a:r>
              <a:rPr lang="en-US" sz="1800" dirty="0" smtClean="0">
                <a:latin typeface="Times New Roman" pitchFamily="18" charset="0"/>
                <a:cs typeface="Times New Roman" pitchFamily="18" charset="0"/>
              </a:rPr>
              <a:t>This is a type of behavioral diagram defined by and created from a Use-case analysis. Here a sender can send a packet it selects a dynamic path routing and then it send to receiver node and then if attacker is received They may be send or drop the packet. Thus here nodes and attacker is an actor. The packet may be sent or may not be sent. In this UML diagram we present a actor behavior or role in that project.</a:t>
            </a:r>
          </a:p>
          <a:p>
            <a:pPr algn="just">
              <a:lnSpc>
                <a:spcPct val="150000"/>
              </a:lnSpc>
              <a:buNone/>
            </a:pP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F5EB94F8-2AF5-4BA7-BC54-C8C7F581FE08}" type="slidenum">
              <a:rPr lang="en-US" smtClean="0"/>
              <a:pPr/>
              <a:t>25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Here sender and receiver is an entity and then </a:t>
            </a:r>
            <a:r>
              <a:rPr lang="en-US" sz="1800" dirty="0" err="1" smtClean="0">
                <a:latin typeface="Times New Roman" pitchFamily="18" charset="0"/>
                <a:cs typeface="Times New Roman" pitchFamily="18" charset="0"/>
              </a:rPr>
              <a:t>ipaddress</a:t>
            </a:r>
            <a:r>
              <a:rPr lang="en-US" sz="1800" dirty="0" smtClean="0">
                <a:latin typeface="Times New Roman" pitchFamily="18" charset="0"/>
                <a:cs typeface="Times New Roman" pitchFamily="18" charset="0"/>
              </a:rPr>
              <a:t>, name and port are all attributes, then diamond box represents the relationship between the sender and receiver. This diagram illustrates the relationship between database and entity.</a:t>
            </a:r>
          </a:p>
          <a:p>
            <a:pPr algn="just">
              <a:lnSpc>
                <a:spcPct val="150000"/>
              </a:lnSpc>
              <a:buNone/>
            </a:pPr>
            <a:r>
              <a:rPr lang="en-US" sz="1800" dirty="0" smtClean="0">
                <a:latin typeface="Times New Roman" pitchFamily="18" charset="0"/>
                <a:cs typeface="Times New Roman" pitchFamily="18" charset="0"/>
              </a:rPr>
              <a:t> </a:t>
            </a:r>
          </a:p>
          <a:p>
            <a:pPr algn="just">
              <a:lnSpc>
                <a:spcPct val="150000"/>
              </a:lnSpc>
              <a:buNone/>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800" dirty="0" smtClean="0">
                <a:latin typeface="Times New Roman" pitchFamily="18" charset="0"/>
                <a:cs typeface="Times New Roman" pitchFamily="18" charset="0"/>
              </a:rPr>
              <a:t> This type of static structure diagram that describes the structure of a system by showing the system’s classes, their attributes, operations (or methods), and the relationships among the classes. Here the node consists of </a:t>
            </a:r>
            <a:r>
              <a:rPr lang="en-US" sz="1800" dirty="0" err="1" smtClean="0">
                <a:latin typeface="Times New Roman" pitchFamily="18" charset="0"/>
                <a:cs typeface="Times New Roman" pitchFamily="18" charset="0"/>
              </a:rPr>
              <a:t>ip</a:t>
            </a:r>
            <a:r>
              <a:rPr lang="en-US" sz="1800" dirty="0" smtClean="0">
                <a:latin typeface="Times New Roman" pitchFamily="18" charset="0"/>
                <a:cs typeface="Times New Roman" pitchFamily="18" charset="0"/>
              </a:rPr>
              <a:t> address, port no, name. And then attacker also has same things. Then we find out the attacker and then predict our network..  </a:t>
            </a:r>
          </a:p>
          <a:p>
            <a:endParaRPr lang="en-US" dirty="0"/>
          </a:p>
        </p:txBody>
      </p:sp>
      <p:sp>
        <p:nvSpPr>
          <p:cNvPr id="4" name="Slide Number Placeholder 3"/>
          <p:cNvSpPr>
            <a:spLocks noGrp="1"/>
          </p:cNvSpPr>
          <p:nvPr>
            <p:ph type="sldNum" sz="quarter" idx="10"/>
          </p:nvPr>
        </p:nvSpPr>
        <p:spPr/>
        <p:txBody>
          <a:bodyPr/>
          <a:lstStyle/>
          <a:p>
            <a:fld id="{F5EB94F8-2AF5-4BA7-BC54-C8C7F581FE08}"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An Object diagram focuses on some particular set of object instances and attributes, and the links between the instances. Here we create an object for node selection and attacker node for receiving and sending. . </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27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buNone/>
            </a:pPr>
            <a:r>
              <a:rPr lang="en-US" sz="1800" dirty="0" smtClean="0">
                <a:latin typeface="Times New Roman" pitchFamily="18" charset="0"/>
                <a:cs typeface="Times New Roman" pitchFamily="18" charset="0"/>
              </a:rPr>
              <a:t> This diagram shows how processes operate with one another and in what order. In this project source node find a destination by using dynamic routing if an attacker interrupts in that node they send a positive reply and malicious may be send to destination node. And then by an alert message broadcast to all nodes about attacker.</a:t>
            </a:r>
          </a:p>
          <a:p>
            <a:pPr algn="just">
              <a:lnSpc>
                <a:spcPct val="150000"/>
              </a:lnSpc>
              <a:buNone/>
            </a:pPr>
            <a:r>
              <a:rPr lang="en-US" sz="1800" dirty="0" smtClean="0">
                <a:latin typeface="Times New Roman" pitchFamily="18" charset="0"/>
                <a:cs typeface="Times New Roman" pitchFamily="18" charset="0"/>
              </a:rPr>
              <a:t> </a:t>
            </a:r>
          </a:p>
          <a:p>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28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 In this diagram source node find a destination by using dynamic routing if an attacker interrupts in that node they send a positive reply and malicious may be send to destination node. And then by an alert message broadcast to all nodes about attacker.</a:t>
            </a:r>
          </a:p>
          <a:p>
            <a:endParaRPr lang="en-US" dirty="0"/>
          </a:p>
        </p:txBody>
      </p:sp>
      <p:sp>
        <p:nvSpPr>
          <p:cNvPr id="4" name="Slide Number Placeholder 3"/>
          <p:cNvSpPr>
            <a:spLocks noGrp="1"/>
          </p:cNvSpPr>
          <p:nvPr>
            <p:ph type="sldNum" sz="quarter" idx="10"/>
          </p:nvPr>
        </p:nvSpPr>
        <p:spPr/>
        <p:txBody>
          <a:bodyPr/>
          <a:lstStyle/>
          <a:p>
            <a:fld id="{F5EB94F8-2AF5-4BA7-BC54-C8C7F581FE08}" type="slidenum">
              <a:rPr lang="en-US" smtClean="0"/>
              <a:pPr/>
              <a:t>29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 In this diagram source node find a destination by using dynamic routing if an attacker interrupts in that node they send a positive reply and malicious may be send to destination node. And then by an alert message broadcast to all nodes about attacker.</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30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In this diagram first we have to create a network and path selection, the path that is dynamic at that attacker will interrupt in that network after attacker interrupt our system then we detect the attacker and prevent network. In this diagram represents the behavior of path selection and attacker.</a:t>
            </a:r>
          </a:p>
          <a:p>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31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This diagram depicts how components are wired together to form larger components Java pack consists of number of nodes, in detection pack we detect the attack and prevent network.</a:t>
            </a:r>
          </a:p>
          <a:p>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buNone/>
            </a:pPr>
            <a:r>
              <a:rPr lang="en-US" sz="1800" dirty="0" smtClean="0">
                <a:latin typeface="Times New Roman" pitchFamily="18" charset="0"/>
                <a:cs typeface="Times New Roman" pitchFamily="18" charset="0"/>
              </a:rPr>
              <a:t>In this diagram we create a node, if node can send a message to another node at that time this network make a dynamic path selection, thus make a path selection for sending information to destination node. Every node has a neighbor node information and destination distance and send to receiver. At last the path have been select and send to receiver.</a:t>
            </a:r>
          </a:p>
          <a:p>
            <a:pPr algn="just">
              <a:lnSpc>
                <a:spcPct val="150000"/>
              </a:lnSpc>
              <a:buNone/>
            </a:pPr>
            <a:r>
              <a:rPr lang="en-US" sz="1800" dirty="0" smtClean="0">
                <a:latin typeface="Times New Roman" pitchFamily="18" charset="0"/>
                <a:cs typeface="Times New Roman" pitchFamily="18" charset="0"/>
              </a:rPr>
              <a:t>.</a:t>
            </a:r>
          </a:p>
          <a:p>
            <a:pPr algn="just">
              <a:buNone/>
            </a:pPr>
            <a:r>
              <a:rPr lang="en-US" sz="1800" dirty="0" smtClean="0">
                <a:latin typeface="Times New Roman" pitchFamily="18" charset="0"/>
                <a:cs typeface="Times New Roman" pitchFamily="18" charset="0"/>
              </a:rPr>
              <a:t> </a:t>
            </a:r>
          </a:p>
          <a:p>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7E00A-4BAE-415E-A2BE-A9848B26B4D7}"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E7E00A-4BAE-415E-A2BE-A9848B26B4D7}" type="datetimeFigureOut">
              <a:rPr lang="en-US" smtClean="0"/>
              <a:pPr/>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E7E00A-4BAE-415E-A2BE-A9848B26B4D7}" type="datetimeFigureOut">
              <a:rPr lang="en-US" smtClean="0"/>
              <a:pPr/>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E7E00A-4BAE-415E-A2BE-A9848B26B4D7}" type="datetimeFigureOut">
              <a:rPr lang="en-US" smtClean="0"/>
              <a:pPr/>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7E00A-4BAE-415E-A2BE-A9848B26B4D7}" type="datetimeFigureOut">
              <a:rPr lang="en-US" smtClean="0"/>
              <a:pPr/>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7E00A-4BAE-415E-A2BE-A9848B26B4D7}" type="datetimeFigureOut">
              <a:rPr lang="en-US" smtClean="0"/>
              <a:pPr/>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7E00A-4BAE-415E-A2BE-A9848B26B4D7}" type="datetimeFigureOut">
              <a:rPr lang="en-US" smtClean="0"/>
              <a:pPr/>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7E00A-4BAE-415E-A2BE-A9848B26B4D7}" type="datetimeFigureOut">
              <a:rPr lang="en-US" smtClean="0"/>
              <a:pPr/>
              <a:t>3/14/2018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F0CE4-D228-4FD7-9EE5-D7FBA6ACEA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tools.ietf.org/html/rfc5280"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docs.oasis-open.org/xacml/3.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04800" y="2715399"/>
            <a:ext cx="8229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0"/>
            <a:ext cx="8077200" cy="6858000"/>
          </a:xfrm>
        </p:spPr>
        <p:txBody>
          <a:bodyPr>
            <a:noAutofit/>
          </a:bodyPr>
          <a:lstStyle/>
          <a:p>
            <a:pPr algn="just">
              <a:lnSpc>
                <a:spcPct val="150000"/>
              </a:lnSpc>
              <a:buFont typeface="Wingdings" pitchFamily="2" charset="2"/>
              <a:buChar char="v"/>
            </a:pPr>
            <a:r>
              <a:rPr lang="en-US" b="1" dirty="0" smtClean="0"/>
              <a:t>MODULES </a:t>
            </a:r>
            <a:endParaRPr lang="en-US" dirty="0" smtClean="0"/>
          </a:p>
          <a:p>
            <a:pPr lvl="0">
              <a:lnSpc>
                <a:spcPct val="150000"/>
              </a:lnSpc>
              <a:spcBef>
                <a:spcPts val="0"/>
              </a:spcBef>
              <a:buFont typeface="Wingdings" pitchFamily="2" charset="2"/>
              <a:buChar char="v"/>
              <a:tabLst>
                <a:tab pos="925195" algn="l"/>
              </a:tabLst>
            </a:pPr>
            <a:r>
              <a:rPr lang="en-US" dirty="0" smtClean="0">
                <a:latin typeface="Times New Roman"/>
                <a:ea typeface="Times New Roman"/>
                <a:cs typeface="Times New Roman"/>
              </a:rPr>
              <a:t>User interface</a:t>
            </a:r>
            <a:endParaRPr lang="en-US" sz="2400" dirty="0" smtClean="0">
              <a:ea typeface="Times New Roman"/>
              <a:cs typeface="Times New Roman"/>
            </a:endParaRPr>
          </a:p>
          <a:p>
            <a:pPr lvl="0">
              <a:lnSpc>
                <a:spcPct val="150000"/>
              </a:lnSpc>
              <a:spcBef>
                <a:spcPts val="0"/>
              </a:spcBef>
              <a:buFont typeface="Wingdings" pitchFamily="2" charset="2"/>
              <a:buChar char="v"/>
              <a:tabLst>
                <a:tab pos="925195" algn="l"/>
              </a:tabLst>
            </a:pPr>
            <a:r>
              <a:rPr lang="en-US" dirty="0" smtClean="0">
                <a:latin typeface="Times New Roman"/>
                <a:ea typeface="Times New Roman"/>
                <a:cs typeface="Times New Roman"/>
              </a:rPr>
              <a:t>Quality of service</a:t>
            </a:r>
            <a:endParaRPr lang="en-US" sz="2400" dirty="0" smtClean="0">
              <a:ea typeface="Times New Roman"/>
              <a:cs typeface="Times New Roman"/>
            </a:endParaRPr>
          </a:p>
          <a:p>
            <a:pPr lvl="0">
              <a:lnSpc>
                <a:spcPct val="150000"/>
              </a:lnSpc>
              <a:spcBef>
                <a:spcPts val="0"/>
              </a:spcBef>
              <a:buFont typeface="Wingdings" pitchFamily="2" charset="2"/>
              <a:buChar char="v"/>
              <a:tabLst>
                <a:tab pos="925195" algn="l"/>
              </a:tabLst>
            </a:pPr>
            <a:r>
              <a:rPr lang="en-US" dirty="0" smtClean="0">
                <a:latin typeface="Times New Roman"/>
                <a:ea typeface="Times New Roman"/>
                <a:cs typeface="Times New Roman"/>
              </a:rPr>
              <a:t>Authorization policies</a:t>
            </a:r>
            <a:endParaRPr lang="en-US" sz="2400" dirty="0" smtClean="0">
              <a:ea typeface="Times New Roman"/>
              <a:cs typeface="Times New Roman"/>
            </a:endParaRPr>
          </a:p>
          <a:p>
            <a:pPr lvl="0">
              <a:lnSpc>
                <a:spcPct val="150000"/>
              </a:lnSpc>
              <a:spcBef>
                <a:spcPts val="0"/>
              </a:spcBef>
              <a:buFont typeface="Wingdings" pitchFamily="2" charset="2"/>
              <a:buChar char="v"/>
              <a:tabLst>
                <a:tab pos="925195" algn="l"/>
              </a:tabLst>
            </a:pPr>
            <a:r>
              <a:rPr lang="en-US" dirty="0" smtClean="0">
                <a:latin typeface="Times New Roman"/>
                <a:ea typeface="Times New Roman"/>
                <a:cs typeface="Times New Roman"/>
              </a:rPr>
              <a:t>Distributed transactions</a:t>
            </a:r>
            <a:endParaRPr lang="en-US" sz="2400" dirty="0" smtClean="0">
              <a:ea typeface="Times New Roman"/>
              <a:cs typeface="Times New Roman"/>
            </a:endParaRPr>
          </a:p>
          <a:p>
            <a:pPr lvl="0">
              <a:lnSpc>
                <a:spcPct val="150000"/>
              </a:lnSpc>
              <a:spcBef>
                <a:spcPts val="0"/>
              </a:spcBef>
              <a:buFont typeface="Wingdings" pitchFamily="2" charset="2"/>
              <a:buChar char="v"/>
              <a:tabLst>
                <a:tab pos="925195" algn="l"/>
              </a:tabLst>
            </a:pPr>
            <a:r>
              <a:rPr lang="en-US" dirty="0" smtClean="0">
                <a:latin typeface="Times New Roman"/>
                <a:ea typeface="Times New Roman"/>
                <a:cs typeface="Times New Roman"/>
              </a:rPr>
              <a:t>Certificate Authorities</a:t>
            </a:r>
            <a:endParaRPr lang="en-US" sz="2400" dirty="0" smtClean="0">
              <a:ea typeface="Times New Roman"/>
              <a:cs typeface="Times New Roman"/>
            </a:endParaRPr>
          </a:p>
          <a:p>
            <a:pPr marL="0" marR="0">
              <a:lnSpc>
                <a:spcPct val="150000"/>
              </a:lnSpc>
              <a:spcBef>
                <a:spcPts val="0"/>
              </a:spcBef>
              <a:spcAft>
                <a:spcPts val="0"/>
              </a:spcAft>
            </a:pPr>
            <a:endParaRPr lang="en-US" sz="2400" dirty="0">
              <a:ea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0"/>
            <a:ext cx="8077200" cy="6858000"/>
          </a:xfrm>
        </p:spPr>
        <p:txBody>
          <a:bodyPr>
            <a:noAutofit/>
          </a:bodyPr>
          <a:lstStyle/>
          <a:p>
            <a:pPr algn="just">
              <a:lnSpc>
                <a:spcPct val="150000"/>
              </a:lnSpc>
              <a:buNone/>
            </a:pPr>
            <a:r>
              <a:rPr lang="en-US" sz="2000" b="1" dirty="0" smtClean="0">
                <a:latin typeface="Times New Roman" pitchFamily="18" charset="0"/>
                <a:cs typeface="Times New Roman" pitchFamily="18" charset="0"/>
              </a:rPr>
              <a:t>MODULE DESCRIPTION</a:t>
            </a:r>
            <a:endParaRPr lang="en-US" sz="2000" dirty="0" smtClean="0">
              <a:latin typeface="Times New Roman" pitchFamily="18" charset="0"/>
              <a:cs typeface="Times New Roman" pitchFamily="18" charset="0"/>
            </a:endParaRP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USER INTERFACE DESIGN:</a:t>
            </a:r>
          </a:p>
          <a:p>
            <a:pPr algn="just">
              <a:lnSpc>
                <a:spcPct val="150000"/>
              </a:lnSpc>
            </a:pPr>
            <a:endParaRPr lang="en-US" sz="1800" dirty="0" smtClean="0">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	 To connect with server user must give their username and password then only they can able to connect the server. If the user already exits directly can login into the server else user must register their details such as username, password and Email id, into the server. Server will create the account for the entire user to maintain upload and download rate. Name will be set as user id. . Logging in is usually used to enter a specific page.</a:t>
            </a:r>
          </a:p>
          <a:p>
            <a:pPr algn="just">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0"/>
            <a:ext cx="8077200" cy="6858000"/>
          </a:xfrm>
        </p:spPr>
        <p:txBody>
          <a:bodyPr>
            <a:noAutofit/>
          </a:bodyPr>
          <a:lstStyle/>
          <a:p>
            <a:pPr algn="just">
              <a:lnSpc>
                <a:spcPct val="150000"/>
              </a:lnSpc>
              <a:buNone/>
            </a:pPr>
            <a:r>
              <a:rPr lang="en-US" sz="2400" dirty="0" smtClean="0">
                <a:solidFill>
                  <a:srgbClr val="C0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Quality of service</a:t>
            </a:r>
          </a:p>
          <a:p>
            <a:pPr algn="just">
              <a:lnSpc>
                <a:spcPct val="150000"/>
              </a:lnSpc>
              <a:buNone/>
            </a:pPr>
            <a:r>
              <a:rPr lang="en-US" sz="2400" b="1" dirty="0" smtClean="0">
                <a:latin typeface="Times New Roman" pitchFamily="18" charset="0"/>
                <a:cs typeface="Times New Roman" pitchFamily="18" charset="0"/>
              </a:rPr>
              <a:t> </a:t>
            </a:r>
          </a:p>
          <a:p>
            <a:pPr algn="just">
              <a:lnSpc>
                <a:spcPct val="150000"/>
              </a:lnSpc>
              <a:buNone/>
            </a:pPr>
            <a:r>
              <a:rPr lang="en-US" sz="2400" dirty="0" smtClean="0">
                <a:latin typeface="Times New Roman" pitchFamily="18" charset="0"/>
                <a:cs typeface="Times New Roman" pitchFamily="18" charset="0"/>
              </a:rPr>
              <a:t>	</a:t>
            </a:r>
          </a:p>
          <a:p>
            <a:pPr algn="just">
              <a:lnSpc>
                <a:spcPct val="150000"/>
              </a:lnSpc>
              <a:buNone/>
            </a:pPr>
            <a:r>
              <a:rPr lang="en-US" sz="2400" dirty="0" smtClean="0">
                <a:latin typeface="Times New Roman" pitchFamily="18" charset="0"/>
                <a:cs typeface="Times New Roman" pitchFamily="18" charset="0"/>
              </a:rPr>
              <a:t>	In this module, the data is given by customer requests arrive at each front-end proxy server. After the receiving the data it sense automatically to check the whether the server the total number of Server. And it based upon  dynamically generated DNS responses, HTTP redirections, or using persistent HTTP proxies to tunnel requests. We assume that there exists a proxy/DNS server collocated with each request source.</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0"/>
            <a:ext cx="8077200" cy="6858000"/>
          </a:xfrm>
        </p:spPr>
        <p:txBody>
          <a:bodyPr>
            <a:noAutofit/>
          </a:bodyPr>
          <a:lstStyle/>
          <a:p>
            <a:pPr>
              <a:buNone/>
            </a:pPr>
            <a:r>
              <a:rPr lang="en-US" sz="2400" b="1" dirty="0" smtClean="0"/>
              <a:t>Authorization policies</a:t>
            </a:r>
          </a:p>
          <a:p>
            <a:pPr>
              <a:buNone/>
            </a:pPr>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lgn="just">
              <a:lnSpc>
                <a:spcPct val="150000"/>
              </a:lnSpc>
              <a:buNone/>
            </a:pPr>
            <a:r>
              <a:rPr lang="en-US" sz="2400" dirty="0" smtClean="0">
                <a:latin typeface="Times New Roman" pitchFamily="18" charset="0"/>
                <a:cs typeface="Times New Roman" pitchFamily="18" charset="0"/>
              </a:rPr>
              <a:t>	</a:t>
            </a:r>
            <a:r>
              <a:rPr lang="en-US" sz="2400" dirty="0" smtClean="0"/>
              <a:t>In this model, once user add the document in the cloud server and its compute the file and also analysis the user. It’s also analysis file belong to which category and pass the file in to particular database in cloud environment.</a:t>
            </a:r>
          </a:p>
          <a:p>
            <a:pPr algn="just">
              <a:lnSpc>
                <a:spcPct val="150000"/>
              </a:lnSpc>
              <a:buNone/>
            </a:pPr>
            <a:endParaRPr lang="en-US" sz="2400" dirty="0" smtClean="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2400" b="1" dirty="0" smtClean="0"/>
              <a:t>Distributed Transactions</a:t>
            </a:r>
          </a:p>
          <a:p>
            <a:pPr>
              <a:buNone/>
            </a:pP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	</a:t>
            </a:r>
            <a:r>
              <a:rPr lang="en-US" sz="2400" dirty="0" smtClean="0"/>
              <a:t>In this model we going to get value from authorization model and we will store the data in data in particular cloud database in cloud environment using transaction management in the system. Transaction management used for safe transaction process in file transfer system. It’s using a commit or roll back in transaction system</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7848600" cy="5821363"/>
          </a:xfrm>
        </p:spPr>
        <p:txBody>
          <a:bodyPr>
            <a:normAutofit/>
          </a:bodyPr>
          <a:lstStyle/>
          <a:p>
            <a:pPr algn="just">
              <a:lnSpc>
                <a:spcPct val="150000"/>
              </a:lnSpc>
              <a:buNone/>
            </a:pPr>
            <a:r>
              <a:rPr lang="en-US" sz="2400" b="1" dirty="0" smtClean="0">
                <a:latin typeface="Times New Roman" pitchFamily="18" charset="0"/>
                <a:cs typeface="Times New Roman" pitchFamily="18" charset="0"/>
              </a:rPr>
              <a:t>Certificate Authorities	</a:t>
            </a:r>
          </a:p>
          <a:p>
            <a:pPr algn="just">
              <a:lnSpc>
                <a:spcPct val="150000"/>
              </a:lnSpc>
              <a:buNone/>
            </a:pPr>
            <a:r>
              <a:rPr lang="en-US" sz="2400" dirty="0" smtClean="0">
                <a:latin typeface="Times New Roman" pitchFamily="18" charset="0"/>
                <a:cs typeface="Times New Roman" pitchFamily="18" charset="0"/>
              </a:rPr>
              <a:t>	</a:t>
            </a:r>
            <a:r>
              <a:rPr lang="en-US" sz="2400" dirty="0" smtClean="0"/>
              <a:t> In this model we are going to analysis the file transfer system are monitor by a third party person .see entire transaction those who are pass the file in cloud they are file are belong to the particular database or un wanted are store in any database. </a:t>
            </a:r>
          </a:p>
          <a:p>
            <a:pPr algn="just">
              <a:lnSpc>
                <a:spcPct val="150000"/>
              </a:lnSpc>
              <a:buNone/>
            </a:pPr>
            <a:endParaRPr lang="en-US" sz="2400" dirty="0" smtClean="0">
              <a:latin typeface="Times New Roman" pitchFamily="18" charset="0"/>
              <a:cs typeface="Times New Roman" pitchFamily="18" charset="0"/>
            </a:endParaRPr>
          </a:p>
          <a:p>
            <a:pPr algn="just">
              <a:lnSpc>
                <a:spcPct val="150000"/>
              </a:lnSpc>
              <a:buNone/>
            </a:pPr>
            <a:endParaRPr lang="en-US" sz="1800" dirty="0" smtClean="0">
              <a:latin typeface="Times New Roman" pitchFamily="18" charset="0"/>
              <a:cs typeface="Times New Roman" pitchFamily="18" charset="0"/>
            </a:endParaRPr>
          </a:p>
          <a:p>
            <a:pPr algn="just">
              <a:lnSpc>
                <a:spcPct val="150000"/>
              </a:lnSpc>
            </a:pP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457200"/>
            <a:ext cx="7772400" cy="6400800"/>
          </a:xfrm>
        </p:spPr>
        <p:txBody>
          <a:bodyPr>
            <a:noAutofit/>
          </a:bodyPr>
          <a:lstStyle/>
          <a:p>
            <a:pPr>
              <a:buNone/>
            </a:pPr>
            <a:r>
              <a:rPr lang="en-US" sz="2000" dirty="0" smtClean="0">
                <a:latin typeface="Times New Roman" pitchFamily="18" charset="0"/>
                <a:cs typeface="Times New Roman" pitchFamily="18" charset="0"/>
              </a:rPr>
              <a:t>MODULES DIAGRAM</a:t>
            </a:r>
          </a:p>
          <a:p>
            <a:pPr>
              <a:buNone/>
            </a:pPr>
            <a:r>
              <a:rPr lang="en-US" sz="2000" dirty="0" smtClean="0">
                <a:latin typeface="Times New Roman" pitchFamily="18" charset="0"/>
                <a:cs typeface="Times New Roman" pitchFamily="18" charset="0"/>
              </a:rPr>
              <a:t>USER INTERFACE:</a:t>
            </a: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p:txBody>
      </p:sp>
      <p:pic>
        <p:nvPicPr>
          <p:cNvPr id="25603" name="Picture 3" descr="C:\Users\spiro22\Desktop\Capture.JPG"/>
          <p:cNvPicPr>
            <a:picLocks noChangeAspect="1" noChangeArrowheads="1"/>
          </p:cNvPicPr>
          <p:nvPr/>
        </p:nvPicPr>
        <p:blipFill>
          <a:blip r:embed="rId2" cstate="print"/>
          <a:srcRect/>
          <a:stretch>
            <a:fillRect/>
          </a:stretch>
        </p:blipFill>
        <p:spPr bwMode="auto">
          <a:xfrm>
            <a:off x="1219200" y="2133600"/>
            <a:ext cx="6219825" cy="36861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pPr algn="l"/>
            <a:r>
              <a:rPr lang="en-US" sz="2400" dirty="0" smtClean="0"/>
              <a:t>Quality of service</a:t>
            </a:r>
            <a:endParaRPr lang="en-US" sz="2400" dirty="0"/>
          </a:p>
        </p:txBody>
      </p:sp>
      <p:grpSp>
        <p:nvGrpSpPr>
          <p:cNvPr id="3" name="Group 2"/>
          <p:cNvGrpSpPr>
            <a:grpSpLocks/>
          </p:cNvGrpSpPr>
          <p:nvPr/>
        </p:nvGrpSpPr>
        <p:grpSpPr bwMode="auto">
          <a:xfrm>
            <a:off x="914400" y="2133600"/>
            <a:ext cx="6191250" cy="3276600"/>
            <a:chOff x="1155" y="8137"/>
            <a:chExt cx="8911" cy="3317"/>
          </a:xfrm>
        </p:grpSpPr>
        <p:sp>
          <p:nvSpPr>
            <p:cNvPr id="4" name="Rectangle 3"/>
            <p:cNvSpPr>
              <a:spLocks noChangeArrowheads="1"/>
            </p:cNvSpPr>
            <p:nvPr/>
          </p:nvSpPr>
          <p:spPr bwMode="auto">
            <a:xfrm>
              <a:off x="1155" y="8137"/>
              <a:ext cx="1440"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 name="AutoShape 4"/>
            <p:cNvCxnSpPr>
              <a:cxnSpLocks noChangeShapeType="1"/>
            </p:cNvCxnSpPr>
            <p:nvPr/>
          </p:nvCxnSpPr>
          <p:spPr bwMode="auto">
            <a:xfrm>
              <a:off x="2595" y="8518"/>
              <a:ext cx="1354" cy="0"/>
            </a:xfrm>
            <a:prstGeom prst="straightConnector1">
              <a:avLst/>
            </a:prstGeom>
            <a:noFill/>
            <a:ln w="9525">
              <a:solidFill>
                <a:srgbClr val="000000"/>
              </a:solidFill>
              <a:round/>
              <a:headEnd/>
              <a:tailEnd type="triangle" w="med" len="med"/>
            </a:ln>
          </p:spPr>
        </p:cxnSp>
        <p:sp>
          <p:nvSpPr>
            <p:cNvPr id="6" name="Rectangle 5"/>
            <p:cNvSpPr>
              <a:spLocks noChangeArrowheads="1"/>
            </p:cNvSpPr>
            <p:nvPr/>
          </p:nvSpPr>
          <p:spPr bwMode="auto">
            <a:xfrm>
              <a:off x="3949" y="8219"/>
              <a:ext cx="1440" cy="69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TEMPOARY STORAGE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7" name="AutoShape 6"/>
            <p:cNvCxnSpPr>
              <a:cxnSpLocks noChangeShapeType="1"/>
            </p:cNvCxnSpPr>
            <p:nvPr/>
          </p:nvCxnSpPr>
          <p:spPr bwMode="auto">
            <a:xfrm>
              <a:off x="5389" y="8518"/>
              <a:ext cx="371" cy="0"/>
            </a:xfrm>
            <a:prstGeom prst="straightConnector1">
              <a:avLst/>
            </a:prstGeom>
            <a:noFill/>
            <a:ln w="9525">
              <a:solidFill>
                <a:srgbClr val="000000"/>
              </a:solidFill>
              <a:round/>
              <a:headEnd/>
              <a:tailEnd/>
            </a:ln>
          </p:spPr>
        </p:cxnSp>
        <p:cxnSp>
          <p:nvCxnSpPr>
            <p:cNvPr id="8" name="AutoShape 7"/>
            <p:cNvCxnSpPr>
              <a:cxnSpLocks noChangeShapeType="1"/>
            </p:cNvCxnSpPr>
            <p:nvPr/>
          </p:nvCxnSpPr>
          <p:spPr bwMode="auto">
            <a:xfrm>
              <a:off x="5760" y="8518"/>
              <a:ext cx="0" cy="1087"/>
            </a:xfrm>
            <a:prstGeom prst="straightConnector1">
              <a:avLst/>
            </a:prstGeom>
            <a:noFill/>
            <a:ln w="9525">
              <a:solidFill>
                <a:srgbClr val="000000"/>
              </a:solidFill>
              <a:round/>
              <a:headEnd/>
              <a:tailEnd type="triangle" w="med" len="med"/>
            </a:ln>
          </p:spPr>
        </p:cxnSp>
        <p:sp>
          <p:nvSpPr>
            <p:cNvPr id="9" name="Rectangle 8"/>
            <p:cNvSpPr>
              <a:spLocks noChangeArrowheads="1"/>
            </p:cNvSpPr>
            <p:nvPr/>
          </p:nvSpPr>
          <p:spPr bwMode="auto">
            <a:xfrm>
              <a:off x="4791" y="9605"/>
              <a:ext cx="1440"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QOS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a:spLocks noChangeArrowheads="1"/>
            </p:cNvSpPr>
            <p:nvPr/>
          </p:nvSpPr>
          <p:spPr bwMode="auto">
            <a:xfrm>
              <a:off x="8110" y="10679"/>
              <a:ext cx="1440"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Server 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0"/>
            <p:cNvSpPr>
              <a:spLocks noChangeArrowheads="1"/>
            </p:cNvSpPr>
            <p:nvPr/>
          </p:nvSpPr>
          <p:spPr bwMode="auto">
            <a:xfrm>
              <a:off x="8110" y="9211"/>
              <a:ext cx="1956"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Server 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2" name="AutoShape 11"/>
            <p:cNvCxnSpPr>
              <a:cxnSpLocks noChangeShapeType="1"/>
            </p:cNvCxnSpPr>
            <p:nvPr/>
          </p:nvCxnSpPr>
          <p:spPr bwMode="auto">
            <a:xfrm flipV="1">
              <a:off x="6231" y="9729"/>
              <a:ext cx="1879" cy="257"/>
            </a:xfrm>
            <a:prstGeom prst="straightConnector1">
              <a:avLst/>
            </a:prstGeom>
            <a:noFill/>
            <a:ln w="9525">
              <a:solidFill>
                <a:srgbClr val="000000"/>
              </a:solidFill>
              <a:round/>
              <a:headEnd/>
              <a:tailEnd type="triangle" w="med" len="med"/>
            </a:ln>
          </p:spPr>
        </p:cxnSp>
        <p:cxnSp>
          <p:nvCxnSpPr>
            <p:cNvPr id="13" name="AutoShape 12"/>
            <p:cNvCxnSpPr>
              <a:cxnSpLocks noChangeShapeType="1"/>
            </p:cNvCxnSpPr>
            <p:nvPr/>
          </p:nvCxnSpPr>
          <p:spPr bwMode="auto">
            <a:xfrm>
              <a:off x="6231" y="10244"/>
              <a:ext cx="1879" cy="693"/>
            </a:xfrm>
            <a:prstGeom prst="straightConnector1">
              <a:avLst/>
            </a:prstGeom>
            <a:noFill/>
            <a:ln w="9525">
              <a:solidFill>
                <a:srgbClr val="000000"/>
              </a:solidFill>
              <a:round/>
              <a:headEnd/>
              <a:tailEnd type="triangle" w="med" len="me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33400"/>
          </a:xfrm>
        </p:spPr>
        <p:txBody>
          <a:bodyPr>
            <a:noAutofit/>
          </a:bodyPr>
          <a:lstStyle/>
          <a:p>
            <a:pPr algn="l"/>
            <a:r>
              <a:rPr lang="en-US" sz="2400" b="1" dirty="0" smtClean="0"/>
              <a:t>Authorization policies</a:t>
            </a:r>
            <a:endParaRPr lang="en-US" sz="2400" b="1" dirty="0"/>
          </a:p>
        </p:txBody>
      </p:sp>
      <p:grpSp>
        <p:nvGrpSpPr>
          <p:cNvPr id="1026" name="Group 2"/>
          <p:cNvGrpSpPr>
            <a:grpSpLocks/>
          </p:cNvGrpSpPr>
          <p:nvPr/>
        </p:nvGrpSpPr>
        <p:grpSpPr bwMode="auto">
          <a:xfrm>
            <a:off x="1000125" y="1612900"/>
            <a:ext cx="6772275" cy="3263900"/>
            <a:chOff x="1576" y="8337"/>
            <a:chExt cx="9306" cy="3049"/>
          </a:xfrm>
        </p:grpSpPr>
        <p:sp>
          <p:nvSpPr>
            <p:cNvPr id="1027" name="Rectangle 3"/>
            <p:cNvSpPr>
              <a:spLocks noChangeArrowheads="1"/>
            </p:cNvSpPr>
            <p:nvPr/>
          </p:nvSpPr>
          <p:spPr bwMode="auto">
            <a:xfrm>
              <a:off x="1576" y="8908"/>
              <a:ext cx="1440" cy="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4058" y="8908"/>
              <a:ext cx="1440" cy="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6507" y="8908"/>
              <a:ext cx="1440" cy="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ANALYZER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8558" y="8337"/>
              <a:ext cx="2324" cy="7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Analytic Hierarchy Process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6695" y="10815"/>
              <a:ext cx="1440" cy="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2" name="AutoShape 8"/>
            <p:cNvCxnSpPr>
              <a:cxnSpLocks noChangeShapeType="1"/>
            </p:cNvCxnSpPr>
            <p:nvPr/>
          </p:nvCxnSpPr>
          <p:spPr bwMode="auto">
            <a:xfrm>
              <a:off x="3016" y="9208"/>
              <a:ext cx="1042" cy="0"/>
            </a:xfrm>
            <a:prstGeom prst="straightConnector1">
              <a:avLst/>
            </a:prstGeom>
            <a:noFill/>
            <a:ln w="9525">
              <a:solidFill>
                <a:srgbClr val="000000"/>
              </a:solidFill>
              <a:round/>
              <a:headEnd/>
              <a:tailEnd type="triangle" w="med" len="med"/>
            </a:ln>
          </p:spPr>
        </p:cxnSp>
        <p:cxnSp>
          <p:nvCxnSpPr>
            <p:cNvPr id="1033" name="AutoShape 9"/>
            <p:cNvCxnSpPr>
              <a:cxnSpLocks noChangeShapeType="1"/>
            </p:cNvCxnSpPr>
            <p:nvPr/>
          </p:nvCxnSpPr>
          <p:spPr bwMode="auto">
            <a:xfrm>
              <a:off x="5498" y="9208"/>
              <a:ext cx="1009" cy="0"/>
            </a:xfrm>
            <a:prstGeom prst="straightConnector1">
              <a:avLst/>
            </a:prstGeom>
            <a:noFill/>
            <a:ln w="9525">
              <a:solidFill>
                <a:srgbClr val="000000"/>
              </a:solidFill>
              <a:round/>
              <a:headEnd/>
              <a:tailEnd type="triangle" w="med" len="med"/>
            </a:ln>
          </p:spPr>
        </p:cxnSp>
        <p:cxnSp>
          <p:nvCxnSpPr>
            <p:cNvPr id="1034" name="AutoShape 10"/>
            <p:cNvCxnSpPr>
              <a:cxnSpLocks noChangeShapeType="1"/>
            </p:cNvCxnSpPr>
            <p:nvPr/>
          </p:nvCxnSpPr>
          <p:spPr bwMode="auto">
            <a:xfrm flipH="1" flipV="1">
              <a:off x="7947" y="9330"/>
              <a:ext cx="951" cy="14"/>
            </a:xfrm>
            <a:prstGeom prst="straightConnector1">
              <a:avLst/>
            </a:prstGeom>
            <a:noFill/>
            <a:ln w="9525">
              <a:solidFill>
                <a:srgbClr val="000000"/>
              </a:solidFill>
              <a:round/>
              <a:headEnd/>
              <a:tailEnd type="triangle" w="med" len="med"/>
            </a:ln>
          </p:spPr>
        </p:cxnSp>
        <p:cxnSp>
          <p:nvCxnSpPr>
            <p:cNvPr id="1035" name="AutoShape 11"/>
            <p:cNvCxnSpPr>
              <a:cxnSpLocks noChangeShapeType="1"/>
            </p:cNvCxnSpPr>
            <p:nvPr/>
          </p:nvCxnSpPr>
          <p:spPr bwMode="auto">
            <a:xfrm flipV="1">
              <a:off x="8898" y="9072"/>
              <a:ext cx="0" cy="272"/>
            </a:xfrm>
            <a:prstGeom prst="straightConnector1">
              <a:avLst/>
            </a:prstGeom>
            <a:noFill/>
            <a:ln w="9525">
              <a:solidFill>
                <a:srgbClr val="000000"/>
              </a:solidFill>
              <a:round/>
              <a:headEnd/>
              <a:tailEnd type="triangle" w="med" len="med"/>
            </a:ln>
          </p:spPr>
        </p:cxnSp>
        <p:cxnSp>
          <p:nvCxnSpPr>
            <p:cNvPr id="1036" name="AutoShape 12"/>
            <p:cNvCxnSpPr>
              <a:cxnSpLocks noChangeShapeType="1"/>
            </p:cNvCxnSpPr>
            <p:nvPr/>
          </p:nvCxnSpPr>
          <p:spPr bwMode="auto">
            <a:xfrm>
              <a:off x="7214" y="9479"/>
              <a:ext cx="27" cy="1336"/>
            </a:xfrm>
            <a:prstGeom prst="straightConnector1">
              <a:avLst/>
            </a:prstGeom>
            <a:noFill/>
            <a:ln w="9525">
              <a:solidFill>
                <a:srgbClr val="000000"/>
              </a:solidFill>
              <a:round/>
              <a:headEnd/>
              <a:tailEnd type="triangle" w="med" len="med"/>
            </a:ln>
          </p:spPr>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715962"/>
          </a:xfrm>
        </p:spPr>
        <p:txBody>
          <a:bodyPr>
            <a:noAutofit/>
          </a:bodyPr>
          <a:lstStyle/>
          <a:p>
            <a:pPr algn="l"/>
            <a:r>
              <a:rPr lang="en-US" sz="2400" b="1" dirty="0" smtClean="0">
                <a:latin typeface="Times New Roman" pitchFamily="18" charset="0"/>
                <a:cs typeface="Times New Roman" pitchFamily="18" charset="0"/>
              </a:rPr>
              <a:t>Distributed Transactions:</a:t>
            </a:r>
          </a:p>
        </p:txBody>
      </p:sp>
      <p:grpSp>
        <p:nvGrpSpPr>
          <p:cNvPr id="2050" name="Group 2"/>
          <p:cNvGrpSpPr>
            <a:grpSpLocks/>
          </p:cNvGrpSpPr>
          <p:nvPr/>
        </p:nvGrpSpPr>
        <p:grpSpPr bwMode="auto">
          <a:xfrm>
            <a:off x="1066800" y="1981200"/>
            <a:ext cx="6030912" cy="3124200"/>
            <a:chOff x="1433" y="2935"/>
            <a:chExt cx="8657" cy="2584"/>
          </a:xfrm>
        </p:grpSpPr>
        <p:sp>
          <p:nvSpPr>
            <p:cNvPr id="2051" name="Rectangle 3"/>
            <p:cNvSpPr>
              <a:spLocks noChangeArrowheads="1"/>
            </p:cNvSpPr>
            <p:nvPr/>
          </p:nvSpPr>
          <p:spPr bwMode="auto">
            <a:xfrm>
              <a:off x="1433" y="3029"/>
              <a:ext cx="1440" cy="7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Rectangle 4"/>
            <p:cNvSpPr>
              <a:spLocks noChangeArrowheads="1"/>
            </p:cNvSpPr>
            <p:nvPr/>
          </p:nvSpPr>
          <p:spPr bwMode="auto">
            <a:xfrm>
              <a:off x="3671" y="3029"/>
              <a:ext cx="1440" cy="7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6086" y="3029"/>
              <a:ext cx="1651" cy="87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Authorization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Policies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Rectangle 6"/>
            <p:cNvSpPr>
              <a:spLocks noChangeArrowheads="1"/>
            </p:cNvSpPr>
            <p:nvPr/>
          </p:nvSpPr>
          <p:spPr bwMode="auto">
            <a:xfrm>
              <a:off x="4857" y="4786"/>
              <a:ext cx="1440" cy="7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8337" y="2935"/>
              <a:ext cx="1753" cy="82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Transaction protocol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8049" y="4786"/>
              <a:ext cx="1756" cy="7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Atomic protocol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57" name="AutoShape 9"/>
            <p:cNvCxnSpPr>
              <a:cxnSpLocks noChangeShapeType="1"/>
            </p:cNvCxnSpPr>
            <p:nvPr/>
          </p:nvCxnSpPr>
          <p:spPr bwMode="auto">
            <a:xfrm flipV="1">
              <a:off x="2873" y="3368"/>
              <a:ext cx="798" cy="14"/>
            </a:xfrm>
            <a:prstGeom prst="straightConnector1">
              <a:avLst/>
            </a:prstGeom>
            <a:noFill/>
            <a:ln w="9525">
              <a:solidFill>
                <a:srgbClr val="000000"/>
              </a:solidFill>
              <a:round/>
              <a:headEnd/>
              <a:tailEnd type="triangle" w="med" len="med"/>
            </a:ln>
          </p:spPr>
        </p:cxnSp>
        <p:cxnSp>
          <p:nvCxnSpPr>
            <p:cNvPr id="2058" name="AutoShape 10"/>
            <p:cNvCxnSpPr>
              <a:cxnSpLocks noChangeShapeType="1"/>
            </p:cNvCxnSpPr>
            <p:nvPr/>
          </p:nvCxnSpPr>
          <p:spPr bwMode="auto">
            <a:xfrm>
              <a:off x="5111" y="3368"/>
              <a:ext cx="975" cy="0"/>
            </a:xfrm>
            <a:prstGeom prst="straightConnector1">
              <a:avLst/>
            </a:prstGeom>
            <a:noFill/>
            <a:ln w="9525">
              <a:solidFill>
                <a:srgbClr val="000000"/>
              </a:solidFill>
              <a:round/>
              <a:headEnd/>
              <a:tailEnd type="triangle" w="med" len="med"/>
            </a:ln>
          </p:spPr>
        </p:cxnSp>
        <p:cxnSp>
          <p:nvCxnSpPr>
            <p:cNvPr id="2059" name="AutoShape 11"/>
            <p:cNvCxnSpPr>
              <a:cxnSpLocks noChangeShapeType="1"/>
            </p:cNvCxnSpPr>
            <p:nvPr/>
          </p:nvCxnSpPr>
          <p:spPr bwMode="auto">
            <a:xfrm flipV="1">
              <a:off x="7737" y="3368"/>
              <a:ext cx="600" cy="14"/>
            </a:xfrm>
            <a:prstGeom prst="straightConnector1">
              <a:avLst/>
            </a:prstGeom>
            <a:noFill/>
            <a:ln w="9525">
              <a:solidFill>
                <a:srgbClr val="000000"/>
              </a:solidFill>
              <a:round/>
              <a:headEnd/>
              <a:tailEnd type="triangle" w="med" len="med"/>
            </a:ln>
          </p:spPr>
        </p:cxnSp>
        <p:cxnSp>
          <p:nvCxnSpPr>
            <p:cNvPr id="2060" name="AutoShape 12"/>
            <p:cNvCxnSpPr>
              <a:cxnSpLocks noChangeShapeType="1"/>
            </p:cNvCxnSpPr>
            <p:nvPr/>
          </p:nvCxnSpPr>
          <p:spPr bwMode="auto">
            <a:xfrm>
              <a:off x="8851" y="3762"/>
              <a:ext cx="0" cy="1024"/>
            </a:xfrm>
            <a:prstGeom prst="straightConnector1">
              <a:avLst/>
            </a:prstGeom>
            <a:noFill/>
            <a:ln w="9525">
              <a:solidFill>
                <a:srgbClr val="000000"/>
              </a:solidFill>
              <a:round/>
              <a:headEnd/>
              <a:tailEnd type="triangle" w="med" len="med"/>
            </a:ln>
          </p:spPr>
        </p:cxnSp>
        <p:cxnSp>
          <p:nvCxnSpPr>
            <p:cNvPr id="2061" name="AutoShape 13"/>
            <p:cNvCxnSpPr>
              <a:cxnSpLocks noChangeShapeType="1"/>
            </p:cNvCxnSpPr>
            <p:nvPr/>
          </p:nvCxnSpPr>
          <p:spPr bwMode="auto">
            <a:xfrm flipH="1">
              <a:off x="6297" y="5121"/>
              <a:ext cx="1752" cy="0"/>
            </a:xfrm>
            <a:prstGeom prst="straightConnector1">
              <a:avLst/>
            </a:prstGeom>
            <a:noFill/>
            <a:ln w="9525">
              <a:solidFill>
                <a:srgbClr val="000000"/>
              </a:solidFill>
              <a:round/>
              <a:headEnd/>
              <a:tailEnd type="triangl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381000" y="0"/>
            <a:ext cx="7924800" cy="8592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smtClean="0">
                <a:latin typeface="Times New Roman" pitchFamily="18" charset="0"/>
                <a:cs typeface="Times New Roman" pitchFamily="18" charset="0"/>
              </a:rPr>
              <a:t>INTRODUCTION:</a:t>
            </a:r>
          </a:p>
          <a:p>
            <a:r>
              <a:rPr lang="en-US" sz="2000" dirty="0" smtClean="0">
                <a:latin typeface="Times New Roman" pitchFamily="18" charset="0"/>
                <a:cs typeface="Times New Roman" pitchFamily="18" charset="0"/>
              </a:rPr>
              <a:t> </a:t>
            </a:r>
          </a:p>
          <a:p>
            <a:pPr algn="just">
              <a:lnSpc>
                <a:spcPct val="115000"/>
              </a:lnSpc>
              <a:spcAft>
                <a:spcPts val="1000"/>
              </a:spcAft>
            </a:pPr>
            <a:r>
              <a:rPr lang="en-US" sz="2000" dirty="0" smtClean="0">
                <a:latin typeface="Times New Roman" pitchFamily="18" charset="0"/>
                <a:cs typeface="Times New Roman" pitchFamily="18" charset="0"/>
              </a:rPr>
              <a:t>	</a:t>
            </a:r>
            <a:r>
              <a:rPr lang="en-US" sz="2400" dirty="0" smtClean="0">
                <a:ea typeface="Times New Roman"/>
                <a:cs typeface="Times New Roman"/>
              </a:rPr>
              <a:t> </a:t>
            </a:r>
            <a:r>
              <a:rPr lang="en-US" sz="2400" dirty="0" smtClean="0"/>
              <a:t>Cloud computing has recently emerged as a computing paradigm in which storage and computation can be outsourced from organizations to next generation data centers hosted .In this paper To provide scalability and elasticity, cloud services often make heavy use of replication to ensure consistent performance and availability This consistency model is a variant of weak consistency that allows data to be inconsistent among some replicas during the update process, but ensures that updates will eventually be propagated to all replicas. This makes it difficult to strictly maintain the ACID guarantees; consistency part of ACID is sacrificed to provide reasonable availability Interesting consistency problems can arise as transactional database systems are deployed in cloud environments and use policy-based authorization systems to protect sensitive resources</a:t>
            </a:r>
            <a:r>
              <a:rPr lang="en-US" sz="2000" dirty="0" smtClean="0"/>
              <a:t>.</a:t>
            </a:r>
          </a:p>
          <a:p>
            <a:pPr algn="just">
              <a:lnSpc>
                <a:spcPct val="150000"/>
              </a:lnSpc>
            </a:pPr>
            <a:endParaRPr lang="en-US" sz="2000" dirty="0" smtClean="0">
              <a:latin typeface="Times New Roman" pitchFamily="18" charset="0"/>
              <a:ea typeface="Times New Roman"/>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92162"/>
          </a:xfrm>
        </p:spPr>
        <p:txBody>
          <a:bodyPr>
            <a:noAutofit/>
          </a:bodyPr>
          <a:lstStyle/>
          <a:p>
            <a:pPr algn="l"/>
            <a:r>
              <a:rPr lang="en-US" sz="2400" b="1" dirty="0" smtClean="0">
                <a:latin typeface="Times New Roman" pitchFamily="18" charset="0"/>
                <a:cs typeface="Times New Roman" pitchFamily="18" charset="0"/>
              </a:rPr>
              <a:t>Certificate Authorities:	</a:t>
            </a:r>
          </a:p>
        </p:txBody>
      </p:sp>
      <p:grpSp>
        <p:nvGrpSpPr>
          <p:cNvPr id="3074" name="Group 2"/>
          <p:cNvGrpSpPr>
            <a:grpSpLocks/>
          </p:cNvGrpSpPr>
          <p:nvPr/>
        </p:nvGrpSpPr>
        <p:grpSpPr bwMode="auto">
          <a:xfrm>
            <a:off x="990600" y="1905000"/>
            <a:ext cx="6781800" cy="3171825"/>
            <a:chOff x="1367" y="3644"/>
            <a:chExt cx="9143" cy="2640"/>
          </a:xfrm>
        </p:grpSpPr>
        <p:sp>
          <p:nvSpPr>
            <p:cNvPr id="3075" name="Rectangle 3"/>
            <p:cNvSpPr>
              <a:spLocks noChangeArrowheads="1"/>
            </p:cNvSpPr>
            <p:nvPr/>
          </p:nvSpPr>
          <p:spPr bwMode="auto">
            <a:xfrm>
              <a:off x="1367" y="3644"/>
              <a:ext cx="1617" cy="6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6" name="Rectangle 4"/>
            <p:cNvSpPr>
              <a:spLocks noChangeArrowheads="1"/>
            </p:cNvSpPr>
            <p:nvPr/>
          </p:nvSpPr>
          <p:spPr bwMode="auto">
            <a:xfrm>
              <a:off x="3794" y="3644"/>
              <a:ext cx="1440" cy="94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FILE</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Uploading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7" name="Rectangle 5"/>
            <p:cNvSpPr>
              <a:spLocks noChangeArrowheads="1"/>
            </p:cNvSpPr>
            <p:nvPr/>
          </p:nvSpPr>
          <p:spPr bwMode="auto">
            <a:xfrm>
              <a:off x="6284" y="3644"/>
              <a:ext cx="1676" cy="94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Authorization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Policies</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8" name="Rectangle 6"/>
            <p:cNvSpPr>
              <a:spLocks noChangeArrowheads="1"/>
            </p:cNvSpPr>
            <p:nvPr/>
          </p:nvSpPr>
          <p:spPr bwMode="auto">
            <a:xfrm>
              <a:off x="9070" y="5537"/>
              <a:ext cx="1440" cy="7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9" name="Rectangle 7"/>
            <p:cNvSpPr>
              <a:spLocks noChangeArrowheads="1"/>
            </p:cNvSpPr>
            <p:nvPr/>
          </p:nvSpPr>
          <p:spPr bwMode="auto">
            <a:xfrm>
              <a:off x="8956" y="3644"/>
              <a:ext cx="1440" cy="7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CA 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080" name="AutoShape 8"/>
            <p:cNvCxnSpPr>
              <a:cxnSpLocks noChangeShapeType="1"/>
            </p:cNvCxnSpPr>
            <p:nvPr/>
          </p:nvCxnSpPr>
          <p:spPr bwMode="auto">
            <a:xfrm>
              <a:off x="2984" y="3970"/>
              <a:ext cx="810" cy="14"/>
            </a:xfrm>
            <a:prstGeom prst="straightConnector1">
              <a:avLst/>
            </a:prstGeom>
            <a:noFill/>
            <a:ln w="9525">
              <a:solidFill>
                <a:srgbClr val="000000"/>
              </a:solidFill>
              <a:round/>
              <a:headEnd/>
              <a:tailEnd type="triangle" w="med" len="med"/>
            </a:ln>
          </p:spPr>
        </p:cxnSp>
        <p:cxnSp>
          <p:nvCxnSpPr>
            <p:cNvPr id="3081" name="AutoShape 9"/>
            <p:cNvCxnSpPr>
              <a:cxnSpLocks noChangeShapeType="1"/>
            </p:cNvCxnSpPr>
            <p:nvPr/>
          </p:nvCxnSpPr>
          <p:spPr bwMode="auto">
            <a:xfrm flipV="1">
              <a:off x="5234" y="3970"/>
              <a:ext cx="1050" cy="14"/>
            </a:xfrm>
            <a:prstGeom prst="straightConnector1">
              <a:avLst/>
            </a:prstGeom>
            <a:noFill/>
            <a:ln w="9525">
              <a:solidFill>
                <a:srgbClr val="000000"/>
              </a:solidFill>
              <a:round/>
              <a:headEnd/>
              <a:tailEnd type="triangle" w="med" len="med"/>
            </a:ln>
          </p:spPr>
        </p:cxnSp>
        <p:cxnSp>
          <p:nvCxnSpPr>
            <p:cNvPr id="3082" name="AutoShape 10"/>
            <p:cNvCxnSpPr>
              <a:cxnSpLocks noChangeShapeType="1"/>
            </p:cNvCxnSpPr>
            <p:nvPr/>
          </p:nvCxnSpPr>
          <p:spPr bwMode="auto">
            <a:xfrm>
              <a:off x="7960" y="3984"/>
              <a:ext cx="996" cy="0"/>
            </a:xfrm>
            <a:prstGeom prst="straightConnector1">
              <a:avLst/>
            </a:prstGeom>
            <a:noFill/>
            <a:ln w="9525">
              <a:solidFill>
                <a:srgbClr val="000000"/>
              </a:solidFill>
              <a:round/>
              <a:headEnd/>
              <a:tailEnd type="triangle" w="med" len="med"/>
            </a:ln>
          </p:spPr>
        </p:cxnSp>
        <p:cxnSp>
          <p:nvCxnSpPr>
            <p:cNvPr id="3083" name="AutoShape 11"/>
            <p:cNvCxnSpPr>
              <a:cxnSpLocks noChangeShapeType="1"/>
            </p:cNvCxnSpPr>
            <p:nvPr/>
          </p:nvCxnSpPr>
          <p:spPr bwMode="auto">
            <a:xfrm>
              <a:off x="9762" y="4391"/>
              <a:ext cx="41" cy="1146"/>
            </a:xfrm>
            <a:prstGeom prst="straightConnector1">
              <a:avLst/>
            </a:prstGeom>
            <a:noFill/>
            <a:ln w="9525">
              <a:solidFill>
                <a:srgbClr val="000000"/>
              </a:solidFill>
              <a:round/>
              <a:headEnd/>
              <a:tailEnd type="triangl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92500" lnSpcReduction="10000"/>
          </a:bodyPr>
          <a:lstStyle/>
          <a:p>
            <a:pPr>
              <a:buNone/>
            </a:pPr>
            <a:r>
              <a:rPr lang="en-US" b="1" dirty="0" smtClean="0"/>
              <a:t>GIVEN INPUT EXPECTED OUTPUT</a:t>
            </a:r>
            <a:endParaRPr lang="en-US" dirty="0" smtClean="0"/>
          </a:p>
          <a:p>
            <a:pPr>
              <a:buNone/>
            </a:pPr>
            <a:r>
              <a:rPr lang="en-US" b="1" dirty="0" smtClean="0"/>
              <a:t>  </a:t>
            </a:r>
            <a:r>
              <a:rPr lang="en-US" sz="2400" dirty="0" smtClean="0"/>
              <a:t>User Interface:</a:t>
            </a:r>
          </a:p>
          <a:p>
            <a:pPr>
              <a:buNone/>
            </a:pPr>
            <a:r>
              <a:rPr lang="en-US" sz="2400" dirty="0" smtClean="0"/>
              <a:t>Given Input	: create node and set name, </a:t>
            </a:r>
            <a:r>
              <a:rPr lang="en-US" sz="2400" dirty="0" err="1" smtClean="0"/>
              <a:t>Ip</a:t>
            </a:r>
            <a:r>
              <a:rPr lang="en-US" sz="2400" dirty="0" smtClean="0"/>
              <a:t>, port for that node.</a:t>
            </a:r>
          </a:p>
          <a:p>
            <a:pPr>
              <a:buNone/>
            </a:pPr>
            <a:r>
              <a:rPr lang="en-US" sz="2400" dirty="0" smtClean="0"/>
              <a:t>Output	               : Nodes are created and displayed.	</a:t>
            </a:r>
          </a:p>
          <a:p>
            <a:pPr>
              <a:buNone/>
            </a:pPr>
            <a:r>
              <a:rPr lang="en-US" sz="2400" dirty="0" smtClean="0"/>
              <a:t> </a:t>
            </a:r>
          </a:p>
          <a:p>
            <a:pPr>
              <a:buNone/>
            </a:pPr>
            <a:r>
              <a:rPr lang="en-US" sz="2400" dirty="0" smtClean="0"/>
              <a:t>Quality of service</a:t>
            </a:r>
          </a:p>
          <a:p>
            <a:pPr>
              <a:buNone/>
            </a:pPr>
            <a:endParaRPr lang="en-US" sz="2400" dirty="0" smtClean="0"/>
          </a:p>
          <a:p>
            <a:pPr>
              <a:buNone/>
            </a:pPr>
            <a:r>
              <a:rPr lang="en-US" sz="2400" dirty="0" smtClean="0"/>
              <a:t> Given Input	: the data is given by customer requests arrive 	 each     		   front-end  proxy server.</a:t>
            </a:r>
          </a:p>
          <a:p>
            <a:pPr>
              <a:buNone/>
            </a:pPr>
            <a:r>
              <a:rPr lang="en-US" sz="2400" dirty="0" smtClean="0"/>
              <a:t>Output		  : it passes to the data base.</a:t>
            </a:r>
          </a:p>
          <a:p>
            <a:pPr>
              <a:buNone/>
            </a:pPr>
            <a:r>
              <a:rPr lang="en-US" sz="2400" dirty="0" smtClean="0"/>
              <a:t> </a:t>
            </a:r>
          </a:p>
          <a:p>
            <a:pPr>
              <a:buNone/>
            </a:pPr>
            <a:r>
              <a:rPr lang="en-US" sz="2400" dirty="0" smtClean="0"/>
              <a:t>Authorization policies</a:t>
            </a:r>
          </a:p>
          <a:p>
            <a:pPr>
              <a:buNone/>
            </a:pPr>
            <a:endParaRPr lang="en-US" sz="2400" dirty="0" smtClean="0"/>
          </a:p>
          <a:p>
            <a:pPr>
              <a:buNone/>
            </a:pPr>
            <a:r>
              <a:rPr lang="en-US" sz="2400" dirty="0" smtClean="0"/>
              <a:t> Given Input		:  Given Data from user.</a:t>
            </a:r>
          </a:p>
          <a:p>
            <a:pPr>
              <a:buNone/>
            </a:pPr>
            <a:r>
              <a:rPr lang="en-US" sz="2400" dirty="0" smtClean="0"/>
              <a:t>Output		                : It calculates the keyword length.</a:t>
            </a:r>
          </a:p>
          <a:p>
            <a:pPr>
              <a:buNone/>
            </a:pP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001000" cy="5821363"/>
          </a:xfrm>
        </p:spPr>
        <p:txBody>
          <a:bodyPr>
            <a:normAutofit/>
          </a:bodyPr>
          <a:lstStyle/>
          <a:p>
            <a:pPr>
              <a:buNone/>
            </a:pPr>
            <a:r>
              <a:rPr lang="en-US" sz="2000" dirty="0" smtClean="0"/>
              <a:t> </a:t>
            </a:r>
          </a:p>
          <a:p>
            <a:pPr algn="just">
              <a:buNone/>
            </a:pPr>
            <a:r>
              <a:rPr lang="en-US" sz="2400" dirty="0" smtClean="0">
                <a:solidFill>
                  <a:srgbClr val="C0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Distributed Transactions:</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Given Input		:  User requirement from Data.</a:t>
            </a:r>
          </a:p>
          <a:p>
            <a:pPr algn="just">
              <a:buNone/>
            </a:pPr>
            <a:r>
              <a:rPr lang="en-US" sz="2400" dirty="0" smtClean="0">
                <a:latin typeface="Times New Roman" pitchFamily="18" charset="0"/>
                <a:cs typeface="Times New Roman" pitchFamily="18" charset="0"/>
              </a:rPr>
              <a:t>Output                	: To Store value in cloud Database.</a:t>
            </a:r>
          </a:p>
          <a:p>
            <a:pPr algn="just">
              <a:buNone/>
            </a:pP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Certificate Authorities:</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Given Input		: User requirement and distributed 				   transaction</a:t>
            </a:r>
          </a:p>
          <a:p>
            <a:pPr algn="just">
              <a:buNone/>
            </a:pPr>
            <a:r>
              <a:rPr lang="en-US" sz="2400" dirty="0" smtClean="0">
                <a:latin typeface="Times New Roman" pitchFamily="18" charset="0"/>
                <a:cs typeface="Times New Roman" pitchFamily="18" charset="0"/>
              </a:rPr>
              <a:t>Output	                         :The data are verify by third party.</a:t>
            </a:r>
          </a:p>
          <a:p>
            <a:pPr algn="just">
              <a:buNone/>
            </a:pPr>
            <a:r>
              <a:rPr lang="en-US" sz="2400" dirty="0" smtClean="0">
                <a:latin typeface="Times New Roman" pitchFamily="18" charset="0"/>
                <a:cs typeface="Times New Roman" pitchFamily="18" charset="0"/>
              </a:rPr>
              <a:t> </a:t>
            </a:r>
          </a:p>
          <a:p>
            <a:pPr algn="just">
              <a:lnSpc>
                <a:spcPct val="150000"/>
              </a:lnSpc>
              <a:buNone/>
            </a:pP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7848600" cy="6629400"/>
          </a:xfrm>
        </p:spPr>
        <p:txBody>
          <a:bodyPr>
            <a:normAutofit fontScale="92500" lnSpcReduction="10000"/>
          </a:bodyPr>
          <a:lstStyle/>
          <a:p>
            <a:pPr>
              <a:buNone/>
            </a:pPr>
            <a:r>
              <a:rPr lang="en-US" b="1" dirty="0" smtClean="0">
                <a:latin typeface="Times New Roman" pitchFamily="18" charset="0"/>
                <a:cs typeface="Times New Roman" pitchFamily="18" charset="0"/>
              </a:rPr>
              <a:t>TECHNIQUE USED</a:t>
            </a:r>
            <a:endParaRPr lang="en-US" dirty="0" smtClean="0">
              <a:latin typeface="Times New Roman" pitchFamily="18" charset="0"/>
              <a:cs typeface="Times New Roman" pitchFamily="18" charset="0"/>
            </a:endParaRPr>
          </a:p>
          <a:p>
            <a:pPr algn="ctr">
              <a:lnSpc>
                <a:spcPct val="150000"/>
              </a:lnSpc>
              <a:buNone/>
              <a:tabLst>
                <a:tab pos="2971800" algn="ctr"/>
              </a:tabLst>
            </a:pPr>
            <a:r>
              <a:rPr lang="en-US" sz="2400" b="1" dirty="0" smtClean="0">
                <a:solidFill>
                  <a:srgbClr val="000000"/>
                </a:solidFill>
                <a:latin typeface="Times New Roman" pitchFamily="18" charset="0"/>
                <a:cs typeface="Times New Roman" pitchFamily="18" charset="0"/>
              </a:rPr>
              <a:t>Two-Phase Validation Commit protocol</a:t>
            </a:r>
            <a:endParaRPr lang="en-US" sz="2400" dirty="0" smtClean="0">
              <a:latin typeface="Times New Roman" pitchFamily="18" charset="0"/>
              <a:cs typeface="Times New Roman" pitchFamily="18" charset="0"/>
            </a:endParaRPr>
          </a:p>
          <a:p>
            <a:pPr algn="just">
              <a:lnSpc>
                <a:spcPct val="150000"/>
              </a:lnSpc>
              <a:buNone/>
            </a:pPr>
            <a:r>
              <a:rPr lang="th-TH" sz="2400" dirty="0" smtClean="0">
                <a:latin typeface="Times New Roman" pitchFamily="18" charset="0"/>
              </a:rPr>
              <a:t>Definition:</a:t>
            </a:r>
            <a:endParaRPr lang="en-US" sz="24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r>
              <a:rPr lang="en-US" sz="2400" dirty="0" smtClean="0"/>
              <a:t>The two-phase commit protocol (2PC) is a type of atomic commitment protocol (ACP). It is a distributed algorithm that coordinates all the processes that participate in a distributed atomic transaction on whether to commit or </a:t>
            </a:r>
            <a:r>
              <a:rPr lang="en-US" sz="2400" i="1" dirty="0" smtClean="0"/>
              <a:t>abort</a:t>
            </a:r>
            <a:r>
              <a:rPr lang="en-US" sz="2400" dirty="0" smtClean="0"/>
              <a:t> (roll</a:t>
            </a:r>
            <a:r>
              <a:rPr lang="en-US" sz="2400" i="1" dirty="0" smtClean="0"/>
              <a:t> </a:t>
            </a:r>
            <a:r>
              <a:rPr lang="en-US" sz="2400" dirty="0" smtClean="0"/>
              <a:t>back) the transaction .The protocol achieves its goal even in many cases of temporary system failure (involving process, network node, communication, etc. failures), and is thus widely utilized. However, it is not resilient to all possible failure configurations, and in rare cases user intervention is needed to remedy an outcome</a:t>
            </a: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7924800" cy="6400800"/>
          </a:xfrm>
        </p:spPr>
        <p:txBody>
          <a:bodyPr>
            <a:noAutofit/>
          </a:bodyPr>
          <a:lstStyle/>
          <a:p>
            <a:pPr algn="just">
              <a:lnSpc>
                <a:spcPct val="150000"/>
              </a:lnSpc>
              <a:buNone/>
            </a:pPr>
            <a:r>
              <a:rPr lang="en-US" sz="2000" b="1" dirty="0" smtClean="0">
                <a:latin typeface="Times New Roman" pitchFamily="18" charset="0"/>
                <a:cs typeface="Times New Roman" pitchFamily="18" charset="0"/>
              </a:rPr>
              <a:t>HARDWARE &amp; SOFTWARE REQUIREMENTS</a:t>
            </a:r>
          </a:p>
          <a:p>
            <a:pPr algn="just">
              <a:lnSpc>
                <a:spcPct val="150000"/>
              </a:lnSpc>
              <a:buNone/>
            </a:pPr>
            <a:r>
              <a:rPr lang="en-US" sz="1800" dirty="0" smtClean="0">
                <a:latin typeface="Times New Roman" pitchFamily="18" charset="0"/>
                <a:cs typeface="Times New Roman" pitchFamily="18" charset="0"/>
              </a:rPr>
              <a:t> </a:t>
            </a:r>
          </a:p>
          <a:p>
            <a:pPr algn="just">
              <a:lnSpc>
                <a:spcPct val="150000"/>
              </a:lnSpc>
              <a:buNone/>
            </a:pPr>
            <a:r>
              <a:rPr lang="en-US" sz="2000" b="1" dirty="0" smtClean="0">
                <a:latin typeface="Times New Roman" pitchFamily="18" charset="0"/>
                <a:cs typeface="Times New Roman" pitchFamily="18" charset="0"/>
              </a:rPr>
              <a:t>HARDWARE</a:t>
            </a:r>
            <a:endParaRPr lang="en-US" sz="2000" dirty="0" smtClean="0">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PROCESSOR	                :  	PENTIUM IV 2.6 GHz, Intel Core 2 Duo.</a:t>
            </a:r>
          </a:p>
          <a:p>
            <a:pPr algn="just">
              <a:lnSpc>
                <a:spcPct val="150000"/>
              </a:lnSpc>
              <a:buNone/>
            </a:pPr>
            <a:r>
              <a:rPr lang="en-US" sz="1800" dirty="0" smtClean="0">
                <a:latin typeface="Times New Roman" pitchFamily="18" charset="0"/>
                <a:cs typeface="Times New Roman" pitchFamily="18" charset="0"/>
              </a:rPr>
              <a:t>RAM			:	512 MB DD RAM</a:t>
            </a:r>
          </a:p>
          <a:p>
            <a:pPr algn="just">
              <a:lnSpc>
                <a:spcPct val="150000"/>
              </a:lnSpc>
              <a:buNone/>
            </a:pPr>
            <a:r>
              <a:rPr lang="en-US" sz="1800" dirty="0" smtClean="0">
                <a:latin typeface="Times New Roman" pitchFamily="18" charset="0"/>
                <a:cs typeface="Times New Roman" pitchFamily="18" charset="0"/>
              </a:rPr>
              <a:t>MONITOR	                :	15” COLOR</a:t>
            </a:r>
          </a:p>
          <a:p>
            <a:pPr algn="just">
              <a:lnSpc>
                <a:spcPct val="150000"/>
              </a:lnSpc>
              <a:buNone/>
            </a:pPr>
            <a:r>
              <a:rPr lang="en-US" sz="1800" dirty="0" smtClean="0">
                <a:latin typeface="Times New Roman" pitchFamily="18" charset="0"/>
                <a:cs typeface="Times New Roman" pitchFamily="18" charset="0"/>
              </a:rPr>
              <a:t>HARD DISK 	                :              40 GB</a:t>
            </a:r>
          </a:p>
          <a:p>
            <a:pPr algn="just">
              <a:lnSpc>
                <a:spcPct val="150000"/>
              </a:lnSpc>
              <a:buNone/>
            </a:pPr>
            <a:r>
              <a:rPr lang="en-US" sz="1800" dirty="0" smtClean="0">
                <a:latin typeface="Times New Roman" pitchFamily="18" charset="0"/>
                <a:cs typeface="Times New Roman" pitchFamily="18" charset="0"/>
              </a:rPr>
              <a:t> </a:t>
            </a:r>
          </a:p>
          <a:p>
            <a:pPr algn="just">
              <a:lnSpc>
                <a:spcPct val="150000"/>
              </a:lnSpc>
              <a:buNone/>
            </a:pPr>
            <a:r>
              <a:rPr lang="en-US" sz="2000" b="1" dirty="0" smtClean="0">
                <a:latin typeface="Times New Roman" pitchFamily="18" charset="0"/>
                <a:cs typeface="Times New Roman" pitchFamily="18" charset="0"/>
              </a:rPr>
              <a:t>SOFTWARE</a:t>
            </a:r>
            <a:endParaRPr lang="en-US" sz="2000" dirty="0" smtClean="0">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Front End 	        :  	JAVA (JSP SERVELET)</a:t>
            </a:r>
          </a:p>
          <a:p>
            <a:pPr algn="just">
              <a:lnSpc>
                <a:spcPct val="150000"/>
              </a:lnSpc>
              <a:buNone/>
            </a:pPr>
            <a:r>
              <a:rPr lang="en-US" sz="1800" dirty="0" smtClean="0">
                <a:latin typeface="Times New Roman" pitchFamily="18" charset="0"/>
                <a:cs typeface="Times New Roman" pitchFamily="18" charset="0"/>
              </a:rPr>
              <a:t>Back End		        : 	 MS SQL 2000/05</a:t>
            </a:r>
          </a:p>
          <a:p>
            <a:pPr algn="just">
              <a:lnSpc>
                <a:spcPct val="150000"/>
              </a:lnSpc>
              <a:buNone/>
            </a:pPr>
            <a:r>
              <a:rPr lang="en-US" sz="1800" dirty="0" smtClean="0">
                <a:latin typeface="Times New Roman" pitchFamily="18" charset="0"/>
                <a:cs typeface="Times New Roman" pitchFamily="18" charset="0"/>
              </a:rPr>
              <a:t>Operating System 	        :  	Windows XP/07</a:t>
            </a:r>
          </a:p>
          <a:p>
            <a:pPr algn="just">
              <a:lnSpc>
                <a:spcPct val="150000"/>
              </a:lnSpc>
              <a:buNone/>
            </a:pPr>
            <a:r>
              <a:rPr lang="en-US" sz="1800" dirty="0" smtClean="0">
                <a:latin typeface="Times New Roman" pitchFamily="18" charset="0"/>
                <a:cs typeface="Times New Roman" pitchFamily="18" charset="0"/>
              </a:rPr>
              <a:t>IDE		        :Net Beans, Eclipse</a:t>
            </a:r>
          </a:p>
          <a:p>
            <a:pPr algn="just">
              <a:lnSpc>
                <a:spcPct val="150000"/>
              </a:lnSpc>
              <a:buNone/>
            </a:pPr>
            <a:r>
              <a:rPr lang="en-US"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lnSpc>
                <a:spcPct val="150000"/>
              </a:lnSpc>
              <a:buNone/>
            </a:pPr>
            <a:endParaRPr lang="en-US" sz="18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pPr algn="l"/>
            <a:r>
              <a:rPr lang="en-US" sz="2000" dirty="0" smtClean="0"/>
              <a:t>USE CASE DIAGRAM	</a:t>
            </a:r>
            <a:endParaRPr lang="en-US" sz="2000" dirty="0"/>
          </a:p>
        </p:txBody>
      </p:sp>
      <p:sp>
        <p:nvSpPr>
          <p:cNvPr id="30772" name="Rectangle 5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914400" y="1524000"/>
            <a:ext cx="6767681" cy="4419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2200" dirty="0" smtClean="0">
                <a:latin typeface="Times New Roman" pitchFamily="18" charset="0"/>
                <a:cs typeface="Times New Roman" pitchFamily="18" charset="0"/>
              </a:rPr>
              <a:t>CLASS DIAGRAM</a:t>
            </a:r>
            <a:r>
              <a:rPr lang="en-US" dirty="0" smtClean="0"/>
              <a:t/>
            </a:r>
            <a:br>
              <a:rPr lang="en-US" dirty="0" smtClean="0"/>
            </a:b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1447800" y="1295400"/>
            <a:ext cx="6400800" cy="465512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2000" dirty="0" smtClean="0">
                <a:latin typeface="Times New Roman" pitchFamily="18" charset="0"/>
                <a:cs typeface="Times New Roman" pitchFamily="18" charset="0"/>
              </a:rPr>
              <a:t>OBJECT DIAGRAM</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3886200"/>
            <a:ext cx="7848600" cy="2239963"/>
          </a:xfrm>
        </p:spPr>
        <p:txBody>
          <a:bodyPr>
            <a:normAutofit/>
          </a:bodyPr>
          <a:lstStyle/>
          <a:p>
            <a:pPr algn="just">
              <a:lnSpc>
                <a:spcPct val="150000"/>
              </a:lnSpc>
              <a:buNone/>
            </a:pPr>
            <a:r>
              <a:rPr lang="en-US" sz="2000" dirty="0" smtClean="0"/>
              <a:t> </a:t>
            </a:r>
            <a:endParaRPr lang="en-US" sz="2000" dirty="0">
              <a:latin typeface="Times New Roman" pitchFamily="18" charset="0"/>
              <a:cs typeface="Times New Roman" pitchFamily="18" charset="0"/>
            </a:endParaRPr>
          </a:p>
        </p:txBody>
      </p:sp>
      <p:grpSp>
        <p:nvGrpSpPr>
          <p:cNvPr id="6146" name="Group 2"/>
          <p:cNvGrpSpPr>
            <a:grpSpLocks/>
          </p:cNvGrpSpPr>
          <p:nvPr/>
        </p:nvGrpSpPr>
        <p:grpSpPr bwMode="auto">
          <a:xfrm>
            <a:off x="1752600" y="1524000"/>
            <a:ext cx="5299075" cy="4495800"/>
            <a:chOff x="1440" y="3113"/>
            <a:chExt cx="7986" cy="5816"/>
          </a:xfrm>
        </p:grpSpPr>
        <p:sp>
          <p:nvSpPr>
            <p:cNvPr id="6147" name="Rectangle 3"/>
            <p:cNvSpPr>
              <a:spLocks noChangeArrowheads="1"/>
            </p:cNvSpPr>
            <p:nvPr/>
          </p:nvSpPr>
          <p:spPr bwMode="auto">
            <a:xfrm>
              <a:off x="1534" y="3113"/>
              <a:ext cx="2057" cy="767"/>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Arial" pitchFamily="34" charset="0"/>
                </a:rPr>
                <a:t>Query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8" name="AutoShape 4"/>
            <p:cNvSpPr>
              <a:spLocks noChangeArrowheads="1"/>
            </p:cNvSpPr>
            <p:nvPr/>
          </p:nvSpPr>
          <p:spPr bwMode="auto">
            <a:xfrm>
              <a:off x="4283" y="5264"/>
              <a:ext cx="3216" cy="1913"/>
            </a:xfrm>
            <a:prstGeom prst="diamond">
              <a:avLst/>
            </a:prstGeom>
            <a:solidFill>
              <a:srgbClr val="8064A2"/>
            </a:solidFill>
            <a:ln w="38100">
              <a:solidFill>
                <a:srgbClr val="F2F2F2"/>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Arial" pitchFamily="34" charset="0"/>
                </a:rPr>
                <a:t>Atomic protocol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9" name="AutoShape 5"/>
            <p:cNvSpPr>
              <a:spLocks noChangeArrowheads="1"/>
            </p:cNvSpPr>
            <p:nvPr/>
          </p:nvSpPr>
          <p:spPr bwMode="auto">
            <a:xfrm>
              <a:off x="5872" y="3113"/>
              <a:ext cx="1440" cy="960"/>
            </a:xfrm>
            <a:prstGeom prst="cloudCallout">
              <a:avLst>
                <a:gd name="adj1" fmla="val -43750"/>
                <a:gd name="adj2" fmla="val 70000"/>
              </a:avLst>
            </a:prstGeom>
            <a:solidFill>
              <a:srgbClr val="4BACC6"/>
            </a:solidFill>
            <a:ln w="38100">
              <a:solidFill>
                <a:srgbClr val="F2F2F2"/>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Cloud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0" name="Rectangle 6"/>
            <p:cNvSpPr>
              <a:spLocks noChangeArrowheads="1"/>
            </p:cNvSpPr>
            <p:nvPr/>
          </p:nvSpPr>
          <p:spPr bwMode="auto">
            <a:xfrm>
              <a:off x="1440" y="6648"/>
              <a:ext cx="1440" cy="144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Arial" pitchFamily="34" charset="0"/>
                </a:rPr>
                <a:t>2pvc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1" name="Rectangle 7"/>
            <p:cNvSpPr>
              <a:spLocks noChangeArrowheads="1"/>
            </p:cNvSpPr>
            <p:nvPr/>
          </p:nvSpPr>
          <p:spPr bwMode="auto">
            <a:xfrm>
              <a:off x="7986" y="7489"/>
              <a:ext cx="1440" cy="1440"/>
            </a:xfrm>
            <a:prstGeom prst="rect">
              <a:avLst/>
            </a:prstGeom>
            <a:solidFill>
              <a:srgbClr val="C0504D"/>
            </a:solidFill>
            <a:ln w="38100">
              <a:solidFill>
                <a:srgbClr val="F2F2F2"/>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Arial" pitchFamily="34" charset="0"/>
                </a:rPr>
                <a:t>Result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152" name="AutoShape 8"/>
            <p:cNvCxnSpPr>
              <a:cxnSpLocks noChangeShapeType="1"/>
            </p:cNvCxnSpPr>
            <p:nvPr/>
          </p:nvCxnSpPr>
          <p:spPr bwMode="auto">
            <a:xfrm>
              <a:off x="3591" y="3544"/>
              <a:ext cx="2281" cy="0"/>
            </a:xfrm>
            <a:prstGeom prst="straightConnector1">
              <a:avLst/>
            </a:prstGeom>
            <a:noFill/>
            <a:ln w="9525">
              <a:solidFill>
                <a:srgbClr val="000000"/>
              </a:solidFill>
              <a:round/>
              <a:headEnd/>
              <a:tailEnd type="triangle" w="med" len="med"/>
            </a:ln>
          </p:spPr>
        </p:cxnSp>
        <p:cxnSp>
          <p:nvCxnSpPr>
            <p:cNvPr id="6153" name="AutoShape 9"/>
            <p:cNvCxnSpPr>
              <a:cxnSpLocks noChangeShapeType="1"/>
            </p:cNvCxnSpPr>
            <p:nvPr/>
          </p:nvCxnSpPr>
          <p:spPr bwMode="auto">
            <a:xfrm flipH="1">
              <a:off x="5872" y="4073"/>
              <a:ext cx="599" cy="1191"/>
            </a:xfrm>
            <a:prstGeom prst="straightConnector1">
              <a:avLst/>
            </a:prstGeom>
            <a:noFill/>
            <a:ln w="9525">
              <a:solidFill>
                <a:srgbClr val="000000"/>
              </a:solidFill>
              <a:round/>
              <a:headEnd/>
              <a:tailEnd type="triangle" w="med" len="med"/>
            </a:ln>
          </p:spPr>
        </p:cxnSp>
        <p:cxnSp>
          <p:nvCxnSpPr>
            <p:cNvPr id="6154" name="AutoShape 10"/>
            <p:cNvCxnSpPr>
              <a:cxnSpLocks noChangeShapeType="1"/>
            </p:cNvCxnSpPr>
            <p:nvPr/>
          </p:nvCxnSpPr>
          <p:spPr bwMode="auto">
            <a:xfrm>
              <a:off x="7499" y="6255"/>
              <a:ext cx="935" cy="1234"/>
            </a:xfrm>
            <a:prstGeom prst="straightConnector1">
              <a:avLst/>
            </a:prstGeom>
            <a:noFill/>
            <a:ln w="9525">
              <a:solidFill>
                <a:srgbClr val="000000"/>
              </a:solidFill>
              <a:round/>
              <a:headEnd/>
              <a:tailEnd type="triangle" w="med" len="med"/>
            </a:ln>
          </p:spPr>
        </p:cxnSp>
        <p:cxnSp>
          <p:nvCxnSpPr>
            <p:cNvPr id="6155" name="AutoShape 11"/>
            <p:cNvCxnSpPr>
              <a:cxnSpLocks noChangeShapeType="1"/>
            </p:cNvCxnSpPr>
            <p:nvPr/>
          </p:nvCxnSpPr>
          <p:spPr bwMode="auto">
            <a:xfrm flipV="1">
              <a:off x="2880" y="6331"/>
              <a:ext cx="1403" cy="846"/>
            </a:xfrm>
            <a:prstGeom prst="straightConnector1">
              <a:avLst/>
            </a:prstGeom>
            <a:noFill/>
            <a:ln w="9525">
              <a:solidFill>
                <a:srgbClr val="000000"/>
              </a:solidFill>
              <a:round/>
              <a:headEnd type="triangle" w="med" len="med"/>
              <a:tailEnd type="triangle" w="med" len="med"/>
            </a:ln>
          </p:spPr>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2000" dirty="0" smtClean="0">
                <a:latin typeface="Times New Roman" pitchFamily="18" charset="0"/>
                <a:cs typeface="Times New Roman" pitchFamily="18" charset="0"/>
              </a:rPr>
              <a:t>SEQUENCE DIAGRAM</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cstate="print"/>
          <a:srcRect/>
          <a:stretch>
            <a:fillRect/>
          </a:stretch>
        </p:blipFill>
        <p:spPr bwMode="auto">
          <a:xfrm>
            <a:off x="762000" y="914400"/>
            <a:ext cx="6865335" cy="4648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a:bodyPr>
          <a:lstStyle/>
          <a:p>
            <a:pPr algn="l"/>
            <a:r>
              <a:rPr lang="en-US" sz="2400" b="1" dirty="0" smtClean="0">
                <a:latin typeface="Times New Roman" pitchFamily="18" charset="0"/>
                <a:cs typeface="Times New Roman" pitchFamily="18" charset="0"/>
              </a:rPr>
              <a:t>COLLABORATION DIAGRAM</a:t>
            </a:r>
            <a:endParaRPr lang="en-US" sz="24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3" cstate="print"/>
          <a:srcRect/>
          <a:stretch>
            <a:fillRect/>
          </a:stretch>
        </p:blipFill>
        <p:spPr bwMode="auto">
          <a:xfrm>
            <a:off x="762000" y="1219200"/>
            <a:ext cx="6629400" cy="4343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8902"/>
            <a:ext cx="7924800" cy="3939540"/>
          </a:xfrm>
          <a:prstGeom prst="rect">
            <a:avLst/>
          </a:prstGeom>
        </p:spPr>
        <p:txBody>
          <a:bodyPr wrap="square">
            <a:spAutoFit/>
          </a:bodyPr>
          <a:lstStyle/>
          <a:p>
            <a:pPr algn="just">
              <a:lnSpc>
                <a:spcPct val="150000"/>
              </a:lnSpc>
            </a:pPr>
            <a:r>
              <a:rPr lang="en-US" sz="2000" b="1" dirty="0" smtClean="0">
                <a:latin typeface="Times New Roman" pitchFamily="18" charset="0"/>
                <a:cs typeface="Times New Roman" pitchFamily="18" charset="0"/>
              </a:rPr>
              <a:t>SCOPE OF THE PROJECT</a:t>
            </a:r>
            <a:endParaRPr lang="en-US" sz="2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p>
          <a:p>
            <a:pPr algn="just"/>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000" dirty="0" smtClean="0"/>
              <a:t>In this project, what we achieving to give the user more secure transaction as possible And also the notion of trusted transactions when dealing with proofs of authorization. Accordingly, we propose several increasingly stringent levels of policy consistency constraints, and present different enforcement approaches to guarantee the trustworthiness of transactions executing on cloud servers</a:t>
            </a:r>
          </a:p>
          <a:p>
            <a:r>
              <a:rPr lang="en-US" dirty="0" smtClean="0"/>
              <a:t> </a:t>
            </a:r>
          </a:p>
          <a:p>
            <a:pPr algn="just">
              <a:lnSpc>
                <a:spcPct val="150000"/>
              </a:lnSpc>
            </a:pPr>
            <a:endParaRPr lang="en-US" sz="2000" dirty="0" smtClean="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sz="2000" b="1" dirty="0" smtClean="0">
                <a:latin typeface="Times New Roman" pitchFamily="18" charset="0"/>
                <a:cs typeface="Times New Roman" pitchFamily="18" charset="0"/>
              </a:rPr>
              <a:t>State diagram</a:t>
            </a:r>
            <a:br>
              <a:rPr lang="en-US" sz="2000" b="1" dirty="0" smtClean="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3" cstate="print"/>
          <a:srcRect/>
          <a:stretch>
            <a:fillRect/>
          </a:stretch>
        </p:blipFill>
        <p:spPr bwMode="auto">
          <a:xfrm>
            <a:off x="609600" y="1371600"/>
            <a:ext cx="7087273" cy="4495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715962"/>
          </a:xfrm>
        </p:spPr>
        <p:txBody>
          <a:bodyPr>
            <a:normAutofit/>
          </a:bodyPr>
          <a:lstStyle/>
          <a:p>
            <a:pPr algn="l"/>
            <a:r>
              <a:rPr lang="en-US" sz="2000" b="1" dirty="0" smtClean="0">
                <a:latin typeface="Times New Roman" pitchFamily="18" charset="0"/>
                <a:cs typeface="Times New Roman" pitchFamily="18" charset="0"/>
              </a:rPr>
              <a:t>ACTIVITY DIAGRAM</a:t>
            </a:r>
            <a:br>
              <a:rPr lang="en-US" sz="2000" b="1" dirty="0" smtClean="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
        <p:nvSpPr>
          <p:cNvPr id="57346" name="Rectangle 2"/>
          <p:cNvSpPr>
            <a:spLocks noChangeArrowheads="1"/>
          </p:cNvSpPr>
          <p:nvPr/>
        </p:nvSpPr>
        <p:spPr bwMode="auto">
          <a:xfrm>
            <a:off x="0" y="0"/>
            <a:ext cx="184731"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42" name="Picture 2"/>
          <p:cNvPicPr>
            <a:picLocks noChangeAspect="1" noChangeArrowheads="1"/>
          </p:cNvPicPr>
          <p:nvPr/>
        </p:nvPicPr>
        <p:blipFill>
          <a:blip r:embed="rId3" cstate="print"/>
          <a:srcRect/>
          <a:stretch>
            <a:fillRect/>
          </a:stretch>
        </p:blipFill>
        <p:spPr bwMode="auto">
          <a:xfrm>
            <a:off x="1981200" y="914400"/>
            <a:ext cx="3667125" cy="54768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normAutofit/>
          </a:bodyPr>
          <a:lstStyle/>
          <a:p>
            <a:pPr algn="l"/>
            <a:r>
              <a:rPr lang="en-US" sz="2200" dirty="0" smtClean="0">
                <a:latin typeface="Times New Roman" pitchFamily="18" charset="0"/>
                <a:cs typeface="Times New Roman" pitchFamily="18" charset="0"/>
              </a:rPr>
              <a:t>COMPONENT DIAGRAM</a:t>
            </a:r>
            <a:r>
              <a:rPr lang="en-US" dirty="0" smtClean="0"/>
              <a:t/>
            </a:r>
            <a:br>
              <a:rPr lang="en-US" dirty="0" smtClean="0"/>
            </a:br>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914400" y="1447800"/>
            <a:ext cx="6324600" cy="37338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normAutofit fontScale="90000"/>
          </a:bodyPr>
          <a:lstStyle/>
          <a:p>
            <a:pPr algn="l"/>
            <a:r>
              <a:rPr lang="en-US" sz="2200" dirty="0" smtClean="0">
                <a:latin typeface="Times New Roman" pitchFamily="18" charset="0"/>
                <a:cs typeface="Times New Roman" pitchFamily="18" charset="0"/>
              </a:rPr>
              <a:t>DATA FLOW DIAGRAM</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Level-1</a:t>
            </a:r>
            <a:r>
              <a:rPr lang="en-US" dirty="0" smtClean="0"/>
              <a:t/>
            </a:r>
            <a:br>
              <a:rPr lang="en-US" dirty="0" smtClean="0"/>
            </a:br>
            <a:endParaRPr lang="en-US" dirty="0"/>
          </a:p>
        </p:txBody>
      </p:sp>
      <p:grpSp>
        <p:nvGrpSpPr>
          <p:cNvPr id="12290" name="Group 2"/>
          <p:cNvGrpSpPr>
            <a:grpSpLocks/>
          </p:cNvGrpSpPr>
          <p:nvPr/>
        </p:nvGrpSpPr>
        <p:grpSpPr bwMode="auto">
          <a:xfrm>
            <a:off x="1905000" y="914400"/>
            <a:ext cx="4181475" cy="5257800"/>
            <a:chOff x="3165" y="2584"/>
            <a:chExt cx="5025" cy="7199"/>
          </a:xfrm>
        </p:grpSpPr>
        <p:sp>
          <p:nvSpPr>
            <p:cNvPr id="12291" name="Rectangle 3"/>
            <p:cNvSpPr>
              <a:spLocks noChangeArrowheads="1"/>
            </p:cNvSpPr>
            <p:nvPr/>
          </p:nvSpPr>
          <p:spPr bwMode="auto">
            <a:xfrm>
              <a:off x="5025" y="2584"/>
              <a:ext cx="1410" cy="5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92" name="AutoShape 4"/>
            <p:cNvSpPr>
              <a:spLocks noChangeArrowheads="1"/>
            </p:cNvSpPr>
            <p:nvPr/>
          </p:nvSpPr>
          <p:spPr bwMode="auto">
            <a:xfrm>
              <a:off x="3165" y="3856"/>
              <a:ext cx="5025" cy="2383"/>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Check the user Data and also analysis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93" name="Rectangle 5"/>
            <p:cNvSpPr>
              <a:spLocks noChangeArrowheads="1"/>
            </p:cNvSpPr>
            <p:nvPr/>
          </p:nvSpPr>
          <p:spPr bwMode="auto">
            <a:xfrm>
              <a:off x="4149" y="7735"/>
              <a:ext cx="3780" cy="7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2 PVC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94" name="Oval 6"/>
            <p:cNvSpPr>
              <a:spLocks noChangeArrowheads="1"/>
            </p:cNvSpPr>
            <p:nvPr/>
          </p:nvSpPr>
          <p:spPr bwMode="auto">
            <a:xfrm>
              <a:off x="4149" y="9166"/>
              <a:ext cx="3247" cy="61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Receiver the result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2295" name="AutoShape 7"/>
            <p:cNvCxnSpPr>
              <a:cxnSpLocks noChangeShapeType="1"/>
            </p:cNvCxnSpPr>
            <p:nvPr/>
          </p:nvCxnSpPr>
          <p:spPr bwMode="auto">
            <a:xfrm>
              <a:off x="5685" y="3089"/>
              <a:ext cx="1" cy="767"/>
            </a:xfrm>
            <a:prstGeom prst="straightConnector1">
              <a:avLst/>
            </a:prstGeom>
            <a:noFill/>
            <a:ln w="9525">
              <a:solidFill>
                <a:srgbClr val="000000"/>
              </a:solidFill>
              <a:round/>
              <a:headEnd/>
              <a:tailEnd type="triangle" w="med" len="med"/>
            </a:ln>
          </p:spPr>
        </p:cxnSp>
        <p:cxnSp>
          <p:nvCxnSpPr>
            <p:cNvPr id="12296" name="AutoShape 8"/>
            <p:cNvCxnSpPr>
              <a:cxnSpLocks noChangeShapeType="1"/>
            </p:cNvCxnSpPr>
            <p:nvPr/>
          </p:nvCxnSpPr>
          <p:spPr bwMode="auto">
            <a:xfrm>
              <a:off x="5686" y="6239"/>
              <a:ext cx="0" cy="1497"/>
            </a:xfrm>
            <a:prstGeom prst="straightConnector1">
              <a:avLst/>
            </a:prstGeom>
            <a:noFill/>
            <a:ln w="9525">
              <a:solidFill>
                <a:srgbClr val="000000"/>
              </a:solidFill>
              <a:round/>
              <a:headEnd/>
              <a:tailEnd type="triangle" w="med" len="med"/>
            </a:ln>
          </p:spPr>
        </p:cxnSp>
        <p:cxnSp>
          <p:nvCxnSpPr>
            <p:cNvPr id="12297" name="AutoShape 9"/>
            <p:cNvCxnSpPr>
              <a:cxnSpLocks noChangeShapeType="1"/>
            </p:cNvCxnSpPr>
            <p:nvPr/>
          </p:nvCxnSpPr>
          <p:spPr bwMode="auto">
            <a:xfrm>
              <a:off x="5686" y="8478"/>
              <a:ext cx="0" cy="688"/>
            </a:xfrm>
            <a:prstGeom prst="straightConnector1">
              <a:avLst/>
            </a:prstGeom>
            <a:noFill/>
            <a:ln w="9525">
              <a:solidFill>
                <a:srgbClr val="000000"/>
              </a:solidFill>
              <a:round/>
              <a:headEnd/>
              <a:tailEnd type="triangle" w="med" len="med"/>
            </a:ln>
          </p:spPr>
        </p:cxn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2400" dirty="0" smtClean="0"/>
              <a:t>E-R DIAGRAM</a:t>
            </a:r>
            <a:br>
              <a:rPr lang="en-US" sz="2400" dirty="0" smtClean="0"/>
            </a:br>
            <a:endParaRPr lang="en-US" sz="2400" dirty="0"/>
          </a:p>
        </p:txBody>
      </p:sp>
      <p:grpSp>
        <p:nvGrpSpPr>
          <p:cNvPr id="13314" name="Group 2"/>
          <p:cNvGrpSpPr>
            <a:grpSpLocks/>
          </p:cNvGrpSpPr>
          <p:nvPr/>
        </p:nvGrpSpPr>
        <p:grpSpPr bwMode="auto">
          <a:xfrm>
            <a:off x="1371600" y="1143000"/>
            <a:ext cx="5676900" cy="4462463"/>
            <a:chOff x="1479" y="2718"/>
            <a:chExt cx="8940" cy="7027"/>
          </a:xfrm>
        </p:grpSpPr>
        <p:cxnSp>
          <p:nvCxnSpPr>
            <p:cNvPr id="13315" name="AutoShape 3"/>
            <p:cNvCxnSpPr>
              <a:cxnSpLocks noChangeShapeType="1"/>
            </p:cNvCxnSpPr>
            <p:nvPr/>
          </p:nvCxnSpPr>
          <p:spPr bwMode="auto">
            <a:xfrm>
              <a:off x="5400" y="3327"/>
              <a:ext cx="0" cy="465"/>
            </a:xfrm>
            <a:prstGeom prst="straightConnector1">
              <a:avLst/>
            </a:prstGeom>
            <a:noFill/>
            <a:ln w="9525">
              <a:solidFill>
                <a:srgbClr val="000000"/>
              </a:solidFill>
              <a:round/>
              <a:headEnd/>
              <a:tailEnd/>
            </a:ln>
          </p:spPr>
        </p:cxnSp>
        <p:cxnSp>
          <p:nvCxnSpPr>
            <p:cNvPr id="13316" name="AutoShape 4"/>
            <p:cNvCxnSpPr>
              <a:cxnSpLocks noChangeShapeType="1"/>
            </p:cNvCxnSpPr>
            <p:nvPr/>
          </p:nvCxnSpPr>
          <p:spPr bwMode="auto">
            <a:xfrm>
              <a:off x="5383" y="4218"/>
              <a:ext cx="0" cy="840"/>
            </a:xfrm>
            <a:prstGeom prst="straightConnector1">
              <a:avLst/>
            </a:prstGeom>
            <a:noFill/>
            <a:ln w="9525">
              <a:solidFill>
                <a:srgbClr val="000000"/>
              </a:solidFill>
              <a:round/>
              <a:headEnd/>
              <a:tailEnd/>
            </a:ln>
          </p:spPr>
        </p:cxnSp>
        <p:cxnSp>
          <p:nvCxnSpPr>
            <p:cNvPr id="13317" name="AutoShape 5"/>
            <p:cNvCxnSpPr>
              <a:cxnSpLocks noChangeShapeType="1"/>
            </p:cNvCxnSpPr>
            <p:nvPr/>
          </p:nvCxnSpPr>
          <p:spPr bwMode="auto">
            <a:xfrm>
              <a:off x="5400" y="6367"/>
              <a:ext cx="0" cy="642"/>
            </a:xfrm>
            <a:prstGeom prst="straightConnector1">
              <a:avLst/>
            </a:prstGeom>
            <a:noFill/>
            <a:ln w="9525">
              <a:solidFill>
                <a:srgbClr val="000000"/>
              </a:solidFill>
              <a:round/>
              <a:headEnd/>
              <a:tailEnd/>
            </a:ln>
          </p:spPr>
        </p:cxnSp>
        <p:sp>
          <p:nvSpPr>
            <p:cNvPr id="13318" name="Oval 6"/>
            <p:cNvSpPr>
              <a:spLocks noChangeArrowheads="1"/>
            </p:cNvSpPr>
            <p:nvPr/>
          </p:nvSpPr>
          <p:spPr bwMode="auto">
            <a:xfrm>
              <a:off x="4267" y="8593"/>
              <a:ext cx="2691" cy="115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Encrypt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19" name="Rectangle 7"/>
            <p:cNvSpPr>
              <a:spLocks noChangeArrowheads="1"/>
            </p:cNvSpPr>
            <p:nvPr/>
          </p:nvSpPr>
          <p:spPr bwMode="auto">
            <a:xfrm>
              <a:off x="4529" y="3738"/>
              <a:ext cx="1694" cy="4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0" name="Oval 8"/>
            <p:cNvSpPr>
              <a:spLocks noChangeArrowheads="1"/>
            </p:cNvSpPr>
            <p:nvPr/>
          </p:nvSpPr>
          <p:spPr bwMode="auto">
            <a:xfrm>
              <a:off x="1813" y="3783"/>
              <a:ext cx="1455" cy="43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1" name="Oval 9"/>
            <p:cNvSpPr>
              <a:spLocks noChangeArrowheads="1"/>
            </p:cNvSpPr>
            <p:nvPr/>
          </p:nvSpPr>
          <p:spPr bwMode="auto">
            <a:xfrm>
              <a:off x="8143" y="3738"/>
              <a:ext cx="1824" cy="49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E-mail 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2" name="Oval 10"/>
            <p:cNvSpPr>
              <a:spLocks noChangeArrowheads="1"/>
            </p:cNvSpPr>
            <p:nvPr/>
          </p:nvSpPr>
          <p:spPr bwMode="auto">
            <a:xfrm>
              <a:off x="4622" y="2718"/>
              <a:ext cx="1706"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3" name="AutoShape 11"/>
            <p:cNvSpPr>
              <a:spLocks noChangeArrowheads="1"/>
            </p:cNvSpPr>
            <p:nvPr/>
          </p:nvSpPr>
          <p:spPr bwMode="auto">
            <a:xfrm>
              <a:off x="4016" y="5073"/>
              <a:ext cx="2681" cy="124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Atomic protocol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324" name="Rectangle 12"/>
            <p:cNvSpPr>
              <a:spLocks noChangeArrowheads="1"/>
            </p:cNvSpPr>
            <p:nvPr/>
          </p:nvSpPr>
          <p:spPr bwMode="auto">
            <a:xfrm>
              <a:off x="4529" y="6955"/>
              <a:ext cx="1869"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2 PVC</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5" name="Oval 13"/>
            <p:cNvSpPr>
              <a:spLocks noChangeArrowheads="1"/>
            </p:cNvSpPr>
            <p:nvPr/>
          </p:nvSpPr>
          <p:spPr bwMode="auto">
            <a:xfrm>
              <a:off x="1479" y="6595"/>
              <a:ext cx="1515" cy="10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Status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6" name="Oval 14"/>
            <p:cNvSpPr>
              <a:spLocks noChangeArrowheads="1"/>
            </p:cNvSpPr>
            <p:nvPr/>
          </p:nvSpPr>
          <p:spPr bwMode="auto">
            <a:xfrm>
              <a:off x="8679" y="6955"/>
              <a:ext cx="1740" cy="101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Result</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3327" name="AutoShape 15"/>
            <p:cNvCxnSpPr>
              <a:cxnSpLocks noChangeShapeType="1"/>
            </p:cNvCxnSpPr>
            <p:nvPr/>
          </p:nvCxnSpPr>
          <p:spPr bwMode="auto">
            <a:xfrm flipH="1">
              <a:off x="3268" y="4008"/>
              <a:ext cx="1261" cy="15"/>
            </a:xfrm>
            <a:prstGeom prst="straightConnector1">
              <a:avLst/>
            </a:prstGeom>
            <a:noFill/>
            <a:ln w="9525">
              <a:solidFill>
                <a:srgbClr val="000000"/>
              </a:solidFill>
              <a:round/>
              <a:headEnd/>
              <a:tailEnd/>
            </a:ln>
          </p:spPr>
        </p:cxnSp>
        <p:cxnSp>
          <p:nvCxnSpPr>
            <p:cNvPr id="13328" name="AutoShape 16"/>
            <p:cNvCxnSpPr>
              <a:cxnSpLocks noChangeShapeType="1"/>
            </p:cNvCxnSpPr>
            <p:nvPr/>
          </p:nvCxnSpPr>
          <p:spPr bwMode="auto">
            <a:xfrm>
              <a:off x="6223" y="4008"/>
              <a:ext cx="1920" cy="0"/>
            </a:xfrm>
            <a:prstGeom prst="straightConnector1">
              <a:avLst/>
            </a:prstGeom>
            <a:noFill/>
            <a:ln w="9525">
              <a:solidFill>
                <a:srgbClr val="000000"/>
              </a:solidFill>
              <a:round/>
              <a:headEnd/>
              <a:tailEnd/>
            </a:ln>
          </p:spPr>
        </p:cxnSp>
        <p:cxnSp>
          <p:nvCxnSpPr>
            <p:cNvPr id="13329" name="AutoShape 17"/>
            <p:cNvCxnSpPr>
              <a:cxnSpLocks noChangeShapeType="1"/>
            </p:cNvCxnSpPr>
            <p:nvPr/>
          </p:nvCxnSpPr>
          <p:spPr bwMode="auto">
            <a:xfrm flipH="1" flipV="1">
              <a:off x="2994" y="7128"/>
              <a:ext cx="1535" cy="27"/>
            </a:xfrm>
            <a:prstGeom prst="straightConnector1">
              <a:avLst/>
            </a:prstGeom>
            <a:noFill/>
            <a:ln w="9525">
              <a:solidFill>
                <a:srgbClr val="000000"/>
              </a:solidFill>
              <a:round/>
              <a:headEnd/>
              <a:tailEnd/>
            </a:ln>
          </p:spPr>
        </p:cxnSp>
        <p:cxnSp>
          <p:nvCxnSpPr>
            <p:cNvPr id="13330" name="AutoShape 18"/>
            <p:cNvCxnSpPr>
              <a:cxnSpLocks noChangeShapeType="1"/>
            </p:cNvCxnSpPr>
            <p:nvPr/>
          </p:nvCxnSpPr>
          <p:spPr bwMode="auto">
            <a:xfrm>
              <a:off x="6398" y="7261"/>
              <a:ext cx="2281" cy="18"/>
            </a:xfrm>
            <a:prstGeom prst="straightConnector1">
              <a:avLst/>
            </a:prstGeom>
            <a:noFill/>
            <a:ln w="9525">
              <a:solidFill>
                <a:srgbClr val="000000"/>
              </a:solidFill>
              <a:round/>
              <a:headEnd/>
              <a:tailEnd/>
            </a:ln>
          </p:spPr>
        </p:cxnSp>
        <p:cxnSp>
          <p:nvCxnSpPr>
            <p:cNvPr id="13331" name="AutoShape 19"/>
            <p:cNvCxnSpPr>
              <a:cxnSpLocks noChangeShapeType="1"/>
            </p:cNvCxnSpPr>
            <p:nvPr/>
          </p:nvCxnSpPr>
          <p:spPr bwMode="auto">
            <a:xfrm>
              <a:off x="5383" y="7660"/>
              <a:ext cx="0" cy="933"/>
            </a:xfrm>
            <a:prstGeom prst="straightConnector1">
              <a:avLst/>
            </a:prstGeom>
            <a:noFill/>
            <a:ln w="9525">
              <a:solidFill>
                <a:srgbClr val="000000"/>
              </a:solidFill>
              <a:round/>
              <a:headEnd/>
              <a:tailEnd/>
            </a:ln>
          </p:spPr>
        </p:cxn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533400"/>
          </a:xfrm>
        </p:spPr>
        <p:txBody>
          <a:bodyPr>
            <a:noAutofit/>
          </a:bodyPr>
          <a:lstStyle/>
          <a:p>
            <a:pPr algn="l">
              <a:lnSpc>
                <a:spcPct val="150000"/>
              </a:lnSpc>
            </a:pPr>
            <a:r>
              <a:rPr lang="en-US" sz="2000" dirty="0" smtClean="0"/>
              <a:t>SYSTEM ARCHITECTURE</a:t>
            </a:r>
            <a:br>
              <a:rPr lang="en-US" sz="2000" dirty="0" smtClean="0"/>
            </a:br>
            <a:endParaRPr lang="en-US" sz="2000" dirty="0"/>
          </a:p>
        </p:txBody>
      </p:sp>
      <p:grpSp>
        <p:nvGrpSpPr>
          <p:cNvPr id="14338" name="Group 2"/>
          <p:cNvGrpSpPr>
            <a:grpSpLocks/>
          </p:cNvGrpSpPr>
          <p:nvPr/>
        </p:nvGrpSpPr>
        <p:grpSpPr bwMode="auto">
          <a:xfrm>
            <a:off x="2209800" y="990600"/>
            <a:ext cx="4572000" cy="5459413"/>
            <a:chOff x="1500" y="1305"/>
            <a:chExt cx="9180" cy="13065"/>
          </a:xfrm>
        </p:grpSpPr>
        <p:sp>
          <p:nvSpPr>
            <p:cNvPr id="14339" name="AutoShape 3"/>
            <p:cNvSpPr>
              <a:spLocks noChangeArrowheads="1"/>
            </p:cNvSpPr>
            <p:nvPr/>
          </p:nvSpPr>
          <p:spPr bwMode="auto">
            <a:xfrm>
              <a:off x="1500" y="1305"/>
              <a:ext cx="9180" cy="1306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40" name="AutoShape 4"/>
            <p:cNvSpPr>
              <a:spLocks noChangeArrowheads="1"/>
            </p:cNvSpPr>
            <p:nvPr/>
          </p:nvSpPr>
          <p:spPr bwMode="auto">
            <a:xfrm>
              <a:off x="2355" y="6885"/>
              <a:ext cx="7755" cy="303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			</a:t>
              </a:r>
              <a:r>
                <a:rPr kumimoji="0" lang="en-US" sz="1100" b="0" i="0" u="none" strike="noStrike" cap="none" normalizeH="0" baseline="0" smtClean="0">
                  <a:ln>
                    <a:noFill/>
                  </a:ln>
                  <a:solidFill>
                    <a:schemeClr val="tx1"/>
                  </a:solidFill>
                  <a:effectLst/>
                  <a:latin typeface="Calibri" pitchFamily="34" charset="0"/>
                  <a:cs typeface="Arial" pitchFamily="34" charset="0"/>
                </a:rPr>
                <a:t>Transaction 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41" name="Oval 5"/>
            <p:cNvSpPr>
              <a:spLocks noChangeArrowheads="1"/>
            </p:cNvSpPr>
            <p:nvPr/>
          </p:nvSpPr>
          <p:spPr bwMode="auto">
            <a:xfrm>
              <a:off x="2655" y="2055"/>
              <a:ext cx="1575" cy="6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42" name="Rectangle 6"/>
            <p:cNvSpPr>
              <a:spLocks noChangeArrowheads="1"/>
            </p:cNvSpPr>
            <p:nvPr/>
          </p:nvSpPr>
          <p:spPr bwMode="auto">
            <a:xfrm>
              <a:off x="4875" y="2055"/>
              <a:ext cx="2145" cy="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Verify Credentials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43" name="AutoShape 7"/>
            <p:cNvCxnSpPr>
              <a:cxnSpLocks noChangeShapeType="1"/>
            </p:cNvCxnSpPr>
            <p:nvPr/>
          </p:nvCxnSpPr>
          <p:spPr bwMode="auto">
            <a:xfrm>
              <a:off x="4230" y="2370"/>
              <a:ext cx="645" cy="0"/>
            </a:xfrm>
            <a:prstGeom prst="straightConnector1">
              <a:avLst/>
            </a:prstGeom>
            <a:noFill/>
            <a:ln w="9525">
              <a:solidFill>
                <a:srgbClr val="000000"/>
              </a:solidFill>
              <a:round/>
              <a:headEnd/>
              <a:tailEnd type="triangle" w="med" len="med"/>
            </a:ln>
          </p:spPr>
        </p:cxnSp>
        <p:sp>
          <p:nvSpPr>
            <p:cNvPr id="14344" name="AutoShape 8"/>
            <p:cNvSpPr>
              <a:spLocks noChangeArrowheads="1"/>
            </p:cNvSpPr>
            <p:nvPr/>
          </p:nvSpPr>
          <p:spPr bwMode="auto">
            <a:xfrm>
              <a:off x="4725" y="3555"/>
              <a:ext cx="2760" cy="87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Access Application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45" name="AutoShape 9"/>
            <p:cNvCxnSpPr>
              <a:cxnSpLocks noChangeShapeType="1"/>
            </p:cNvCxnSpPr>
            <p:nvPr/>
          </p:nvCxnSpPr>
          <p:spPr bwMode="auto">
            <a:xfrm>
              <a:off x="5820" y="2580"/>
              <a:ext cx="0" cy="975"/>
            </a:xfrm>
            <a:prstGeom prst="straightConnector1">
              <a:avLst/>
            </a:prstGeom>
            <a:noFill/>
            <a:ln w="9525">
              <a:solidFill>
                <a:srgbClr val="000000"/>
              </a:solidFill>
              <a:round/>
              <a:headEnd/>
              <a:tailEnd type="triangle" w="med" len="med"/>
            </a:ln>
          </p:spPr>
        </p:cxnSp>
        <p:cxnSp>
          <p:nvCxnSpPr>
            <p:cNvPr id="14346" name="AutoShape 10"/>
            <p:cNvCxnSpPr>
              <a:cxnSpLocks noChangeShapeType="1"/>
            </p:cNvCxnSpPr>
            <p:nvPr/>
          </p:nvCxnSpPr>
          <p:spPr bwMode="auto">
            <a:xfrm>
              <a:off x="5820" y="4425"/>
              <a:ext cx="1" cy="810"/>
            </a:xfrm>
            <a:prstGeom prst="straightConnector1">
              <a:avLst/>
            </a:prstGeom>
            <a:noFill/>
            <a:ln w="9525">
              <a:solidFill>
                <a:srgbClr val="000000"/>
              </a:solidFill>
              <a:round/>
              <a:headEnd/>
              <a:tailEnd type="triangle" w="med" len="med"/>
            </a:ln>
          </p:spPr>
        </p:cxnSp>
        <p:sp>
          <p:nvSpPr>
            <p:cNvPr id="14347" name="AutoShape 11"/>
            <p:cNvSpPr>
              <a:spLocks noChangeArrowheads="1"/>
            </p:cNvSpPr>
            <p:nvPr/>
          </p:nvSpPr>
          <p:spPr bwMode="auto">
            <a:xfrm>
              <a:off x="2880" y="7740"/>
              <a:ext cx="1575" cy="88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Verify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48" name="AutoShape 12"/>
            <p:cNvSpPr>
              <a:spLocks noChangeArrowheads="1"/>
            </p:cNvSpPr>
            <p:nvPr/>
          </p:nvSpPr>
          <p:spPr bwMode="auto">
            <a:xfrm>
              <a:off x="5250" y="7815"/>
              <a:ext cx="1905" cy="885"/>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Encrypt Information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49" name="AutoShape 13"/>
            <p:cNvSpPr>
              <a:spLocks noChangeArrowheads="1"/>
            </p:cNvSpPr>
            <p:nvPr/>
          </p:nvSpPr>
          <p:spPr bwMode="auto">
            <a:xfrm>
              <a:off x="8070" y="7635"/>
              <a:ext cx="1725" cy="15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Store in 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50" name="AutoShape 14"/>
            <p:cNvCxnSpPr>
              <a:cxnSpLocks noChangeShapeType="1"/>
            </p:cNvCxnSpPr>
            <p:nvPr/>
          </p:nvCxnSpPr>
          <p:spPr bwMode="auto">
            <a:xfrm flipV="1">
              <a:off x="4455" y="8190"/>
              <a:ext cx="795" cy="15"/>
            </a:xfrm>
            <a:prstGeom prst="straightConnector1">
              <a:avLst/>
            </a:prstGeom>
            <a:noFill/>
            <a:ln w="9525">
              <a:solidFill>
                <a:srgbClr val="000000"/>
              </a:solidFill>
              <a:round/>
              <a:headEnd/>
              <a:tailEnd type="triangle" w="med" len="med"/>
            </a:ln>
          </p:spPr>
        </p:cxnSp>
        <p:cxnSp>
          <p:nvCxnSpPr>
            <p:cNvPr id="14351" name="AutoShape 15"/>
            <p:cNvCxnSpPr>
              <a:cxnSpLocks noChangeShapeType="1"/>
            </p:cNvCxnSpPr>
            <p:nvPr/>
          </p:nvCxnSpPr>
          <p:spPr bwMode="auto">
            <a:xfrm>
              <a:off x="7155" y="8070"/>
              <a:ext cx="1050" cy="15"/>
            </a:xfrm>
            <a:prstGeom prst="straightConnector1">
              <a:avLst/>
            </a:prstGeom>
            <a:noFill/>
            <a:ln w="9525">
              <a:solidFill>
                <a:srgbClr val="000000"/>
              </a:solidFill>
              <a:round/>
              <a:headEnd/>
              <a:tailEnd type="triangle" w="med" len="med"/>
            </a:ln>
          </p:spPr>
        </p:cxnSp>
        <p:sp>
          <p:nvSpPr>
            <p:cNvPr id="14352" name="Rectangle 16"/>
            <p:cNvSpPr>
              <a:spLocks noChangeArrowheads="1"/>
            </p:cNvSpPr>
            <p:nvPr/>
          </p:nvSpPr>
          <p:spPr bwMode="auto">
            <a:xfrm>
              <a:off x="2880" y="9330"/>
              <a:ext cx="1845" cy="4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Token Generate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53" name="AutoShape 17"/>
            <p:cNvCxnSpPr>
              <a:cxnSpLocks noChangeShapeType="1"/>
            </p:cNvCxnSpPr>
            <p:nvPr/>
          </p:nvCxnSpPr>
          <p:spPr bwMode="auto">
            <a:xfrm>
              <a:off x="3525" y="8625"/>
              <a:ext cx="0" cy="705"/>
            </a:xfrm>
            <a:prstGeom prst="straightConnector1">
              <a:avLst/>
            </a:prstGeom>
            <a:noFill/>
            <a:ln w="9525">
              <a:solidFill>
                <a:srgbClr val="000000"/>
              </a:solidFill>
              <a:round/>
              <a:headEnd/>
              <a:tailEnd type="triangle" w="med" len="med"/>
            </a:ln>
          </p:spPr>
        </p:cxnSp>
        <p:sp>
          <p:nvSpPr>
            <p:cNvPr id="14354" name="AutoShape 18"/>
            <p:cNvSpPr>
              <a:spLocks noChangeArrowheads="1"/>
            </p:cNvSpPr>
            <p:nvPr/>
          </p:nvSpPr>
          <p:spPr bwMode="auto">
            <a:xfrm>
              <a:off x="2355" y="10530"/>
              <a:ext cx="7845" cy="31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			</a:t>
              </a:r>
              <a:r>
                <a:rPr kumimoji="0" lang="en-US" sz="1100" b="0" i="0" u="none" strike="noStrike" cap="none" normalizeH="0" baseline="0" smtClean="0">
                  <a:ln>
                    <a:noFill/>
                  </a:ln>
                  <a:solidFill>
                    <a:schemeClr val="tx1"/>
                  </a:solidFill>
                  <a:effectLst/>
                  <a:latin typeface="Calibri" pitchFamily="34" charset="0"/>
                  <a:cs typeface="Arial" pitchFamily="34" charset="0"/>
                </a:rPr>
                <a:t>Transaction 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55" name="Oval 19"/>
            <p:cNvSpPr>
              <a:spLocks noChangeArrowheads="1"/>
            </p:cNvSpPr>
            <p:nvPr/>
          </p:nvSpPr>
          <p:spPr bwMode="auto">
            <a:xfrm>
              <a:off x="8580" y="11010"/>
              <a:ext cx="1290" cy="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56" name="Rectangle 20"/>
            <p:cNvSpPr>
              <a:spLocks noChangeArrowheads="1"/>
            </p:cNvSpPr>
            <p:nvPr/>
          </p:nvSpPr>
          <p:spPr bwMode="auto">
            <a:xfrm>
              <a:off x="7740" y="11970"/>
              <a:ext cx="2370" cy="4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Request Information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57" name="AutoShape 21"/>
            <p:cNvCxnSpPr>
              <a:cxnSpLocks noChangeShapeType="1"/>
            </p:cNvCxnSpPr>
            <p:nvPr/>
          </p:nvCxnSpPr>
          <p:spPr bwMode="auto">
            <a:xfrm>
              <a:off x="9180" y="11535"/>
              <a:ext cx="0" cy="435"/>
            </a:xfrm>
            <a:prstGeom prst="straightConnector1">
              <a:avLst/>
            </a:prstGeom>
            <a:noFill/>
            <a:ln w="9525">
              <a:solidFill>
                <a:srgbClr val="000000"/>
              </a:solidFill>
              <a:round/>
              <a:headEnd/>
              <a:tailEnd type="triangle" w="med" len="med"/>
            </a:ln>
          </p:spPr>
        </p:cxnSp>
        <p:sp>
          <p:nvSpPr>
            <p:cNvPr id="14358" name="Rectangle 22"/>
            <p:cNvSpPr>
              <a:spLocks noChangeArrowheads="1"/>
            </p:cNvSpPr>
            <p:nvPr/>
          </p:nvSpPr>
          <p:spPr bwMode="auto">
            <a:xfrm>
              <a:off x="7740" y="12915"/>
              <a:ext cx="2370" cy="4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Generate Token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59" name="AutoShape 23"/>
            <p:cNvCxnSpPr>
              <a:cxnSpLocks noChangeShapeType="1"/>
            </p:cNvCxnSpPr>
            <p:nvPr/>
          </p:nvCxnSpPr>
          <p:spPr bwMode="auto">
            <a:xfrm>
              <a:off x="9180" y="12375"/>
              <a:ext cx="0" cy="540"/>
            </a:xfrm>
            <a:prstGeom prst="straightConnector1">
              <a:avLst/>
            </a:prstGeom>
            <a:noFill/>
            <a:ln w="9525">
              <a:solidFill>
                <a:srgbClr val="000000"/>
              </a:solidFill>
              <a:round/>
              <a:headEnd/>
              <a:tailEnd type="triangle" w="med" len="med"/>
            </a:ln>
          </p:spPr>
        </p:cxnSp>
        <p:sp>
          <p:nvSpPr>
            <p:cNvPr id="14360" name="AutoShape 24"/>
            <p:cNvSpPr>
              <a:spLocks noChangeArrowheads="1"/>
            </p:cNvSpPr>
            <p:nvPr/>
          </p:nvSpPr>
          <p:spPr bwMode="auto">
            <a:xfrm>
              <a:off x="5640" y="12915"/>
              <a:ext cx="1140" cy="49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Verify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61" name="AutoShape 25"/>
            <p:cNvCxnSpPr>
              <a:cxnSpLocks noChangeShapeType="1"/>
            </p:cNvCxnSpPr>
            <p:nvPr/>
          </p:nvCxnSpPr>
          <p:spPr bwMode="auto">
            <a:xfrm flipH="1">
              <a:off x="6780" y="13140"/>
              <a:ext cx="960" cy="0"/>
            </a:xfrm>
            <a:prstGeom prst="straightConnector1">
              <a:avLst/>
            </a:prstGeom>
            <a:noFill/>
            <a:ln w="9525">
              <a:solidFill>
                <a:srgbClr val="000000"/>
              </a:solidFill>
              <a:round/>
              <a:headEnd/>
              <a:tailEnd type="triangle" w="med" len="med"/>
            </a:ln>
          </p:spPr>
        </p:cxnSp>
        <p:sp>
          <p:nvSpPr>
            <p:cNvPr id="14362" name="AutoShape 26"/>
            <p:cNvSpPr>
              <a:spLocks noChangeArrowheads="1"/>
            </p:cNvSpPr>
            <p:nvPr/>
          </p:nvSpPr>
          <p:spPr bwMode="auto">
            <a:xfrm>
              <a:off x="2880" y="12720"/>
              <a:ext cx="1845" cy="825"/>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Decrypt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63" name="AutoShape 27"/>
            <p:cNvCxnSpPr>
              <a:cxnSpLocks noChangeShapeType="1"/>
            </p:cNvCxnSpPr>
            <p:nvPr/>
          </p:nvCxnSpPr>
          <p:spPr bwMode="auto">
            <a:xfrm flipH="1">
              <a:off x="4725" y="13140"/>
              <a:ext cx="915" cy="0"/>
            </a:xfrm>
            <a:prstGeom prst="straightConnector1">
              <a:avLst/>
            </a:prstGeom>
            <a:noFill/>
            <a:ln w="9525">
              <a:solidFill>
                <a:srgbClr val="000000"/>
              </a:solidFill>
              <a:round/>
              <a:headEnd/>
              <a:tailEnd type="triangle" w="med" len="med"/>
            </a:ln>
          </p:spPr>
        </p:cxnSp>
        <p:sp>
          <p:nvSpPr>
            <p:cNvPr id="14364" name="AutoShape 28"/>
            <p:cNvSpPr>
              <a:spLocks noChangeArrowheads="1"/>
            </p:cNvSpPr>
            <p:nvPr/>
          </p:nvSpPr>
          <p:spPr bwMode="auto">
            <a:xfrm>
              <a:off x="2955" y="11220"/>
              <a:ext cx="2025" cy="63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Forward to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65" name="AutoShape 29"/>
            <p:cNvCxnSpPr>
              <a:cxnSpLocks noChangeShapeType="1"/>
            </p:cNvCxnSpPr>
            <p:nvPr/>
          </p:nvCxnSpPr>
          <p:spPr bwMode="auto">
            <a:xfrm flipV="1">
              <a:off x="3810" y="11850"/>
              <a:ext cx="15" cy="870"/>
            </a:xfrm>
            <a:prstGeom prst="straightConnector1">
              <a:avLst/>
            </a:prstGeom>
            <a:noFill/>
            <a:ln w="9525">
              <a:solidFill>
                <a:srgbClr val="000000"/>
              </a:solidFill>
              <a:round/>
              <a:headEnd/>
              <a:tailEnd type="triangle" w="med" len="med"/>
            </a:ln>
          </p:spPr>
        </p:cxnSp>
        <p:cxnSp>
          <p:nvCxnSpPr>
            <p:cNvPr id="14366" name="AutoShape 30"/>
            <p:cNvCxnSpPr>
              <a:cxnSpLocks noChangeShapeType="1"/>
            </p:cNvCxnSpPr>
            <p:nvPr/>
          </p:nvCxnSpPr>
          <p:spPr bwMode="auto">
            <a:xfrm>
              <a:off x="5850" y="9915"/>
              <a:ext cx="0" cy="615"/>
            </a:xfrm>
            <a:prstGeom prst="straightConnector1">
              <a:avLst/>
            </a:prstGeom>
            <a:noFill/>
            <a:ln w="9525">
              <a:solidFill>
                <a:srgbClr val="000000"/>
              </a:solidFill>
              <a:round/>
              <a:headEnd type="triangle" w="med" len="med"/>
              <a:tailEnd type="triangle" w="med" len="med"/>
            </a:ln>
          </p:spPr>
        </p:cxnSp>
        <p:sp>
          <p:nvSpPr>
            <p:cNvPr id="14367" name="AutoShape 31"/>
            <p:cNvSpPr>
              <a:spLocks noChangeArrowheads="1"/>
            </p:cNvSpPr>
            <p:nvPr/>
          </p:nvSpPr>
          <p:spPr bwMode="auto">
            <a:xfrm>
              <a:off x="4725" y="5235"/>
              <a:ext cx="2760" cy="79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Step into Transaction 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68" name="AutoShape 32"/>
            <p:cNvCxnSpPr>
              <a:cxnSpLocks noChangeShapeType="1"/>
            </p:cNvCxnSpPr>
            <p:nvPr/>
          </p:nvCxnSpPr>
          <p:spPr bwMode="auto">
            <a:xfrm>
              <a:off x="5820" y="6030"/>
              <a:ext cx="0" cy="855"/>
            </a:xfrm>
            <a:prstGeom prst="straightConnector1">
              <a:avLst/>
            </a:prstGeom>
            <a:noFill/>
            <a:ln w="9525">
              <a:solidFill>
                <a:srgbClr val="000000"/>
              </a:solidFill>
              <a:round/>
              <a:headEnd/>
              <a:tailEnd type="triangle" w="med" len="med"/>
            </a:ln>
          </p:spPr>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001000" cy="6248400"/>
          </a:xfrm>
        </p:spPr>
        <p:txBody>
          <a:bodyPr>
            <a:normAutofit fontScale="62500" lnSpcReduction="20000"/>
          </a:bodyPr>
          <a:lstStyle/>
          <a:p>
            <a:pPr>
              <a:buNone/>
            </a:pPr>
            <a:r>
              <a:rPr lang="en-US" sz="2000" dirty="0" smtClean="0"/>
              <a:t> </a:t>
            </a:r>
          </a:p>
          <a:p>
            <a:pPr algn="just">
              <a:lnSpc>
                <a:spcPct val="170000"/>
              </a:lnSpc>
              <a:buNone/>
            </a:pPr>
            <a:r>
              <a:rPr lang="en-US" dirty="0" smtClean="0">
                <a:latin typeface="Times New Roman" pitchFamily="18" charset="0"/>
                <a:cs typeface="Times New Roman" pitchFamily="18" charset="0"/>
              </a:rPr>
              <a:t>	In this paper Interesting consistency problems can arise as transactional database systems are deployed in cloud environments and use policy-based authorization systems to protect sensitive resources. In addition to handling consistency issues among database replicas, we must also handle two types of security inconsistency conditions. First, the system may suffer from policy inconsistencies during policy updates due to the relaxed consistency model underlying most cloud services. In this paper, we address this confluence of data, policy, and credential inconsistency problems that can emerge as transactional database systems are deployed to the cloud. We define several different levels of policy consistency constraints and corresponding enforcement approaches that guarantee the trustworthiness of transactions executing on cloud servers</a:t>
            </a:r>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001000" cy="6248400"/>
          </a:xfrm>
        </p:spPr>
        <p:txBody>
          <a:bodyPr>
            <a:normAutofit fontScale="92500" lnSpcReduction="10000"/>
          </a:bodyPr>
          <a:lstStyle/>
          <a:p>
            <a:pPr>
              <a:buNone/>
            </a:pPr>
            <a:r>
              <a:rPr lang="en-US" sz="2000" dirty="0" smtClean="0"/>
              <a:t> </a:t>
            </a:r>
          </a:p>
          <a:p>
            <a:pPr algn="just">
              <a:lnSpc>
                <a:spcPct val="150000"/>
              </a:lnSpc>
              <a:buNone/>
            </a:pPr>
            <a:r>
              <a:rPr lang="en-US" sz="2400" b="1" dirty="0" smtClean="0">
                <a:latin typeface="Times New Roman" pitchFamily="18" charset="0"/>
                <a:cs typeface="Times New Roman" pitchFamily="18" charset="0"/>
              </a:rPr>
              <a:t>FUTURE ENHANCEMENT</a:t>
            </a:r>
          </a:p>
          <a:p>
            <a:pPr algn="just">
              <a:lnSpc>
                <a:spcPct val="150000"/>
              </a:lnSpc>
              <a:buNone/>
            </a:pPr>
            <a:r>
              <a:rPr lang="en-US" sz="2400" dirty="0" smtClean="0">
                <a:latin typeface="Times New Roman" pitchFamily="18" charset="0"/>
                <a:cs typeface="Times New Roman" pitchFamily="18" charset="0"/>
              </a:rPr>
              <a:t>	</a:t>
            </a:r>
            <a:r>
              <a:rPr lang="en-US" sz="2400" dirty="0" smtClean="0"/>
              <a:t>We identified several consistency problems that can arise during cloud-hosted transaction processing using weak consistency models, particularly if policy-based authorization systems are used to enforce access controls.  transaction processing performance, accuracy and precision. We found that high performance comes at a cost: Deferred and Punctual proofs had minimal overheads, but failed to detect certain types of consistency problems. And proofs were faster than view consistency ones in the few cases when the latest policy happens to match the policy used by all participating servers and as a result all servers skip the reevaluation step of 2PVC.</a:t>
            </a:r>
          </a:p>
          <a:p>
            <a:pPr algn="just">
              <a:buNone/>
            </a:pPr>
            <a:endParaRPr lang="en-US" sz="2400" dirty="0" smtClean="0"/>
          </a:p>
          <a:p>
            <a:pPr>
              <a:buNone/>
            </a:pPr>
            <a:endParaRPr lang="en-US" sz="2400" dirty="0" smtClean="0"/>
          </a:p>
          <a:p>
            <a:pPr algn="just">
              <a:lnSpc>
                <a:spcPct val="150000"/>
              </a:lnSpc>
              <a:buNone/>
            </a:pPr>
            <a:endParaRPr lang="en-US" sz="19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382000" cy="6858000"/>
          </a:xfrm>
        </p:spPr>
        <p:txBody>
          <a:bodyPr>
            <a:noAutofit/>
          </a:bodyPr>
          <a:lstStyle/>
          <a:p>
            <a:pPr algn="just">
              <a:lnSpc>
                <a:spcPct val="150000"/>
              </a:lnSpc>
              <a:buNone/>
            </a:pPr>
            <a:r>
              <a:rPr lang="en-US" sz="1800" b="1" dirty="0" smtClean="0">
                <a:latin typeface="Times New Roman" pitchFamily="18" charset="0"/>
                <a:cs typeface="Times New Roman" pitchFamily="18" charset="0"/>
              </a:rPr>
              <a:t>ADVANTAGE</a:t>
            </a:r>
            <a:endParaRPr lang="en-US" sz="1800" dirty="0" smtClean="0">
              <a:latin typeface="Times New Roman" pitchFamily="18" charset="0"/>
              <a:cs typeface="Times New Roman" pitchFamily="18" charset="0"/>
            </a:endParaRPr>
          </a:p>
          <a:p>
            <a:pPr lvl="0">
              <a:buNone/>
            </a:pPr>
            <a:r>
              <a:rPr lang="en-US" sz="2400" b="1" dirty="0" smtClean="0">
                <a:latin typeface="Times New Roman" pitchFamily="18" charset="0"/>
                <a:cs typeface="Times New Roman" pitchFamily="18" charset="0"/>
              </a:rPr>
              <a:t> </a:t>
            </a:r>
          </a:p>
          <a:p>
            <a:pPr lvl="0"/>
            <a:r>
              <a:rPr lang="en-US" sz="2400" dirty="0" smtClean="0"/>
              <a:t>The number client can  access server will not burden by using of  2PVC protocol</a:t>
            </a:r>
          </a:p>
          <a:p>
            <a:r>
              <a:rPr lang="en-US" sz="2400" dirty="0" smtClean="0"/>
              <a:t>It store secure data by using encryption algorithm</a:t>
            </a:r>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7924800" cy="6248400"/>
          </a:xfrm>
        </p:spPr>
        <p:txBody>
          <a:bodyPr>
            <a:normAutofit/>
          </a:bodyPr>
          <a:lstStyle/>
          <a:p>
            <a:pPr algn="just">
              <a:lnSpc>
                <a:spcPct val="150000"/>
              </a:lnSpc>
              <a:buNone/>
            </a:pPr>
            <a:r>
              <a:rPr lang="en-US" sz="2000" dirty="0" smtClean="0">
                <a:latin typeface="Times New Roman" pitchFamily="18" charset="0"/>
                <a:cs typeface="Times New Roman" pitchFamily="18" charset="0"/>
              </a:rPr>
              <a:t>CONCLUSION</a:t>
            </a:r>
          </a:p>
          <a:p>
            <a:pPr algn="just">
              <a:buNone/>
            </a:pPr>
            <a:r>
              <a:rPr lang="en-US" sz="2400" dirty="0" smtClean="0"/>
              <a:t>	Despite the popularity of cloud services and their wide adoption by enterprises and governments, loud providers still lack services that guarantee both data and access control policy consistency across multiple data centers. In this paper, we identified several consistency problems that can arise during cloud-hosted transaction processing using weak consistency models, particularly if policy-based authorization systems are used to enforce access controls. To this end, developed a variety of lightweight proof enforcement and consistency models—i.e., Deferred, Punctual, Incremental, and Continuous proofs, with view or global consistency—that can enforce increasingly strong protections with minimal runtime overheads.</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457200" y="0"/>
            <a:ext cx="7848600" cy="66479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smtClean="0"/>
              <a:t> </a:t>
            </a:r>
            <a:r>
              <a:rPr lang="en-US" sz="2000" b="1" smtClean="0">
                <a:latin typeface="Times New Roman" pitchFamily="18" charset="0"/>
                <a:cs typeface="Times New Roman" pitchFamily="18" charset="0"/>
              </a:rPr>
              <a:t>LITERATURE </a:t>
            </a:r>
            <a:r>
              <a:rPr lang="en-US" sz="2000" b="1" dirty="0" smtClean="0">
                <a:latin typeface="Times New Roman" pitchFamily="18" charset="0"/>
                <a:cs typeface="Times New Roman" pitchFamily="18" charset="0"/>
              </a:rPr>
              <a:t>SURVEY</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TITLE       :  </a:t>
            </a:r>
            <a:r>
              <a:rPr lang="en-US" sz="2000" dirty="0" smtClean="0">
                <a:latin typeface="Times New Roman"/>
                <a:ea typeface="Times New Roman"/>
              </a:rPr>
              <a:t>Building Castles out of Mud: Practical Access Pattern                      </a:t>
            </a:r>
            <a:r>
              <a:rPr lang="en-US" sz="2000" smtClean="0">
                <a:latin typeface="Times New Roman"/>
                <a:ea typeface="Times New Roman"/>
              </a:rPr>
              <a:t>		Privacy </a:t>
            </a:r>
            <a:r>
              <a:rPr lang="en-US" sz="2000" dirty="0" smtClean="0">
                <a:latin typeface="Times New Roman"/>
                <a:ea typeface="Times New Roman"/>
              </a:rPr>
              <a:t>and Correctness on </a:t>
            </a:r>
            <a:r>
              <a:rPr lang="en-US" sz="2000" dirty="0" err="1" smtClean="0">
                <a:latin typeface="Times New Roman"/>
                <a:ea typeface="Times New Roman"/>
              </a:rPr>
              <a:t>Untrusted</a:t>
            </a:r>
            <a:r>
              <a:rPr lang="en-US" sz="2000" smtClean="0">
                <a:latin typeface="Times New Roman"/>
                <a:ea typeface="Times New Roman"/>
              </a:rPr>
              <a:t> Storage</a:t>
            </a:r>
            <a:endParaRPr lang="en-US" sz="2000"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AUTHOR </a:t>
            </a:r>
            <a:r>
              <a:rPr lang="en-US" sz="2000" dirty="0" smtClean="0">
                <a:latin typeface="Times New Roman" pitchFamily="18" charset="0"/>
                <a:cs typeface="Times New Roman" pitchFamily="18" charset="0"/>
              </a:rPr>
              <a:t>       : </a:t>
            </a:r>
            <a:r>
              <a:rPr lang="en-US" sz="2000" dirty="0" err="1" smtClean="0"/>
              <a:t>Zhi</a:t>
            </a:r>
            <a:r>
              <a:rPr lang="en-US" sz="2000" dirty="0" smtClean="0"/>
              <a:t>-Dan Zhao, Lei </a:t>
            </a:r>
            <a:r>
              <a:rPr lang="en-US" sz="2000" dirty="0" err="1" smtClean="0"/>
              <a:t>Rao</a:t>
            </a:r>
            <a:r>
              <a:rPr lang="en-US" sz="2000" dirty="0" smtClean="0"/>
              <a:t>, </a:t>
            </a:r>
            <a:r>
              <a:rPr lang="en-US" sz="2000" dirty="0" err="1" smtClean="0"/>
              <a:t>Xue</a:t>
            </a:r>
            <a:r>
              <a:rPr lang="en-US" sz="2000" dirty="0" smtClean="0"/>
              <a:t> Liu</a:t>
            </a:r>
            <a:endParaRPr lang="en-US" sz="2000"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 YEAR    </a:t>
            </a:r>
            <a:r>
              <a:rPr lang="en-US" sz="2000" dirty="0" smtClean="0">
                <a:latin typeface="Times New Roman" pitchFamily="18" charset="0"/>
                <a:cs typeface="Times New Roman" pitchFamily="18" charset="0"/>
              </a:rPr>
              <a:t>          : Feb. 2013.</a:t>
            </a:r>
          </a:p>
          <a:p>
            <a:pPr algn="just">
              <a:lnSpc>
                <a:spcPct val="150000"/>
              </a:lnSpc>
            </a:pPr>
            <a:r>
              <a:rPr lang="en-US" sz="2000" b="1" dirty="0" smtClean="0">
                <a:latin typeface="Times New Roman" pitchFamily="18" charset="0"/>
                <a:cs typeface="Times New Roman" pitchFamily="18" charset="0"/>
              </a:rPr>
              <a:t>DESCRIPTION </a:t>
            </a:r>
            <a:endParaRPr lang="en-US" sz="2000" dirty="0" smtClean="0">
              <a:latin typeface="Times New Roman" pitchFamily="18" charset="0"/>
              <a:cs typeface="Times New Roman" pitchFamily="18" charset="0"/>
            </a:endParaRPr>
          </a:p>
          <a:p>
            <a:pPr algn="just">
              <a:lnSpc>
                <a:spcPct val="150000"/>
              </a:lnSpc>
            </a:pPr>
            <a:r>
              <a:rPr lang="en-US" sz="2000" b="1" smtClean="0">
                <a:latin typeface="Times New Roman" pitchFamily="18" charset="0"/>
                <a:cs typeface="Times New Roman" pitchFamily="18" charset="0"/>
              </a:rPr>
              <a:t>	</a:t>
            </a:r>
            <a:r>
              <a:rPr lang="en-US" smtClean="0"/>
              <a:t>We introduce a new practical mechanism for remote data storage with efficient access pattern privacy and correctness. A storage client can deploy this mechanism to issue encrypted reads, writes, and inserts to a potentially curious and malicious storage service provider, without revealing information or access patterns. The provider is unable to establish any correlation between successive accesses, or even to distinguish between a read and a write. Moreover, the client is provided with strong correctness assurances for its operations – illicit provider behavior does not go undetected. </a:t>
            </a:r>
          </a:p>
          <a:p>
            <a:pPr algn="just">
              <a:lnSpc>
                <a:spcPct val="150000"/>
              </a:lnSpc>
            </a:pPr>
            <a:endParaRPr lang="en-US" dirty="0" smtClean="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7848600" cy="6400800"/>
          </a:xfrm>
        </p:spPr>
        <p:txBody>
          <a:bodyPr>
            <a:normAutofit fontScale="62500" lnSpcReduction="20000"/>
          </a:bodyPr>
          <a:lstStyle/>
          <a:p>
            <a:pPr algn="just">
              <a:lnSpc>
                <a:spcPct val="170000"/>
              </a:lnSpc>
              <a:buNone/>
            </a:pPr>
            <a:r>
              <a:rPr lang="en-US" sz="5000" dirty="0" smtClean="0">
                <a:latin typeface="Times New Roman" pitchFamily="18" charset="0"/>
                <a:cs typeface="Times New Roman" pitchFamily="18" charset="0"/>
              </a:rPr>
              <a:t>REFERENCE OR BIBLIOGRAPHY </a:t>
            </a:r>
          </a:p>
          <a:p>
            <a:pPr>
              <a:buNone/>
            </a:pPr>
            <a:r>
              <a:rPr lang="en-US" sz="2800" dirty="0" smtClean="0">
                <a:latin typeface="Times New Roman" pitchFamily="18" charset="0"/>
                <a:cs typeface="Times New Roman" pitchFamily="18" charset="0"/>
              </a:rPr>
              <a:t>  </a:t>
            </a:r>
          </a:p>
          <a:p>
            <a:pPr>
              <a:buNone/>
            </a:pPr>
            <a:r>
              <a:rPr lang="en-US" sz="3400" dirty="0" smtClean="0">
                <a:latin typeface="Times New Roman" pitchFamily="18" charset="0"/>
                <a:cs typeface="Times New Roman" pitchFamily="18" charset="0"/>
              </a:rPr>
              <a:t>[[1] M. </a:t>
            </a:r>
            <a:r>
              <a:rPr lang="en-US" sz="3400" dirty="0" err="1" smtClean="0">
                <a:latin typeface="Times New Roman" pitchFamily="18" charset="0"/>
                <a:cs typeface="Times New Roman" pitchFamily="18" charset="0"/>
              </a:rPr>
              <a:t>Armbrust</a:t>
            </a:r>
            <a:r>
              <a:rPr lang="en-US" sz="3400" dirty="0" smtClean="0">
                <a:latin typeface="Times New Roman" pitchFamily="18" charset="0"/>
                <a:cs typeface="Times New Roman" pitchFamily="18" charset="0"/>
              </a:rPr>
              <a:t> et al., “Above the Clouds: A Berkeley View of Cloud Computing,” technical report, Univ. of California, Feb. 2009. </a:t>
            </a:r>
            <a:r>
              <a:rPr lang="en-US" sz="2000" dirty="0" smtClean="0"/>
              <a:t> </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p>
          <a:p>
            <a:pPr algn="just">
              <a:buNone/>
            </a:pPr>
            <a:r>
              <a:rPr lang="en-US" sz="3100" dirty="0" smtClean="0">
                <a:latin typeface="Times New Roman" pitchFamily="18" charset="0"/>
                <a:cs typeface="Times New Roman" pitchFamily="18" charset="0"/>
              </a:rPr>
              <a:t>[[2] S. Das, D. </a:t>
            </a:r>
            <a:r>
              <a:rPr lang="en-US" sz="3100" dirty="0" err="1" smtClean="0">
                <a:latin typeface="Times New Roman" pitchFamily="18" charset="0"/>
                <a:cs typeface="Times New Roman" pitchFamily="18" charset="0"/>
              </a:rPr>
              <a:t>Agrawal</a:t>
            </a:r>
            <a:r>
              <a:rPr lang="en-US" sz="3100" dirty="0" smtClean="0">
                <a:latin typeface="Times New Roman" pitchFamily="18" charset="0"/>
                <a:cs typeface="Times New Roman" pitchFamily="18" charset="0"/>
              </a:rPr>
              <a:t>, and A.E. </a:t>
            </a:r>
            <a:r>
              <a:rPr lang="en-US" sz="3100" dirty="0" err="1" smtClean="0">
                <a:latin typeface="Times New Roman" pitchFamily="18" charset="0"/>
                <a:cs typeface="Times New Roman" pitchFamily="18" charset="0"/>
              </a:rPr>
              <a:t>Abbadi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Elastras</a:t>
            </a:r>
            <a:r>
              <a:rPr lang="en-US" sz="3100" dirty="0" smtClean="0">
                <a:latin typeface="Times New Roman" pitchFamily="18" charset="0"/>
                <a:cs typeface="Times New Roman" pitchFamily="18" charset="0"/>
              </a:rPr>
              <a:t>: An Elastic Transactional Data Store in the Cloud,” Proc. Conf. Hot Topics in Cloud Computing (USENIX </a:t>
            </a:r>
            <a:r>
              <a:rPr lang="en-US" sz="3100" dirty="0" err="1" smtClean="0">
                <a:latin typeface="Times New Roman" pitchFamily="18" charset="0"/>
                <a:cs typeface="Times New Roman" pitchFamily="18" charset="0"/>
              </a:rPr>
              <a:t>HotCloud</a:t>
            </a:r>
            <a:r>
              <a:rPr lang="en-US" sz="3100" dirty="0" smtClean="0">
                <a:latin typeface="Times New Roman" pitchFamily="18" charset="0"/>
                <a:cs typeface="Times New Roman" pitchFamily="18" charset="0"/>
              </a:rPr>
              <a:t> ’09), 2009.</a:t>
            </a:r>
          </a:p>
          <a:p>
            <a:pPr algn="just">
              <a:buNone/>
            </a:pPr>
            <a:r>
              <a:rPr lang="en-US" sz="3100" dirty="0" smtClean="0">
                <a:latin typeface="Times New Roman" pitchFamily="18" charset="0"/>
                <a:cs typeface="Times New Roman" pitchFamily="18" charset="0"/>
              </a:rPr>
              <a:t> </a:t>
            </a:r>
          </a:p>
          <a:p>
            <a:pPr algn="just">
              <a:buNone/>
            </a:pPr>
            <a:r>
              <a:rPr lang="en-US" sz="3100" dirty="0" smtClean="0">
                <a:latin typeface="Times New Roman" pitchFamily="18" charset="0"/>
                <a:cs typeface="Times New Roman" pitchFamily="18" charset="0"/>
              </a:rPr>
              <a:t>[3] D.J. </a:t>
            </a:r>
            <a:r>
              <a:rPr lang="en-US" sz="3100" dirty="0" err="1" smtClean="0">
                <a:latin typeface="Times New Roman" pitchFamily="18" charset="0"/>
                <a:cs typeface="Times New Roman" pitchFamily="18" charset="0"/>
              </a:rPr>
              <a:t>Abadi</a:t>
            </a:r>
            <a:r>
              <a:rPr lang="en-US" sz="3100" dirty="0" smtClean="0">
                <a:latin typeface="Times New Roman" pitchFamily="18" charset="0"/>
                <a:cs typeface="Times New Roman" pitchFamily="18" charset="0"/>
              </a:rPr>
              <a:t>, “Data Management in the Cloud: Limitations and Opportunities,” IEEE Data Eng. Bull., vol. 32, no. 1, pp. 3-12, Mar. 2009.</a:t>
            </a:r>
          </a:p>
          <a:p>
            <a:pPr algn="just">
              <a:buNone/>
            </a:pPr>
            <a:r>
              <a:rPr lang="en-US" sz="3100" dirty="0" smtClean="0">
                <a:latin typeface="Times New Roman" pitchFamily="18" charset="0"/>
                <a:cs typeface="Times New Roman" pitchFamily="18" charset="0"/>
              </a:rPr>
              <a:t> </a:t>
            </a:r>
          </a:p>
          <a:p>
            <a:pPr algn="just">
              <a:buNone/>
            </a:pPr>
            <a:r>
              <a:rPr lang="en-US" sz="3100" dirty="0" smtClean="0">
                <a:latin typeface="Times New Roman" pitchFamily="18" charset="0"/>
                <a:cs typeface="Times New Roman" pitchFamily="18" charset="0"/>
              </a:rPr>
              <a:t>[4] A.J. Lee and M. </a:t>
            </a:r>
            <a:r>
              <a:rPr lang="en-US" sz="3100" dirty="0" err="1" smtClean="0">
                <a:latin typeface="Times New Roman" pitchFamily="18" charset="0"/>
                <a:cs typeface="Times New Roman" pitchFamily="18" charset="0"/>
              </a:rPr>
              <a:t>Winslett</a:t>
            </a:r>
            <a:r>
              <a:rPr lang="en-US" sz="3100" dirty="0" smtClean="0">
                <a:latin typeface="Times New Roman" pitchFamily="18" charset="0"/>
                <a:cs typeface="Times New Roman" pitchFamily="18" charset="0"/>
              </a:rPr>
              <a:t>, “Safety and Consistency in Policy-Based Authorization Systems,” Proc. 13th ACM Conf. Computer and Comm. Security (CCS ’06), 2006.</a:t>
            </a:r>
          </a:p>
          <a:p>
            <a:pPr algn="just">
              <a:buNone/>
            </a:pPr>
            <a:r>
              <a:rPr lang="en-US" sz="3100" dirty="0" smtClean="0">
                <a:latin typeface="Times New Roman" pitchFamily="18" charset="0"/>
                <a:cs typeface="Times New Roman" pitchFamily="18" charset="0"/>
              </a:rPr>
              <a:t> </a:t>
            </a:r>
          </a:p>
          <a:p>
            <a:pPr algn="just">
              <a:buNone/>
            </a:pPr>
            <a:r>
              <a:rPr lang="en-US" sz="3100" dirty="0" smtClean="0">
                <a:latin typeface="Times New Roman" pitchFamily="18" charset="0"/>
                <a:cs typeface="Times New Roman" pitchFamily="18" charset="0"/>
              </a:rPr>
              <a:t>[5] M. Myers, R. </a:t>
            </a:r>
            <a:r>
              <a:rPr lang="en-US" sz="3100" dirty="0" err="1" smtClean="0">
                <a:latin typeface="Times New Roman" pitchFamily="18" charset="0"/>
                <a:cs typeface="Times New Roman" pitchFamily="18" charset="0"/>
              </a:rPr>
              <a:t>Ankney</a:t>
            </a:r>
            <a:r>
              <a:rPr lang="en-US" sz="3100" dirty="0" smtClean="0">
                <a:latin typeface="Times New Roman" pitchFamily="18" charset="0"/>
                <a:cs typeface="Times New Roman" pitchFamily="18" charset="0"/>
              </a:rPr>
              <a:t>, A. </a:t>
            </a:r>
            <a:r>
              <a:rPr lang="en-US" sz="3100" dirty="0" err="1" smtClean="0">
                <a:latin typeface="Times New Roman" pitchFamily="18" charset="0"/>
                <a:cs typeface="Times New Roman" pitchFamily="18" charset="0"/>
              </a:rPr>
              <a:t>Malpani</a:t>
            </a:r>
            <a:r>
              <a:rPr lang="en-US" sz="3100" dirty="0" smtClean="0">
                <a:latin typeface="Times New Roman" pitchFamily="18" charset="0"/>
                <a:cs typeface="Times New Roman" pitchFamily="18" charset="0"/>
              </a:rPr>
              <a:t>, S. </a:t>
            </a:r>
            <a:r>
              <a:rPr lang="en-US" sz="3100" dirty="0" err="1" smtClean="0">
                <a:latin typeface="Times New Roman" pitchFamily="18" charset="0"/>
                <a:cs typeface="Times New Roman" pitchFamily="18" charset="0"/>
              </a:rPr>
              <a:t>Galperin</a:t>
            </a:r>
            <a:r>
              <a:rPr lang="en-US" sz="3100" dirty="0" smtClean="0">
                <a:latin typeface="Times New Roman" pitchFamily="18" charset="0"/>
                <a:cs typeface="Times New Roman" pitchFamily="18" charset="0"/>
              </a:rPr>
              <a:t>, and C. Adams, “X.509 Internet Public Key Infrastructure Online Certificate Status Protocol - </a:t>
            </a:r>
            <a:r>
              <a:rPr lang="en-US" sz="3100" dirty="0" err="1" smtClean="0">
                <a:latin typeface="Times New Roman" pitchFamily="18" charset="0"/>
                <a:cs typeface="Times New Roman" pitchFamily="18" charset="0"/>
              </a:rPr>
              <a:t>Ocsp</a:t>
            </a:r>
            <a:r>
              <a:rPr lang="en-US" sz="3100" dirty="0" smtClean="0">
                <a:latin typeface="Times New Roman" pitchFamily="18" charset="0"/>
                <a:cs typeface="Times New Roman" pitchFamily="18" charset="0"/>
              </a:rPr>
              <a:t>,” RFC 2560, </a:t>
            </a:r>
            <a:r>
              <a:rPr lang="en-US" sz="3100" u="sng" dirty="0" smtClean="0">
                <a:latin typeface="Times New Roman" pitchFamily="18" charset="0"/>
                <a:cs typeface="Times New Roman" pitchFamily="18" charset="0"/>
                <a:hlinkClick r:id="rId2"/>
              </a:rPr>
              <a:t>http://tools.ietf.org/html/rfc5280</a:t>
            </a:r>
            <a:r>
              <a:rPr lang="en-US" sz="3100" dirty="0" smtClean="0">
                <a:latin typeface="Times New Roman" pitchFamily="18" charset="0"/>
                <a:cs typeface="Times New Roman" pitchFamily="18" charset="0"/>
              </a:rPr>
              <a:t>, June 1999.</a:t>
            </a:r>
          </a:p>
          <a:p>
            <a:pPr algn="just">
              <a:lnSpc>
                <a:spcPct val="170000"/>
              </a:lnSpc>
              <a:buNone/>
            </a:pPr>
            <a:r>
              <a:rPr lang="en-US" sz="3100" dirty="0" smtClean="0">
                <a:latin typeface="Times New Roman" pitchFamily="18" charset="0"/>
                <a:cs typeface="Times New Roman" pitchFamily="18" charset="0"/>
              </a:rPr>
              <a:t>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001000" cy="6629400"/>
          </a:xfrm>
        </p:spPr>
        <p:txBody>
          <a:bodyPr>
            <a:noAutofit/>
          </a:bodyPr>
          <a:lstStyle/>
          <a:p>
            <a:pPr algn="just">
              <a:buNone/>
            </a:pPr>
            <a:r>
              <a:rPr lang="en-US" sz="2000" dirty="0" smtClean="0"/>
              <a:t>[6] E. </a:t>
            </a:r>
            <a:r>
              <a:rPr lang="en-US" sz="2000" dirty="0" err="1" smtClean="0"/>
              <a:t>Rissanen</a:t>
            </a:r>
            <a:r>
              <a:rPr lang="en-US" sz="2000" dirty="0" smtClean="0"/>
              <a:t>, “Extensible Access Control Markup Language (</a:t>
            </a:r>
            <a:r>
              <a:rPr lang="en-US" sz="2000" dirty="0" err="1" smtClean="0"/>
              <a:t>Xacml</a:t>
            </a:r>
            <a:r>
              <a:rPr lang="en-US" sz="2000" dirty="0" smtClean="0"/>
              <a:t>) Version 3.0,” </a:t>
            </a:r>
            <a:r>
              <a:rPr lang="en-US" sz="2000" u="sng" dirty="0" smtClean="0">
                <a:hlinkClick r:id="rId2"/>
              </a:rPr>
              <a:t>http://docs.oasis-open.org/xacml/3.0/</a:t>
            </a:r>
            <a:r>
              <a:rPr lang="en-US" sz="2000" dirty="0" smtClean="0"/>
              <a:t> xacml-3.0-core-spec-os-en.html, Jan. 2013. </a:t>
            </a:r>
          </a:p>
          <a:p>
            <a:pPr algn="just">
              <a:buNone/>
            </a:pPr>
            <a:r>
              <a:rPr lang="en-US" sz="2000" dirty="0" smtClean="0"/>
              <a:t> </a:t>
            </a:r>
          </a:p>
          <a:p>
            <a:pPr algn="just">
              <a:buNone/>
            </a:pPr>
            <a:r>
              <a:rPr lang="en-US" sz="2000" dirty="0" smtClean="0"/>
              <a:t>[7]D. Cooper et al., “Internet x.509 Public Key Infrastructure Certificate and Certificate Revocation List (CRL) Profile,” RFC 5280, http://tools.ietf.org/html/rfc5280, May 2008.</a:t>
            </a:r>
          </a:p>
          <a:p>
            <a:pPr algn="just">
              <a:buNone/>
            </a:pPr>
            <a:endParaRPr lang="en-US" sz="2000" dirty="0" smtClean="0"/>
          </a:p>
          <a:p>
            <a:pPr algn="just">
              <a:buNone/>
            </a:pPr>
            <a:r>
              <a:rPr lang="en-US" sz="2000" dirty="0" smtClean="0"/>
              <a:t>[8] J. Li, N. Li, and W.H. </a:t>
            </a:r>
            <a:r>
              <a:rPr lang="en-US" sz="2000" dirty="0" err="1" smtClean="0"/>
              <a:t>Winsborough</a:t>
            </a:r>
            <a:r>
              <a:rPr lang="en-US" sz="2000" dirty="0" smtClean="0"/>
              <a:t>, “Automated Trust Negotiation Using Cryptographic Credentials,” Proc. 12th ACM Conf. Computer and Comm. Security (CCS ’05), Nov. 2005.</a:t>
            </a:r>
          </a:p>
          <a:p>
            <a:pPr algn="just">
              <a:buNone/>
            </a:pPr>
            <a:endParaRPr lang="en-US" sz="2000" dirty="0" smtClean="0"/>
          </a:p>
          <a:p>
            <a:pPr algn="just">
              <a:buNone/>
            </a:pPr>
            <a:r>
              <a:rPr lang="en-US" sz="2000" dirty="0" smtClean="0"/>
              <a:t>[9] L. Bauer et al., “Distributed Proving in Access-Control Systems,” Proc. IEEE </a:t>
            </a:r>
            <a:r>
              <a:rPr lang="en-US" sz="2000" dirty="0" err="1" smtClean="0"/>
              <a:t>Symp</a:t>
            </a:r>
            <a:r>
              <a:rPr lang="en-US" sz="2000" dirty="0" smtClean="0"/>
              <a:t>. Security and Privacy, May 2005.</a:t>
            </a:r>
          </a:p>
          <a:p>
            <a:pPr algn="just">
              <a:buNone/>
            </a:pPr>
            <a:endParaRPr lang="en-US" sz="2000" dirty="0" smtClean="0"/>
          </a:p>
          <a:p>
            <a:pPr>
              <a:buNone/>
            </a:pPr>
            <a:r>
              <a:rPr lang="en-US" sz="2000" dirty="0" smtClean="0"/>
              <a:t>[10] J. Li and N. Li, “</a:t>
            </a:r>
            <a:r>
              <a:rPr lang="en-US" sz="2000" dirty="0" err="1" smtClean="0"/>
              <a:t>OACerts</a:t>
            </a:r>
            <a:r>
              <a:rPr lang="en-US" sz="2000" dirty="0" smtClean="0"/>
              <a:t>: Oblivious Attribute Based Certificates,” IEEE Trans. Dependable and Secure Computing, vol. 3, no. 4, pp. 340- 352, Oct.-Dec. 2006.</a:t>
            </a:r>
          </a:p>
          <a:p>
            <a:pPr>
              <a:buNone/>
            </a:pPr>
            <a:r>
              <a:rPr lang="en-US" sz="2000" dirty="0" smtClean="0"/>
              <a:t> </a:t>
            </a:r>
          </a:p>
          <a:p>
            <a:pPr algn="just">
              <a:buNone/>
            </a:pPr>
            <a:endParaRPr lang="en-US" sz="2000" dirty="0" smtClean="0"/>
          </a:p>
          <a:p>
            <a:pPr algn="just">
              <a:buNone/>
            </a:pPr>
            <a:r>
              <a:rPr lang="en-US" sz="2000" dirty="0" smtClean="0"/>
              <a:t> </a:t>
            </a: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7924800" cy="6477000"/>
          </a:xfrm>
        </p:spPr>
        <p:txBody>
          <a:bodyPr>
            <a:normAutofit lnSpcReduction="10000"/>
          </a:bodyPr>
          <a:lstStyle/>
          <a:p>
            <a:pPr>
              <a:buNone/>
            </a:pPr>
            <a:r>
              <a:rPr lang="en-US" dirty="0" smtClean="0"/>
              <a:t> </a:t>
            </a:r>
          </a:p>
          <a:p>
            <a:pPr algn="just">
              <a:buNone/>
            </a:pPr>
            <a:r>
              <a:rPr lang="en-US" sz="2000" dirty="0" smtClean="0">
                <a:latin typeface="Times New Roman" pitchFamily="18" charset="0"/>
                <a:cs typeface="Times New Roman" pitchFamily="18" charset="0"/>
              </a:rPr>
              <a:t>[[11] J. </a:t>
            </a:r>
            <a:r>
              <a:rPr lang="en-US" sz="2000" dirty="0" err="1" smtClean="0">
                <a:latin typeface="Times New Roman" pitchFamily="18" charset="0"/>
                <a:cs typeface="Times New Roman" pitchFamily="18" charset="0"/>
              </a:rPr>
              <a:t>Camenisch</a:t>
            </a:r>
            <a:r>
              <a:rPr lang="en-US" sz="2000" dirty="0" smtClean="0">
                <a:latin typeface="Times New Roman" pitchFamily="18" charset="0"/>
                <a:cs typeface="Times New Roman" pitchFamily="18" charset="0"/>
              </a:rPr>
              <a:t> and A. </a:t>
            </a:r>
            <a:r>
              <a:rPr lang="en-US" sz="2000" dirty="0" err="1" smtClean="0">
                <a:latin typeface="Times New Roman" pitchFamily="18" charset="0"/>
                <a:cs typeface="Times New Roman" pitchFamily="18" charset="0"/>
              </a:rPr>
              <a:t>Lysyanskaya</a:t>
            </a:r>
            <a:r>
              <a:rPr lang="en-US" sz="2000" dirty="0" smtClean="0">
                <a:latin typeface="Times New Roman" pitchFamily="18" charset="0"/>
                <a:cs typeface="Times New Roman" pitchFamily="18" charset="0"/>
              </a:rPr>
              <a:t>, “An Efficient System for Non- Transferable Anonymous Credentials with Optional Anonymity Revocation,” Proc. Int’l Conf. Theory and Application of Cryptographic Techniques: Advances in Cryptology (EUROCRYPT ’01), 2001</a:t>
            </a:r>
          </a:p>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[12]  P.K. </a:t>
            </a:r>
            <a:r>
              <a:rPr lang="en-US" sz="2000" dirty="0" err="1" smtClean="0">
                <a:latin typeface="Times New Roman" pitchFamily="18" charset="0"/>
                <a:cs typeface="Times New Roman" pitchFamily="18" charset="0"/>
              </a:rPr>
              <a:t>Chrysanthis</a:t>
            </a:r>
            <a:r>
              <a:rPr lang="en-US" sz="2000" dirty="0" smtClean="0">
                <a:latin typeface="Times New Roman" pitchFamily="18" charset="0"/>
                <a:cs typeface="Times New Roman" pitchFamily="18" charset="0"/>
              </a:rPr>
              <a:t>, G. Samaras, and Y.J. Al-</a:t>
            </a:r>
            <a:r>
              <a:rPr lang="en-US" sz="2000" dirty="0" err="1" smtClean="0">
                <a:latin typeface="Times New Roman" pitchFamily="18" charset="0"/>
                <a:cs typeface="Times New Roman" pitchFamily="18" charset="0"/>
              </a:rPr>
              <a:t>Houmaily</a:t>
            </a:r>
            <a:r>
              <a:rPr lang="en-US" sz="2000" dirty="0" smtClean="0">
                <a:latin typeface="Times New Roman" pitchFamily="18" charset="0"/>
                <a:cs typeface="Times New Roman" pitchFamily="18" charset="0"/>
              </a:rPr>
              <a:t>, “Recovery and Performance of Atomic Commit Processing in Distributed Database Systems,” Recovery Mechanisms in Database Systems, Prentice Hall PTR, 1998.</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[13]  M.K. </a:t>
            </a:r>
            <a:r>
              <a:rPr lang="en-US" sz="2000" dirty="0" err="1" smtClean="0">
                <a:latin typeface="Times New Roman" pitchFamily="18" charset="0"/>
                <a:cs typeface="Times New Roman" pitchFamily="18" charset="0"/>
              </a:rPr>
              <a:t>Iskander</a:t>
            </a:r>
            <a:r>
              <a:rPr lang="en-US" sz="2000" dirty="0" smtClean="0">
                <a:latin typeface="Times New Roman" pitchFamily="18" charset="0"/>
                <a:cs typeface="Times New Roman" pitchFamily="18" charset="0"/>
              </a:rPr>
              <a:t>, D.W. Wilkinson, A.J. Lee, and P.K. </a:t>
            </a:r>
            <a:r>
              <a:rPr lang="en-US" sz="2000" dirty="0" err="1" smtClean="0">
                <a:latin typeface="Times New Roman" pitchFamily="18" charset="0"/>
                <a:cs typeface="Times New Roman" pitchFamily="18" charset="0"/>
              </a:rPr>
              <a:t>Chrysanthis</a:t>
            </a:r>
            <a:r>
              <a:rPr lang="en-US" sz="2000" dirty="0" smtClean="0">
                <a:latin typeface="Times New Roman" pitchFamily="18" charset="0"/>
                <a:cs typeface="Times New Roman" pitchFamily="18" charset="0"/>
              </a:rPr>
              <a:t>, “Enforcing Policy and Data Consistency of Cloud Transactions,” Proc. IEEE Second Int’l Workshop Security and Privacy in Cloud Computing (ICDCS-SPCCICDCS-SPCC), 2011.</a:t>
            </a:r>
          </a:p>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[14] G. </a:t>
            </a:r>
            <a:r>
              <a:rPr lang="en-US" sz="2000" dirty="0" err="1" smtClean="0">
                <a:latin typeface="Times New Roman" pitchFamily="18" charset="0"/>
                <a:cs typeface="Times New Roman" pitchFamily="18" charset="0"/>
              </a:rPr>
              <a:t>DeCandia</a:t>
            </a:r>
            <a:r>
              <a:rPr lang="en-US" sz="2000" dirty="0" smtClean="0">
                <a:latin typeface="Times New Roman" pitchFamily="18" charset="0"/>
                <a:cs typeface="Times New Roman" pitchFamily="18" charset="0"/>
              </a:rPr>
              <a:t> et al., “Dynamo: Amazons Highly Available Key- Value Store,” Proc. 21st ACM SIGOPS </a:t>
            </a:r>
            <a:r>
              <a:rPr lang="en-US" sz="2000" dirty="0" err="1" smtClean="0">
                <a:latin typeface="Times New Roman" pitchFamily="18" charset="0"/>
                <a:cs typeface="Times New Roman" pitchFamily="18" charset="0"/>
              </a:rPr>
              <a:t>Symp</a:t>
            </a:r>
            <a:r>
              <a:rPr lang="en-US" sz="2000" dirty="0" smtClean="0">
                <a:latin typeface="Times New Roman" pitchFamily="18" charset="0"/>
                <a:cs typeface="Times New Roman" pitchFamily="18" charset="0"/>
              </a:rPr>
              <a:t>. Operating Systems Principles (SOSP ’07), 2007.</a:t>
            </a:r>
          </a:p>
          <a:p>
            <a:pPr algn="just">
              <a:buNone/>
            </a:pPr>
            <a:endParaRPr lang="en-US" sz="2000" dirty="0" smtClean="0">
              <a:latin typeface="Times New Roman" pitchFamily="18" charset="0"/>
              <a:cs typeface="Times New Roman" pitchFamily="18" charset="0"/>
            </a:endParaRPr>
          </a:p>
          <a:p>
            <a:pPr algn="just">
              <a:lnSpc>
                <a:spcPct val="170000"/>
              </a:lnSpc>
              <a:buNone/>
            </a:pPr>
            <a:endParaRPr lang="en-US" sz="7200" dirty="0" smtClean="0">
              <a:latin typeface="Times New Roman" pitchFamily="18" charset="0"/>
              <a:cs typeface="Times New Roman" pitchFamily="18" charset="0"/>
            </a:endParaRPr>
          </a:p>
          <a:p>
            <a:pPr algn="just">
              <a:lnSpc>
                <a:spcPct val="170000"/>
              </a:lnSpc>
            </a:pPr>
            <a:endParaRPr lang="en-US" sz="7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7848600" cy="6032421"/>
          </a:xfrm>
          <a:prstGeom prst="rect">
            <a:avLst/>
          </a:prstGeom>
        </p:spPr>
        <p:txBody>
          <a:bodyPr wrap="square">
            <a:spAutoFit/>
          </a:bodyPr>
          <a:lstStyle/>
          <a:p>
            <a:r>
              <a:rPr lang="en-US" sz="2000" dirty="0" smtClean="0">
                <a:latin typeface="Times New Roman" pitchFamily="18" charset="0"/>
                <a:cs typeface="Times New Roman" pitchFamily="18" charset="0"/>
              </a:rPr>
              <a:t> </a:t>
            </a:r>
          </a:p>
          <a:p>
            <a:pPr algn="just">
              <a:lnSpc>
                <a:spcPct val="150000"/>
              </a:lnSpc>
            </a:pPr>
            <a:r>
              <a:rPr lang="en-US" sz="2000" b="1" dirty="0" smtClean="0">
                <a:latin typeface="Times New Roman" pitchFamily="18" charset="0"/>
                <a:cs typeface="Times New Roman" pitchFamily="18" charset="0"/>
              </a:rPr>
              <a:t>TITLE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HAIL: A High-Availability and Integrity Layer for Cloud 		Storage</a:t>
            </a:r>
          </a:p>
          <a:p>
            <a:pPr algn="just">
              <a:lnSpc>
                <a:spcPct val="150000"/>
              </a:lnSpc>
            </a:pPr>
            <a:r>
              <a:rPr lang="en-US" sz="2000" b="1" dirty="0" smtClean="0">
                <a:latin typeface="Times New Roman" pitchFamily="18" charset="0"/>
                <a:cs typeface="Times New Roman" pitchFamily="18" charset="0"/>
              </a:rPr>
              <a:t>AUTHOR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Xiwang</a:t>
            </a:r>
            <a:r>
              <a:rPr lang="en-US" dirty="0" smtClean="0">
                <a:latin typeface="Times New Roman" pitchFamily="18" charset="0"/>
                <a:cs typeface="Times New Roman" pitchFamily="18" charset="0"/>
              </a:rPr>
              <a:t> Yang, Yang </a:t>
            </a:r>
            <a:r>
              <a:rPr lang="en-US" dirty="0" err="1" smtClean="0">
                <a:latin typeface="Times New Roman" pitchFamily="18" charset="0"/>
                <a:cs typeface="Times New Roman" pitchFamily="18" charset="0"/>
              </a:rPr>
              <a:t>Guo</a:t>
            </a:r>
            <a:r>
              <a:rPr lang="en-US" dirty="0" smtClean="0">
                <a:latin typeface="Times New Roman" pitchFamily="18" charset="0"/>
                <a:cs typeface="Times New Roman" pitchFamily="18" charset="0"/>
              </a:rPr>
              <a:t>, and Yong Liu</a:t>
            </a:r>
          </a:p>
          <a:p>
            <a:pPr algn="just">
              <a:lnSpc>
                <a:spcPct val="150000"/>
              </a:lnSpc>
            </a:pPr>
            <a:r>
              <a:rPr lang="en-US" sz="2000" b="1" dirty="0" smtClean="0">
                <a:latin typeface="Times New Roman" pitchFamily="18" charset="0"/>
                <a:cs typeface="Times New Roman" pitchFamily="18" charset="0"/>
              </a:rPr>
              <a:t>YEAR  </a:t>
            </a:r>
            <a:r>
              <a:rPr lang="en-US" sz="2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May 2012.</a:t>
            </a:r>
          </a:p>
          <a:p>
            <a:pPr algn="just">
              <a:lnSpc>
                <a:spcPct val="150000"/>
              </a:lnSpc>
            </a:pPr>
            <a:r>
              <a:rPr lang="en-US" sz="2000" b="1"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We introduce HAIL (High-Availability and Integrity Layer), a distributed cryptographic system that permits a set of servers to prove to a client that a stored file is intact and retrievable. HAIL strengthens, formally unifies, and streamlines distinct approaches from the cryptographic and distributed-systems communities. Proofs in HAIL are efficiently computable by servers and highly compact typically tens or hundreds of bytes, irrespective of file size. HAIL cryptographically verifies and reactively reallocates file shares. It is robust against an active, mobile adversary, i.e., one that may progressively corrupt the full set of servers</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304800" y="0"/>
            <a:ext cx="7696200" cy="52322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b="1" dirty="0" smtClean="0">
                <a:latin typeface="Times New Roman" pitchFamily="18" charset="0"/>
                <a:cs typeface="Times New Roman" pitchFamily="18" charset="0"/>
              </a:rPr>
              <a:t>TITLE</a:t>
            </a:r>
            <a:r>
              <a:rPr lang="en-US" b="1" dirty="0" smtClean="0">
                <a:latin typeface="Times New Roman" pitchFamily="18" charset="0"/>
                <a:cs typeface="Times New Roman" pitchFamily="18" charset="0"/>
              </a:rPr>
              <a:t>        : </a:t>
            </a:r>
            <a:r>
              <a:rPr lang="en-US" dirty="0" smtClean="0"/>
              <a:t>Validity of the single processor approach to achieving large scale 	            computing capabilities</a:t>
            </a:r>
            <a:endParaRPr lang="en-US"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AUTHOR</a:t>
            </a:r>
            <a:r>
              <a:rPr lang="en-US" b="1"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Sriram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Govindan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Anand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Sivasubramaniam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Bhuvan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Urgaonkar</a:t>
            </a:r>
            <a:endParaRPr lang="en-US"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YEAR</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 mar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2012.</a:t>
            </a:r>
          </a:p>
          <a:p>
            <a:pPr algn="just">
              <a:lnSpc>
                <a:spcPct val="150000"/>
              </a:lnSpc>
            </a:pPr>
            <a:r>
              <a:rPr lang="en-US" sz="2000" b="1"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a:t>
            </a:r>
            <a:r>
              <a:rPr lang="en-US" dirty="0" smtClean="0">
                <a:latin typeface="Times New Roman" pitchFamily="18" charset="0"/>
                <a:ea typeface="Times New Roman"/>
                <a:cs typeface="Times New Roman" pitchFamily="18" charset="0"/>
              </a:rPr>
              <a:t>The multiplicity of computers in such a manner as to permit cooperative solution Variously the proper direction has been pointed out as general purpose computers with a generalized interconnection of memories_ or as specialized computers with geometrically related memory interconnections and controlled by one or more instruction streams_ Demonstration is made of the continued validity of the single processor approach and of the weaknesses of the multiple processor approach in terms of application to real problems and their attendant irregularities</a:t>
            </a:r>
            <a:r>
              <a:rPr lang="en-US"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001000" cy="6817251"/>
          </a:xfrm>
          <a:prstGeom prst="rect">
            <a:avLst/>
          </a:prstGeom>
        </p:spPr>
        <p:txBody>
          <a:bodyPr wrap="square">
            <a:spAutoFit/>
          </a:bodyPr>
          <a:lstStyle/>
          <a:p>
            <a:r>
              <a:rPr lang="en-US"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TITLE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smtClean="0">
                <a:latin typeface="Times New Roman"/>
                <a:ea typeface="Times New Roman"/>
              </a:rPr>
              <a:t>Provable Data Possession at </a:t>
            </a:r>
            <a:r>
              <a:rPr lang="en-US" dirty="0" err="1" smtClean="0">
                <a:latin typeface="Times New Roman"/>
                <a:ea typeface="Times New Roman"/>
              </a:rPr>
              <a:t>Untrusted</a:t>
            </a:r>
            <a:r>
              <a:rPr lang="en-US" dirty="0" smtClean="0">
                <a:latin typeface="Times New Roman"/>
                <a:ea typeface="Times New Roman"/>
              </a:rPr>
              <a:t> Stores∗</a:t>
            </a:r>
            <a:endParaRPr lang="en-US"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AUTHOR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Stavros </a:t>
            </a:r>
            <a:r>
              <a:rPr lang="en-US" dirty="0" err="1" smtClean="0">
                <a:latin typeface="Times New Roman" pitchFamily="18" charset="0"/>
                <a:cs typeface="Times New Roman" pitchFamily="18" charset="0"/>
              </a:rPr>
              <a:t>Athanassopoulos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Ioannis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Caragiannis</a:t>
            </a:r>
            <a:r>
              <a:rPr lang="en-US" dirty="0" smtClean="0">
                <a:latin typeface="Times New Roman" pitchFamily="18" charset="0"/>
                <a:cs typeface="Times New Roman" pitchFamily="18" charset="0"/>
              </a:rPr>
              <a:t>, Christos 			</a:t>
            </a:r>
            <a:r>
              <a:rPr lang="en-US" dirty="0" err="1" smtClean="0">
                <a:latin typeface="Times New Roman" pitchFamily="18" charset="0"/>
                <a:cs typeface="Times New Roman" pitchFamily="18" charset="0"/>
              </a:rPr>
              <a:t>Kaklamanis</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Panagiotis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Kanellopoulos</a:t>
            </a:r>
            <a:endParaRPr lang="en-US"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YEAR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oct</a:t>
            </a:r>
            <a:r>
              <a:rPr lang="en-US" dirty="0" smtClean="0">
                <a:latin typeface="Times New Roman" pitchFamily="18" charset="0"/>
                <a:cs typeface="Times New Roman" pitchFamily="18" charset="0"/>
              </a:rPr>
              <a:t> 2011</a:t>
            </a:r>
          </a:p>
          <a:p>
            <a:pPr algn="just">
              <a:lnSpc>
                <a:spcPct val="150000"/>
              </a:lnSpc>
            </a:pPr>
            <a:r>
              <a:rPr lang="en-US" sz="2000" b="1"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a:t>
            </a:r>
            <a:r>
              <a:rPr lang="en-US" sz="2000" dirty="0" smtClean="0"/>
              <a:t>We introduce a model for provable data possession (PDP) that allows a client that has stored data at an un trusted server to verify that the server possesses the original data without retrieving it. The model generates probabilistic proofs of possession by sampling random sets of blocks from the server, which drastically reduces I/O costs. The client maintains a constant amount of metadata to verify the proof. The challenge/response protocol transmits a small, constant amount of data, which minimizes network communication. Thus, the PDP model for remote data checking supports large data sets in widely-distributed storage systems</a:t>
            </a:r>
            <a:r>
              <a:rPr lang="en-US" dirty="0" smtClean="0"/>
              <a:t>.</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0"/>
            <a:ext cx="8077200" cy="6858000"/>
          </a:xfrm>
        </p:spPr>
        <p:txBody>
          <a:bodyPr>
            <a:noAutofit/>
          </a:bodyPr>
          <a:lstStyle/>
          <a:p>
            <a:pPr algn="just">
              <a:lnSpc>
                <a:spcPct val="150000"/>
              </a:lnSpc>
              <a:buNone/>
            </a:pPr>
            <a:r>
              <a:rPr lang="en-US" sz="2000" b="1" dirty="0" smtClean="0">
                <a:latin typeface="Times New Roman" pitchFamily="18" charset="0"/>
                <a:cs typeface="Times New Roman" pitchFamily="18" charset="0"/>
              </a:rPr>
              <a:t>TITLE </a:t>
            </a:r>
            <a:r>
              <a:rPr lang="en-US" sz="2000" dirty="0" smtClean="0">
                <a:latin typeface="Times New Roman" pitchFamily="18" charset="0"/>
                <a:cs typeface="Times New Roman" pitchFamily="18" charset="0"/>
              </a:rPr>
              <a:t>          :  Consistency Rationing in the </a:t>
            </a:r>
            <a:r>
              <a:rPr lang="en-US" sz="2000" dirty="0" err="1" smtClean="0">
                <a:latin typeface="Times New Roman" pitchFamily="18" charset="0"/>
                <a:cs typeface="Times New Roman" pitchFamily="18" charset="0"/>
              </a:rPr>
              <a:t>Cloud:Pay</a:t>
            </a:r>
            <a:r>
              <a:rPr lang="en-US" sz="2000" dirty="0" smtClean="0">
                <a:latin typeface="Times New Roman" pitchFamily="18" charset="0"/>
                <a:cs typeface="Times New Roman" pitchFamily="18" charset="0"/>
              </a:rPr>
              <a:t> only when it matters</a:t>
            </a:r>
            <a:endParaRPr lang="en-US" sz="1800" dirty="0" smtClean="0">
              <a:latin typeface="Times New Roman" pitchFamily="18" charset="0"/>
              <a:cs typeface="Times New Roman" pitchFamily="18" charset="0"/>
            </a:endParaRPr>
          </a:p>
          <a:p>
            <a:pPr algn="just">
              <a:lnSpc>
                <a:spcPct val="150000"/>
              </a:lnSpc>
              <a:buNone/>
            </a:pPr>
            <a:r>
              <a:rPr lang="en-US" sz="2000" b="1" dirty="0" smtClean="0">
                <a:latin typeface="Times New Roman" pitchFamily="18" charset="0"/>
                <a:cs typeface="Times New Roman" pitchFamily="18" charset="0"/>
              </a:rPr>
              <a:t>AUTHOR</a:t>
            </a:r>
            <a:r>
              <a:rPr lang="en-US" sz="20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Yanwei</a:t>
            </a:r>
            <a:r>
              <a:rPr lang="en-US" sz="1800" dirty="0" smtClean="0">
                <a:latin typeface="Times New Roman" pitchFamily="18" charset="0"/>
                <a:cs typeface="Times New Roman" pitchFamily="18" charset="0"/>
              </a:rPr>
              <a:t> Zhang, </a:t>
            </a:r>
            <a:r>
              <a:rPr lang="en-US" sz="1800" dirty="0" err="1" smtClean="0">
                <a:latin typeface="Times New Roman" pitchFamily="18" charset="0"/>
                <a:cs typeface="Times New Roman" pitchFamily="18" charset="0"/>
              </a:rPr>
              <a:t>Yefu</a:t>
            </a:r>
            <a:r>
              <a:rPr lang="en-US" sz="1800" dirty="0" smtClean="0">
                <a:latin typeface="Times New Roman" pitchFamily="18" charset="0"/>
                <a:cs typeface="Times New Roman" pitchFamily="18" charset="0"/>
              </a:rPr>
              <a:t> Wang, and </a:t>
            </a:r>
            <a:r>
              <a:rPr lang="en-US" sz="1800" dirty="0" err="1" smtClean="0">
                <a:latin typeface="Times New Roman" pitchFamily="18" charset="0"/>
                <a:cs typeface="Times New Roman" pitchFamily="18" charset="0"/>
              </a:rPr>
              <a:t>Xiaorui</a:t>
            </a:r>
            <a:r>
              <a:rPr lang="en-US" sz="1800" dirty="0" smtClean="0">
                <a:latin typeface="Times New Roman" pitchFamily="18" charset="0"/>
                <a:cs typeface="Times New Roman" pitchFamily="18" charset="0"/>
              </a:rPr>
              <a:t> Wang</a:t>
            </a:r>
          </a:p>
          <a:p>
            <a:pPr algn="just">
              <a:lnSpc>
                <a:spcPct val="150000"/>
              </a:lnSpc>
              <a:buNone/>
            </a:pPr>
            <a:r>
              <a:rPr lang="en-US" sz="2000" b="1" dirty="0" smtClean="0">
                <a:latin typeface="Times New Roman" pitchFamily="18" charset="0"/>
                <a:cs typeface="Times New Roman" pitchFamily="18" charset="0"/>
              </a:rPr>
              <a:t>YEAR  </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mar 2011.</a:t>
            </a:r>
          </a:p>
          <a:p>
            <a:pPr algn="just">
              <a:lnSpc>
                <a:spcPct val="150000"/>
              </a:lnSpc>
              <a:buNone/>
            </a:pPr>
            <a:r>
              <a:rPr lang="en-US" sz="2000" b="1"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Cloud storage solutions promise high scalability and low cost. Existing solutions, however, differ in the degree of consistency they provide. Our experience using such systems indicates that there is a non-trivial trade-off between cost, consistency and availability. High consistency implies high cost per transaction and, in some situations, reduced availability. Low consistency is cheaper but it might result in higher operational cost because of, e.g., overselling of products in a Web shop. In this paper, we present a new transaction paradigm, that not only allows designers to define the consistency guarantees on the data instead at the transaction level, but also allows to automatically switch consistency guarantees at runtime</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0"/>
            <a:ext cx="8077200" cy="6858000"/>
          </a:xfrm>
        </p:spPr>
        <p:txBody>
          <a:bodyPr>
            <a:normAutofit/>
          </a:bodyPr>
          <a:lstStyle/>
          <a:p>
            <a:pPr algn="just">
              <a:lnSpc>
                <a:spcPct val="150000"/>
              </a:lnSpc>
              <a:buNone/>
            </a:pPr>
            <a:r>
              <a:rPr lang="en-US" sz="2000" b="1"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  Relaxed Currency and Consistency: How to Say “Good 		       Enough” in SQL</a:t>
            </a:r>
            <a:endParaRPr lang="en-US" sz="1800" dirty="0" smtClean="0">
              <a:latin typeface="Times New Roman" pitchFamily="18" charset="0"/>
              <a:cs typeface="Times New Roman" pitchFamily="18" charset="0"/>
            </a:endParaRPr>
          </a:p>
          <a:p>
            <a:pPr algn="just">
              <a:lnSpc>
                <a:spcPct val="150000"/>
              </a:lnSpc>
              <a:buNone/>
            </a:pPr>
            <a:r>
              <a:rPr lang="en-US" sz="2000" b="1" dirty="0" smtClean="0">
                <a:latin typeface="Times New Roman" pitchFamily="18" charset="0"/>
                <a:cs typeface="Times New Roman" pitchFamily="18" charset="0"/>
              </a:rPr>
              <a:t>AUTHOR </a:t>
            </a:r>
            <a:r>
              <a:rPr lang="en-US" sz="2000" dirty="0" smtClean="0">
                <a:latin typeface="Times New Roman" pitchFamily="18" charset="0"/>
                <a:cs typeface="Times New Roman" pitchFamily="18" charset="0"/>
              </a:rPr>
              <a:t>       :</a:t>
            </a:r>
            <a:r>
              <a:rPr lang="en-US" sz="1800" dirty="0" smtClean="0">
                <a:latin typeface="Times New Roman"/>
                <a:ea typeface="Times New Roman"/>
              </a:rPr>
              <a:t> </a:t>
            </a:r>
            <a:r>
              <a:rPr lang="en-US" sz="1800" dirty="0" err="1" smtClean="0">
                <a:latin typeface="Times New Roman"/>
                <a:ea typeface="Times New Roman"/>
              </a:rPr>
              <a:t>Badrul</a:t>
            </a:r>
            <a:r>
              <a:rPr lang="en-US" sz="1800" dirty="0" smtClean="0">
                <a:latin typeface="Times New Roman"/>
                <a:ea typeface="Times New Roman"/>
              </a:rPr>
              <a:t> </a:t>
            </a:r>
            <a:r>
              <a:rPr lang="en-US" sz="1800" dirty="0" err="1" smtClean="0">
                <a:latin typeface="Times New Roman"/>
                <a:ea typeface="Times New Roman"/>
              </a:rPr>
              <a:t>Sarwar</a:t>
            </a:r>
            <a:r>
              <a:rPr lang="en-US" sz="1800" dirty="0" smtClean="0">
                <a:latin typeface="Times New Roman"/>
                <a:ea typeface="Times New Roman"/>
              </a:rPr>
              <a:t>, George </a:t>
            </a:r>
            <a:r>
              <a:rPr lang="en-US" sz="1800" dirty="0" err="1" smtClean="0">
                <a:latin typeface="Times New Roman"/>
                <a:ea typeface="Times New Roman"/>
              </a:rPr>
              <a:t>Karypis</a:t>
            </a:r>
            <a:r>
              <a:rPr lang="en-US" sz="1800" dirty="0" smtClean="0">
                <a:latin typeface="Times New Roman" pitchFamily="18" charset="0"/>
                <a:cs typeface="Times New Roman" pitchFamily="18" charset="0"/>
              </a:rPr>
              <a:t>.</a:t>
            </a:r>
          </a:p>
          <a:p>
            <a:pPr algn="just">
              <a:lnSpc>
                <a:spcPct val="150000"/>
              </a:lnSpc>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YEAR   </a:t>
            </a:r>
            <a:r>
              <a:rPr lang="en-US" sz="2000" dirty="0" smtClean="0">
                <a:latin typeface="Times New Roman" pitchFamily="18" charset="0"/>
                <a:cs typeface="Times New Roman" pitchFamily="18" charset="0"/>
              </a:rPr>
              <a:t>           : 2010.	</a:t>
            </a:r>
          </a:p>
          <a:p>
            <a:pPr algn="just">
              <a:lnSpc>
                <a:spcPct val="150000"/>
              </a:lnSpc>
              <a:buNone/>
            </a:pPr>
            <a:r>
              <a:rPr lang="en-US" sz="2000" b="1"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r>
              <a:rPr lang="en-US" sz="1800" dirty="0" smtClean="0">
                <a:latin typeface="Times New Roman"/>
                <a:ea typeface="Times New Roman"/>
              </a:rPr>
              <a:t> Despite the widespread and growing use of asynchronous copies to improve scalability, performance and availability, this practice still lacks a firm semantic foundation. Applications are written with some understanding of which queries can use data that is not entirely current and which copies are “good enough”; however, there are neither explicit requirements nor guarantees. We propose to make this knowledge available to the DBMS through explicit currency and consistency (C&amp;C) constraints in queries and develop techniques so the DBMS can guarantee that the constraints are satisfied. In this paper we describe our model for expressing .C&amp;C constraints, define their semantics, and propose SQL syntax</a:t>
            </a:r>
            <a:endParaRPr lang="en-US" sz="1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746</Words>
  <Application>Microsoft Office PowerPoint</Application>
  <PresentationFormat>On-screen Show (4:3)</PresentationFormat>
  <Paragraphs>258</Paragraphs>
  <Slides>42</Slides>
  <Notes>10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Quality of service</vt:lpstr>
      <vt:lpstr>Authorization policies</vt:lpstr>
      <vt:lpstr>Distributed Transactions:</vt:lpstr>
      <vt:lpstr>Certificate Authorities: </vt:lpstr>
      <vt:lpstr>Slide 21</vt:lpstr>
      <vt:lpstr>Slide 22</vt:lpstr>
      <vt:lpstr>Slide 23</vt:lpstr>
      <vt:lpstr>Slide 24</vt:lpstr>
      <vt:lpstr>USE CASE DIAGRAM </vt:lpstr>
      <vt:lpstr>CLASS DIAGRAM </vt:lpstr>
      <vt:lpstr>OBJECT DIAGRAM </vt:lpstr>
      <vt:lpstr>SEQUENCE DIAGRAM </vt:lpstr>
      <vt:lpstr>COLLABORATION DIAGRAM</vt:lpstr>
      <vt:lpstr>State diagram </vt:lpstr>
      <vt:lpstr>ACTIVITY DIAGRAM </vt:lpstr>
      <vt:lpstr>COMPONENT DIAGRAM </vt:lpstr>
      <vt:lpstr>DATA FLOW DIAGRAM Level-1 </vt:lpstr>
      <vt:lpstr>E-R DIAGRAM </vt:lpstr>
      <vt:lpstr>SYSTEM ARCHITECTURE </vt:lpstr>
      <vt:lpstr>Slide 36</vt:lpstr>
      <vt:lpstr>Slide 37</vt:lpstr>
      <vt:lpstr>Slide 38</vt:lpstr>
      <vt:lpstr>Slide 39</vt:lpstr>
      <vt:lpstr>Slide 40</vt:lpstr>
      <vt:lpstr>Slide 41</vt:lpstr>
      <vt:lpstr>Slide 42</vt:lpstr>
    </vt:vector>
  </TitlesOfParts>
  <Company>RAM INNOVATIVES;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 INNOVATIVES</dc:creator>
  <cp:lastModifiedBy>adicherla venkata sai</cp:lastModifiedBy>
  <cp:revision>82</cp:revision>
  <dcterms:created xsi:type="dcterms:W3CDTF">2012-06-21T12:52:53Z</dcterms:created>
  <dcterms:modified xsi:type="dcterms:W3CDTF">2018-03-14T04:48:10Z</dcterms:modified>
</cp:coreProperties>
</file>