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2"/>
  </p:notesMasterIdLst>
  <p:sldIdLst>
    <p:sldId id="256" r:id="rId3"/>
    <p:sldId id="257" r:id="rId4"/>
    <p:sldId id="268" r:id="rId5"/>
    <p:sldId id="269" r:id="rId6"/>
    <p:sldId id="270" r:id="rId7"/>
    <p:sldId id="271" r:id="rId8"/>
    <p:sldId id="262" r:id="rId9"/>
    <p:sldId id="263"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2832" autoAdjust="0"/>
  </p:normalViewPr>
  <p:slideViewPr>
    <p:cSldViewPr>
      <p:cViewPr>
        <p:scale>
          <a:sx n="66" d="100"/>
          <a:sy n="66" d="100"/>
        </p:scale>
        <p:origin x="-1422"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8DB960-2B76-49A4-B4DC-4E752D1B98C4}" type="datetimeFigureOut">
              <a:rPr lang="en-US" smtClean="0"/>
              <a:pPr/>
              <a:t>24-Jun-14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0730A-D9D0-4B64-B15A-CC5DED52011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C0730A-D9D0-4B64-B15A-CC5DED52011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C0730A-D9D0-4B64-B15A-CC5DED52011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C0730A-D9D0-4B64-B15A-CC5DED520116}"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733800"/>
            <a:ext cx="6858000" cy="1143000"/>
          </a:xfrm>
        </p:spPr>
        <p:txBody>
          <a:bodyPr anchor="ctr"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nchor="ctr" anchorCtr="0"/>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DA480A42-1B47-4A74-9A1D-F67E9D003F15}" type="datetimeFigureOut">
              <a:rPr lang="en-US" smtClean="0"/>
              <a:pPr/>
              <a:t>24-Jun-14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024F9E6-8BD1-4849-86DE-3CD23B63DC4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480A42-1B47-4A74-9A1D-F67E9D003F15}" type="datetimeFigureOut">
              <a:rPr lang="en-US" smtClean="0"/>
              <a:pPr/>
              <a:t>24-Jun-14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4F9E6-8BD1-4849-86DE-3CD23B63DC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480A42-1B47-4A74-9A1D-F67E9D003F15}" type="datetimeFigureOut">
              <a:rPr lang="en-US" smtClean="0"/>
              <a:pPr/>
              <a:t>24-Jun-14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4F9E6-8BD1-4849-86DE-3CD23B63DC4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72400" cy="990600"/>
          </a:xfrm>
        </p:spPr>
        <p:txBody>
          <a:body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a:xfrm>
            <a:off x="6400800" y="6356350"/>
            <a:ext cx="1828800" cy="365760"/>
          </a:xfrm>
        </p:spPr>
        <p:txBody>
          <a:bodyPr/>
          <a:lstStyle/>
          <a:p>
            <a:fld id="{DA480A42-1B47-4A74-9A1D-F67E9D003F15}" type="datetimeFigureOut">
              <a:rPr lang="en-US" smtClean="0"/>
              <a:pPr/>
              <a:t>24-Jun-14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4F9E6-8BD1-4849-86DE-3CD23B63DC4B}" type="slidenum">
              <a:rPr lang="en-US" smtClean="0"/>
              <a:pPr/>
              <a:t>‹#›</a:t>
            </a:fld>
            <a:endParaRPr lang="en-US"/>
          </a:p>
        </p:txBody>
      </p:sp>
      <p:sp>
        <p:nvSpPr>
          <p:cNvPr id="8" name="Content Placeholder 7"/>
          <p:cNvSpPr>
            <a:spLocks noGrp="1"/>
          </p:cNvSpPr>
          <p:nvPr>
            <p:ph sz="quarter" idx="1"/>
          </p:nvPr>
        </p:nvSpPr>
        <p:spPr>
          <a:xfrm>
            <a:off x="457200" y="1219200"/>
            <a:ext cx="7696200" cy="493776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DA480A42-1B47-4A74-9A1D-F67E9D003F15}" type="datetimeFigureOut">
              <a:rPr lang="en-US" smtClean="0"/>
              <a:pPr/>
              <a:t>24-Jun-14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024F9E6-8BD1-4849-86DE-3CD23B63DC4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A480A42-1B47-4A74-9A1D-F67E9D003F15}" type="datetimeFigureOut">
              <a:rPr lang="en-US" smtClean="0"/>
              <a:pPr/>
              <a:t>24-Jun-14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4F9E6-8BD1-4849-86DE-3CD23B63DC4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A480A42-1B47-4A74-9A1D-F67E9D003F15}" type="datetimeFigureOut">
              <a:rPr lang="en-US" smtClean="0"/>
              <a:pPr/>
              <a:t>24-Jun-14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24F9E6-8BD1-4849-86DE-3CD23B63DC4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A480A42-1B47-4A74-9A1D-F67E9D003F15}" type="datetimeFigureOut">
              <a:rPr lang="en-US" smtClean="0"/>
              <a:pPr/>
              <a:t>24-Jun-14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24F9E6-8BD1-4849-86DE-3CD23B63DC4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480A42-1B47-4A74-9A1D-F67E9D003F15}" type="datetimeFigureOut">
              <a:rPr lang="en-US" smtClean="0"/>
              <a:pPr/>
              <a:t>24-Jun-14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24F9E6-8BD1-4849-86DE-3CD23B63DC4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A480A42-1B47-4A74-9A1D-F67E9D003F15}" type="datetimeFigureOut">
              <a:rPr lang="en-US" smtClean="0"/>
              <a:pPr/>
              <a:t>24-Jun-14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4F9E6-8BD1-4849-86DE-3CD23B63DC4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A480A42-1B47-4A74-9A1D-F67E9D003F15}" type="datetimeFigureOut">
              <a:rPr lang="en-US" smtClean="0"/>
              <a:pPr/>
              <a:t>24-Jun-14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4F9E6-8BD1-4849-86DE-3CD23B63DC4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2000" b="-42000"/>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A480A42-1B47-4A74-9A1D-F67E9D003F15}" type="datetimeFigureOut">
              <a:rPr lang="en-US" smtClean="0"/>
              <a:pPr/>
              <a:t>24-Jun-14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024F9E6-8BD1-4849-86DE-3CD23B63DC4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1"/>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70858" y="1019629"/>
            <a:ext cx="6858000" cy="3352800"/>
          </a:xfrm>
        </p:spPr>
        <p:txBody>
          <a:bodyPr>
            <a:normAutofit/>
          </a:bodyPr>
          <a:lstStyle/>
          <a:p>
            <a:pPr algn="ctr"/>
            <a:r>
              <a:rPr lang="en-US" b="1" dirty="0" smtClean="0"/>
              <a:t>Balancing Performance, </a:t>
            </a:r>
            <a:r>
              <a:rPr lang="en-US" b="1" dirty="0" smtClean="0"/>
              <a:t>Accuracy,</a:t>
            </a:r>
            <a:br>
              <a:rPr lang="en-US" b="1" dirty="0" smtClean="0"/>
            </a:br>
            <a:r>
              <a:rPr lang="en-US" b="1" dirty="0" smtClean="0"/>
              <a:t>and Precision </a:t>
            </a:r>
            <a:r>
              <a:rPr lang="en-US" b="1" dirty="0" smtClean="0"/>
              <a:t>for Secure Cloud Transactions</a:t>
            </a:r>
            <a:br>
              <a:rPr lang="en-US" b="1" dirty="0" smtClean="0"/>
            </a:br>
            <a:r>
              <a:rPr lang="en-US" b="1" dirty="0" smtClean="0"/>
              <a:t> </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ABSTRACT</a:t>
            </a:r>
            <a:r>
              <a:rPr lang="en-US" sz="2400" dirty="0" smtClean="0"/>
              <a:t>:</a:t>
            </a:r>
            <a:endParaRPr lang="en-US" sz="2400" dirty="0"/>
          </a:p>
        </p:txBody>
      </p:sp>
      <p:sp>
        <p:nvSpPr>
          <p:cNvPr id="3" name="Content Placeholder 2"/>
          <p:cNvSpPr>
            <a:spLocks noGrp="1"/>
          </p:cNvSpPr>
          <p:nvPr>
            <p:ph sz="quarter" idx="1"/>
          </p:nvPr>
        </p:nvSpPr>
        <p:spPr>
          <a:xfrm>
            <a:off x="457200" y="1066800"/>
            <a:ext cx="7772400" cy="5479143"/>
          </a:xfrm>
        </p:spPr>
        <p:txBody>
          <a:bodyPr>
            <a:noAutofit/>
          </a:bodyPr>
          <a:lstStyle/>
          <a:p>
            <a:pPr algn="just">
              <a:lnSpc>
                <a:spcPct val="150000"/>
              </a:lnSpc>
              <a:buNone/>
            </a:pPr>
            <a:r>
              <a:rPr lang="en-US" sz="1800" dirty="0" smtClean="0"/>
              <a:t>      In distributed transactional database systems deployed over cloud servers, entities cooperate to form proofs of authorizations that are justified by collections of certified credentials. These proofs and credentials may be evaluated and collected over extended time periods under the risk of having the underlying authorization policies or the user credentials being in inconsistent states. It therefore becomes possible for policy-based authorization systems to make unsafe decisions that might threaten sensitive resources. In this paper, we highlight the criticality of the problem. We then define the notion of trusted transactions when dealing with proofs of authorization. Accordingly, we propose several increasingly stringent levels of policy consistency constraints, and present different enforcement approaches to guarantee the trustworthiness of transactions executing on cloud servers. </a:t>
            </a: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85800" y="762000"/>
          <a:ext cx="6858000" cy="5562600"/>
        </p:xfrm>
        <a:graphic>
          <a:graphicData uri="http://schemas.openxmlformats.org/drawingml/2006/table">
            <a:tbl>
              <a:tblPr firstRow="1" bandRow="1">
                <a:tableStyleId>{BC89EF96-8CEA-46FF-86C4-4CE0E7609802}</a:tableStyleId>
              </a:tblPr>
              <a:tblGrid>
                <a:gridCol w="3429000"/>
                <a:gridCol w="3429000"/>
              </a:tblGrid>
              <a:tr h="533400">
                <a:tc>
                  <a:txBody>
                    <a:bodyPr/>
                    <a:lstStyle/>
                    <a:p>
                      <a:pPr marL="0" marR="0" algn="ctr">
                        <a:lnSpc>
                          <a:spcPct val="150000"/>
                        </a:lnSpc>
                        <a:spcBef>
                          <a:spcPts val="600"/>
                        </a:spcBef>
                        <a:spcAft>
                          <a:spcPts val="600"/>
                        </a:spcAft>
                      </a:pPr>
                      <a:r>
                        <a:rPr lang="en-US" sz="2000" b="1" dirty="0">
                          <a:latin typeface="Times New Roman"/>
                          <a:ea typeface="Times New Roman"/>
                        </a:rPr>
                        <a:t>EXISTING SYSTEM</a:t>
                      </a:r>
                      <a:endParaRPr lang="en-US" sz="2000" dirty="0">
                        <a:latin typeface="Times New Roman"/>
                        <a:ea typeface="Times New Roman"/>
                      </a:endParaRPr>
                    </a:p>
                  </a:txBody>
                  <a:tcPr marL="68580" marR="68580" marT="0" marB="0"/>
                </a:tc>
                <a:tc>
                  <a:txBody>
                    <a:bodyPr/>
                    <a:lstStyle/>
                    <a:p>
                      <a:pPr marL="0" marR="0" algn="ctr">
                        <a:lnSpc>
                          <a:spcPct val="150000"/>
                        </a:lnSpc>
                        <a:spcBef>
                          <a:spcPts val="600"/>
                        </a:spcBef>
                        <a:spcAft>
                          <a:spcPts val="600"/>
                        </a:spcAft>
                        <a:tabLst>
                          <a:tab pos="523875" algn="l"/>
                          <a:tab pos="1337310" algn="ctr"/>
                        </a:tabLst>
                      </a:pPr>
                      <a:r>
                        <a:rPr lang="en-US" sz="2000" b="1" dirty="0">
                          <a:latin typeface="Times New Roman"/>
                          <a:ea typeface="Times New Roman"/>
                        </a:rPr>
                        <a:t>PROPOSED SYSTEM</a:t>
                      </a:r>
                      <a:endParaRPr lang="en-US" sz="2000" dirty="0">
                        <a:latin typeface="Times New Roman"/>
                        <a:ea typeface="Times New Roman"/>
                      </a:endParaRPr>
                    </a:p>
                  </a:txBody>
                  <a:tcPr marL="68580" marR="68580" marT="0" marB="0"/>
                </a:tc>
              </a:tr>
              <a:tr h="4114105">
                <a:tc>
                  <a:txBody>
                    <a:bodyPr/>
                    <a:lstStyle/>
                    <a:p>
                      <a:pPr marL="231775" marR="0" lvl="0" indent="-173038" algn="just" defTabSz="914400" rtl="0" eaLnBrk="1" fontAlgn="auto" latinLnBrk="0" hangingPunct="1">
                        <a:lnSpc>
                          <a:spcPct val="150000"/>
                        </a:lnSpc>
                        <a:spcBef>
                          <a:spcPts val="0"/>
                        </a:spcBef>
                        <a:spcAft>
                          <a:spcPts val="0"/>
                        </a:spcAft>
                        <a:buClrTx/>
                        <a:buSzTx/>
                        <a:buFont typeface="Arial" pitchFamily="34" charset="0"/>
                        <a:buNone/>
                        <a:tabLst/>
                        <a:defRPr/>
                      </a:pPr>
                      <a:r>
                        <a:rPr kumimoji="0" lang="en-US" sz="1800" b="1" kern="1200" dirty="0" smtClean="0">
                          <a:solidFill>
                            <a:schemeClr val="tx1"/>
                          </a:solidFill>
                          <a:latin typeface="+mn-lt"/>
                          <a:ea typeface="+mn-ea"/>
                          <a:cs typeface="+mn-cs"/>
                        </a:rPr>
                        <a:t>EXISTING CONCEPT:-</a:t>
                      </a:r>
                      <a:endParaRPr kumimoji="0" lang="en-US" sz="1800" kern="1200" dirty="0" smtClean="0">
                        <a:solidFill>
                          <a:schemeClr val="tx1"/>
                        </a:solidFill>
                        <a:latin typeface="+mn-lt"/>
                        <a:ea typeface="+mn-ea"/>
                        <a:cs typeface="+mn-cs"/>
                      </a:endParaRPr>
                    </a:p>
                    <a:p>
                      <a:pPr marL="231775" lvl="0" indent="-173038" algn="just">
                        <a:lnSpc>
                          <a:spcPct val="150000"/>
                        </a:lnSpc>
                        <a:buFont typeface="Arial" pitchFamily="34" charset="0"/>
                        <a:buChar char="•"/>
                      </a:pPr>
                      <a:r>
                        <a:rPr kumimoji="0" lang="en-US" sz="1800" kern="1200" dirty="0" smtClean="0">
                          <a:solidFill>
                            <a:schemeClr val="tx1"/>
                          </a:solidFill>
                          <a:latin typeface="+mn-lt"/>
                          <a:ea typeface="+mn-ea"/>
                          <a:cs typeface="+mn-cs"/>
                        </a:rPr>
                        <a:t>In this existing system they using Policy based Authorization System and it’s used for used for transaction in cloud database.</a:t>
                      </a:r>
                    </a:p>
                    <a:p>
                      <a:pPr marL="231775" lvl="0" indent="-173038" algn="just">
                        <a:lnSpc>
                          <a:spcPct val="150000"/>
                        </a:lnSpc>
                        <a:buFont typeface="Arial" pitchFamily="34" charset="0"/>
                        <a:buChar char="•"/>
                      </a:pPr>
                      <a:endParaRPr kumimoji="0" lang="en-US" sz="1800" kern="1200" dirty="0" smtClean="0">
                        <a:solidFill>
                          <a:schemeClr val="tx1"/>
                        </a:solidFill>
                        <a:latin typeface="+mn-lt"/>
                        <a:ea typeface="+mn-ea"/>
                        <a:cs typeface="+mn-cs"/>
                      </a:endParaRPr>
                    </a:p>
                    <a:p>
                      <a:pPr marL="231775" indent="-173038" algn="just">
                        <a:lnSpc>
                          <a:spcPct val="150000"/>
                        </a:lnSpc>
                        <a:buFont typeface="Arial" pitchFamily="34" charset="0"/>
                        <a:buChar char="•"/>
                      </a:pPr>
                      <a:r>
                        <a:rPr kumimoji="0" lang="en-US" sz="1800" kern="1200" dirty="0" smtClean="0">
                          <a:solidFill>
                            <a:schemeClr val="tx1"/>
                          </a:solidFill>
                          <a:latin typeface="+mn-lt"/>
                          <a:ea typeface="+mn-ea"/>
                          <a:cs typeface="+mn-cs"/>
                        </a:rPr>
                        <a:t>In this system have some drawback are present, they are does not check the user are valid person and also not using atomic commit protocol.</a:t>
                      </a:r>
                      <a:endParaRPr lang="en-US" dirty="0"/>
                    </a:p>
                  </a:txBody>
                  <a:tcPr/>
                </a:tc>
                <a:tc>
                  <a:txBody>
                    <a:bodyPr/>
                    <a:lstStyle/>
                    <a:p>
                      <a:pPr marL="0" marR="0">
                        <a:lnSpc>
                          <a:spcPct val="150000"/>
                        </a:lnSpc>
                        <a:spcBef>
                          <a:spcPts val="0"/>
                        </a:spcBef>
                        <a:spcAft>
                          <a:spcPts val="0"/>
                        </a:spcAft>
                      </a:pPr>
                      <a:r>
                        <a:rPr lang="en-US" sz="1800" dirty="0">
                          <a:latin typeface="Times New Roman"/>
                          <a:ea typeface="Times New Roman"/>
                        </a:rPr>
                        <a:t> </a:t>
                      </a:r>
                      <a:r>
                        <a:rPr lang="en-US" sz="1800" b="1" dirty="0">
                          <a:latin typeface="Times New Roman"/>
                          <a:ea typeface="Times New Roman"/>
                        </a:rPr>
                        <a:t>PROPOSED CONCEPT:</a:t>
                      </a:r>
                      <a:r>
                        <a:rPr lang="en-US" sz="1800" dirty="0">
                          <a:latin typeface="Times New Roman"/>
                          <a:ea typeface="Times New Roman"/>
                        </a:rPr>
                        <a:t> </a:t>
                      </a:r>
                    </a:p>
                    <a:p>
                      <a:pPr marL="342900" marR="0" lvl="0" indent="-342900" algn="just">
                        <a:lnSpc>
                          <a:spcPct val="150000"/>
                        </a:lnSpc>
                        <a:spcBef>
                          <a:spcPts val="0"/>
                        </a:spcBef>
                        <a:spcAft>
                          <a:spcPts val="0"/>
                        </a:spcAft>
                        <a:buFont typeface="Symbol"/>
                        <a:buChar char=""/>
                      </a:pPr>
                      <a:r>
                        <a:rPr lang="en-US" sz="1800" dirty="0">
                          <a:latin typeface="Times New Roman"/>
                          <a:ea typeface="Times New Roman"/>
                        </a:rPr>
                        <a:t>In proposed system, we using two phase commit protocol in this protocol are also used to store the database in cloud environment.</a:t>
                      </a:r>
                    </a:p>
                    <a:p>
                      <a:pPr marL="342900" marR="0" lvl="0" indent="-342900" algn="just">
                        <a:lnSpc>
                          <a:spcPct val="150000"/>
                        </a:lnSpc>
                        <a:spcBef>
                          <a:spcPts val="0"/>
                        </a:spcBef>
                        <a:spcAft>
                          <a:spcPts val="0"/>
                        </a:spcAft>
                        <a:buFont typeface="Symbol"/>
                        <a:buNone/>
                      </a:pPr>
                      <a:endParaRPr lang="en-US" sz="1800" dirty="0" smtClean="0">
                        <a:latin typeface="Times New Roman"/>
                        <a:ea typeface="Times New Roman"/>
                      </a:endParaRPr>
                    </a:p>
                    <a:p>
                      <a:pPr marL="342900" marR="0" lvl="0" indent="-342900" algn="just">
                        <a:lnSpc>
                          <a:spcPct val="150000"/>
                        </a:lnSpc>
                        <a:spcBef>
                          <a:spcPts val="0"/>
                        </a:spcBef>
                        <a:spcAft>
                          <a:spcPts val="0"/>
                        </a:spcAft>
                        <a:buFont typeface="Symbol"/>
                        <a:buChar char=""/>
                      </a:pPr>
                      <a:r>
                        <a:rPr lang="en-US" sz="1800" dirty="0" smtClean="0">
                          <a:latin typeface="Times New Roman"/>
                          <a:ea typeface="Times New Roman"/>
                        </a:rPr>
                        <a:t>In </a:t>
                      </a:r>
                      <a:r>
                        <a:rPr lang="en-US" sz="1800" dirty="0">
                          <a:latin typeface="Times New Roman"/>
                          <a:ea typeface="Times New Roman"/>
                        </a:rPr>
                        <a:t>this system also we verify the person are valid are not, and also we achieve the atomic commit protocol.</a:t>
                      </a:r>
                    </a:p>
                  </a:txBody>
                  <a:tcPr marL="68580" marR="68580"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
          <a:ext cx="7772400" cy="6934198"/>
        </p:xfrm>
        <a:graphic>
          <a:graphicData uri="http://schemas.openxmlformats.org/drawingml/2006/table">
            <a:tbl>
              <a:tblPr firstRow="1" bandRow="1">
                <a:tableStyleId>{BC89EF96-8CEA-46FF-86C4-4CE0E7609802}</a:tableStyleId>
              </a:tblPr>
              <a:tblGrid>
                <a:gridCol w="3886200"/>
                <a:gridCol w="3886200"/>
              </a:tblGrid>
              <a:tr h="533399">
                <a:tc>
                  <a:txBody>
                    <a:bodyPr/>
                    <a:lstStyle/>
                    <a:p>
                      <a:pPr marL="0" marR="0" algn="ctr">
                        <a:lnSpc>
                          <a:spcPct val="150000"/>
                        </a:lnSpc>
                        <a:spcBef>
                          <a:spcPts val="600"/>
                        </a:spcBef>
                        <a:spcAft>
                          <a:spcPts val="600"/>
                        </a:spcAft>
                      </a:pPr>
                      <a:r>
                        <a:rPr lang="en-US" sz="2000" b="1" dirty="0">
                          <a:latin typeface="Times New Roman"/>
                          <a:ea typeface="Times New Roman"/>
                        </a:rPr>
                        <a:t>EXISTING SYSTEM</a:t>
                      </a:r>
                      <a:endParaRPr lang="en-US" sz="2000" dirty="0">
                        <a:latin typeface="Times New Roman"/>
                        <a:ea typeface="Times New Roman"/>
                      </a:endParaRPr>
                    </a:p>
                  </a:txBody>
                  <a:tcPr marL="68580" marR="68580" marT="0" marB="0"/>
                </a:tc>
                <a:tc>
                  <a:txBody>
                    <a:bodyPr/>
                    <a:lstStyle/>
                    <a:p>
                      <a:pPr marL="0" marR="0" algn="ctr">
                        <a:lnSpc>
                          <a:spcPct val="150000"/>
                        </a:lnSpc>
                        <a:spcBef>
                          <a:spcPts val="600"/>
                        </a:spcBef>
                        <a:spcAft>
                          <a:spcPts val="600"/>
                        </a:spcAft>
                        <a:tabLst>
                          <a:tab pos="523875" algn="l"/>
                          <a:tab pos="1337310" algn="ctr"/>
                        </a:tabLst>
                      </a:pPr>
                      <a:r>
                        <a:rPr lang="en-US" sz="2000" b="1" dirty="0">
                          <a:latin typeface="Times New Roman"/>
                          <a:ea typeface="Times New Roman"/>
                        </a:rPr>
                        <a:t>PROPOSED SYSTEM</a:t>
                      </a:r>
                      <a:endParaRPr lang="en-US" sz="2000" dirty="0">
                        <a:latin typeface="Times New Roman"/>
                        <a:ea typeface="Times New Roman"/>
                      </a:endParaRPr>
                    </a:p>
                  </a:txBody>
                  <a:tcPr marL="68580" marR="68580" marT="0" marB="0"/>
                </a:tc>
              </a:tr>
              <a:tr h="1433873">
                <a:tc>
                  <a:txBody>
                    <a:bodyPr/>
                    <a:lstStyle/>
                    <a:p>
                      <a:pPr marL="0" marR="0">
                        <a:lnSpc>
                          <a:spcPct val="150000"/>
                        </a:lnSpc>
                        <a:spcBef>
                          <a:spcPts val="0"/>
                        </a:spcBef>
                        <a:spcAft>
                          <a:spcPts val="0"/>
                        </a:spcAft>
                      </a:pPr>
                      <a:r>
                        <a:rPr lang="en-US" sz="1800" b="1" dirty="0">
                          <a:latin typeface="Times New Roman"/>
                          <a:ea typeface="Times New Roman"/>
                        </a:rPr>
                        <a:t>EXISTING TECHNIQUE:-</a:t>
                      </a:r>
                      <a:endParaRPr lang="en-US" sz="1800" dirty="0">
                        <a:latin typeface="Times New Roman"/>
                        <a:ea typeface="Times New Roman"/>
                      </a:endParaRPr>
                    </a:p>
                    <a:p>
                      <a:pPr marL="342900" marR="0" lvl="0" indent="-342900">
                        <a:lnSpc>
                          <a:spcPct val="150000"/>
                        </a:lnSpc>
                        <a:spcBef>
                          <a:spcPts val="0"/>
                        </a:spcBef>
                        <a:spcAft>
                          <a:spcPts val="0"/>
                        </a:spcAft>
                        <a:buFont typeface="Symbol"/>
                        <a:buChar char=""/>
                      </a:pPr>
                      <a:r>
                        <a:rPr lang="en-US" sz="1800" b="0" dirty="0">
                          <a:latin typeface="Times New Roman"/>
                          <a:ea typeface="Times New Roman"/>
                        </a:rPr>
                        <a:t>Policy-Based Authorization Systems</a:t>
                      </a:r>
                    </a:p>
                  </a:txBody>
                  <a:tcPr marL="68580" marR="68580" marT="0" marB="0"/>
                </a:tc>
                <a:tc>
                  <a:txBody>
                    <a:bodyPr/>
                    <a:lstStyle/>
                    <a:p>
                      <a:pPr marL="0" marR="0">
                        <a:lnSpc>
                          <a:spcPct val="150000"/>
                        </a:lnSpc>
                        <a:spcBef>
                          <a:spcPts val="0"/>
                        </a:spcBef>
                        <a:spcAft>
                          <a:spcPts val="0"/>
                        </a:spcAft>
                      </a:pPr>
                      <a:r>
                        <a:rPr lang="en-US" sz="1800" b="1" dirty="0">
                          <a:latin typeface="Times New Roman"/>
                          <a:ea typeface="Times New Roman"/>
                        </a:rPr>
                        <a:t>PROPOSED TECHNIQUE:</a:t>
                      </a:r>
                      <a:r>
                        <a:rPr lang="en-US" sz="1800" dirty="0">
                          <a:latin typeface="Times New Roman"/>
                          <a:ea typeface="Times New Roman"/>
                        </a:rPr>
                        <a:t>-</a:t>
                      </a:r>
                    </a:p>
                    <a:p>
                      <a:pPr marL="342900" marR="0" lvl="0" indent="-342900">
                        <a:lnSpc>
                          <a:spcPct val="150000"/>
                        </a:lnSpc>
                        <a:spcBef>
                          <a:spcPts val="0"/>
                        </a:spcBef>
                        <a:spcAft>
                          <a:spcPts val="0"/>
                        </a:spcAft>
                        <a:buFont typeface="Symbol"/>
                        <a:buChar char=""/>
                      </a:pPr>
                      <a:r>
                        <a:rPr lang="en-US" sz="1800" b="0" dirty="0">
                          <a:latin typeface="Times New Roman"/>
                          <a:ea typeface="Times New Roman"/>
                        </a:rPr>
                        <a:t>Two-Phase Validation Commit </a:t>
                      </a:r>
                      <a:r>
                        <a:rPr lang="en-US" sz="1800" b="0" dirty="0" smtClean="0">
                          <a:latin typeface="Times New Roman"/>
                          <a:ea typeface="Times New Roman"/>
                        </a:rPr>
                        <a:t>protocol.</a:t>
                      </a:r>
                      <a:endParaRPr lang="en-US" sz="1800" b="0" dirty="0">
                        <a:latin typeface="Times New Roman"/>
                        <a:ea typeface="Times New Roman"/>
                      </a:endParaRPr>
                    </a:p>
                  </a:txBody>
                  <a:tcPr marL="68580" marR="68580" marT="0" marB="0"/>
                </a:tc>
              </a:tr>
              <a:tr h="4966926">
                <a:tc>
                  <a:txBody>
                    <a:bodyPr/>
                    <a:lstStyle/>
                    <a:p>
                      <a:pPr marL="0" marR="0">
                        <a:lnSpc>
                          <a:spcPct val="150000"/>
                        </a:lnSpc>
                        <a:spcBef>
                          <a:spcPts val="0"/>
                        </a:spcBef>
                        <a:spcAft>
                          <a:spcPts val="0"/>
                        </a:spcAft>
                      </a:pPr>
                      <a:r>
                        <a:rPr lang="en-US" sz="1800" b="1" dirty="0">
                          <a:latin typeface="Times New Roman"/>
                          <a:ea typeface="Times New Roman"/>
                        </a:rPr>
                        <a:t>TECHNIQUE DEFINITION:-</a:t>
                      </a:r>
                      <a:endParaRPr lang="en-US" sz="1800" dirty="0">
                        <a:latin typeface="Times New Roman"/>
                        <a:ea typeface="Times New Roman"/>
                      </a:endParaRPr>
                    </a:p>
                    <a:p>
                      <a:pPr marL="342900" marR="0" lvl="0" indent="-342900" algn="just">
                        <a:lnSpc>
                          <a:spcPct val="150000"/>
                        </a:lnSpc>
                        <a:spcBef>
                          <a:spcPts val="0"/>
                        </a:spcBef>
                        <a:spcAft>
                          <a:spcPts val="0"/>
                        </a:spcAft>
                        <a:buFont typeface="Symbol"/>
                        <a:buChar char=""/>
                      </a:pPr>
                      <a:r>
                        <a:rPr lang="en-US" sz="1800" dirty="0">
                          <a:latin typeface="Times New Roman"/>
                          <a:ea typeface="Times New Roman"/>
                        </a:rPr>
                        <a:t>In this system are used on transaction in cloud environment and also have drawback in policy-based authorization systems  they are consistency problems can arise in transaction database also its easily affected by unauthorized person the data and Incremental Punctual the worst performance—especially when </a:t>
                      </a:r>
                      <a:r>
                        <a:rPr lang="en-US" sz="1800" dirty="0" smtClean="0">
                          <a:latin typeface="Times New Roman"/>
                          <a:ea typeface="Times New Roman"/>
                        </a:rPr>
                        <a:t>frequent </a:t>
                      </a:r>
                      <a:r>
                        <a:rPr lang="en-US" sz="1800" dirty="0">
                          <a:latin typeface="Times New Roman"/>
                          <a:ea typeface="Times New Roman"/>
                        </a:rPr>
                        <a:t>policy updates occur</a:t>
                      </a:r>
                    </a:p>
                  </a:txBody>
                  <a:tcPr marL="68580" marR="68580" marT="0" marB="0"/>
                </a:tc>
                <a:tc>
                  <a:txBody>
                    <a:bodyPr/>
                    <a:lstStyle/>
                    <a:p>
                      <a:pPr marL="0" marR="0">
                        <a:lnSpc>
                          <a:spcPct val="150000"/>
                        </a:lnSpc>
                        <a:spcBef>
                          <a:spcPts val="0"/>
                        </a:spcBef>
                        <a:spcAft>
                          <a:spcPts val="0"/>
                        </a:spcAft>
                      </a:pPr>
                      <a:r>
                        <a:rPr lang="en-US" sz="1800" b="1" dirty="0">
                          <a:latin typeface="Times New Roman"/>
                          <a:ea typeface="Times New Roman"/>
                        </a:rPr>
                        <a:t>TECHNIQUE DEFINITION:-</a:t>
                      </a:r>
                      <a:endParaRPr lang="en-US" sz="1800" dirty="0">
                        <a:latin typeface="Times New Roman"/>
                        <a:ea typeface="Times New Roman"/>
                      </a:endParaRPr>
                    </a:p>
                    <a:p>
                      <a:pPr marL="342900" marR="0" lvl="0" indent="-342900" algn="just">
                        <a:lnSpc>
                          <a:spcPct val="150000"/>
                        </a:lnSpc>
                        <a:spcBef>
                          <a:spcPts val="0"/>
                        </a:spcBef>
                        <a:spcAft>
                          <a:spcPts val="0"/>
                        </a:spcAft>
                        <a:buFont typeface="Symbol"/>
                        <a:buChar char=""/>
                      </a:pPr>
                      <a:r>
                        <a:rPr lang="en-US" sz="1800" dirty="0">
                          <a:latin typeface="Times New Roman"/>
                          <a:ea typeface="Times New Roman"/>
                        </a:rPr>
                        <a:t>We using Two-Phase Validation Commit protocol, by using this algorithm to give the more secure transaction, identifies the both trusted person and also achieves the acid properties. Before Authorize they send prepare-to-commit technique they used for identify the </a:t>
                      </a:r>
                      <a:r>
                        <a:rPr lang="en-US" sz="1800" dirty="0" smtClean="0">
                          <a:latin typeface="Times New Roman"/>
                          <a:ea typeface="Times New Roman"/>
                        </a:rPr>
                        <a:t>person</a:t>
                      </a:r>
                      <a:r>
                        <a:rPr lang="en-US" sz="1800" dirty="0">
                          <a:latin typeface="Times New Roman"/>
                          <a:ea typeface="Times New Roman"/>
                        </a:rPr>
                        <a:t>.</a:t>
                      </a:r>
                    </a:p>
                  </a:txBody>
                  <a:tcPr marL="68580" marR="68580" marT="0" marB="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62000" y="838200"/>
          <a:ext cx="6858000" cy="3200400"/>
        </p:xfrm>
        <a:graphic>
          <a:graphicData uri="http://schemas.openxmlformats.org/drawingml/2006/table">
            <a:tbl>
              <a:tblPr firstRow="1" bandRow="1">
                <a:tableStyleId>{BC89EF96-8CEA-46FF-86C4-4CE0E7609802}</a:tableStyleId>
              </a:tblPr>
              <a:tblGrid>
                <a:gridCol w="3429000"/>
                <a:gridCol w="3429000"/>
              </a:tblGrid>
              <a:tr h="685800">
                <a:tc>
                  <a:txBody>
                    <a:bodyPr/>
                    <a:lstStyle/>
                    <a:p>
                      <a:pPr marL="0" marR="0" algn="ctr">
                        <a:lnSpc>
                          <a:spcPct val="150000"/>
                        </a:lnSpc>
                        <a:spcBef>
                          <a:spcPts val="600"/>
                        </a:spcBef>
                        <a:spcAft>
                          <a:spcPts val="600"/>
                        </a:spcAft>
                      </a:pPr>
                      <a:r>
                        <a:rPr lang="en-US" sz="2000" b="1" dirty="0">
                          <a:latin typeface="Times New Roman"/>
                          <a:ea typeface="Times New Roman"/>
                        </a:rPr>
                        <a:t>EXISTING SYSTEM</a:t>
                      </a:r>
                      <a:endParaRPr lang="en-US" sz="2000" dirty="0">
                        <a:latin typeface="Times New Roman"/>
                        <a:ea typeface="Times New Roman"/>
                      </a:endParaRPr>
                    </a:p>
                  </a:txBody>
                  <a:tcPr marL="68580" marR="68580" marT="0" marB="0"/>
                </a:tc>
                <a:tc>
                  <a:txBody>
                    <a:bodyPr/>
                    <a:lstStyle/>
                    <a:p>
                      <a:pPr marL="0" marR="0" algn="ctr">
                        <a:lnSpc>
                          <a:spcPct val="150000"/>
                        </a:lnSpc>
                        <a:spcBef>
                          <a:spcPts val="600"/>
                        </a:spcBef>
                        <a:spcAft>
                          <a:spcPts val="600"/>
                        </a:spcAft>
                        <a:tabLst>
                          <a:tab pos="523875" algn="l"/>
                          <a:tab pos="1337310" algn="ctr"/>
                        </a:tabLst>
                      </a:pPr>
                      <a:r>
                        <a:rPr lang="en-US" sz="2000" b="1" dirty="0">
                          <a:latin typeface="Times New Roman"/>
                          <a:ea typeface="Times New Roman"/>
                        </a:rPr>
                        <a:t>PROPOSED SYSTEM</a:t>
                      </a:r>
                      <a:endParaRPr lang="en-US" sz="2000" dirty="0">
                        <a:latin typeface="Times New Roman"/>
                        <a:ea typeface="Times New Roman"/>
                      </a:endParaRPr>
                    </a:p>
                  </a:txBody>
                  <a:tcPr marL="68580" marR="68580" marT="0" marB="0"/>
                </a:tc>
              </a:tr>
              <a:tr h="2514600">
                <a:tc>
                  <a:txBody>
                    <a:bodyPr/>
                    <a:lstStyle/>
                    <a:p>
                      <a:pPr marL="0" marR="0" algn="just">
                        <a:lnSpc>
                          <a:spcPct val="150000"/>
                        </a:lnSpc>
                        <a:spcBef>
                          <a:spcPts val="0"/>
                        </a:spcBef>
                        <a:spcAft>
                          <a:spcPts val="0"/>
                        </a:spcAft>
                      </a:pPr>
                      <a:r>
                        <a:rPr lang="en-US" sz="1800" b="0" dirty="0">
                          <a:latin typeface="Times New Roman"/>
                          <a:ea typeface="Times New Roman"/>
                        </a:rPr>
                        <a:t>DRAWBACKS:-</a:t>
                      </a:r>
                    </a:p>
                    <a:p>
                      <a:pPr marL="342900" marR="0" lvl="0" indent="-342900" algn="just">
                        <a:lnSpc>
                          <a:spcPct val="150000"/>
                        </a:lnSpc>
                        <a:spcBef>
                          <a:spcPts val="0"/>
                        </a:spcBef>
                        <a:spcAft>
                          <a:spcPts val="0"/>
                        </a:spcAft>
                        <a:buFont typeface="Symbol"/>
                        <a:buChar char=""/>
                      </a:pPr>
                      <a:r>
                        <a:rPr lang="en-US" sz="1800" b="0" dirty="0">
                          <a:latin typeface="Times New Roman"/>
                          <a:ea typeface="Times New Roman"/>
                        </a:rPr>
                        <a:t>It store without encrypt data, so unknown person can access it.</a:t>
                      </a:r>
                    </a:p>
                    <a:p>
                      <a:pPr marL="342900" marR="0" lvl="0" indent="-342900" algn="just">
                        <a:lnSpc>
                          <a:spcPct val="150000"/>
                        </a:lnSpc>
                        <a:spcBef>
                          <a:spcPts val="0"/>
                        </a:spcBef>
                        <a:spcAft>
                          <a:spcPts val="0"/>
                        </a:spcAft>
                        <a:buFont typeface="Symbol"/>
                        <a:buChar char=""/>
                      </a:pPr>
                      <a:endParaRPr lang="en-US" sz="1800" b="0" dirty="0" smtClean="0">
                        <a:latin typeface="Times New Roman"/>
                        <a:ea typeface="Times New Roman"/>
                      </a:endParaRPr>
                    </a:p>
                    <a:p>
                      <a:pPr marL="342900" marR="0" lvl="0" indent="-342900" algn="just">
                        <a:lnSpc>
                          <a:spcPct val="150000"/>
                        </a:lnSpc>
                        <a:spcBef>
                          <a:spcPts val="0"/>
                        </a:spcBef>
                        <a:spcAft>
                          <a:spcPts val="0"/>
                        </a:spcAft>
                        <a:buFont typeface="Symbol"/>
                        <a:buChar char=""/>
                      </a:pPr>
                      <a:r>
                        <a:rPr lang="en-US" sz="1800" b="0" dirty="0" smtClean="0">
                          <a:latin typeface="Times New Roman"/>
                          <a:ea typeface="Times New Roman"/>
                        </a:rPr>
                        <a:t>Number </a:t>
                      </a:r>
                      <a:r>
                        <a:rPr lang="en-US" sz="1800" b="0" dirty="0">
                          <a:latin typeface="Times New Roman"/>
                          <a:ea typeface="Times New Roman"/>
                        </a:rPr>
                        <a:t>of request from client so server will easy burden.</a:t>
                      </a:r>
                    </a:p>
                  </a:txBody>
                  <a:tcPr marL="68580" marR="68580" marT="0" marB="0"/>
                </a:tc>
                <a:tc>
                  <a:txBody>
                    <a:bodyPr/>
                    <a:lstStyle/>
                    <a:p>
                      <a:pPr marL="0" marR="0" algn="just">
                        <a:lnSpc>
                          <a:spcPct val="150000"/>
                        </a:lnSpc>
                        <a:spcBef>
                          <a:spcPts val="0"/>
                        </a:spcBef>
                        <a:spcAft>
                          <a:spcPts val="0"/>
                        </a:spcAft>
                      </a:pPr>
                      <a:r>
                        <a:rPr lang="en-US" sz="1800" b="0" dirty="0">
                          <a:latin typeface="Times New Roman"/>
                          <a:ea typeface="Times New Roman"/>
                        </a:rPr>
                        <a:t>ADVANTAGES:-</a:t>
                      </a:r>
                    </a:p>
                    <a:p>
                      <a:pPr marL="409575" marR="0" lvl="1" indent="-285750" algn="just">
                        <a:lnSpc>
                          <a:spcPct val="150000"/>
                        </a:lnSpc>
                        <a:spcBef>
                          <a:spcPts val="0"/>
                        </a:spcBef>
                        <a:spcAft>
                          <a:spcPts val="0"/>
                        </a:spcAft>
                        <a:buFont typeface="Symbol"/>
                        <a:buChar char=""/>
                      </a:pPr>
                      <a:r>
                        <a:rPr lang="en-US" sz="1800" b="0" dirty="0">
                          <a:latin typeface="Times New Roman"/>
                          <a:ea typeface="Times New Roman"/>
                        </a:rPr>
                        <a:t>The number client can  access server will not burden by using of  2PVC protocol</a:t>
                      </a:r>
                    </a:p>
                    <a:p>
                      <a:pPr marL="409575" marR="0" lvl="1" indent="-285750" algn="just">
                        <a:lnSpc>
                          <a:spcPct val="150000"/>
                        </a:lnSpc>
                        <a:spcBef>
                          <a:spcPts val="0"/>
                        </a:spcBef>
                        <a:spcAft>
                          <a:spcPts val="0"/>
                        </a:spcAft>
                        <a:buFont typeface="Symbol"/>
                        <a:buChar char=""/>
                      </a:pPr>
                      <a:r>
                        <a:rPr lang="en-US" sz="1800" b="0" dirty="0">
                          <a:latin typeface="Times New Roman"/>
                          <a:ea typeface="Times New Roman"/>
                        </a:rPr>
                        <a:t>It store secure data by using encryption algorithm.</a:t>
                      </a:r>
                    </a:p>
                  </a:txBody>
                  <a:tcPr marL="68580" marR="68580" marT="0" marB="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7924800" cy="5928360"/>
          </a:xfrm>
        </p:spPr>
        <p:txBody>
          <a:bodyPr/>
          <a:lstStyle/>
          <a:p>
            <a:pPr algn="just">
              <a:lnSpc>
                <a:spcPct val="150000"/>
              </a:lnSpc>
              <a:buNone/>
            </a:pPr>
            <a:r>
              <a:rPr lang="en-US" sz="2400" dirty="0" smtClean="0"/>
              <a:t>APPLICATIONS</a:t>
            </a:r>
            <a:r>
              <a:rPr lang="en-US" dirty="0" smtClean="0"/>
              <a:t>:</a:t>
            </a:r>
          </a:p>
          <a:p>
            <a:pPr algn="just">
              <a:lnSpc>
                <a:spcPct val="150000"/>
              </a:lnSpc>
              <a:buFont typeface="Arial" pitchFamily="34" charset="0"/>
              <a:buChar char="•"/>
            </a:pPr>
            <a:r>
              <a:rPr lang="en-US" sz="2000" dirty="0" smtClean="0"/>
              <a:t>Online banking application.</a:t>
            </a:r>
          </a:p>
          <a:p>
            <a:pPr algn="just">
              <a:lnSpc>
                <a:spcPct val="150000"/>
              </a:lnSpc>
              <a:buFont typeface="Arial" pitchFamily="34" charset="0"/>
              <a:buChar char="•"/>
            </a:pPr>
            <a:r>
              <a:rPr lang="en-US" sz="2000" dirty="0" smtClean="0"/>
              <a:t>Online file transfer.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pPr>
              <a:buNone/>
            </a:pPr>
            <a:r>
              <a:rPr lang="en-US" b="1" dirty="0" smtClean="0"/>
              <a:t>HARDWARE  REQUIREMENTS</a:t>
            </a:r>
          </a:p>
          <a:p>
            <a:pPr>
              <a:buNone/>
            </a:pPr>
            <a:endParaRPr lang="en-US" dirty="0" smtClean="0"/>
          </a:p>
          <a:p>
            <a:pPr marL="406400" indent="-174625">
              <a:buFont typeface="Arial" pitchFamily="34" charset="0"/>
              <a:buChar char="•"/>
            </a:pPr>
            <a:r>
              <a:rPr lang="en-US" sz="1900" dirty="0" smtClean="0"/>
              <a:t>PROCESSOR	</a:t>
            </a:r>
            <a:r>
              <a:rPr lang="en-US" sz="1900" dirty="0" smtClean="0"/>
              <a:t>	:  </a:t>
            </a:r>
            <a:r>
              <a:rPr lang="en-US" sz="1900" dirty="0" smtClean="0"/>
              <a:t>	PENTIUM IV 2.6 GHz, Intel Core 2 Duo.</a:t>
            </a:r>
          </a:p>
          <a:p>
            <a:pPr marL="406400" indent="-174625">
              <a:buFont typeface="Arial" pitchFamily="34" charset="0"/>
              <a:buChar char="•"/>
            </a:pPr>
            <a:r>
              <a:rPr lang="en-US" sz="1900" dirty="0" smtClean="0"/>
              <a:t>RAM	</a:t>
            </a:r>
            <a:r>
              <a:rPr lang="en-US" sz="1900" b="1" dirty="0" smtClean="0"/>
              <a:t>	</a:t>
            </a:r>
            <a:r>
              <a:rPr lang="en-US" sz="1900" dirty="0" smtClean="0"/>
              <a:t>:	512 MB DD RAM</a:t>
            </a:r>
          </a:p>
          <a:p>
            <a:pPr marL="406400" indent="-174625">
              <a:buFont typeface="Arial" pitchFamily="34" charset="0"/>
              <a:buChar char="•"/>
            </a:pPr>
            <a:r>
              <a:rPr lang="en-US" sz="1900" dirty="0" smtClean="0"/>
              <a:t>MONITOR		:	15” COLOR</a:t>
            </a:r>
          </a:p>
          <a:p>
            <a:pPr marL="406400" indent="-174625">
              <a:buFont typeface="Arial" pitchFamily="34" charset="0"/>
              <a:buChar char="•"/>
            </a:pPr>
            <a:r>
              <a:rPr lang="en-US" sz="1900" dirty="0" smtClean="0"/>
              <a:t>HARD DISK 	</a:t>
            </a:r>
            <a:r>
              <a:rPr lang="en-US" sz="1900" dirty="0" smtClean="0"/>
              <a:t>	:</a:t>
            </a:r>
            <a:r>
              <a:rPr lang="en-US" sz="1900" dirty="0" smtClean="0"/>
              <a:t>	40 GB</a:t>
            </a:r>
          </a:p>
          <a:p>
            <a:pPr>
              <a:buNone/>
            </a:pPr>
            <a:endParaRPr lang="en-US" dirty="0" smtClean="0"/>
          </a:p>
          <a:p>
            <a:pPr>
              <a:buNone/>
            </a:pPr>
            <a:r>
              <a:rPr lang="en-US" b="1" dirty="0" smtClean="0"/>
              <a:t>SOFTWARE REQUIREMENTS</a:t>
            </a:r>
          </a:p>
          <a:p>
            <a:pPr>
              <a:buNone/>
            </a:pPr>
            <a:endParaRPr lang="en-US" dirty="0" smtClean="0"/>
          </a:p>
          <a:p>
            <a:pPr marL="465138" indent="-233363">
              <a:buFont typeface="Arial" pitchFamily="34" charset="0"/>
              <a:buChar char="•"/>
            </a:pPr>
            <a:r>
              <a:rPr lang="en-US" sz="2200" dirty="0" smtClean="0"/>
              <a:t>Client side      	</a:t>
            </a:r>
            <a:r>
              <a:rPr lang="en-US" sz="2200" dirty="0" smtClean="0"/>
              <a:t> :             JAVA,HIBERNATE,SERVLET,JSP</a:t>
            </a:r>
            <a:endParaRPr lang="en-US" sz="2200" dirty="0" smtClean="0"/>
          </a:p>
          <a:p>
            <a:pPr marL="465138" lvl="0" indent="-233363">
              <a:buFont typeface="Arial" pitchFamily="34" charset="0"/>
              <a:buChar char="•"/>
            </a:pPr>
            <a:r>
              <a:rPr lang="en-US" sz="2200" dirty="0" smtClean="0"/>
              <a:t>Database             </a:t>
            </a:r>
            <a:r>
              <a:rPr lang="en-US" sz="2200" dirty="0" smtClean="0"/>
              <a:t>	 :</a:t>
            </a:r>
            <a:r>
              <a:rPr lang="en-US" sz="2200" dirty="0" smtClean="0"/>
              <a:t>	MS-SQL 2005</a:t>
            </a:r>
          </a:p>
          <a:p>
            <a:pPr marL="465138" lvl="0" indent="-233363">
              <a:buFont typeface="Arial" pitchFamily="34" charset="0"/>
              <a:buChar char="•"/>
            </a:pPr>
            <a:r>
              <a:rPr lang="en-US" sz="2200" dirty="0" smtClean="0"/>
              <a:t>IDE		</a:t>
            </a:r>
            <a:r>
              <a:rPr lang="en-US" sz="2200" dirty="0" smtClean="0"/>
              <a:t>	 :</a:t>
            </a:r>
            <a:r>
              <a:rPr lang="en-US" sz="2200" dirty="0" smtClean="0"/>
              <a:t>	</a:t>
            </a:r>
            <a:r>
              <a:rPr lang="en-US" sz="2200" dirty="0" err="1" smtClean="0"/>
              <a:t>NetBeans</a:t>
            </a:r>
            <a:r>
              <a:rPr lang="en-US" sz="2200" dirty="0" smtClean="0"/>
              <a:t> 6.9 / Eclipse </a:t>
            </a:r>
          </a:p>
          <a:p>
            <a:endParaRPr lang="en-US" dirty="0" smtClean="0"/>
          </a:p>
          <a:p>
            <a:endParaRPr lang="en-US" dirty="0" smtClean="0"/>
          </a:p>
          <a:p>
            <a:pPr lvl="1"/>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algn="just"/>
            <a:r>
              <a:rPr lang="en-US" sz="2400" dirty="0" smtClean="0"/>
              <a:t>FUTURE ENHANCEMENTS:</a:t>
            </a:r>
            <a:endParaRPr lang="en-US" sz="2400" dirty="0"/>
          </a:p>
        </p:txBody>
      </p:sp>
      <p:sp>
        <p:nvSpPr>
          <p:cNvPr id="3" name="Rectangle 2"/>
          <p:cNvSpPr>
            <a:spLocks noGrp="1"/>
          </p:cNvSpPr>
          <p:nvPr>
            <p:ph sz="quarter" idx="1"/>
          </p:nvPr>
        </p:nvSpPr>
        <p:spPr>
          <a:xfrm>
            <a:off x="457200" y="1219200"/>
            <a:ext cx="7543800" cy="4937760"/>
          </a:xfrm>
        </p:spPr>
        <p:txBody>
          <a:bodyPr>
            <a:normAutofit/>
          </a:bodyPr>
          <a:lstStyle/>
          <a:p>
            <a:pPr marL="273050" indent="641350" algn="just">
              <a:lnSpc>
                <a:spcPct val="150000"/>
              </a:lnSpc>
              <a:buNone/>
            </a:pPr>
            <a:r>
              <a:rPr lang="en-US" sz="1800" dirty="0" smtClean="0"/>
              <a:t>We identified several consistency problems that can arise during cloud-hosted transaction processing using weak consistency models, particularly if policy-based authorization systems are used to enforce access controls. We used workloads to experimentally evaluate implementations of our proposed consistency models relative to three core metrics: transaction processing performance, accuracy (i.e., global versus view consistency and regency of policies used), and precision (level of agreement among transaction participants). We found that high performance comes at a cost: Deferred and Punctual proofs had minimal overheads, but failed to detect certain types of consistency problems.</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buNone/>
            </a:pPr>
            <a:r>
              <a:rPr lang="en-US" sz="7200" dirty="0" smtClean="0"/>
              <a:t>  Thank you</a:t>
            </a:r>
            <a:endParaRPr lang="en-US" sz="7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amworkPresentatio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Custom 1">
      <a:majorFont>
        <a:latin typeface="Times New Roman"/>
        <a:ea typeface=""/>
        <a:cs typeface=""/>
      </a:majorFont>
      <a:minorFont>
        <a:latin typeface="Times New Roman"/>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8B9B2CA-EDF7-4407-9951-4E000200DD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Aspect</Template>
  <TotalTime>0</TotalTime>
  <Words>540</Words>
  <Application>Microsoft Office PowerPoint</Application>
  <PresentationFormat>On-screen Show (4:3)</PresentationFormat>
  <Paragraphs>62</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TeamworkPresentation</vt:lpstr>
      <vt:lpstr>Balancing Performance, Accuracy, and Precision for Secure Cloud Transactions  </vt:lpstr>
      <vt:lpstr>ABSTRACT:</vt:lpstr>
      <vt:lpstr>Slide 3</vt:lpstr>
      <vt:lpstr>Slide 4</vt:lpstr>
      <vt:lpstr>Slide 5</vt:lpstr>
      <vt:lpstr>Slide 6</vt:lpstr>
      <vt:lpstr>Slide 7</vt:lpstr>
      <vt:lpstr>FUTURE ENHANCEMENTS:</vt:lpstr>
      <vt:lpstr>Slide 9</vt:lpstr>
    </vt:vector>
  </TitlesOfParts>
  <Company>RAM INNOVATIVES;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 INNOVATIVES</dc:creator>
  <cp:lastModifiedBy/>
  <cp:revision>1</cp:revision>
  <dcterms:created xsi:type="dcterms:W3CDTF">2011-12-28T07:21:29Z</dcterms:created>
  <dcterms:modified xsi:type="dcterms:W3CDTF">2014-06-24T08:04:52Z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TC102282699990</vt:lpwstr>
  </property>
</Properties>
</file>