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51"/>
  </p:notesMasterIdLst>
  <p:sldIdLst>
    <p:sldId id="256" r:id="rId2"/>
    <p:sldId id="257" r:id="rId3"/>
    <p:sldId id="264" r:id="rId4"/>
    <p:sldId id="258" r:id="rId5"/>
    <p:sldId id="260" r:id="rId6"/>
    <p:sldId id="268" r:id="rId7"/>
    <p:sldId id="263" r:id="rId8"/>
    <p:sldId id="271" r:id="rId9"/>
    <p:sldId id="272" r:id="rId10"/>
    <p:sldId id="273" r:id="rId11"/>
    <p:sldId id="275" r:id="rId12"/>
    <p:sldId id="276" r:id="rId13"/>
    <p:sldId id="277" r:id="rId14"/>
    <p:sldId id="280" r:id="rId15"/>
    <p:sldId id="278" r:id="rId16"/>
    <p:sldId id="279" r:id="rId17"/>
    <p:sldId id="281" r:id="rId18"/>
    <p:sldId id="282" r:id="rId19"/>
    <p:sldId id="283" r:id="rId20"/>
    <p:sldId id="284" r:id="rId21"/>
    <p:sldId id="286" r:id="rId22"/>
    <p:sldId id="287" r:id="rId23"/>
    <p:sldId id="288" r:id="rId24"/>
    <p:sldId id="289" r:id="rId25"/>
    <p:sldId id="290" r:id="rId26"/>
    <p:sldId id="291" r:id="rId27"/>
    <p:sldId id="293" r:id="rId28"/>
    <p:sldId id="294" r:id="rId29"/>
    <p:sldId id="295" r:id="rId30"/>
    <p:sldId id="296" r:id="rId31"/>
    <p:sldId id="297" r:id="rId32"/>
    <p:sldId id="298" r:id="rId33"/>
    <p:sldId id="299" r:id="rId34"/>
    <p:sldId id="300" r:id="rId35"/>
    <p:sldId id="301" r:id="rId36"/>
    <p:sldId id="302" r:id="rId37"/>
    <p:sldId id="324" r:id="rId38"/>
    <p:sldId id="320" r:id="rId39"/>
    <p:sldId id="321" r:id="rId40"/>
    <p:sldId id="322" r:id="rId41"/>
    <p:sldId id="323" r:id="rId42"/>
    <p:sldId id="313" r:id="rId43"/>
    <p:sldId id="314" r:id="rId44"/>
    <p:sldId id="315" r:id="rId45"/>
    <p:sldId id="316" r:id="rId46"/>
    <p:sldId id="310" r:id="rId47"/>
    <p:sldId id="311" r:id="rId48"/>
    <p:sldId id="30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8"/>
      </p:cViewPr>
      <p:guideLst>
        <p:guide orient="horz" pos="2160"/>
        <p:guide pos="3840"/>
      </p:guideLst>
    </p:cSldViewPr>
  </p:slideViewPr>
  <p:notesTextViewPr>
    <p:cViewPr>
      <p:scale>
        <a:sx n="1" d="1"/>
        <a:sy n="1" d="1"/>
      </p:scale>
      <p:origin x="0" y="0"/>
    </p:cViewPr>
  </p:notesTextViewPr>
  <p:sorterViewPr>
    <p:cViewPr>
      <p:scale>
        <a:sx n="61" d="100"/>
        <a:sy n="61" d="100"/>
      </p:scale>
      <p:origin x="0" y="259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C4BE0-4B22-4249-B520-923D4EB351E1}" type="datetimeFigureOut">
              <a:rPr lang="en-GB" smtClean="0"/>
              <a:pPr/>
              <a:t>14/03/2018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AB2CA-EC71-45CA-BA4F-58F016C2475A}" type="slidenum">
              <a:rPr lang="en-GB" smtClean="0"/>
              <a:pPr/>
              <a:t>‹#›</a:t>
            </a:fld>
            <a:endParaRPr lang="en-GB"/>
          </a:p>
        </p:txBody>
      </p:sp>
    </p:spTree>
    <p:extLst>
      <p:ext uri="{BB962C8B-B14F-4D97-AF65-F5344CB8AC3E}">
        <p14:creationId xmlns:p14="http://schemas.microsoft.com/office/powerpoint/2010/main" xmlns="" val="361539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4BAB2CA-EC71-45CA-BA4F-58F016C2475A}" type="slidenum">
              <a:rPr lang="en-GB" smtClean="0"/>
              <a:pPr/>
              <a:t>1</a:t>
            </a:fld>
            <a:endParaRPr lang="en-GB"/>
          </a:p>
        </p:txBody>
      </p:sp>
    </p:spTree>
    <p:extLst>
      <p:ext uri="{BB962C8B-B14F-4D97-AF65-F5344CB8AC3E}">
        <p14:creationId xmlns:p14="http://schemas.microsoft.com/office/powerpoint/2010/main" xmlns="" val="2536201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620CF3-7A3D-4338-B743-936FDC6274F1}" type="datetimeFigureOut">
              <a:rPr lang="en-GB" smtClean="0"/>
              <a:pPr/>
              <a:t>14/03/2018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63862-5184-4012-8129-663B81EE457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20CF3-7A3D-4338-B743-936FDC6274F1}" type="datetimeFigureOut">
              <a:rPr lang="en-GB" smtClean="0"/>
              <a:pPr/>
              <a:t>14/03/2018</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63862-5184-4012-8129-663B81EE457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4.abc@gmail.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4.abc@gmail.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tools.ietf.org/html/rfc528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CC46DE-D4AE-4B40-8402-9D9DE84C3B76}"/>
              </a:ext>
            </a:extLst>
          </p:cNvPr>
          <p:cNvSpPr>
            <a:spLocks noGrp="1"/>
          </p:cNvSpPr>
          <p:nvPr>
            <p:ph type="ctrTitle"/>
          </p:nvPr>
        </p:nvSpPr>
        <p:spPr>
          <a:xfrm>
            <a:off x="1524000" y="821918"/>
            <a:ext cx="9144000" cy="2387600"/>
          </a:xfrm>
        </p:spPr>
        <p:txBody>
          <a:bodyPr>
            <a:normAutofit/>
          </a:bodyPr>
          <a:lstStyle/>
          <a:p>
            <a:r>
              <a:rPr lang="en-US" sz="3600" dirty="0">
                <a:latin typeface="Times New Roman" panose="02020603050405020304" pitchFamily="18" charset="0"/>
                <a:cs typeface="Times New Roman" panose="02020603050405020304" pitchFamily="18" charset="0"/>
              </a:rPr>
              <a:t>Assured Cloud transactions by maintaining equivalent accuracy,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performance and precision</a:t>
            </a:r>
            <a:r>
              <a:rPr lang="en-GB" sz="3600" dirty="0">
                <a:latin typeface="Times New Roman" panose="02020603050405020304" pitchFamily="18" charset="0"/>
                <a:cs typeface="Times New Roman" panose="02020603050405020304" pitchFamily="18" charset="0"/>
              </a:rPr>
              <a:t/>
            </a:r>
            <a:br>
              <a:rPr lang="en-GB" sz="3600" dirty="0">
                <a:latin typeface="Times New Roman" panose="02020603050405020304" pitchFamily="18" charset="0"/>
                <a:cs typeface="Times New Roman" panose="02020603050405020304" pitchFamily="18" charset="0"/>
              </a:rPr>
            </a:br>
            <a:endParaRPr lang="en-GB"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130E7D50-FA12-4055-B1B3-F4333797CCA9}"/>
              </a:ext>
            </a:extLst>
          </p:cNvPr>
          <p:cNvSpPr>
            <a:spLocks noGrp="1"/>
          </p:cNvSpPr>
          <p:nvPr>
            <p:ph type="subTitle" idx="1"/>
          </p:nvPr>
        </p:nvSpPr>
        <p:spPr>
          <a:xfrm>
            <a:off x="1524000" y="4088674"/>
            <a:ext cx="9144000" cy="2508069"/>
          </a:xfrm>
        </p:spPr>
        <p:txBody>
          <a:bodyPr numCol="2">
            <a:normAutofit fontScale="25000" lnSpcReduction="20000"/>
          </a:bodyPr>
          <a:lstStyle/>
          <a:p>
            <a:endParaRPr lang="en-IN" dirty="0"/>
          </a:p>
          <a:p>
            <a:pPr algn="l"/>
            <a:r>
              <a:rPr lang="en-IN" sz="8000" dirty="0">
                <a:latin typeface="Times New Roman" panose="02020603050405020304" pitchFamily="18" charset="0"/>
                <a:cs typeface="Times New Roman" panose="02020603050405020304" pitchFamily="18" charset="0"/>
              </a:rPr>
              <a:t>                                                 </a:t>
            </a:r>
          </a:p>
          <a:p>
            <a:pPr algn="l"/>
            <a:r>
              <a:rPr lang="en-US" sz="8000" dirty="0">
                <a:latin typeface="Times New Roman" panose="02020603050405020304" pitchFamily="18" charset="0"/>
                <a:cs typeface="Times New Roman" panose="02020603050405020304" pitchFamily="18" charset="0"/>
              </a:rPr>
              <a:t>Under the Guidance of                                                                             </a:t>
            </a:r>
          </a:p>
          <a:p>
            <a:pPr algn="l"/>
            <a:r>
              <a:rPr lang="en-US" sz="8000" dirty="0">
                <a:latin typeface="Times New Roman" panose="02020603050405020304" pitchFamily="18" charset="0"/>
                <a:cs typeface="Times New Roman" panose="02020603050405020304" pitchFamily="18" charset="0"/>
              </a:rPr>
              <a:t> Mr. MOHAMMED FAROOQ</a:t>
            </a:r>
            <a:endParaRPr lang="en-GB" sz="8000" dirty="0">
              <a:latin typeface="Times New Roman" panose="02020603050405020304" pitchFamily="18" charset="0"/>
              <a:cs typeface="Times New Roman" panose="02020603050405020304" pitchFamily="18" charset="0"/>
            </a:endParaRPr>
          </a:p>
          <a:p>
            <a:pPr algn="l"/>
            <a:r>
              <a:rPr lang="en-US" sz="8000" dirty="0">
                <a:latin typeface="Times New Roman" panose="02020603050405020304" pitchFamily="18" charset="0"/>
                <a:cs typeface="Times New Roman" panose="02020603050405020304" pitchFamily="18" charset="0"/>
              </a:rPr>
              <a:t>Assistant Professor                   </a:t>
            </a:r>
          </a:p>
          <a:p>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endParaRPr lang="en-US" sz="5100"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         </a:t>
            </a:r>
          </a:p>
          <a:p>
            <a:r>
              <a:rPr lang="en-US" sz="7200" dirty="0">
                <a:latin typeface="Times New Roman" panose="02020603050405020304" pitchFamily="18" charset="0"/>
                <a:cs typeface="Times New Roman" panose="02020603050405020304" pitchFamily="18" charset="0"/>
              </a:rPr>
              <a:t>     </a:t>
            </a:r>
            <a:r>
              <a:rPr lang="en-US" sz="7200" dirty="0"/>
              <a:t>By</a:t>
            </a:r>
            <a:endParaRPr lang="en-GB" sz="7200" dirty="0"/>
          </a:p>
          <a:p>
            <a:r>
              <a:rPr lang="en-US" sz="7200" dirty="0">
                <a:latin typeface="Times New Roman" panose="02020603050405020304" pitchFamily="18" charset="0"/>
                <a:cs typeface="Times New Roman" panose="02020603050405020304" pitchFamily="18" charset="0"/>
              </a:rPr>
              <a:t>ADICHERELA VENKATASAI (14831A0505)</a:t>
            </a:r>
            <a:endParaRPr lang="en-GB"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AKSHARA SAI                        (14831A0514)</a:t>
            </a:r>
            <a:endParaRPr lang="en-GB"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RISHITHA REDDY                  (14831A0519</a:t>
            </a:r>
            <a:r>
              <a:rPr lang="en-US" sz="7200" dirty="0"/>
              <a:t>)</a:t>
            </a:r>
            <a:endParaRPr lang="en-GB" sz="7200" dirty="0"/>
          </a:p>
          <a:p>
            <a:r>
              <a:rPr lang="en-US" sz="7200" dirty="0"/>
              <a:t> </a:t>
            </a:r>
            <a:endParaRPr lang="en-GB" sz="7200" dirty="0"/>
          </a:p>
          <a:p>
            <a:pPr algn="l"/>
            <a:r>
              <a:rPr lang="en-US" sz="7200" dirty="0">
                <a:latin typeface="Times New Roman" panose="02020603050405020304" pitchFamily="18" charset="0"/>
                <a:cs typeface="Times New Roman" panose="02020603050405020304" pitchFamily="18" charset="0"/>
              </a:rPr>
              <a:t>                          </a:t>
            </a:r>
            <a:endParaRPr lang="en-GB" sz="7200" dirty="0">
              <a:latin typeface="Times New Roman" panose="02020603050405020304" pitchFamily="18" charset="0"/>
              <a:cs typeface="Times New Roman" panose="02020603050405020304" pitchFamily="18" charset="0"/>
            </a:endParaRPr>
          </a:p>
          <a:p>
            <a:r>
              <a:rPr lang="en-US" dirty="0"/>
              <a:t> </a:t>
            </a:r>
            <a:endParaRPr lang="en-GB" dirty="0"/>
          </a:p>
          <a:p>
            <a:endParaRPr lang="en-IN" dirty="0"/>
          </a:p>
          <a:p>
            <a:endParaRPr lang="en-IN" dirty="0"/>
          </a:p>
          <a:p>
            <a:endParaRPr lang="en-IN" dirty="0"/>
          </a:p>
          <a:p>
            <a:endParaRPr lang="en-IN" dirty="0"/>
          </a:p>
          <a:p>
            <a:endParaRPr lang="en-IN" dirty="0"/>
          </a:p>
          <a:p>
            <a:endParaRPr lang="en-GB" dirty="0"/>
          </a:p>
        </p:txBody>
      </p:sp>
    </p:spTree>
    <p:extLst>
      <p:ext uri="{BB962C8B-B14F-4D97-AF65-F5344CB8AC3E}">
        <p14:creationId xmlns:p14="http://schemas.microsoft.com/office/powerpoint/2010/main" xmlns="" val="22631819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0"/>
            <a:ext cx="6457405" cy="600891"/>
          </a:xfrm>
        </p:spPr>
        <p:txBody>
          <a:bodyPr>
            <a:normAutofit/>
          </a:bodyPr>
          <a:lstStyle/>
          <a:p>
            <a:r>
              <a:rPr lang="en-IN" sz="2800" dirty="0" smtClean="0">
                <a:latin typeface="Times New Roman" pitchFamily="18" charset="0"/>
                <a:cs typeface="Times New Roman" pitchFamily="18" charset="0"/>
              </a:rPr>
              <a:t>System </a:t>
            </a:r>
            <a:r>
              <a:rPr lang="en-IN" sz="2800" dirty="0" smtClean="0">
                <a:latin typeface="Times New Roman" pitchFamily="18" charset="0"/>
                <a:cs typeface="Times New Roman" pitchFamily="18" charset="0"/>
              </a:rPr>
              <a:t>Architecture</a:t>
            </a:r>
            <a:endParaRPr lang="en-US" sz="2800" dirty="0">
              <a:latin typeface="Times New Roman" pitchFamily="18" charset="0"/>
              <a:cs typeface="Times New Roman" pitchFamily="18" charset="0"/>
            </a:endParaRPr>
          </a:p>
        </p:txBody>
      </p:sp>
      <p:grpSp>
        <p:nvGrpSpPr>
          <p:cNvPr id="4" name="Group 2"/>
          <p:cNvGrpSpPr>
            <a:grpSpLocks noGrp="1"/>
          </p:cNvGrpSpPr>
          <p:nvPr>
            <p:ph idx="1"/>
          </p:nvPr>
        </p:nvGrpSpPr>
        <p:grpSpPr bwMode="auto">
          <a:xfrm>
            <a:off x="609600" y="574766"/>
            <a:ext cx="10972800" cy="6126480"/>
            <a:chOff x="1500" y="1305"/>
            <a:chExt cx="9180" cy="13065"/>
          </a:xfrm>
        </p:grpSpPr>
        <p:sp>
          <p:nvSpPr>
            <p:cNvPr id="5" name="AutoShape 3"/>
            <p:cNvSpPr>
              <a:spLocks noChangeArrowheads="1"/>
            </p:cNvSpPr>
            <p:nvPr/>
          </p:nvSpPr>
          <p:spPr bwMode="auto">
            <a:xfrm>
              <a:off x="1500" y="1305"/>
              <a:ext cx="9180" cy="1306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AutoShape 4"/>
            <p:cNvSpPr>
              <a:spLocks noChangeArrowheads="1"/>
            </p:cNvSpPr>
            <p:nvPr/>
          </p:nvSpPr>
          <p:spPr bwMode="auto">
            <a:xfrm>
              <a:off x="2355" y="6885"/>
              <a:ext cx="7755" cy="30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Oval 5"/>
            <p:cNvSpPr>
              <a:spLocks noChangeArrowheads="1"/>
            </p:cNvSpPr>
            <p:nvPr/>
          </p:nvSpPr>
          <p:spPr bwMode="auto">
            <a:xfrm>
              <a:off x="2655" y="2055"/>
              <a:ext cx="1575" cy="6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4875" y="2055"/>
              <a:ext cx="2145"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 Credentials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9" name="AutoShape 7"/>
            <p:cNvCxnSpPr>
              <a:cxnSpLocks noChangeShapeType="1"/>
            </p:cNvCxnSpPr>
            <p:nvPr/>
          </p:nvCxnSpPr>
          <p:spPr bwMode="auto">
            <a:xfrm>
              <a:off x="4230" y="2370"/>
              <a:ext cx="645" cy="0"/>
            </a:xfrm>
            <a:prstGeom prst="straightConnector1">
              <a:avLst/>
            </a:prstGeom>
            <a:noFill/>
            <a:ln w="9525">
              <a:solidFill>
                <a:srgbClr val="000000"/>
              </a:solidFill>
              <a:round/>
              <a:headEnd/>
              <a:tailEnd type="triangle" w="med" len="med"/>
            </a:ln>
          </p:spPr>
        </p:cxnSp>
        <p:sp>
          <p:nvSpPr>
            <p:cNvPr id="10" name="AutoShape 8"/>
            <p:cNvSpPr>
              <a:spLocks noChangeArrowheads="1"/>
            </p:cNvSpPr>
            <p:nvPr/>
          </p:nvSpPr>
          <p:spPr bwMode="auto">
            <a:xfrm>
              <a:off x="4725" y="3555"/>
              <a:ext cx="2760" cy="8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Access Application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1" name="AutoShape 9"/>
            <p:cNvCxnSpPr>
              <a:cxnSpLocks noChangeShapeType="1"/>
            </p:cNvCxnSpPr>
            <p:nvPr/>
          </p:nvCxnSpPr>
          <p:spPr bwMode="auto">
            <a:xfrm>
              <a:off x="5820" y="2580"/>
              <a:ext cx="0" cy="975"/>
            </a:xfrm>
            <a:prstGeom prst="straightConnector1">
              <a:avLst/>
            </a:prstGeom>
            <a:noFill/>
            <a:ln w="9525">
              <a:solidFill>
                <a:srgbClr val="000000"/>
              </a:solidFill>
              <a:round/>
              <a:headEnd/>
              <a:tailEnd type="triangle" w="med" len="med"/>
            </a:ln>
          </p:spPr>
        </p:cxnSp>
        <p:cxnSp>
          <p:nvCxnSpPr>
            <p:cNvPr id="12" name="AutoShape 10"/>
            <p:cNvCxnSpPr>
              <a:cxnSpLocks noChangeShapeType="1"/>
            </p:cNvCxnSpPr>
            <p:nvPr/>
          </p:nvCxnSpPr>
          <p:spPr bwMode="auto">
            <a:xfrm>
              <a:off x="5820" y="4425"/>
              <a:ext cx="1" cy="810"/>
            </a:xfrm>
            <a:prstGeom prst="straightConnector1">
              <a:avLst/>
            </a:prstGeom>
            <a:noFill/>
            <a:ln w="9525">
              <a:solidFill>
                <a:srgbClr val="000000"/>
              </a:solidFill>
              <a:round/>
              <a:headEnd/>
              <a:tailEnd type="triangle" w="med" len="med"/>
            </a:ln>
          </p:spPr>
        </p:cxnSp>
        <p:sp>
          <p:nvSpPr>
            <p:cNvPr id="13" name="AutoShape 11"/>
            <p:cNvSpPr>
              <a:spLocks noChangeArrowheads="1"/>
            </p:cNvSpPr>
            <p:nvPr/>
          </p:nvSpPr>
          <p:spPr bwMode="auto">
            <a:xfrm>
              <a:off x="2880" y="7740"/>
              <a:ext cx="1575" cy="88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AutoShape 12"/>
            <p:cNvSpPr>
              <a:spLocks noChangeArrowheads="1"/>
            </p:cNvSpPr>
            <p:nvPr/>
          </p:nvSpPr>
          <p:spPr bwMode="auto">
            <a:xfrm>
              <a:off x="5250" y="7815"/>
              <a:ext cx="1905" cy="88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Encrypt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13"/>
            <p:cNvSpPr>
              <a:spLocks noChangeArrowheads="1"/>
            </p:cNvSpPr>
            <p:nvPr/>
          </p:nvSpPr>
          <p:spPr bwMode="auto">
            <a:xfrm>
              <a:off x="8070" y="7635"/>
              <a:ext cx="1725" cy="15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Store in Server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6" name="AutoShape 14"/>
            <p:cNvCxnSpPr>
              <a:cxnSpLocks noChangeShapeType="1"/>
            </p:cNvCxnSpPr>
            <p:nvPr/>
          </p:nvCxnSpPr>
          <p:spPr bwMode="auto">
            <a:xfrm flipV="1">
              <a:off x="4455" y="8190"/>
              <a:ext cx="795" cy="15"/>
            </a:xfrm>
            <a:prstGeom prst="straightConnector1">
              <a:avLst/>
            </a:prstGeom>
            <a:noFill/>
            <a:ln w="9525">
              <a:solidFill>
                <a:srgbClr val="000000"/>
              </a:solidFill>
              <a:round/>
              <a:headEnd/>
              <a:tailEnd type="triangle" w="med" len="med"/>
            </a:ln>
          </p:spPr>
        </p:cxnSp>
        <p:cxnSp>
          <p:nvCxnSpPr>
            <p:cNvPr id="17" name="AutoShape 15"/>
            <p:cNvCxnSpPr>
              <a:cxnSpLocks noChangeShapeType="1"/>
            </p:cNvCxnSpPr>
            <p:nvPr/>
          </p:nvCxnSpPr>
          <p:spPr bwMode="auto">
            <a:xfrm>
              <a:off x="7155" y="8070"/>
              <a:ext cx="1050" cy="15"/>
            </a:xfrm>
            <a:prstGeom prst="straightConnector1">
              <a:avLst/>
            </a:prstGeom>
            <a:noFill/>
            <a:ln w="9525">
              <a:solidFill>
                <a:srgbClr val="000000"/>
              </a:solidFill>
              <a:round/>
              <a:headEnd/>
              <a:tailEnd type="triangle" w="med" len="med"/>
            </a:ln>
          </p:spPr>
        </p:cxnSp>
        <p:sp>
          <p:nvSpPr>
            <p:cNvPr id="18" name="Rectangle 16"/>
            <p:cNvSpPr>
              <a:spLocks noChangeArrowheads="1"/>
            </p:cNvSpPr>
            <p:nvPr/>
          </p:nvSpPr>
          <p:spPr bwMode="auto">
            <a:xfrm>
              <a:off x="2880" y="9330"/>
              <a:ext cx="1845" cy="4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Token Generate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9" name="AutoShape 17"/>
            <p:cNvCxnSpPr>
              <a:cxnSpLocks noChangeShapeType="1"/>
            </p:cNvCxnSpPr>
            <p:nvPr/>
          </p:nvCxnSpPr>
          <p:spPr bwMode="auto">
            <a:xfrm>
              <a:off x="3525" y="8625"/>
              <a:ext cx="0" cy="705"/>
            </a:xfrm>
            <a:prstGeom prst="straightConnector1">
              <a:avLst/>
            </a:prstGeom>
            <a:noFill/>
            <a:ln w="9525">
              <a:solidFill>
                <a:srgbClr val="000000"/>
              </a:solidFill>
              <a:round/>
              <a:headEnd/>
              <a:tailEnd type="triangle" w="med" len="med"/>
            </a:ln>
          </p:spPr>
        </p:cxnSp>
        <p:sp>
          <p:nvSpPr>
            <p:cNvPr id="20" name="AutoShape 18"/>
            <p:cNvSpPr>
              <a:spLocks noChangeArrowheads="1"/>
            </p:cNvSpPr>
            <p:nvPr/>
          </p:nvSpPr>
          <p:spPr bwMode="auto">
            <a:xfrm>
              <a:off x="2355" y="10530"/>
              <a:ext cx="7845" cy="312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cs typeface="Arial" pitchFamily="34" charset="0"/>
                </a:rPr>
                <a:t>			</a:t>
              </a:r>
              <a:r>
                <a:rPr kumimoji="0" lang="en-US" sz="1100" b="0" i="0" u="none" strike="noStrike" cap="none" normalizeH="0" baseline="0" smtClean="0">
                  <a:ln>
                    <a:noFill/>
                  </a:ln>
                  <a:solidFill>
                    <a:schemeClr val="tx1"/>
                  </a:solidFill>
                  <a:effectLst/>
                  <a:latin typeface="Calibri" pitchFamily="34" charset="0"/>
                  <a:cs typeface="Arial" pitchFamily="34" charset="0"/>
                </a:rPr>
                <a:t>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Oval 19"/>
            <p:cNvSpPr>
              <a:spLocks noChangeArrowheads="1"/>
            </p:cNvSpPr>
            <p:nvPr/>
          </p:nvSpPr>
          <p:spPr bwMode="auto">
            <a:xfrm>
              <a:off x="8580" y="11010"/>
              <a:ext cx="1290" cy="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0"/>
            <p:cNvSpPr>
              <a:spLocks noChangeArrowheads="1"/>
            </p:cNvSpPr>
            <p:nvPr/>
          </p:nvSpPr>
          <p:spPr bwMode="auto">
            <a:xfrm>
              <a:off x="7740" y="11970"/>
              <a:ext cx="2370"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Request Information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3" name="AutoShape 21"/>
            <p:cNvCxnSpPr>
              <a:cxnSpLocks noChangeShapeType="1"/>
            </p:cNvCxnSpPr>
            <p:nvPr/>
          </p:nvCxnSpPr>
          <p:spPr bwMode="auto">
            <a:xfrm>
              <a:off x="9180" y="11535"/>
              <a:ext cx="0" cy="435"/>
            </a:xfrm>
            <a:prstGeom prst="straightConnector1">
              <a:avLst/>
            </a:prstGeom>
            <a:noFill/>
            <a:ln w="9525">
              <a:solidFill>
                <a:srgbClr val="000000"/>
              </a:solidFill>
              <a:round/>
              <a:headEnd/>
              <a:tailEnd type="triangle" w="med" len="med"/>
            </a:ln>
          </p:spPr>
        </p:cxnSp>
        <p:sp>
          <p:nvSpPr>
            <p:cNvPr id="24" name="Rectangle 22"/>
            <p:cNvSpPr>
              <a:spLocks noChangeArrowheads="1"/>
            </p:cNvSpPr>
            <p:nvPr/>
          </p:nvSpPr>
          <p:spPr bwMode="auto">
            <a:xfrm>
              <a:off x="7740" y="12915"/>
              <a:ext cx="2370" cy="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Generate Token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5" name="AutoShape 23"/>
            <p:cNvCxnSpPr>
              <a:cxnSpLocks noChangeShapeType="1"/>
            </p:cNvCxnSpPr>
            <p:nvPr/>
          </p:nvCxnSpPr>
          <p:spPr bwMode="auto">
            <a:xfrm>
              <a:off x="9180" y="12375"/>
              <a:ext cx="0" cy="540"/>
            </a:xfrm>
            <a:prstGeom prst="straightConnector1">
              <a:avLst/>
            </a:prstGeom>
            <a:noFill/>
            <a:ln w="9525">
              <a:solidFill>
                <a:srgbClr val="000000"/>
              </a:solidFill>
              <a:round/>
              <a:headEnd/>
              <a:tailEnd type="triangle" w="med" len="med"/>
            </a:ln>
          </p:spPr>
        </p:cxnSp>
        <p:sp>
          <p:nvSpPr>
            <p:cNvPr id="26" name="AutoShape 24"/>
            <p:cNvSpPr>
              <a:spLocks noChangeArrowheads="1"/>
            </p:cNvSpPr>
            <p:nvPr/>
          </p:nvSpPr>
          <p:spPr bwMode="auto">
            <a:xfrm>
              <a:off x="5640" y="12915"/>
              <a:ext cx="1140" cy="4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Verify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7" name="AutoShape 25"/>
            <p:cNvCxnSpPr>
              <a:cxnSpLocks noChangeShapeType="1"/>
            </p:cNvCxnSpPr>
            <p:nvPr/>
          </p:nvCxnSpPr>
          <p:spPr bwMode="auto">
            <a:xfrm flipH="1">
              <a:off x="6780" y="13140"/>
              <a:ext cx="960" cy="0"/>
            </a:xfrm>
            <a:prstGeom prst="straightConnector1">
              <a:avLst/>
            </a:prstGeom>
            <a:noFill/>
            <a:ln w="9525">
              <a:solidFill>
                <a:srgbClr val="000000"/>
              </a:solidFill>
              <a:round/>
              <a:headEnd/>
              <a:tailEnd type="triangle" w="med" len="med"/>
            </a:ln>
          </p:spPr>
        </p:cxnSp>
        <p:sp>
          <p:nvSpPr>
            <p:cNvPr id="28" name="AutoShape 26"/>
            <p:cNvSpPr>
              <a:spLocks noChangeArrowheads="1"/>
            </p:cNvSpPr>
            <p:nvPr/>
          </p:nvSpPr>
          <p:spPr bwMode="auto">
            <a:xfrm>
              <a:off x="2880" y="12720"/>
              <a:ext cx="1845" cy="825"/>
            </a:xfrm>
            <a:prstGeom prst="flowChartMulti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Decrypt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9" name="AutoShape 27"/>
            <p:cNvCxnSpPr>
              <a:cxnSpLocks noChangeShapeType="1"/>
            </p:cNvCxnSpPr>
            <p:nvPr/>
          </p:nvCxnSpPr>
          <p:spPr bwMode="auto">
            <a:xfrm flipH="1">
              <a:off x="4725" y="13140"/>
              <a:ext cx="915" cy="0"/>
            </a:xfrm>
            <a:prstGeom prst="straightConnector1">
              <a:avLst/>
            </a:prstGeom>
            <a:noFill/>
            <a:ln w="9525">
              <a:solidFill>
                <a:srgbClr val="000000"/>
              </a:solidFill>
              <a:round/>
              <a:headEnd/>
              <a:tailEnd type="triangle" w="med" len="med"/>
            </a:ln>
          </p:spPr>
        </p:cxnSp>
        <p:sp>
          <p:nvSpPr>
            <p:cNvPr id="30" name="AutoShape 28"/>
            <p:cNvSpPr>
              <a:spLocks noChangeArrowheads="1"/>
            </p:cNvSpPr>
            <p:nvPr/>
          </p:nvSpPr>
          <p:spPr bwMode="auto">
            <a:xfrm>
              <a:off x="2955" y="11220"/>
              <a:ext cx="2025" cy="63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Forward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 name="AutoShape 29"/>
            <p:cNvCxnSpPr>
              <a:cxnSpLocks noChangeShapeType="1"/>
            </p:cNvCxnSpPr>
            <p:nvPr/>
          </p:nvCxnSpPr>
          <p:spPr bwMode="auto">
            <a:xfrm flipV="1">
              <a:off x="3810" y="11850"/>
              <a:ext cx="15" cy="870"/>
            </a:xfrm>
            <a:prstGeom prst="straightConnector1">
              <a:avLst/>
            </a:prstGeom>
            <a:noFill/>
            <a:ln w="9525">
              <a:solidFill>
                <a:srgbClr val="000000"/>
              </a:solidFill>
              <a:round/>
              <a:headEnd/>
              <a:tailEnd type="triangle" w="med" len="med"/>
            </a:ln>
          </p:spPr>
        </p:cxnSp>
        <p:cxnSp>
          <p:nvCxnSpPr>
            <p:cNvPr id="32" name="AutoShape 30"/>
            <p:cNvCxnSpPr>
              <a:cxnSpLocks noChangeShapeType="1"/>
            </p:cNvCxnSpPr>
            <p:nvPr/>
          </p:nvCxnSpPr>
          <p:spPr bwMode="auto">
            <a:xfrm>
              <a:off x="5850" y="9915"/>
              <a:ext cx="0" cy="615"/>
            </a:xfrm>
            <a:prstGeom prst="straightConnector1">
              <a:avLst/>
            </a:prstGeom>
            <a:noFill/>
            <a:ln w="9525">
              <a:solidFill>
                <a:srgbClr val="000000"/>
              </a:solidFill>
              <a:round/>
              <a:headEnd type="triangle" w="med" len="med"/>
              <a:tailEnd type="triangle" w="med" len="med"/>
            </a:ln>
          </p:spPr>
        </p:cxnSp>
        <p:sp>
          <p:nvSpPr>
            <p:cNvPr id="33" name="AutoShape 31"/>
            <p:cNvSpPr>
              <a:spLocks noChangeArrowheads="1"/>
            </p:cNvSpPr>
            <p:nvPr/>
          </p:nvSpPr>
          <p:spPr bwMode="auto">
            <a:xfrm>
              <a:off x="4725" y="5235"/>
              <a:ext cx="2760" cy="79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Step into Transaction 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4" name="AutoShape 32"/>
            <p:cNvCxnSpPr>
              <a:cxnSpLocks noChangeShapeType="1"/>
            </p:cNvCxnSpPr>
            <p:nvPr/>
          </p:nvCxnSpPr>
          <p:spPr bwMode="auto">
            <a:xfrm>
              <a:off x="5820" y="6030"/>
              <a:ext cx="0" cy="855"/>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4903" y="313508"/>
            <a:ext cx="4611188" cy="574766"/>
          </a:xfrm>
        </p:spPr>
        <p:txBody>
          <a:bodyPr>
            <a:normAutofit fontScale="90000"/>
          </a:bodyPr>
          <a:lstStyle/>
          <a:p>
            <a:pPr>
              <a:lnSpc>
                <a:spcPct val="150000"/>
              </a:lnSpc>
            </a:pPr>
            <a:r>
              <a:rPr lang="en-US" sz="3600" dirty="0" smtClean="0">
                <a:ea typeface="Times New Roman"/>
                <a:cs typeface="Times New Roman"/>
              </a:rPr>
              <a:t/>
            </a:r>
            <a:br>
              <a:rPr lang="en-US" sz="3600" dirty="0" smtClean="0">
                <a:ea typeface="Times New Roman"/>
                <a:cs typeface="Times New Roman"/>
              </a:rPr>
            </a:br>
            <a:endParaRPr lang="en-US" dirty="0"/>
          </a:p>
        </p:txBody>
      </p:sp>
      <p:sp>
        <p:nvSpPr>
          <p:cNvPr id="3" name="Content Placeholder 2"/>
          <p:cNvSpPr>
            <a:spLocks noGrp="1"/>
          </p:cNvSpPr>
          <p:nvPr>
            <p:ph idx="1"/>
          </p:nvPr>
        </p:nvSpPr>
        <p:spPr/>
        <p:txBody>
          <a:bodyPr>
            <a:normAutofit/>
          </a:bodyPr>
          <a:lstStyle/>
          <a:p>
            <a:pPr algn="just">
              <a:lnSpc>
                <a:spcPct val="150000"/>
              </a:lnSpc>
              <a:buNone/>
            </a:pPr>
            <a:r>
              <a:rPr lang="en-US" sz="3600" dirty="0" smtClean="0">
                <a:latin typeface="Times New Roman" pitchFamily="18" charset="0"/>
                <a:cs typeface="Times New Roman" pitchFamily="18" charset="0"/>
              </a:rPr>
              <a:t>MODULES </a:t>
            </a:r>
          </a:p>
          <a:p>
            <a:pPr lvl="0">
              <a:lnSpc>
                <a:spcPct val="150000"/>
              </a:lnSpc>
              <a:spcBef>
                <a:spcPts val="0"/>
              </a:spcBef>
              <a:tabLst>
                <a:tab pos="925195" algn="l"/>
              </a:tabLst>
            </a:pPr>
            <a:r>
              <a:rPr lang="en-US" sz="2800" dirty="0" smtClean="0">
                <a:latin typeface="Times New Roman"/>
                <a:ea typeface="Times New Roman"/>
                <a:cs typeface="Times New Roman"/>
              </a:rPr>
              <a:t>User interface</a:t>
            </a:r>
            <a:endParaRPr lang="en-US" sz="2800" dirty="0" smtClean="0">
              <a:ea typeface="Times New Roman"/>
              <a:cs typeface="Times New Roman"/>
            </a:endParaRPr>
          </a:p>
          <a:p>
            <a:pPr lvl="0">
              <a:lnSpc>
                <a:spcPct val="150000"/>
              </a:lnSpc>
              <a:spcBef>
                <a:spcPts val="0"/>
              </a:spcBef>
              <a:tabLst>
                <a:tab pos="925195" algn="l"/>
              </a:tabLst>
            </a:pPr>
            <a:r>
              <a:rPr lang="en-US" sz="2800" dirty="0" smtClean="0">
                <a:latin typeface="Times New Roman"/>
                <a:ea typeface="Times New Roman"/>
                <a:cs typeface="Times New Roman"/>
              </a:rPr>
              <a:t>Quality of service</a:t>
            </a:r>
            <a:endParaRPr lang="en-US" sz="2800" dirty="0" smtClean="0">
              <a:ea typeface="Times New Roman"/>
              <a:cs typeface="Times New Roman"/>
            </a:endParaRPr>
          </a:p>
          <a:p>
            <a:pPr lvl="0">
              <a:lnSpc>
                <a:spcPct val="150000"/>
              </a:lnSpc>
              <a:spcBef>
                <a:spcPts val="0"/>
              </a:spcBef>
              <a:tabLst>
                <a:tab pos="925195" algn="l"/>
              </a:tabLst>
            </a:pPr>
            <a:r>
              <a:rPr lang="en-US" sz="2800" dirty="0" smtClean="0">
                <a:latin typeface="Times New Roman" pitchFamily="18" charset="0"/>
                <a:ea typeface="Times New Roman"/>
                <a:cs typeface="Times New Roman" pitchFamily="18" charset="0"/>
              </a:rPr>
              <a:t>Authorization policies</a:t>
            </a:r>
          </a:p>
          <a:p>
            <a:pPr lvl="0">
              <a:lnSpc>
                <a:spcPct val="150000"/>
              </a:lnSpc>
              <a:spcBef>
                <a:spcPts val="0"/>
              </a:spcBef>
              <a:tabLst>
                <a:tab pos="925195" algn="l"/>
              </a:tabLst>
            </a:pPr>
            <a:r>
              <a:rPr lang="en-US" sz="2800" dirty="0" smtClean="0">
                <a:latin typeface="Times New Roman" pitchFamily="18" charset="0"/>
                <a:ea typeface="Times New Roman"/>
                <a:cs typeface="Times New Roman" pitchFamily="18" charset="0"/>
              </a:rPr>
              <a:t>Distributed transactions</a:t>
            </a:r>
          </a:p>
          <a:p>
            <a:pPr lvl="0">
              <a:lnSpc>
                <a:spcPct val="150000"/>
              </a:lnSpc>
              <a:spcBef>
                <a:spcPts val="0"/>
              </a:spcBef>
              <a:tabLst>
                <a:tab pos="925195" algn="l"/>
              </a:tabLst>
            </a:pPr>
            <a:r>
              <a:rPr lang="en-US" sz="2800" dirty="0" smtClean="0">
                <a:latin typeface="Times New Roman" pitchFamily="18" charset="0"/>
                <a:ea typeface="Times New Roman"/>
                <a:cs typeface="Times New Roman" pitchFamily="18" charset="0"/>
              </a:rPr>
              <a:t>Certificate Authorities</a:t>
            </a:r>
          </a:p>
          <a:p>
            <a:pPr lvl="0">
              <a:lnSpc>
                <a:spcPct val="150000"/>
              </a:lnSpc>
              <a:spcBef>
                <a:spcPts val="0"/>
              </a:spcBef>
              <a:buNone/>
              <a:tabLst>
                <a:tab pos="925195" algn="l"/>
              </a:tabLst>
            </a:pPr>
            <a:endParaRPr lang="en-US" sz="2400" dirty="0" smtClean="0">
              <a:ea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7829"/>
            <a:ext cx="5072743" cy="822960"/>
          </a:xfrm>
        </p:spPr>
        <p:txBody>
          <a:bodyPr>
            <a:normAutofit fontScale="90000"/>
          </a:bodyPr>
          <a:lstStyle/>
          <a:p>
            <a:r>
              <a:rPr lang="en-US" sz="4000" dirty="0" smtClean="0">
                <a:latin typeface="Times New Roman" pitchFamily="18" charset="0"/>
                <a:cs typeface="Times New Roman" pitchFamily="18" charset="0"/>
              </a:rPr>
              <a:t>User interface Diagram</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609600" y="1003299"/>
            <a:ext cx="5399314" cy="4992551"/>
          </a:xfrm>
        </p:spPr>
        <p:txBody>
          <a:bodyPr>
            <a:normAutofit fontScale="55000" lnSpcReduction="20000"/>
          </a:bodyPr>
          <a:lstStyle/>
          <a:p>
            <a:pPr algn="just">
              <a:lnSpc>
                <a:spcPct val="150000"/>
              </a:lnSpc>
              <a:buNone/>
            </a:pPr>
            <a:endParaRPr lang="en-US" sz="3600"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 To connect with server user must give their username and password then only they can able to connect the server. If the user already exits directly can login into the server else user must register their details such as username, password and Email id, into the server. Server will create the account for the entire user to maintain upload and download rate. Name will be set as user id. . Logging in is usually used to enter a specific page</a:t>
            </a:r>
          </a:p>
          <a:p>
            <a:pPr algn="just">
              <a:lnSpc>
                <a:spcPct val="150000"/>
              </a:lnSpc>
              <a:buNone/>
            </a:pPr>
            <a:endParaRPr lang="en-US" sz="3800" dirty="0"/>
          </a:p>
        </p:txBody>
      </p:sp>
      <p:pic>
        <p:nvPicPr>
          <p:cNvPr id="4" name="Picture 3" descr="C:\Users\spiro22\Desktop\Capture.JPG"/>
          <p:cNvPicPr>
            <a:picLocks noChangeAspect="1" noChangeArrowheads="1"/>
          </p:cNvPicPr>
          <p:nvPr/>
        </p:nvPicPr>
        <p:blipFill>
          <a:blip r:embed="rId2" cstate="print"/>
          <a:srcRect/>
          <a:stretch>
            <a:fillRect/>
          </a:stretch>
        </p:blipFill>
        <p:spPr bwMode="auto">
          <a:xfrm>
            <a:off x="6019187" y="300446"/>
            <a:ext cx="6414259" cy="495082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266701"/>
            <a:ext cx="4310743" cy="6417141"/>
          </a:xfrm>
          <a:prstGeom prst="rect">
            <a:avLst/>
          </a:prstGeom>
        </p:spPr>
        <p:txBody>
          <a:bodyPr wrap="square">
            <a:spAutoFit/>
          </a:bodyPr>
          <a:lstStyle/>
          <a:p>
            <a:pPr algn="just">
              <a:lnSpc>
                <a:spcPct val="150000"/>
              </a:lnSpc>
              <a:buNone/>
            </a:pPr>
            <a:r>
              <a:rPr lang="en-US" sz="3600" dirty="0" smtClean="0">
                <a:latin typeface="Times New Roman" pitchFamily="18" charset="0"/>
                <a:cs typeface="Times New Roman" pitchFamily="18" charset="0"/>
              </a:rPr>
              <a:t>Quality of service</a:t>
            </a:r>
          </a:p>
          <a:p>
            <a:pPr algn="just">
              <a:lnSpc>
                <a:spcPct val="150000"/>
              </a:lnSpc>
              <a:buNone/>
            </a:pPr>
            <a:endParaRPr lang="en-US" b="1" dirty="0" smtClean="0">
              <a:latin typeface="Times New Roman" pitchFamily="18" charset="0"/>
              <a:cs typeface="Times New Roman" pitchFamily="18" charset="0"/>
            </a:endParaRPr>
          </a:p>
          <a:p>
            <a:pPr algn="just">
              <a:lnSpc>
                <a:spcPct val="150000"/>
              </a:lnSpc>
              <a:buNone/>
            </a:pP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this module, the data is given by customer requests arrive at each front-end proxy server. After the receiving the data it sense automatically to check the whether the server the total number of Server. And it based upon  dynamically generated DNS responses, HTTP redirections, or using persistent HTTP proxies to tunnel requests. We assume that there exists a proxy/DNS server collocated with each request source.</a:t>
            </a:r>
            <a:endParaRPr lang="en-US" sz="2000" dirty="0">
              <a:latin typeface="Times New Roman" pitchFamily="18" charset="0"/>
              <a:cs typeface="Times New Roman" pitchFamily="18" charset="0"/>
            </a:endParaRPr>
          </a:p>
        </p:txBody>
      </p:sp>
      <p:grpSp>
        <p:nvGrpSpPr>
          <p:cNvPr id="3" name="Group 2"/>
          <p:cNvGrpSpPr>
            <a:grpSpLocks/>
          </p:cNvGrpSpPr>
          <p:nvPr/>
        </p:nvGrpSpPr>
        <p:grpSpPr bwMode="auto">
          <a:xfrm>
            <a:off x="5812971" y="992777"/>
            <a:ext cx="5656218" cy="4715691"/>
            <a:chOff x="1155" y="8137"/>
            <a:chExt cx="8911" cy="3317"/>
          </a:xfrm>
        </p:grpSpPr>
        <p:sp>
          <p:nvSpPr>
            <p:cNvPr id="4" name="Rectangle 3"/>
            <p:cNvSpPr>
              <a:spLocks noChangeArrowheads="1"/>
            </p:cNvSpPr>
            <p:nvPr/>
          </p:nvSpPr>
          <p:spPr bwMode="auto">
            <a:xfrm>
              <a:off x="1155" y="8137"/>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5" name="AutoShape 4"/>
            <p:cNvCxnSpPr>
              <a:cxnSpLocks noChangeShapeType="1"/>
            </p:cNvCxnSpPr>
            <p:nvPr/>
          </p:nvCxnSpPr>
          <p:spPr bwMode="auto">
            <a:xfrm>
              <a:off x="2595" y="8518"/>
              <a:ext cx="1354" cy="0"/>
            </a:xfrm>
            <a:prstGeom prst="straightConnector1">
              <a:avLst/>
            </a:prstGeom>
            <a:noFill/>
            <a:ln w="9525">
              <a:solidFill>
                <a:srgbClr val="000000"/>
              </a:solidFill>
              <a:round/>
              <a:headEnd/>
              <a:tailEnd type="triangle" w="med" len="med"/>
            </a:ln>
          </p:spPr>
        </p:cxnSp>
        <p:sp>
          <p:nvSpPr>
            <p:cNvPr id="6" name="Rectangle 5"/>
            <p:cNvSpPr>
              <a:spLocks noChangeArrowheads="1"/>
            </p:cNvSpPr>
            <p:nvPr/>
          </p:nvSpPr>
          <p:spPr bwMode="auto">
            <a:xfrm>
              <a:off x="3949" y="8219"/>
              <a:ext cx="1440" cy="6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Calibri" pitchFamily="34" charset="0"/>
                  <a:cs typeface="Arial" pitchFamily="34" charset="0"/>
                </a:rPr>
                <a:t>TEMPOARY STORAGE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7" name="AutoShape 6"/>
            <p:cNvCxnSpPr>
              <a:cxnSpLocks noChangeShapeType="1"/>
            </p:cNvCxnSpPr>
            <p:nvPr/>
          </p:nvCxnSpPr>
          <p:spPr bwMode="auto">
            <a:xfrm>
              <a:off x="5389" y="8518"/>
              <a:ext cx="371" cy="0"/>
            </a:xfrm>
            <a:prstGeom prst="straightConnector1">
              <a:avLst/>
            </a:prstGeom>
            <a:noFill/>
            <a:ln w="9525">
              <a:solidFill>
                <a:srgbClr val="000000"/>
              </a:solidFill>
              <a:round/>
              <a:headEnd/>
              <a:tailEnd/>
            </a:ln>
          </p:spPr>
        </p:cxnSp>
        <p:cxnSp>
          <p:nvCxnSpPr>
            <p:cNvPr id="8" name="AutoShape 7"/>
            <p:cNvCxnSpPr>
              <a:cxnSpLocks noChangeShapeType="1"/>
            </p:cNvCxnSpPr>
            <p:nvPr/>
          </p:nvCxnSpPr>
          <p:spPr bwMode="auto">
            <a:xfrm>
              <a:off x="5760" y="8518"/>
              <a:ext cx="0" cy="1087"/>
            </a:xfrm>
            <a:prstGeom prst="straightConnector1">
              <a:avLst/>
            </a:prstGeom>
            <a:noFill/>
            <a:ln w="9525">
              <a:solidFill>
                <a:srgbClr val="000000"/>
              </a:solidFill>
              <a:round/>
              <a:headEnd/>
              <a:tailEnd type="triangle" w="med" len="med"/>
            </a:ln>
          </p:spPr>
        </p:cxnSp>
        <p:sp>
          <p:nvSpPr>
            <p:cNvPr id="9" name="Rectangle 8"/>
            <p:cNvSpPr>
              <a:spLocks noChangeArrowheads="1"/>
            </p:cNvSpPr>
            <p:nvPr/>
          </p:nvSpPr>
          <p:spPr bwMode="auto">
            <a:xfrm>
              <a:off x="4791" y="9605"/>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QOS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8110" y="10679"/>
              <a:ext cx="1440"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Server 1</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8110" y="9211"/>
              <a:ext cx="1956" cy="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Arial" pitchFamily="34" charset="0"/>
                </a:rPr>
                <a:t>Server 2</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2" name="AutoShape 11"/>
            <p:cNvCxnSpPr>
              <a:cxnSpLocks noChangeShapeType="1"/>
            </p:cNvCxnSpPr>
            <p:nvPr/>
          </p:nvCxnSpPr>
          <p:spPr bwMode="auto">
            <a:xfrm flipV="1">
              <a:off x="6231" y="9729"/>
              <a:ext cx="1879" cy="257"/>
            </a:xfrm>
            <a:prstGeom prst="straightConnector1">
              <a:avLst/>
            </a:prstGeom>
            <a:noFill/>
            <a:ln w="9525">
              <a:solidFill>
                <a:srgbClr val="000000"/>
              </a:solidFill>
              <a:round/>
              <a:headEnd/>
              <a:tailEnd type="triangle" w="med" len="med"/>
            </a:ln>
          </p:spPr>
        </p:cxnSp>
        <p:cxnSp>
          <p:nvCxnSpPr>
            <p:cNvPr id="13" name="AutoShape 12"/>
            <p:cNvCxnSpPr>
              <a:cxnSpLocks noChangeShapeType="1"/>
            </p:cNvCxnSpPr>
            <p:nvPr/>
          </p:nvCxnSpPr>
          <p:spPr bwMode="auto">
            <a:xfrm>
              <a:off x="6231" y="10244"/>
              <a:ext cx="1879" cy="693"/>
            </a:xfrm>
            <a:prstGeom prst="straightConnector1">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419703" y="548640"/>
            <a:ext cx="4180114" cy="4702629"/>
            <a:chOff x="1576" y="8337"/>
            <a:chExt cx="9306" cy="3049"/>
          </a:xfrm>
        </p:grpSpPr>
        <p:sp>
          <p:nvSpPr>
            <p:cNvPr id="3" name="Rectangle 3"/>
            <p:cNvSpPr>
              <a:spLocks noChangeArrowheads="1"/>
            </p:cNvSpPr>
            <p:nvPr/>
          </p:nvSpPr>
          <p:spPr bwMode="auto">
            <a:xfrm>
              <a:off x="1576"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4058"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File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6507" y="8908"/>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ANALYZER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6"/>
            <p:cNvSpPr>
              <a:spLocks noChangeArrowheads="1"/>
            </p:cNvSpPr>
            <p:nvPr/>
          </p:nvSpPr>
          <p:spPr bwMode="auto">
            <a:xfrm>
              <a:off x="8558" y="8337"/>
              <a:ext cx="2324" cy="73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Arial" pitchFamily="34" charset="0"/>
                </a:rPr>
                <a:t>Analytic Hierarchy Process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6695" y="10815"/>
              <a:ext cx="1440" cy="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Output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8" name="AutoShape 8"/>
            <p:cNvCxnSpPr>
              <a:cxnSpLocks noChangeShapeType="1"/>
            </p:cNvCxnSpPr>
            <p:nvPr/>
          </p:nvCxnSpPr>
          <p:spPr bwMode="auto">
            <a:xfrm>
              <a:off x="3016" y="9208"/>
              <a:ext cx="1042" cy="0"/>
            </a:xfrm>
            <a:prstGeom prst="straightConnector1">
              <a:avLst/>
            </a:prstGeom>
            <a:noFill/>
            <a:ln w="9525">
              <a:solidFill>
                <a:srgbClr val="000000"/>
              </a:solidFill>
              <a:round/>
              <a:headEnd/>
              <a:tailEnd type="triangle" w="med" len="med"/>
            </a:ln>
          </p:spPr>
        </p:cxnSp>
        <p:cxnSp>
          <p:nvCxnSpPr>
            <p:cNvPr id="9" name="AutoShape 9"/>
            <p:cNvCxnSpPr>
              <a:cxnSpLocks noChangeShapeType="1"/>
            </p:cNvCxnSpPr>
            <p:nvPr/>
          </p:nvCxnSpPr>
          <p:spPr bwMode="auto">
            <a:xfrm>
              <a:off x="5498" y="9208"/>
              <a:ext cx="1009" cy="0"/>
            </a:xfrm>
            <a:prstGeom prst="straightConnector1">
              <a:avLst/>
            </a:prstGeom>
            <a:noFill/>
            <a:ln w="9525">
              <a:solidFill>
                <a:srgbClr val="000000"/>
              </a:solidFill>
              <a:round/>
              <a:headEnd/>
              <a:tailEnd type="triangle" w="med" len="med"/>
            </a:ln>
          </p:spPr>
        </p:cxnSp>
        <p:cxnSp>
          <p:nvCxnSpPr>
            <p:cNvPr id="10" name="AutoShape 10"/>
            <p:cNvCxnSpPr>
              <a:cxnSpLocks noChangeShapeType="1"/>
            </p:cNvCxnSpPr>
            <p:nvPr/>
          </p:nvCxnSpPr>
          <p:spPr bwMode="auto">
            <a:xfrm flipH="1" flipV="1">
              <a:off x="7947" y="9330"/>
              <a:ext cx="951" cy="14"/>
            </a:xfrm>
            <a:prstGeom prst="straightConnector1">
              <a:avLst/>
            </a:prstGeom>
            <a:noFill/>
            <a:ln w="9525">
              <a:solidFill>
                <a:srgbClr val="000000"/>
              </a:solidFill>
              <a:round/>
              <a:headEnd/>
              <a:tailEnd type="triangle" w="med" len="med"/>
            </a:ln>
          </p:spPr>
        </p:cxnSp>
        <p:cxnSp>
          <p:nvCxnSpPr>
            <p:cNvPr id="11" name="AutoShape 11"/>
            <p:cNvCxnSpPr>
              <a:cxnSpLocks noChangeShapeType="1"/>
            </p:cNvCxnSpPr>
            <p:nvPr/>
          </p:nvCxnSpPr>
          <p:spPr bwMode="auto">
            <a:xfrm flipV="1">
              <a:off x="8898" y="9072"/>
              <a:ext cx="0" cy="272"/>
            </a:xfrm>
            <a:prstGeom prst="straightConnector1">
              <a:avLst/>
            </a:prstGeom>
            <a:noFill/>
            <a:ln w="9525">
              <a:solidFill>
                <a:srgbClr val="000000"/>
              </a:solidFill>
              <a:round/>
              <a:headEnd/>
              <a:tailEnd type="triangle" w="med" len="med"/>
            </a:ln>
          </p:spPr>
        </p:cxnSp>
        <p:cxnSp>
          <p:nvCxnSpPr>
            <p:cNvPr id="12" name="AutoShape 12"/>
            <p:cNvCxnSpPr>
              <a:cxnSpLocks noChangeShapeType="1"/>
            </p:cNvCxnSpPr>
            <p:nvPr/>
          </p:nvCxnSpPr>
          <p:spPr bwMode="auto">
            <a:xfrm>
              <a:off x="7214" y="9479"/>
              <a:ext cx="27" cy="1336"/>
            </a:xfrm>
            <a:prstGeom prst="straightConnector1">
              <a:avLst/>
            </a:prstGeom>
            <a:noFill/>
            <a:ln w="9525">
              <a:solidFill>
                <a:srgbClr val="000000"/>
              </a:solidFill>
              <a:round/>
              <a:headEnd/>
              <a:tailEnd type="triangle" w="med" len="med"/>
            </a:ln>
          </p:spPr>
        </p:cxnSp>
      </p:grpSp>
      <p:sp>
        <p:nvSpPr>
          <p:cNvPr id="13" name="Rectangle 12"/>
          <p:cNvSpPr/>
          <p:nvPr/>
        </p:nvSpPr>
        <p:spPr>
          <a:xfrm>
            <a:off x="640080" y="496389"/>
            <a:ext cx="5682343" cy="3508653"/>
          </a:xfrm>
          <a:prstGeom prst="rect">
            <a:avLst/>
          </a:prstGeom>
        </p:spPr>
        <p:txBody>
          <a:bodyPr wrap="square">
            <a:spAutoFit/>
          </a:bodyPr>
          <a:lstStyle/>
          <a:p>
            <a:pPr>
              <a:buNone/>
            </a:pPr>
            <a:r>
              <a:rPr lang="en-US" sz="3600" dirty="0" smtClean="0">
                <a:latin typeface="Times New Roman" pitchFamily="18" charset="0"/>
                <a:cs typeface="Times New Roman" pitchFamily="18" charset="0"/>
              </a:rPr>
              <a:t>Authorization </a:t>
            </a:r>
            <a:r>
              <a:rPr lang="en-US" sz="3600" dirty="0" smtClean="0">
                <a:latin typeface="Times New Roman" pitchFamily="18" charset="0"/>
                <a:cs typeface="Times New Roman" pitchFamily="18" charset="0"/>
              </a:rPr>
              <a:t>Policies</a:t>
            </a:r>
            <a:endParaRPr lang="en-US" sz="3600"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	</a:t>
            </a:r>
            <a:r>
              <a:rPr lang="en-US" sz="2000" dirty="0" smtClean="0"/>
              <a:t>In this model, once user add the document in the cloud server and its compute the file and also analysis the user. It’s also analysis file belong to which category and pass the file in to particular database in cloud environment.</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544491" y="979714"/>
            <a:ext cx="5334000" cy="4088675"/>
            <a:chOff x="1433" y="2935"/>
            <a:chExt cx="8657" cy="2584"/>
          </a:xfrm>
        </p:grpSpPr>
        <p:sp>
          <p:nvSpPr>
            <p:cNvPr id="3" name="Rectangle 3"/>
            <p:cNvSpPr>
              <a:spLocks noChangeArrowheads="1"/>
            </p:cNvSpPr>
            <p:nvPr/>
          </p:nvSpPr>
          <p:spPr bwMode="auto">
            <a:xfrm>
              <a:off x="1433" y="3029"/>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3671" y="3029"/>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File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6086" y="3029"/>
              <a:ext cx="1651" cy="8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Authorization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Policies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6"/>
            <p:cNvSpPr>
              <a:spLocks noChangeArrowheads="1"/>
            </p:cNvSpPr>
            <p:nvPr/>
          </p:nvSpPr>
          <p:spPr bwMode="auto">
            <a:xfrm>
              <a:off x="4857" y="4786"/>
              <a:ext cx="1440"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OUTPUT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8337" y="2935"/>
              <a:ext cx="1753" cy="8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Transaction protocol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8"/>
            <p:cNvSpPr>
              <a:spLocks noChangeArrowheads="1"/>
            </p:cNvSpPr>
            <p:nvPr/>
          </p:nvSpPr>
          <p:spPr bwMode="auto">
            <a:xfrm>
              <a:off x="8049" y="4786"/>
              <a:ext cx="1756" cy="73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Atomic protocol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9" name="AutoShape 9"/>
            <p:cNvCxnSpPr>
              <a:cxnSpLocks noChangeShapeType="1"/>
            </p:cNvCxnSpPr>
            <p:nvPr/>
          </p:nvCxnSpPr>
          <p:spPr bwMode="auto">
            <a:xfrm flipV="1">
              <a:off x="2873" y="3368"/>
              <a:ext cx="798" cy="14"/>
            </a:xfrm>
            <a:prstGeom prst="straightConnector1">
              <a:avLst/>
            </a:prstGeom>
            <a:noFill/>
            <a:ln w="9525">
              <a:solidFill>
                <a:srgbClr val="000000"/>
              </a:solidFill>
              <a:round/>
              <a:headEnd/>
              <a:tailEnd type="triangle" w="med" len="med"/>
            </a:ln>
          </p:spPr>
        </p:cxnSp>
        <p:cxnSp>
          <p:nvCxnSpPr>
            <p:cNvPr id="10" name="AutoShape 10"/>
            <p:cNvCxnSpPr>
              <a:cxnSpLocks noChangeShapeType="1"/>
            </p:cNvCxnSpPr>
            <p:nvPr/>
          </p:nvCxnSpPr>
          <p:spPr bwMode="auto">
            <a:xfrm>
              <a:off x="5111" y="3368"/>
              <a:ext cx="975" cy="0"/>
            </a:xfrm>
            <a:prstGeom prst="straightConnector1">
              <a:avLst/>
            </a:prstGeom>
            <a:noFill/>
            <a:ln w="9525">
              <a:solidFill>
                <a:srgbClr val="000000"/>
              </a:solidFill>
              <a:round/>
              <a:headEnd/>
              <a:tailEnd type="triangle" w="med" len="med"/>
            </a:ln>
          </p:spPr>
        </p:cxnSp>
        <p:cxnSp>
          <p:nvCxnSpPr>
            <p:cNvPr id="11" name="AutoShape 11"/>
            <p:cNvCxnSpPr>
              <a:cxnSpLocks noChangeShapeType="1"/>
            </p:cNvCxnSpPr>
            <p:nvPr/>
          </p:nvCxnSpPr>
          <p:spPr bwMode="auto">
            <a:xfrm flipV="1">
              <a:off x="7737" y="3368"/>
              <a:ext cx="600" cy="14"/>
            </a:xfrm>
            <a:prstGeom prst="straightConnector1">
              <a:avLst/>
            </a:prstGeom>
            <a:noFill/>
            <a:ln w="9525">
              <a:solidFill>
                <a:srgbClr val="000000"/>
              </a:solidFill>
              <a:round/>
              <a:headEnd/>
              <a:tailEnd type="triangle" w="med" len="med"/>
            </a:ln>
          </p:spPr>
        </p:cxnSp>
        <p:cxnSp>
          <p:nvCxnSpPr>
            <p:cNvPr id="12" name="AutoShape 12"/>
            <p:cNvCxnSpPr>
              <a:cxnSpLocks noChangeShapeType="1"/>
            </p:cNvCxnSpPr>
            <p:nvPr/>
          </p:nvCxnSpPr>
          <p:spPr bwMode="auto">
            <a:xfrm>
              <a:off x="8851" y="3762"/>
              <a:ext cx="0" cy="1024"/>
            </a:xfrm>
            <a:prstGeom prst="straightConnector1">
              <a:avLst/>
            </a:prstGeom>
            <a:noFill/>
            <a:ln w="9525">
              <a:solidFill>
                <a:srgbClr val="000000"/>
              </a:solidFill>
              <a:round/>
              <a:headEnd/>
              <a:tailEnd type="triangle" w="med" len="med"/>
            </a:ln>
          </p:spPr>
        </p:cxnSp>
        <p:cxnSp>
          <p:nvCxnSpPr>
            <p:cNvPr id="13" name="AutoShape 13"/>
            <p:cNvCxnSpPr>
              <a:cxnSpLocks noChangeShapeType="1"/>
            </p:cNvCxnSpPr>
            <p:nvPr/>
          </p:nvCxnSpPr>
          <p:spPr bwMode="auto">
            <a:xfrm flipH="1">
              <a:off x="6297" y="5121"/>
              <a:ext cx="1752" cy="0"/>
            </a:xfrm>
            <a:prstGeom prst="straightConnector1">
              <a:avLst/>
            </a:prstGeom>
            <a:noFill/>
            <a:ln w="9525">
              <a:solidFill>
                <a:srgbClr val="000000"/>
              </a:solidFill>
              <a:round/>
              <a:headEnd/>
              <a:tailEnd type="triangle" w="med" len="med"/>
            </a:ln>
          </p:spPr>
        </p:cxnSp>
      </p:grpSp>
      <p:sp>
        <p:nvSpPr>
          <p:cNvPr id="15" name="Rectangle 14"/>
          <p:cNvSpPr/>
          <p:nvPr/>
        </p:nvSpPr>
        <p:spPr>
          <a:xfrm>
            <a:off x="849086" y="457200"/>
            <a:ext cx="5029200" cy="3385542"/>
          </a:xfrm>
          <a:prstGeom prst="rect">
            <a:avLst/>
          </a:prstGeom>
        </p:spPr>
        <p:txBody>
          <a:bodyPr wrap="square">
            <a:spAutoFit/>
          </a:bodyPr>
          <a:lstStyle/>
          <a:p>
            <a:pPr>
              <a:buNone/>
            </a:pPr>
            <a:r>
              <a:rPr lang="en-US" sz="3600" dirty="0" smtClean="0">
                <a:latin typeface="Times New Roman" pitchFamily="18" charset="0"/>
                <a:cs typeface="Times New Roman" pitchFamily="18" charset="0"/>
              </a:rPr>
              <a:t>Distributed Transactions</a:t>
            </a:r>
          </a:p>
          <a:p>
            <a:pPr>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a:t>
            </a:r>
            <a:r>
              <a:rPr lang="en-US" sz="2000" dirty="0" smtClean="0"/>
              <a:t>In this model we going to get value from authorization model and we will store the data in data in particular cloud database in cloud environment using transaction management in the system. Transaction management used for safe transaction process in file transfer system. It’s using a commit or roll back in transaction system</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48994" y="444137"/>
            <a:ext cx="5094516" cy="5107577"/>
            <a:chOff x="1367" y="3644"/>
            <a:chExt cx="9143" cy="2640"/>
          </a:xfrm>
        </p:grpSpPr>
        <p:sp>
          <p:nvSpPr>
            <p:cNvPr id="3" name="Rectangle 3"/>
            <p:cNvSpPr>
              <a:spLocks noChangeArrowheads="1"/>
            </p:cNvSpPr>
            <p:nvPr/>
          </p:nvSpPr>
          <p:spPr bwMode="auto">
            <a:xfrm>
              <a:off x="1367" y="3644"/>
              <a:ext cx="1617" cy="6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Arial" pitchFamily="34" charset="0"/>
                </a:rPr>
                <a:t>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3794" y="3644"/>
              <a:ext cx="1440" cy="9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FILE</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Uploading</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6284" y="3644"/>
              <a:ext cx="1676" cy="94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Authorization </a:t>
              </a:r>
            </a:p>
            <a:p>
              <a:pPr marL="457200" marR="0" lvl="1"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Policies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6"/>
            <p:cNvSpPr>
              <a:spLocks noChangeArrowheads="1"/>
            </p:cNvSpPr>
            <p:nvPr/>
          </p:nvSpPr>
          <p:spPr bwMode="auto">
            <a:xfrm>
              <a:off x="9070" y="5537"/>
              <a:ext cx="1440" cy="7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OUTPUT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8956" y="3644"/>
              <a:ext cx="1440" cy="74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CA System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8" name="AutoShape 8"/>
            <p:cNvCxnSpPr>
              <a:cxnSpLocks noChangeShapeType="1"/>
            </p:cNvCxnSpPr>
            <p:nvPr/>
          </p:nvCxnSpPr>
          <p:spPr bwMode="auto">
            <a:xfrm>
              <a:off x="2984" y="3970"/>
              <a:ext cx="810" cy="14"/>
            </a:xfrm>
            <a:prstGeom prst="straightConnector1">
              <a:avLst/>
            </a:prstGeom>
            <a:noFill/>
            <a:ln w="9525">
              <a:solidFill>
                <a:srgbClr val="000000"/>
              </a:solidFill>
              <a:round/>
              <a:headEnd/>
              <a:tailEnd type="triangle" w="med" len="med"/>
            </a:ln>
          </p:spPr>
        </p:cxnSp>
        <p:cxnSp>
          <p:nvCxnSpPr>
            <p:cNvPr id="9" name="AutoShape 9"/>
            <p:cNvCxnSpPr>
              <a:cxnSpLocks noChangeShapeType="1"/>
            </p:cNvCxnSpPr>
            <p:nvPr/>
          </p:nvCxnSpPr>
          <p:spPr bwMode="auto">
            <a:xfrm flipV="1">
              <a:off x="5234" y="3970"/>
              <a:ext cx="1050" cy="14"/>
            </a:xfrm>
            <a:prstGeom prst="straightConnector1">
              <a:avLst/>
            </a:prstGeom>
            <a:noFill/>
            <a:ln w="9525">
              <a:solidFill>
                <a:srgbClr val="000000"/>
              </a:solidFill>
              <a:round/>
              <a:headEnd/>
              <a:tailEnd type="triangle" w="med" len="med"/>
            </a:ln>
          </p:spPr>
        </p:cxnSp>
        <p:cxnSp>
          <p:nvCxnSpPr>
            <p:cNvPr id="10" name="AutoShape 10"/>
            <p:cNvCxnSpPr>
              <a:cxnSpLocks noChangeShapeType="1"/>
            </p:cNvCxnSpPr>
            <p:nvPr/>
          </p:nvCxnSpPr>
          <p:spPr bwMode="auto">
            <a:xfrm>
              <a:off x="7960" y="3984"/>
              <a:ext cx="996" cy="0"/>
            </a:xfrm>
            <a:prstGeom prst="straightConnector1">
              <a:avLst/>
            </a:prstGeom>
            <a:noFill/>
            <a:ln w="9525">
              <a:solidFill>
                <a:srgbClr val="000000"/>
              </a:solidFill>
              <a:round/>
              <a:headEnd/>
              <a:tailEnd type="triangle" w="med" len="med"/>
            </a:ln>
          </p:spPr>
        </p:cxnSp>
        <p:cxnSp>
          <p:nvCxnSpPr>
            <p:cNvPr id="11" name="AutoShape 11"/>
            <p:cNvCxnSpPr>
              <a:cxnSpLocks noChangeShapeType="1"/>
            </p:cNvCxnSpPr>
            <p:nvPr/>
          </p:nvCxnSpPr>
          <p:spPr bwMode="auto">
            <a:xfrm>
              <a:off x="9762" y="4391"/>
              <a:ext cx="41" cy="1146"/>
            </a:xfrm>
            <a:prstGeom prst="straightConnector1">
              <a:avLst/>
            </a:prstGeom>
            <a:noFill/>
            <a:ln w="9525">
              <a:solidFill>
                <a:srgbClr val="000000"/>
              </a:solidFill>
              <a:round/>
              <a:headEnd/>
              <a:tailEnd type="triangle" w="med" len="med"/>
            </a:ln>
          </p:spPr>
        </p:cxnSp>
      </p:grpSp>
      <p:sp>
        <p:nvSpPr>
          <p:cNvPr id="13" name="Rectangle 12"/>
          <p:cNvSpPr/>
          <p:nvPr/>
        </p:nvSpPr>
        <p:spPr>
          <a:xfrm>
            <a:off x="1293221" y="653144"/>
            <a:ext cx="4853579" cy="3693319"/>
          </a:xfrm>
          <a:prstGeom prst="rect">
            <a:avLst/>
          </a:prstGeom>
        </p:spPr>
        <p:txBody>
          <a:bodyPr wrap="square">
            <a:spAutoFit/>
          </a:bodyPr>
          <a:lstStyle/>
          <a:p>
            <a:pPr algn="just">
              <a:lnSpc>
                <a:spcPct val="150000"/>
              </a:lnSpc>
              <a:buNone/>
            </a:pPr>
            <a:r>
              <a:rPr lang="en-US" sz="3600" dirty="0" smtClean="0">
                <a:latin typeface="Times New Roman" pitchFamily="18" charset="0"/>
                <a:cs typeface="Times New Roman" pitchFamily="18" charset="0"/>
              </a:rPr>
              <a:t>Certificate Authorities</a:t>
            </a:r>
            <a:r>
              <a:rPr lang="en-US" sz="2800" b="1" dirty="0" smtClean="0">
                <a:latin typeface="Times New Roman" pitchFamily="18" charset="0"/>
                <a:cs typeface="Times New Roman" pitchFamily="18" charset="0"/>
              </a:rPr>
              <a:t>	</a:t>
            </a:r>
          </a:p>
          <a:p>
            <a:pPr algn="just">
              <a:lnSpc>
                <a:spcPct val="150000"/>
              </a:lnSpc>
              <a:buNone/>
            </a:pPr>
            <a:r>
              <a:rPr lang="en-US" dirty="0" smtClean="0">
                <a:latin typeface="Times New Roman" pitchFamily="18" charset="0"/>
                <a:cs typeface="Times New Roman" pitchFamily="18" charset="0"/>
              </a:rPr>
              <a:t>	</a:t>
            </a:r>
            <a:r>
              <a:rPr lang="en-US" sz="2000" dirty="0" smtClean="0"/>
              <a:t> In this model we are going to analysis the file transfer system are monitor by a third party person .see entire transaction those who are pass the file in cloud they are file are belong to the particular database or un wanted are store in any database. </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1300"/>
            <a:ext cx="10972800" cy="1143000"/>
          </a:xfrm>
        </p:spPr>
        <p:txBody>
          <a:bodyPr/>
          <a:lstStyle/>
          <a:p>
            <a:r>
              <a:rPr lang="en-IN" sz="3600" dirty="0" err="1" smtClean="0">
                <a:latin typeface="Times New Roman" pitchFamily="18" charset="0"/>
                <a:cs typeface="Times New Roman" pitchFamily="18" charset="0"/>
              </a:rPr>
              <a:t>Uml</a:t>
            </a:r>
            <a:r>
              <a:rPr lang="en-IN" sz="3600" dirty="0" smtClean="0">
                <a:latin typeface="Times New Roman" pitchFamily="18" charset="0"/>
                <a:cs typeface="Times New Roman" pitchFamily="18" charset="0"/>
              </a:rPr>
              <a:t> </a:t>
            </a:r>
            <a:r>
              <a:rPr lang="en-IN" sz="3600" dirty="0" smtClean="0">
                <a:latin typeface="Times New Roman" pitchFamily="18" charset="0"/>
                <a:cs typeface="Times New Roman" pitchFamily="18" charset="0"/>
              </a:rPr>
              <a:t>Diagrams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841501"/>
            <a:ext cx="10972800" cy="4525963"/>
          </a:xfrm>
        </p:spPr>
        <p:txBody>
          <a:bodyPr/>
          <a:lstStyle/>
          <a:p>
            <a:r>
              <a:rPr lang="en-IN" dirty="0" err="1" smtClean="0"/>
              <a:t>Usecase</a:t>
            </a:r>
            <a:r>
              <a:rPr lang="en-IN" dirty="0" smtClean="0"/>
              <a:t> diagram</a:t>
            </a:r>
            <a:endParaRPr lang="en-US" dirty="0"/>
          </a:p>
        </p:txBody>
      </p:sp>
      <p:pic>
        <p:nvPicPr>
          <p:cNvPr id="2050" name="Picture 2" descr="C:\Users\Adicherla\Downloads\archana\Screenshot 2017-11-01 20.15.40.png"/>
          <p:cNvPicPr>
            <a:picLocks noChangeAspect="1" noChangeArrowheads="1"/>
          </p:cNvPicPr>
          <p:nvPr/>
        </p:nvPicPr>
        <p:blipFill>
          <a:blip r:embed="rId2" cstate="print"/>
          <a:srcRect/>
          <a:stretch>
            <a:fillRect/>
          </a:stretch>
        </p:blipFill>
        <p:spPr bwMode="auto">
          <a:xfrm>
            <a:off x="3637189" y="1810022"/>
            <a:ext cx="7827963" cy="44005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latin typeface="Times New Roman" pitchFamily="18" charset="0"/>
                <a:cs typeface="Times New Roman" pitchFamily="18" charset="0"/>
              </a:rPr>
              <a:t>Class diagram</a:t>
            </a:r>
            <a:br>
              <a:rPr lang="en-IN"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4098" name="Picture 2" descr="C:\Users\Adicherla\Downloads\archana\Screenshot 2017-11-01 21.48.54.png"/>
          <p:cNvPicPr>
            <a:picLocks noChangeAspect="1" noChangeArrowheads="1"/>
          </p:cNvPicPr>
          <p:nvPr/>
        </p:nvPicPr>
        <p:blipFill>
          <a:blip r:embed="rId2" cstate="print"/>
          <a:srcRect/>
          <a:stretch>
            <a:fillRect/>
          </a:stretch>
        </p:blipFill>
        <p:spPr bwMode="auto">
          <a:xfrm>
            <a:off x="1545500" y="1196431"/>
            <a:ext cx="6446838" cy="46101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Object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5122" name="Picture 2" descr="C:\Users\Adicherla\Downloads\archana\Screenshot 2017-11-01 21.48.43.png"/>
          <p:cNvPicPr>
            <a:picLocks noChangeAspect="1" noChangeArrowheads="1"/>
          </p:cNvPicPr>
          <p:nvPr/>
        </p:nvPicPr>
        <p:blipFill>
          <a:blip r:embed="rId2" cstate="print"/>
          <a:srcRect/>
          <a:stretch>
            <a:fillRect/>
          </a:stretch>
        </p:blipFill>
        <p:spPr bwMode="auto">
          <a:xfrm>
            <a:off x="3000875" y="1831220"/>
            <a:ext cx="5176474" cy="369600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B2708-84BA-468D-8500-05DF03DFC5B2}"/>
              </a:ext>
            </a:extLst>
          </p:cNvPr>
          <p:cNvSpPr>
            <a:spLocks noGrp="1"/>
          </p:cNvSpPr>
          <p:nvPr>
            <p:ph type="title"/>
          </p:nvPr>
        </p:nvSpPr>
        <p:spPr>
          <a:xfrm>
            <a:off x="838200" y="587829"/>
            <a:ext cx="10515600" cy="1102859"/>
          </a:xfrm>
        </p:spPr>
        <p:txBody>
          <a:bodyPr>
            <a:normAutofit/>
          </a:bodyPr>
          <a:lstStyle/>
          <a:p>
            <a:r>
              <a:rPr lang="en-IN" sz="3600" dirty="0">
                <a:latin typeface="Times New Roman" panose="02020603050405020304" pitchFamily="18" charset="0"/>
                <a:cs typeface="Times New Roman" panose="02020603050405020304" pitchFamily="18" charset="0"/>
              </a:rPr>
              <a:t>Abstract</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C23A5C6-EAD1-46AE-A902-A1E4F16BB464}"/>
              </a:ext>
            </a:extLst>
          </p:cNvPr>
          <p:cNvSpPr>
            <a:spLocks noGrp="1"/>
          </p:cNvSpPr>
          <p:nvPr>
            <p:ph idx="1"/>
          </p:nvPr>
        </p:nvSpPr>
        <p:spPr>
          <a:xfrm>
            <a:off x="838200" y="2272937"/>
            <a:ext cx="10515600" cy="390402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Cloud servers are used to utilize the distributed transactional database systems, entities are collaborated to form testament of authorization as that are justified by collections of certified credentials. These proofs and credentials may be evaluated and collected over extended time under the risk of having the underlying authorization protocol or the user credentials being in inconsistent states. Therefore, it is possible for </a:t>
            </a:r>
            <a:r>
              <a:rPr lang="en-US" sz="2200" dirty="0">
                <a:latin typeface="Times New Roman" panose="02020603050405020304" pitchFamily="18" charset="0"/>
                <a:cs typeface="Times New Roman" panose="02020603050405020304" pitchFamily="18" charset="0"/>
              </a:rPr>
              <a:t>Policy-Based</a:t>
            </a:r>
            <a:r>
              <a:rPr lang="en-US" sz="2000" dirty="0">
                <a:latin typeface="Times New Roman" panose="02020603050405020304" pitchFamily="18" charset="0"/>
                <a:cs typeface="Times New Roman" panose="02020603050405020304" pitchFamily="18" charset="0"/>
              </a:rPr>
              <a:t> Authorization Systems which results in unsafe decisions, that might threaten sensitive resources. The criticality of the problem is highlighted, we define the trusted transactions while dealing with proofs of authorization. Accordingly, we propose several increasingly valid levels of policy consistency constraints, and present different enforcement approaches to guarantee the trust worthiness of transactions executing on cloud servers. Two-Phase Validation Commit protocol is proposed as a solution. We finally analyze the different approaches presented using both analytical (systematic) evaluation (estimation) of the overheads and match to guide the decision maker to which approach to use.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87399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Sequence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6146" name="Picture 2" descr="C:\Users\Adicherla\Downloads\archana\Screenshot 2017-11-01 22.08.48.png"/>
          <p:cNvPicPr>
            <a:picLocks noChangeAspect="1" noChangeArrowheads="1"/>
          </p:cNvPicPr>
          <p:nvPr/>
        </p:nvPicPr>
        <p:blipFill>
          <a:blip r:embed="rId2" cstate="print"/>
          <a:srcRect/>
          <a:stretch>
            <a:fillRect/>
          </a:stretch>
        </p:blipFill>
        <p:spPr bwMode="auto">
          <a:xfrm>
            <a:off x="2952206" y="1368795"/>
            <a:ext cx="7150371" cy="572170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Times New Roman" pitchFamily="18" charset="0"/>
                <a:cs typeface="Times New Roman" pitchFamily="18" charset="0"/>
              </a:rPr>
              <a:t>Collaboration diagram</a:t>
            </a:r>
            <a:r>
              <a:rPr lang="en-IN" dirty="0" smtClean="0"/>
              <a:t/>
            </a:r>
            <a:br>
              <a:rPr lang="en-IN" dirty="0" smtClean="0"/>
            </a:br>
            <a:endParaRPr lang="en-US" dirty="0"/>
          </a:p>
        </p:txBody>
      </p:sp>
      <p:sp>
        <p:nvSpPr>
          <p:cNvPr id="3" name="Content Placeholder 2"/>
          <p:cNvSpPr>
            <a:spLocks noGrp="1"/>
          </p:cNvSpPr>
          <p:nvPr>
            <p:ph idx="1"/>
          </p:nvPr>
        </p:nvSpPr>
        <p:spPr/>
        <p:txBody>
          <a:bodyPr/>
          <a:lstStyle/>
          <a:p>
            <a:endParaRPr lang="en-US" dirty="0"/>
          </a:p>
        </p:txBody>
      </p:sp>
      <p:pic>
        <p:nvPicPr>
          <p:cNvPr id="7170" name="Picture 2" descr="C:\Users\Adicherla\Downloads\archana\Screenshot 2017-11-01 22.22.41.png"/>
          <p:cNvPicPr>
            <a:picLocks noChangeAspect="1" noChangeArrowheads="1"/>
          </p:cNvPicPr>
          <p:nvPr/>
        </p:nvPicPr>
        <p:blipFill>
          <a:blip r:embed="rId2" cstate="print"/>
          <a:srcRect/>
          <a:stretch>
            <a:fillRect/>
          </a:stretch>
        </p:blipFill>
        <p:spPr bwMode="auto">
          <a:xfrm>
            <a:off x="3370217" y="1561796"/>
            <a:ext cx="5887539" cy="470769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State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8194" name="Picture 2" descr="C:\Users\Adicherla\Downloads\archana\Screenshot 2017-11-01 22.08.37.png"/>
          <p:cNvPicPr>
            <a:picLocks noChangeAspect="1" noChangeArrowheads="1"/>
          </p:cNvPicPr>
          <p:nvPr/>
        </p:nvPicPr>
        <p:blipFill>
          <a:blip r:embed="rId2" cstate="print"/>
          <a:srcRect/>
          <a:stretch>
            <a:fillRect/>
          </a:stretch>
        </p:blipFill>
        <p:spPr bwMode="auto">
          <a:xfrm>
            <a:off x="4051301" y="1354079"/>
            <a:ext cx="5537199" cy="443639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Activity diagram</a:t>
            </a:r>
            <a:br>
              <a:rPr lang="en-IN" dirty="0" smtClean="0"/>
            </a:br>
            <a:endParaRPr lang="en-US" dirty="0"/>
          </a:p>
        </p:txBody>
      </p:sp>
      <p:sp>
        <p:nvSpPr>
          <p:cNvPr id="3" name="Content Placeholder 2"/>
          <p:cNvSpPr>
            <a:spLocks noGrp="1"/>
          </p:cNvSpPr>
          <p:nvPr>
            <p:ph idx="1"/>
          </p:nvPr>
        </p:nvSpPr>
        <p:spPr/>
        <p:txBody>
          <a:bodyPr/>
          <a:lstStyle/>
          <a:p>
            <a:endParaRPr lang="en-US"/>
          </a:p>
        </p:txBody>
      </p:sp>
      <p:pic>
        <p:nvPicPr>
          <p:cNvPr id="9218" name="Picture 2" descr="C:\Users\Adicherla\Downloads\archana\Screenshot 2017-11-01 22.08.28.png"/>
          <p:cNvPicPr>
            <a:picLocks noChangeAspect="1" noChangeArrowheads="1"/>
          </p:cNvPicPr>
          <p:nvPr/>
        </p:nvPicPr>
        <p:blipFill>
          <a:blip r:embed="rId2" cstate="print"/>
          <a:srcRect/>
          <a:stretch>
            <a:fillRect/>
          </a:stretch>
        </p:blipFill>
        <p:spPr bwMode="auto">
          <a:xfrm>
            <a:off x="2626723" y="783770"/>
            <a:ext cx="7837488" cy="558967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Times New Roman" pitchFamily="18" charset="0"/>
                <a:cs typeface="Times New Roman" pitchFamily="18" charset="0"/>
              </a:rPr>
              <a:t>Component diagram</a:t>
            </a:r>
            <a:r>
              <a:rPr lang="en-IN" dirty="0" smtClean="0"/>
              <a:t/>
            </a:r>
            <a:br>
              <a:rPr lang="en-IN" dirty="0" smtClean="0"/>
            </a:br>
            <a:endParaRPr lang="en-US" dirty="0"/>
          </a:p>
        </p:txBody>
      </p:sp>
      <p:sp>
        <p:nvSpPr>
          <p:cNvPr id="3" name="Content Placeholder 2"/>
          <p:cNvSpPr>
            <a:spLocks noGrp="1"/>
          </p:cNvSpPr>
          <p:nvPr>
            <p:ph idx="1"/>
          </p:nvPr>
        </p:nvSpPr>
        <p:spPr/>
        <p:txBody>
          <a:bodyPr/>
          <a:lstStyle/>
          <a:p>
            <a:endParaRPr lang="en-US"/>
          </a:p>
        </p:txBody>
      </p:sp>
      <p:pic>
        <p:nvPicPr>
          <p:cNvPr id="10242" name="Picture 2" descr="C:\Users\Adicherla\Downloads\archana\Screenshot 2017-11-01 22.11.32.png"/>
          <p:cNvPicPr>
            <a:picLocks noChangeAspect="1" noChangeArrowheads="1"/>
          </p:cNvPicPr>
          <p:nvPr/>
        </p:nvPicPr>
        <p:blipFill>
          <a:blip r:embed="rId2" cstate="print"/>
          <a:srcRect/>
          <a:stretch>
            <a:fillRect/>
          </a:stretch>
        </p:blipFill>
        <p:spPr bwMode="auto">
          <a:xfrm>
            <a:off x="3035299" y="1482430"/>
            <a:ext cx="6988675" cy="500427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Data flow diagram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1266" name="Picture 2" descr="C:\Users\Adicherla\Downloads\archana\Screenshot 2017-11-01 22.18.39.png"/>
          <p:cNvPicPr>
            <a:picLocks noChangeAspect="1" noChangeArrowheads="1"/>
          </p:cNvPicPr>
          <p:nvPr/>
        </p:nvPicPr>
        <p:blipFill>
          <a:blip r:embed="rId2" cstate="print"/>
          <a:srcRect/>
          <a:stretch>
            <a:fillRect/>
          </a:stretch>
        </p:blipFill>
        <p:spPr bwMode="auto">
          <a:xfrm>
            <a:off x="3866877" y="2090738"/>
            <a:ext cx="4572000" cy="3657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Times New Roman" pitchFamily="18" charset="0"/>
                <a:cs typeface="Times New Roman" pitchFamily="18" charset="0"/>
              </a:rPr>
              <a:t>E-R diagram</a:t>
            </a:r>
            <a:r>
              <a:rPr lang="en-IN" dirty="0" smtClean="0"/>
              <a:t/>
            </a:r>
            <a:br>
              <a:rPr lang="en-IN" dirty="0" smtClean="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descr="C:\Users\Adicherla\Downloads\archana\Screenshot 2017-11-01 22.18.47.png"/>
          <p:cNvPicPr>
            <a:picLocks noChangeAspect="1" noChangeArrowheads="1"/>
          </p:cNvPicPr>
          <p:nvPr/>
        </p:nvPicPr>
        <p:blipFill>
          <a:blip r:embed="rId2" cstate="print"/>
          <a:srcRect/>
          <a:stretch>
            <a:fillRect/>
          </a:stretch>
        </p:blipFill>
        <p:spPr bwMode="auto">
          <a:xfrm>
            <a:off x="3485785" y="1409262"/>
            <a:ext cx="5762717" cy="461698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a:t>
            </a:r>
            <a:r>
              <a:rPr lang="en-IN" sz="3600" dirty="0" smtClean="0">
                <a:latin typeface="Times New Roman" pitchFamily="18" charset="0"/>
                <a:cs typeface="Times New Roman" pitchFamily="18" charset="0"/>
              </a:rPr>
              <a:t>ontents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1800" dirty="0" smtClean="0">
                <a:latin typeface="Times New Roman" pitchFamily="18" charset="0"/>
                <a:cs typeface="Times New Roman" pitchFamily="18" charset="0"/>
              </a:rPr>
              <a:t>Login page</a:t>
            </a:r>
          </a:p>
          <a:p>
            <a:r>
              <a:rPr lang="en-IN" sz="1800" dirty="0" smtClean="0">
                <a:latin typeface="Times New Roman" pitchFamily="18" charset="0"/>
                <a:cs typeface="Times New Roman" pitchFamily="18" charset="0"/>
              </a:rPr>
              <a:t>Register page</a:t>
            </a:r>
          </a:p>
          <a:p>
            <a:r>
              <a:rPr lang="en-IN" sz="1800" dirty="0" smtClean="0">
                <a:latin typeface="Times New Roman" pitchFamily="18" charset="0"/>
                <a:cs typeface="Times New Roman" pitchFamily="18" charset="0"/>
              </a:rPr>
              <a:t>Admin cloud</a:t>
            </a:r>
          </a:p>
          <a:p>
            <a:r>
              <a:rPr lang="en-IN" sz="1800" dirty="0" smtClean="0">
                <a:latin typeface="Times New Roman" pitchFamily="18" charset="0"/>
                <a:cs typeface="Times New Roman" pitchFamily="18" charset="0"/>
              </a:rPr>
              <a:t>Client search</a:t>
            </a:r>
          </a:p>
          <a:p>
            <a:r>
              <a:rPr lang="en-IN" sz="1800" dirty="0" smtClean="0">
                <a:latin typeface="Times New Roman" pitchFamily="18" charset="0"/>
                <a:cs typeface="Times New Roman" pitchFamily="18" charset="0"/>
              </a:rPr>
              <a:t>Test cases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1200" y="1"/>
            <a:ext cx="10972800" cy="9787295"/>
          </a:xfrm>
          <a:prstGeom prst="rect">
            <a:avLst/>
          </a:prstGeom>
        </p:spPr>
        <p:txBody>
          <a:bodyPr wrap="square">
            <a:spAutoFit/>
          </a:bodyPr>
          <a:lstStyle/>
          <a:p>
            <a:r>
              <a:rPr lang="en-IN" dirty="0" smtClean="0"/>
              <a:t>LOGIN page:</a:t>
            </a:r>
            <a:endParaRPr lang="en-US" dirty="0" smtClean="0"/>
          </a:p>
          <a:p>
            <a:r>
              <a:rPr lang="en-US" dirty="0" smtClean="0">
                <a:latin typeface="Times New Roman" pitchFamily="18" charset="0"/>
                <a:cs typeface="Times New Roman" pitchFamily="18" charset="0"/>
              </a:rPr>
              <a:t>&lt;%@ page language="java" </a:t>
            </a:r>
            <a:r>
              <a:rPr lang="en-US" dirty="0" err="1" smtClean="0">
                <a:latin typeface="Times New Roman" pitchFamily="18" charset="0"/>
                <a:cs typeface="Times New Roman" pitchFamily="18" charset="0"/>
              </a:rPr>
              <a:t>contentType</a:t>
            </a:r>
            <a:r>
              <a:rPr lang="en-US" dirty="0" smtClean="0">
                <a:latin typeface="Times New Roman" pitchFamily="18" charset="0"/>
                <a:cs typeface="Times New Roman" pitchFamily="18" charset="0"/>
              </a:rPr>
              <a: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=ISO-8859-1"</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pageEncoding</a:t>
            </a:r>
            <a:r>
              <a:rPr lang="en-US" dirty="0" smtClean="0">
                <a:latin typeface="Times New Roman" pitchFamily="18" charset="0"/>
                <a:cs typeface="Times New Roman" pitchFamily="18" charset="0"/>
              </a:rPr>
              <a:t>="ISO-8859-1"%&gt;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&lt;!DOCTYPE html PUBLIC "-//W3C//DTD HTML 4.01 Transitional//EN" "http://www.w3.org/TR/html4/loose.dtd"&gt;</a:t>
            </a:r>
          </a:p>
          <a:p>
            <a:r>
              <a:rPr lang="en-US" dirty="0" smtClean="0">
                <a:latin typeface="Times New Roman" pitchFamily="18" charset="0"/>
                <a:cs typeface="Times New Roman" pitchFamily="18" charset="0"/>
              </a:rPr>
              <a:t>&lt;html&gt;</a:t>
            </a:r>
          </a:p>
          <a:p>
            <a:r>
              <a:rPr lang="en-US" dirty="0" smtClean="0">
                <a:latin typeface="Times New Roman" pitchFamily="18" charset="0"/>
                <a:cs typeface="Times New Roman" pitchFamily="18" charset="0"/>
              </a:rPr>
              <a:t>&lt;head&gt;</a:t>
            </a:r>
          </a:p>
          <a:p>
            <a:r>
              <a:rPr lang="en-US" dirty="0" smtClean="0">
                <a:latin typeface="Times New Roman" pitchFamily="18" charset="0"/>
                <a:cs typeface="Times New Roman" pitchFamily="18" charset="0"/>
              </a:rPr>
              <a:t>&lt;meta http-equiv="Content-Type"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=ISO-8859-1"&gt;</a:t>
            </a:r>
          </a:p>
          <a:p>
            <a:r>
              <a:rPr lang="en-US" dirty="0" smtClean="0">
                <a:latin typeface="Times New Roman" pitchFamily="18" charset="0"/>
                <a:cs typeface="Times New Roman" pitchFamily="18" charset="0"/>
              </a:rPr>
              <a:t> &lt;title&gt;</a:t>
            </a:r>
            <a:r>
              <a:rPr lang="en-US" dirty="0" err="1" smtClean="0">
                <a:latin typeface="Times New Roman" pitchFamily="18" charset="0"/>
                <a:cs typeface="Times New Roman" pitchFamily="18" charset="0"/>
              </a:rPr>
              <a:t>ARaynorDesign</a:t>
            </a:r>
            <a:r>
              <a:rPr lang="en-US" dirty="0" smtClean="0">
                <a:latin typeface="Times New Roman" pitchFamily="18" charset="0"/>
                <a:cs typeface="Times New Roman" pitchFamily="18" charset="0"/>
              </a:rPr>
              <a:t> Template&lt;/title&gt;</a:t>
            </a:r>
          </a:p>
          <a:p>
            <a:r>
              <a:rPr lang="en-US" dirty="0" smtClean="0">
                <a:latin typeface="Times New Roman" pitchFamily="18" charset="0"/>
                <a:cs typeface="Times New Roman" pitchFamily="18" charset="0"/>
              </a:rPr>
              <a:t>  &lt;meta name="description" content="free website template" /&gt;</a:t>
            </a:r>
          </a:p>
          <a:p>
            <a:r>
              <a:rPr lang="en-US" dirty="0" smtClean="0">
                <a:latin typeface="Times New Roman" pitchFamily="18" charset="0"/>
                <a:cs typeface="Times New Roman" pitchFamily="18" charset="0"/>
              </a:rPr>
              <a:t>  &lt;meta name="keywords" content="enter your keywords here" /&gt;</a:t>
            </a:r>
          </a:p>
          <a:p>
            <a:r>
              <a:rPr lang="en-US" dirty="0" smtClean="0">
                <a:latin typeface="Times New Roman" pitchFamily="18" charset="0"/>
                <a:cs typeface="Times New Roman" pitchFamily="18" charset="0"/>
              </a:rPr>
              <a:t>  &lt;meta http-equiv="content-type"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latin typeface="Times New Roman" pitchFamily="18" charset="0"/>
                <a:cs typeface="Times New Roman" pitchFamily="18" charset="0"/>
              </a:rPr>
              <a:t>&lt;link </a:t>
            </a:r>
            <a:r>
              <a:rPr lang="en-US" dirty="0" err="1" smtClean="0">
                <a:latin typeface="Times New Roman" pitchFamily="18" charset="0"/>
                <a:cs typeface="Times New Roman" pitchFamily="18" charset="0"/>
              </a:rPr>
              <a:t>rel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stylesheet</a:t>
            </a:r>
            <a:r>
              <a:rPr lang="en-US" dirty="0" smtClean="0">
                <a:latin typeface="Times New Roman" pitchFamily="18" charset="0"/>
                <a:cs typeface="Times New Roman" pitchFamily="18" charset="0"/>
              </a:rPr>
              <a:t>" type="text/</a:t>
            </a:r>
            <a:r>
              <a:rPr lang="en-US" dirty="0" err="1" smtClean="0">
                <a:latin typeface="Times New Roman" pitchFamily="18" charset="0"/>
                <a:cs typeface="Times New Roman" pitchFamily="18" charset="0"/>
              </a:rPr>
              <a:t>css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css</a:t>
            </a:r>
            <a:r>
              <a:rPr lang="en-US" dirty="0" smtClean="0">
                <a:latin typeface="Times New Roman" pitchFamily="18" charset="0"/>
                <a:cs typeface="Times New Roman" pitchFamily="18" charset="0"/>
              </a:rPr>
              <a:t>/style.css" /&gt;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jquery.min.js</a:t>
            </a:r>
            <a:r>
              <a:rPr lang="en-US" dirty="0" smtClean="0">
                <a:latin typeface="Times New Roman" pitchFamily="18" charset="0"/>
                <a:cs typeface="Times New Roman" pitchFamily="18" charset="0"/>
              </a:rPr>
              <a:t>"&gt;&lt;/script&gt;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jquery.easing.min.js</a:t>
            </a:r>
            <a:r>
              <a:rPr lang="en-US" dirty="0" smtClean="0">
                <a:latin typeface="Times New Roman" pitchFamily="18" charset="0"/>
                <a:cs typeface="Times New Roman" pitchFamily="18" charset="0"/>
              </a:rPr>
              <a:t>"&gt;&lt;/script&gt;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jquery.nivo.slider.pack.js</a:t>
            </a:r>
            <a:r>
              <a:rPr lang="en-US" dirty="0" smtClean="0">
                <a:latin typeface="Times New Roman" pitchFamily="18" charset="0"/>
                <a:cs typeface="Times New Roman" pitchFamily="18" charset="0"/>
              </a:rPr>
              <a:t>"&gt;&lt;/script&gt;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$(window).load(function() {</a:t>
            </a:r>
          </a:p>
          <a:p>
            <a:r>
              <a:rPr lang="en-US" dirty="0" smtClean="0">
                <a:latin typeface="Times New Roman" pitchFamily="18" charset="0"/>
                <a:cs typeface="Times New Roman" pitchFamily="18" charset="0"/>
              </a:rPr>
              <a:t>      $('#slider').</a:t>
            </a:r>
            <a:r>
              <a:rPr lang="en-US" dirty="0" err="1" smtClean="0">
                <a:latin typeface="Times New Roman" pitchFamily="18" charset="0"/>
                <a:cs typeface="Times New Roman" pitchFamily="18" charset="0"/>
              </a:rPr>
              <a:t>nivoSlider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&lt;/script&gt; </a:t>
            </a:r>
          </a:p>
          <a:p>
            <a:r>
              <a:rPr lang="en-US" dirty="0" smtClean="0">
                <a:latin typeface="Times New Roman" pitchFamily="18" charset="0"/>
                <a:cs typeface="Times New Roman" pitchFamily="18" charset="0"/>
              </a:rPr>
              <a:t>&lt;/head&gt;</a:t>
            </a:r>
          </a:p>
          <a:p>
            <a:r>
              <a:rPr lang="en-US" dirty="0" smtClean="0"/>
              <a:t> </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Login page</a:t>
            </a:r>
            <a:endParaRPr lang="en-US" sz="3600" dirty="0">
              <a:latin typeface="Times New Roman" pitchFamily="18" charset="0"/>
              <a:cs typeface="Times New Roman" pitchFamily="18" charset="0"/>
            </a:endParaRPr>
          </a:p>
        </p:txBody>
      </p:sp>
      <p:pic>
        <p:nvPicPr>
          <p:cNvPr id="16386" name="Picture 2" descr="C:\Users\Adicherla\Dropbox\Screenshots\Screenshot 2017-09-22 22.53.43.png"/>
          <p:cNvPicPr>
            <a:picLocks noGrp="1" noChangeAspect="1" noChangeArrowheads="1"/>
          </p:cNvPicPr>
          <p:nvPr>
            <p:ph idx="1"/>
          </p:nvPr>
        </p:nvPicPr>
        <p:blipFill>
          <a:blip r:embed="rId2" cstate="print"/>
          <a:srcRect/>
          <a:stretch>
            <a:fillRect/>
          </a:stretch>
        </p:blipFill>
        <p:spPr bwMode="auto">
          <a:xfrm>
            <a:off x="729276" y="1600201"/>
            <a:ext cx="10733448" cy="45259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EC7BAE-64AA-4152-A461-0870858A7310}"/>
              </a:ext>
            </a:extLst>
          </p:cNvPr>
          <p:cNvSpPr>
            <a:spLocks noGrp="1"/>
          </p:cNvSpPr>
          <p:nvPr>
            <p:ph type="title"/>
          </p:nvPr>
        </p:nvSpPr>
        <p:spPr>
          <a:xfrm>
            <a:off x="838200" y="224590"/>
            <a:ext cx="10515600" cy="1138990"/>
          </a:xfrm>
        </p:spPr>
        <p:txBody>
          <a:bodyPr>
            <a:normAutofit/>
          </a:bodyPr>
          <a:lstStyle/>
          <a:p>
            <a:r>
              <a:rPr lang="en-IN" sz="3600" dirty="0">
                <a:latin typeface="Times New Roman" panose="02020603050405020304" pitchFamily="18" charset="0"/>
                <a:cs typeface="Times New Roman" panose="02020603050405020304" pitchFamily="18" charset="0"/>
              </a:rPr>
              <a:t>Introduction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E604245-4A51-44F5-9CE0-184681AD160C}"/>
              </a:ext>
            </a:extLst>
          </p:cNvPr>
          <p:cNvSpPr>
            <a:spLocks noGrp="1"/>
          </p:cNvSpPr>
          <p:nvPr>
            <p:ph idx="1"/>
          </p:nvPr>
        </p:nvSpPr>
        <p:spPr>
          <a:xfrm>
            <a:off x="838200" y="1973943"/>
            <a:ext cx="10515600" cy="4203020"/>
          </a:xfrm>
        </p:spPr>
        <p:txBody>
          <a:bodyPr>
            <a:noAutofit/>
          </a:bodyPr>
          <a:lstStyle/>
          <a:p>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Cloud computing has recently emerged , and it is booming in the present market .  It provides scalability and elasticity</a:t>
            </a:r>
          </a:p>
          <a:p>
            <a:r>
              <a:rPr lang="en-US" sz="2000" dirty="0">
                <a:latin typeface="Times New Roman" panose="02020603050405020304" pitchFamily="18" charset="0"/>
                <a:cs typeface="Times New Roman" panose="02020603050405020304" pitchFamily="18" charset="0"/>
              </a:rPr>
              <a:t> Cloud services often make heavy use of replication to ensure consistent performance and availability This consistency model is a variant of weak consistency that allows data to be inconsistent</a:t>
            </a:r>
          </a:p>
          <a:p>
            <a:r>
              <a:rPr lang="en-US" sz="2000" dirty="0">
                <a:latin typeface="Times New Roman" panose="02020603050405020304" pitchFamily="18" charset="0"/>
                <a:cs typeface="Times New Roman" panose="02020603050405020304" pitchFamily="18" charset="0"/>
              </a:rPr>
              <a:t>Consistency states are achieved by maintaining ACID guarantees</a:t>
            </a:r>
          </a:p>
          <a:p>
            <a:r>
              <a:rPr lang="en-US" sz="2000" dirty="0">
                <a:latin typeface="Times New Roman" panose="02020603050405020304" pitchFamily="18" charset="0"/>
                <a:cs typeface="Times New Roman" panose="02020603050405020304" pitchFamily="18" charset="0"/>
              </a:rPr>
              <a:t>By this we can have no inconsistent states in the consistency model</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67974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8600"/>
            <a:ext cx="11277600" cy="6001643"/>
          </a:xfrm>
          <a:prstGeom prst="rect">
            <a:avLst/>
          </a:prstGeom>
        </p:spPr>
        <p:txBody>
          <a:bodyPr wrap="square">
            <a:spAutoFit/>
          </a:bodyPr>
          <a:lstStyle/>
          <a:p>
            <a:r>
              <a:rPr lang="en-US" sz="2400" dirty="0" smtClean="0"/>
              <a:t>Register page:</a:t>
            </a:r>
          </a:p>
          <a:p>
            <a:r>
              <a:rPr lang="en-US" dirty="0" smtClean="0">
                <a:latin typeface="Times New Roman" pitchFamily="18" charset="0"/>
                <a:cs typeface="Times New Roman" pitchFamily="18" charset="0"/>
              </a:rPr>
              <a:t>&lt;%@ page language="java" </a:t>
            </a:r>
            <a:r>
              <a:rPr lang="en-US" dirty="0" err="1" smtClean="0">
                <a:latin typeface="Times New Roman" pitchFamily="18" charset="0"/>
                <a:cs typeface="Times New Roman" pitchFamily="18" charset="0"/>
              </a:rPr>
              <a:t>contentType</a:t>
            </a:r>
            <a:r>
              <a:rPr lang="en-US" dirty="0" smtClean="0">
                <a:latin typeface="Times New Roman" pitchFamily="18" charset="0"/>
                <a:cs typeface="Times New Roman" pitchFamily="18" charset="0"/>
              </a:rPr>
              <a: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=ISO-8859-1"</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pageEncoding</a:t>
            </a:r>
            <a:r>
              <a:rPr lang="en-US" dirty="0" smtClean="0">
                <a:latin typeface="Times New Roman" pitchFamily="18" charset="0"/>
                <a:cs typeface="Times New Roman" pitchFamily="18" charset="0"/>
              </a:rPr>
              <a:t>="ISO-8859-1"%&gt;</a:t>
            </a:r>
          </a:p>
          <a:p>
            <a:r>
              <a:rPr lang="en-US" dirty="0" smtClean="0">
                <a:latin typeface="Times New Roman" pitchFamily="18" charset="0"/>
                <a:cs typeface="Times New Roman" pitchFamily="18" charset="0"/>
              </a:rPr>
              <a:t>&lt;!DOCTYPE html PUBLIC "-//W3C//DTD HTML 4.01 Transitional//EN" "http://www.w3.org/TR/html4/loose.dtd"&gt;</a:t>
            </a:r>
          </a:p>
          <a:p>
            <a:r>
              <a:rPr lang="en-US" dirty="0" smtClean="0">
                <a:latin typeface="Times New Roman" pitchFamily="18" charset="0"/>
                <a:cs typeface="Times New Roman" pitchFamily="18" charset="0"/>
              </a:rPr>
              <a:t>&lt;html&gt;</a:t>
            </a:r>
          </a:p>
          <a:p>
            <a:r>
              <a:rPr lang="en-US" dirty="0" smtClean="0">
                <a:latin typeface="Times New Roman" pitchFamily="18" charset="0"/>
                <a:cs typeface="Times New Roman" pitchFamily="18" charset="0"/>
              </a:rPr>
              <a:t>&lt;head&gt;</a:t>
            </a:r>
          </a:p>
          <a:p>
            <a:r>
              <a:rPr lang="en-US" dirty="0" smtClean="0">
                <a:latin typeface="Times New Roman" pitchFamily="18" charset="0"/>
                <a:cs typeface="Times New Roman" pitchFamily="18" charset="0"/>
              </a:rPr>
              <a:t>&lt;meta http-equiv="Content-Type"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=ISO-8859-1"&gt;</a:t>
            </a:r>
          </a:p>
          <a:p>
            <a:r>
              <a:rPr lang="en-US" dirty="0" smtClean="0">
                <a:latin typeface="Times New Roman" pitchFamily="18" charset="0"/>
                <a:cs typeface="Times New Roman" pitchFamily="18" charset="0"/>
              </a:rPr>
              <a:t> &lt;title&gt;</a:t>
            </a:r>
            <a:r>
              <a:rPr lang="en-US" dirty="0" err="1" smtClean="0">
                <a:latin typeface="Times New Roman" pitchFamily="18" charset="0"/>
                <a:cs typeface="Times New Roman" pitchFamily="18" charset="0"/>
              </a:rPr>
              <a:t>ARaynorDesign</a:t>
            </a:r>
            <a:r>
              <a:rPr lang="en-US" dirty="0" smtClean="0">
                <a:latin typeface="Times New Roman" pitchFamily="18" charset="0"/>
                <a:cs typeface="Times New Roman" pitchFamily="18" charset="0"/>
              </a:rPr>
              <a:t> Template&lt;/title&gt;</a:t>
            </a:r>
          </a:p>
          <a:p>
            <a:r>
              <a:rPr lang="en-US" dirty="0" smtClean="0">
                <a:latin typeface="Times New Roman" pitchFamily="18" charset="0"/>
                <a:cs typeface="Times New Roman" pitchFamily="18" charset="0"/>
              </a:rPr>
              <a:t>  &lt;meta name="description" content="free website template" /&gt;</a:t>
            </a:r>
          </a:p>
          <a:p>
            <a:r>
              <a:rPr lang="en-US" dirty="0" smtClean="0">
                <a:latin typeface="Times New Roman" pitchFamily="18" charset="0"/>
                <a:cs typeface="Times New Roman" pitchFamily="18" charset="0"/>
              </a:rPr>
              <a:t>  &lt;meta name="keywords" content="enter your keywords here" /&gt;</a:t>
            </a:r>
          </a:p>
          <a:p>
            <a:r>
              <a:rPr lang="en-US" dirty="0" smtClean="0">
                <a:latin typeface="Times New Roman" pitchFamily="18" charset="0"/>
                <a:cs typeface="Times New Roman" pitchFamily="18" charset="0"/>
              </a:rPr>
              <a:t>  &lt;meta http-equiv="content-type" content="text/html;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 /&gt;</a:t>
            </a:r>
          </a:p>
          <a:p>
            <a:r>
              <a:rPr lang="en-US" dirty="0" smtClean="0">
                <a:latin typeface="Times New Roman" pitchFamily="18" charset="0"/>
                <a:cs typeface="Times New Roman" pitchFamily="18" charset="0"/>
              </a:rPr>
              <a:t>  &lt;link </a:t>
            </a:r>
            <a:r>
              <a:rPr lang="en-US" dirty="0" err="1" smtClean="0">
                <a:latin typeface="Times New Roman" pitchFamily="18" charset="0"/>
                <a:cs typeface="Times New Roman" pitchFamily="18" charset="0"/>
              </a:rPr>
              <a:t>rel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stylesheet</a:t>
            </a:r>
            <a:r>
              <a:rPr lang="en-US" dirty="0" smtClean="0">
                <a:latin typeface="Times New Roman" pitchFamily="18" charset="0"/>
                <a:cs typeface="Times New Roman" pitchFamily="18" charset="0"/>
              </a:rPr>
              <a:t>" type="text/</a:t>
            </a:r>
            <a:r>
              <a:rPr lang="en-US" dirty="0" err="1" smtClean="0">
                <a:latin typeface="Times New Roman" pitchFamily="18" charset="0"/>
                <a:cs typeface="Times New Roman" pitchFamily="18" charset="0"/>
              </a:rPr>
              <a:t>css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css</a:t>
            </a:r>
            <a:r>
              <a:rPr lang="en-US" dirty="0" smtClean="0">
                <a:latin typeface="Times New Roman" pitchFamily="18" charset="0"/>
                <a:cs typeface="Times New Roman" pitchFamily="18" charset="0"/>
              </a:rPr>
              <a:t>/style.css" /&gt;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jquery.min.js</a:t>
            </a:r>
            <a:r>
              <a:rPr lang="en-US" dirty="0" smtClean="0">
                <a:latin typeface="Times New Roman" pitchFamily="18" charset="0"/>
                <a:cs typeface="Times New Roman" pitchFamily="18" charset="0"/>
              </a:rPr>
              <a:t>"&gt;&lt;/script&gt;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jquery.easing.min.js</a:t>
            </a:r>
            <a:r>
              <a:rPr lang="en-US" dirty="0" smtClean="0">
                <a:latin typeface="Times New Roman" pitchFamily="18" charset="0"/>
                <a:cs typeface="Times New Roman" pitchFamily="18" charset="0"/>
              </a:rPr>
              <a:t>"&gt;&lt;/script&gt;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jquery.nivo.slider.pack.js</a:t>
            </a:r>
            <a:r>
              <a:rPr lang="en-US" dirty="0" smtClean="0">
                <a:latin typeface="Times New Roman" pitchFamily="18" charset="0"/>
                <a:cs typeface="Times New Roman" pitchFamily="18" charset="0"/>
              </a:rPr>
              <a:t>"&gt;&lt;/script&gt;</a:t>
            </a:r>
          </a:p>
          <a:p>
            <a:r>
              <a:rPr lang="en-US" dirty="0" smtClean="0">
                <a:latin typeface="Times New Roman" pitchFamily="18" charset="0"/>
                <a:cs typeface="Times New Roman" pitchFamily="18" charset="0"/>
              </a:rPr>
              <a:t>  &lt;script type="text/</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$(window).load(function() {</a:t>
            </a:r>
          </a:p>
          <a:p>
            <a:r>
              <a:rPr lang="en-US" dirty="0" smtClean="0">
                <a:latin typeface="Times New Roman" pitchFamily="18" charset="0"/>
                <a:cs typeface="Times New Roman" pitchFamily="18" charset="0"/>
              </a:rPr>
              <a:t>        $('#slider').</a:t>
            </a:r>
            <a:r>
              <a:rPr lang="en-US" dirty="0" err="1" smtClean="0">
                <a:latin typeface="Times New Roman" pitchFamily="18" charset="0"/>
                <a:cs typeface="Times New Roman" pitchFamily="18" charset="0"/>
              </a:rPr>
              <a:t>nivoSlider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&lt;/script&gt; </a:t>
            </a:r>
          </a:p>
          <a:p>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User registration page</a:t>
            </a:r>
            <a:endParaRPr lang="en-US" sz="3600" dirty="0">
              <a:latin typeface="Times New Roman" pitchFamily="18" charset="0"/>
              <a:cs typeface="Times New Roman" pitchFamily="18" charset="0"/>
            </a:endParaRPr>
          </a:p>
        </p:txBody>
      </p:sp>
      <p:pic>
        <p:nvPicPr>
          <p:cNvPr id="18434" name="Picture 2" descr="C:\Users\Adicherla\Dropbox\Screenshots\Screenshot 2017-09-22 23.05.58.png"/>
          <p:cNvPicPr>
            <a:picLocks noGrp="1" noChangeAspect="1" noChangeArrowheads="1"/>
          </p:cNvPicPr>
          <p:nvPr>
            <p:ph idx="1"/>
          </p:nvPr>
        </p:nvPicPr>
        <p:blipFill>
          <a:blip r:embed="rId2" cstate="print"/>
          <a:srcRect/>
          <a:stretch>
            <a:fillRect/>
          </a:stretch>
        </p:blipFill>
        <p:spPr bwMode="auto">
          <a:xfrm>
            <a:off x="729276" y="1600201"/>
            <a:ext cx="10733448" cy="4525963"/>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81001"/>
            <a:ext cx="9042400" cy="6186309"/>
          </a:xfrm>
          <a:prstGeom prst="rect">
            <a:avLst/>
          </a:prstGeom>
        </p:spPr>
        <p:txBody>
          <a:bodyPr wrap="square">
            <a:spAutoFit/>
          </a:bodyPr>
          <a:lstStyle/>
          <a:p>
            <a:r>
              <a:rPr lang="en-IN" dirty="0" smtClean="0">
                <a:latin typeface="Times New Roman" pitchFamily="18" charset="0"/>
                <a:cs typeface="Times New Roman" pitchFamily="18" charset="0"/>
              </a:rPr>
              <a:t>ADMINCLOUD:</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Servlet</a:t>
            </a:r>
            <a:r>
              <a:rPr lang="en-US" dirty="0" smtClean="0">
                <a:latin typeface="Times New Roman" pitchFamily="18" charset="0"/>
                <a:cs typeface="Times New Roman" pitchFamily="18" charset="0"/>
              </a:rPr>
              <a:t> implementation class </a:t>
            </a:r>
            <a:r>
              <a:rPr lang="en-US" dirty="0" err="1" smtClean="0">
                <a:latin typeface="Times New Roman" pitchFamily="18" charset="0"/>
                <a:cs typeface="Times New Roman" pitchFamily="18" charset="0"/>
              </a:rPr>
              <a:t>Admincloud</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Admincloud</a:t>
            </a:r>
            <a:r>
              <a:rPr lang="en-US" dirty="0" smtClean="0">
                <a:latin typeface="Times New Roman" pitchFamily="18" charset="0"/>
                <a:cs typeface="Times New Roman" pitchFamily="18" charset="0"/>
              </a:rPr>
              <a:t> extends </a:t>
            </a:r>
            <a:r>
              <a:rPr lang="en-US" dirty="0" err="1" smtClean="0">
                <a:latin typeface="Times New Roman" pitchFamily="18" charset="0"/>
                <a:cs typeface="Times New Roman" pitchFamily="18" charset="0"/>
              </a:rPr>
              <a:t>HttpServlet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private static final long </a:t>
            </a:r>
            <a:r>
              <a:rPr lang="en-US" dirty="0" err="1" smtClean="0">
                <a:latin typeface="Times New Roman" pitchFamily="18" charset="0"/>
                <a:cs typeface="Times New Roman" pitchFamily="18" charset="0"/>
              </a:rPr>
              <a:t>serialVersionUID</a:t>
            </a:r>
            <a:r>
              <a:rPr lang="en-US" dirty="0" smtClean="0">
                <a:latin typeface="Times New Roman" pitchFamily="18" charset="0"/>
                <a:cs typeface="Times New Roman" pitchFamily="18" charset="0"/>
              </a:rPr>
              <a:t> = 1L;</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@see </a:t>
            </a:r>
            <a:r>
              <a:rPr lang="en-US" dirty="0" err="1" smtClean="0">
                <a:latin typeface="Times New Roman" pitchFamily="18" charset="0"/>
                <a:cs typeface="Times New Roman" pitchFamily="18" charset="0"/>
              </a:rPr>
              <a:t>HttpServlet#HttpServlet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Admincloud</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super();</a:t>
            </a:r>
          </a:p>
          <a:p>
            <a:r>
              <a:rPr lang="en-US" dirty="0" smtClean="0">
                <a:latin typeface="Times New Roman" pitchFamily="18" charset="0"/>
                <a:cs typeface="Times New Roman" pitchFamily="18" charset="0"/>
              </a:rPr>
              <a:t>        // TODO Auto-generated constructor stub</a:t>
            </a: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@see </a:t>
            </a:r>
            <a:r>
              <a:rPr lang="en-US" dirty="0" err="1" smtClean="0">
                <a:latin typeface="Times New Roman" pitchFamily="18" charset="0"/>
                <a:cs typeface="Times New Roman" pitchFamily="18" charset="0"/>
              </a:rPr>
              <a:t>HttpServlet#doGet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protected void </a:t>
            </a:r>
            <a:r>
              <a:rPr lang="en-US" dirty="0" err="1" smtClean="0">
                <a:latin typeface="Times New Roman" pitchFamily="18" charset="0"/>
                <a:cs typeface="Times New Roman" pitchFamily="18" charset="0"/>
              </a:rPr>
              <a:t>doGet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 throws </a:t>
            </a:r>
            <a:r>
              <a:rPr lang="en-US" dirty="0" err="1" smtClean="0">
                <a:latin typeface="Times New Roman" pitchFamily="18" charset="0"/>
                <a:cs typeface="Times New Roman" pitchFamily="18" charset="0"/>
              </a:rPr>
              <a:t>ServletException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TODO Auto-generated method stub</a:t>
            </a:r>
          </a:p>
          <a:p>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0" y="0"/>
            <a:ext cx="9144000" cy="6463308"/>
          </a:xfrm>
          <a:prstGeom prst="rect">
            <a:avLst/>
          </a:prstGeom>
        </p:spPr>
        <p:txBody>
          <a:bodyPr wrap="square">
            <a:spAutoFit/>
          </a:bodyPr>
          <a:lstStyle/>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@see </a:t>
            </a:r>
            <a:r>
              <a:rPr lang="en-US" dirty="0" err="1" smtClean="0">
                <a:latin typeface="Times New Roman" pitchFamily="18" charset="0"/>
                <a:cs typeface="Times New Roman" pitchFamily="18" charset="0"/>
              </a:rPr>
              <a:t>HttpServlet#doPost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protected void </a:t>
            </a:r>
            <a:r>
              <a:rPr lang="en-US" dirty="0" err="1" smtClean="0">
                <a:latin typeface="Times New Roman" pitchFamily="18" charset="0"/>
                <a:cs typeface="Times New Roman" pitchFamily="18" charset="0"/>
              </a:rPr>
              <a:t>doPost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 throws </a:t>
            </a:r>
            <a:r>
              <a:rPr lang="en-US" dirty="0" err="1" smtClean="0">
                <a:latin typeface="Times New Roman" pitchFamily="18" charset="0"/>
                <a:cs typeface="Times New Roman" pitchFamily="18" charset="0"/>
              </a:rPr>
              <a:t>ServletException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TODO Auto-generated method stub</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ArrayList</a:t>
            </a:r>
            <a:r>
              <a:rPr lang="en-US" dirty="0" smtClean="0">
                <a:latin typeface="Times New Roman" pitchFamily="18" charset="0"/>
                <a:cs typeface="Times New Roman" pitchFamily="18" charset="0"/>
              </a:rPr>
              <a:t> al=new </a:t>
            </a:r>
            <a:r>
              <a:rPr lang="en-US" dirty="0" err="1" smtClean="0">
                <a:latin typeface="Times New Roman" pitchFamily="18" charset="0"/>
                <a:cs typeface="Times New Roman" pitchFamily="18" charset="0"/>
              </a:rPr>
              <a:t>ArrayList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al.add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request.getParameter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aname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al.add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request.getParameter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apass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(al);</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String </a:t>
            </a:r>
            <a:r>
              <a:rPr lang="en-US" dirty="0" err="1" smtClean="0">
                <a:latin typeface="Times New Roman" pitchFamily="18" charset="0"/>
                <a:cs typeface="Times New Roman" pitchFamily="18" charset="0"/>
              </a:rPr>
              <a:t>adminname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al.get</a:t>
            </a:r>
            <a:r>
              <a:rPr lang="en-US" dirty="0" smtClean="0">
                <a:latin typeface="Times New Roman" pitchFamily="18" charset="0"/>
                <a:cs typeface="Times New Roman" pitchFamily="18" charset="0"/>
              </a:rPr>
              <a:t>(0).</a:t>
            </a:r>
            <a:r>
              <a:rPr lang="en-US" dirty="0" err="1" smtClean="0">
                <a:latin typeface="Times New Roman" pitchFamily="18" charset="0"/>
                <a:cs typeface="Times New Roman" pitchFamily="18" charset="0"/>
              </a:rPr>
              <a:t>toString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String </a:t>
            </a:r>
            <a:r>
              <a:rPr lang="en-US" dirty="0" err="1" smtClean="0">
                <a:latin typeface="Times New Roman" pitchFamily="18" charset="0"/>
                <a:cs typeface="Times New Roman" pitchFamily="18" charset="0"/>
              </a:rPr>
              <a:t>adminpassword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al.get</a:t>
            </a:r>
            <a:r>
              <a:rPr lang="en-US" dirty="0" smtClean="0">
                <a:latin typeface="Times New Roman" pitchFamily="18" charset="0"/>
                <a:cs typeface="Times New Roman" pitchFamily="18" charset="0"/>
              </a:rPr>
              <a:t>(1).</a:t>
            </a:r>
            <a:r>
              <a:rPr lang="en-US" dirty="0" err="1" smtClean="0">
                <a:latin typeface="Times New Roman" pitchFamily="18" charset="0"/>
                <a:cs typeface="Times New Roman" pitchFamily="18" charset="0"/>
              </a:rPr>
              <a:t>toString</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if(</a:t>
            </a:r>
            <a:r>
              <a:rPr lang="en-US" dirty="0" err="1" smtClean="0">
                <a:latin typeface="Times New Roman" pitchFamily="18" charset="0"/>
                <a:cs typeface="Times New Roman" pitchFamily="18" charset="0"/>
              </a:rPr>
              <a:t>adminname.equalsIgnoreCase</a:t>
            </a:r>
            <a:r>
              <a:rPr lang="en-US" dirty="0" smtClean="0">
                <a:latin typeface="Times New Roman" pitchFamily="18" charset="0"/>
                <a:cs typeface="Times New Roman" pitchFamily="18" charset="0"/>
              </a:rPr>
              <a:t>("admin")&amp;&amp;</a:t>
            </a:r>
            <a:r>
              <a:rPr lang="en-US" dirty="0" err="1" smtClean="0">
                <a:latin typeface="Times New Roman" pitchFamily="18" charset="0"/>
                <a:cs typeface="Times New Roman" pitchFamily="18" charset="0"/>
              </a:rPr>
              <a:t>adminpassword.equalsIgnoreCase</a:t>
            </a:r>
            <a:r>
              <a:rPr lang="en-US" dirty="0" smtClean="0">
                <a:latin typeface="Times New Roman" pitchFamily="18" charset="0"/>
                <a:cs typeface="Times New Roman" pitchFamily="18" charset="0"/>
              </a:rPr>
              <a:t>("admin"))</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response.sendRedirect</a:t>
            </a:r>
            <a:r>
              <a:rPr lang="en-US" dirty="0" smtClean="0">
                <a:latin typeface="Times New Roman" pitchFamily="18" charset="0"/>
                <a:cs typeface="Times New Roman" pitchFamily="18" charset="0"/>
              </a:rPr>
              <a:t>("welcome.jsp");</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else</a:t>
            </a: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response.sendRedirect</a:t>
            </a:r>
            <a:r>
              <a:rPr lang="en-US" dirty="0" smtClean="0">
                <a:latin typeface="Times New Roman" pitchFamily="18" charset="0"/>
                <a:cs typeface="Times New Roman" pitchFamily="18" charset="0"/>
              </a:rPr>
              <a:t>("admin.jsp");</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Admin cloud</a:t>
            </a:r>
            <a:endParaRPr lang="en-US" sz="3600" dirty="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29277" y="1600201"/>
            <a:ext cx="10733447" cy="4525963"/>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228599"/>
            <a:ext cx="8839200" cy="6463308"/>
          </a:xfrm>
          <a:prstGeom prst="rect">
            <a:avLst/>
          </a:prstGeom>
        </p:spPr>
        <p:txBody>
          <a:bodyPr wrap="square">
            <a:spAutoFit/>
          </a:bodyPr>
          <a:lstStyle/>
          <a:p>
            <a:r>
              <a:rPr lang="en-IN" dirty="0" smtClean="0">
                <a:latin typeface="Times New Roman" pitchFamily="18" charset="0"/>
                <a:cs typeface="Times New Roman" pitchFamily="18" charset="0"/>
              </a:rPr>
              <a:t>CLIENT SEARCH: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Servlet</a:t>
            </a:r>
            <a:r>
              <a:rPr lang="en-US" dirty="0" smtClean="0">
                <a:latin typeface="Times New Roman" pitchFamily="18" charset="0"/>
                <a:cs typeface="Times New Roman" pitchFamily="18" charset="0"/>
              </a:rPr>
              <a:t> implementation class Client1Search</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public class Client1Search extends </a:t>
            </a:r>
            <a:r>
              <a:rPr lang="en-US" dirty="0" err="1" smtClean="0">
                <a:latin typeface="Times New Roman" pitchFamily="18" charset="0"/>
                <a:cs typeface="Times New Roman" pitchFamily="18" charset="0"/>
              </a:rPr>
              <a:t>HttpServlet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private static final long </a:t>
            </a:r>
            <a:r>
              <a:rPr lang="en-US" dirty="0" err="1" smtClean="0">
                <a:latin typeface="Times New Roman" pitchFamily="18" charset="0"/>
                <a:cs typeface="Times New Roman" pitchFamily="18" charset="0"/>
              </a:rPr>
              <a:t>serialVersionUID</a:t>
            </a:r>
            <a:r>
              <a:rPr lang="en-US" dirty="0" smtClean="0">
                <a:latin typeface="Times New Roman" pitchFamily="18" charset="0"/>
                <a:cs typeface="Times New Roman" pitchFamily="18" charset="0"/>
              </a:rPr>
              <a:t> = 1L;</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@see </a:t>
            </a:r>
            <a:r>
              <a:rPr lang="en-US" dirty="0" err="1" smtClean="0">
                <a:latin typeface="Times New Roman" pitchFamily="18" charset="0"/>
                <a:cs typeface="Times New Roman" pitchFamily="18" charset="0"/>
              </a:rPr>
              <a:t>HttpServlet#HttpServlet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public Client1Search() {</a:t>
            </a:r>
          </a:p>
          <a:p>
            <a:r>
              <a:rPr lang="en-US" dirty="0" smtClean="0">
                <a:latin typeface="Times New Roman" pitchFamily="18" charset="0"/>
                <a:cs typeface="Times New Roman" pitchFamily="18" charset="0"/>
              </a:rPr>
              <a:t>        super();</a:t>
            </a:r>
          </a:p>
          <a:p>
            <a:r>
              <a:rPr lang="en-US" dirty="0" smtClean="0">
                <a:latin typeface="Times New Roman" pitchFamily="18" charset="0"/>
                <a:cs typeface="Times New Roman" pitchFamily="18" charset="0"/>
              </a:rPr>
              <a:t>        // TODO Auto-generated constructor stub</a:t>
            </a: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@see </a:t>
            </a:r>
            <a:r>
              <a:rPr lang="en-US" dirty="0" err="1" smtClean="0">
                <a:latin typeface="Times New Roman" pitchFamily="18" charset="0"/>
                <a:cs typeface="Times New Roman" pitchFamily="18" charset="0"/>
              </a:rPr>
              <a:t>HttpServlet#doGet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protected void </a:t>
            </a:r>
            <a:r>
              <a:rPr lang="en-US" dirty="0" err="1" smtClean="0">
                <a:latin typeface="Times New Roman" pitchFamily="18" charset="0"/>
                <a:cs typeface="Times New Roman" pitchFamily="18" charset="0"/>
              </a:rPr>
              <a:t>doGet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 throws </a:t>
            </a:r>
            <a:r>
              <a:rPr lang="en-US" dirty="0" err="1" smtClean="0">
                <a:latin typeface="Times New Roman" pitchFamily="18" charset="0"/>
                <a:cs typeface="Times New Roman" pitchFamily="18" charset="0"/>
              </a:rPr>
              <a:t>ServletException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 TODO Auto-generated method stub</a:t>
            </a:r>
          </a:p>
          <a:p>
            <a:r>
              <a:rPr lang="en-US" dirty="0" smtClean="0">
                <a:latin typeface="Times New Roman" pitchFamily="18" charset="0"/>
                <a:cs typeface="Times New Roman" pitchFamily="18" charset="0"/>
              </a:rPr>
              <a:t>	}</a:t>
            </a:r>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762001"/>
            <a:ext cx="9956800" cy="4801314"/>
          </a:xfrm>
          <a:prstGeom prst="rect">
            <a:avLst/>
          </a:prstGeom>
        </p:spPr>
        <p:txBody>
          <a:bodyPr wrap="square">
            <a:spAutoFit/>
          </a:bodyPr>
          <a:lstStyle/>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@see </a:t>
            </a:r>
            <a:r>
              <a:rPr lang="en-US" dirty="0" err="1" smtClean="0">
                <a:latin typeface="Times New Roman" pitchFamily="18" charset="0"/>
                <a:cs typeface="Times New Roman" pitchFamily="18" charset="0"/>
              </a:rPr>
              <a:t>HttpServlet#doPost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protected void </a:t>
            </a:r>
            <a:r>
              <a:rPr lang="en-US" dirty="0" err="1" smtClean="0">
                <a:latin typeface="Times New Roman" pitchFamily="18" charset="0"/>
                <a:cs typeface="Times New Roman" pitchFamily="18" charset="0"/>
              </a:rPr>
              <a:t>doPost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HttpServletRequest</a:t>
            </a:r>
            <a:r>
              <a:rPr lang="en-US" dirty="0" smtClean="0">
                <a:latin typeface="Times New Roman" pitchFamily="18" charset="0"/>
                <a:cs typeface="Times New Roman" pitchFamily="18" charset="0"/>
              </a:rPr>
              <a:t> request, </a:t>
            </a:r>
            <a:r>
              <a:rPr lang="en-US" dirty="0" err="1" smtClean="0">
                <a:latin typeface="Times New Roman" pitchFamily="18" charset="0"/>
                <a:cs typeface="Times New Roman" pitchFamily="18" charset="0"/>
              </a:rPr>
              <a:t>HttpServletResponse</a:t>
            </a:r>
            <a:r>
              <a:rPr lang="en-US" dirty="0" smtClean="0">
                <a:latin typeface="Times New Roman" pitchFamily="18" charset="0"/>
                <a:cs typeface="Times New Roman" pitchFamily="18" charset="0"/>
              </a:rPr>
              <a:t> response) throws </a:t>
            </a:r>
            <a:r>
              <a:rPr lang="en-US" dirty="0" err="1" smtClean="0">
                <a:latin typeface="Times New Roman" pitchFamily="18" charset="0"/>
                <a:cs typeface="Times New Roman" pitchFamily="18" charset="0"/>
              </a:rPr>
              <a:t>ServletException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IOException</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/*String query=</a:t>
            </a:r>
            <a:r>
              <a:rPr lang="en-US" dirty="0" err="1" smtClean="0">
                <a:latin typeface="Times New Roman" pitchFamily="18" charset="0"/>
                <a:cs typeface="Times New Roman" pitchFamily="18" charset="0"/>
              </a:rPr>
              <a:t>request.getParameter</a:t>
            </a:r>
            <a:r>
              <a:rPr lang="en-US" dirty="0" smtClean="0">
                <a:latin typeface="Times New Roman" pitchFamily="18" charset="0"/>
                <a:cs typeface="Times New Roman" pitchFamily="18" charset="0"/>
              </a:rPr>
              <a:t>("query");</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String res=dbpack.Client1DB.fileSearch(query);</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if(</a:t>
            </a:r>
            <a:r>
              <a:rPr lang="en-US" dirty="0" err="1" smtClean="0">
                <a:latin typeface="Times New Roman" pitchFamily="18" charset="0"/>
                <a:cs typeface="Times New Roman" pitchFamily="18" charset="0"/>
              </a:rPr>
              <a:t>res.equals</a:t>
            </a:r>
            <a:r>
              <a:rPr lang="en-US" dirty="0" smtClean="0">
                <a:latin typeface="Times New Roman" pitchFamily="18" charset="0"/>
                <a:cs typeface="Times New Roman" pitchFamily="18" charset="0"/>
              </a:rPr>
              <a:t>("file found"))</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response.sendRedirect</a:t>
            </a:r>
            <a:r>
              <a:rPr lang="en-US" dirty="0" smtClean="0">
                <a:latin typeface="Times New Roman" pitchFamily="18" charset="0"/>
                <a:cs typeface="Times New Roman" pitchFamily="18" charset="0"/>
              </a:rPr>
              <a:t>("results.jsp");</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else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response.sendRedirect</a:t>
            </a:r>
            <a:r>
              <a:rPr lang="en-US" dirty="0" smtClean="0">
                <a:latin typeface="Times New Roman" pitchFamily="18" charset="0"/>
                <a:cs typeface="Times New Roman" pitchFamily="18" charset="0"/>
              </a:rPr>
              <a:t>("welcome.jsp");</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Client Search</a:t>
            </a:r>
            <a:endParaRPr lang="en-US" sz="3600" dirty="0">
              <a:latin typeface="Times New Roman" pitchFamily="18" charset="0"/>
              <a:cs typeface="Times New Roman" pitchFamily="18" charset="0"/>
            </a:endParaRPr>
          </a:p>
        </p:txBody>
      </p:sp>
      <p:pic>
        <p:nvPicPr>
          <p:cNvPr id="20483" name="Picture 3" descr="C:\Users\Adicherla\Dropbox\Screenshots\Screenshot 2017-09-23 07.50.35.png"/>
          <p:cNvPicPr>
            <a:picLocks noGrp="1" noChangeAspect="1" noChangeArrowheads="1"/>
          </p:cNvPicPr>
          <p:nvPr>
            <p:ph idx="1"/>
          </p:nvPr>
        </p:nvPicPr>
        <p:blipFill>
          <a:blip r:embed="rId2" cstate="print"/>
          <a:srcRect/>
          <a:stretch>
            <a:fillRect/>
          </a:stretch>
        </p:blipFill>
        <p:spPr bwMode="auto">
          <a:xfrm>
            <a:off x="729276" y="1600201"/>
            <a:ext cx="10733448" cy="4525963"/>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11162"/>
          </a:xfrm>
        </p:spPr>
        <p:txBody>
          <a:bodyPr>
            <a:noAutofit/>
          </a:bodyPr>
          <a:lstStyle/>
          <a:p>
            <a:r>
              <a:rPr lang="en-IN" sz="3600" dirty="0" smtClean="0">
                <a:latin typeface="Times New Roman" pitchFamily="18" charset="0"/>
                <a:cs typeface="Times New Roman" pitchFamily="18" charset="0"/>
              </a:rPr>
              <a:t>Test case for registration</a:t>
            </a:r>
            <a:endParaRPr lang="en-US" sz="3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571500" y="927100"/>
          <a:ext cx="10972800" cy="74168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370840">
                <a:tc>
                  <a:txBody>
                    <a:bodyPr/>
                    <a:lstStyle/>
                    <a:p>
                      <a:r>
                        <a:rPr lang="en-IN" dirty="0" err="1" smtClean="0"/>
                        <a:t>Sno</a:t>
                      </a:r>
                      <a:endParaRPr lang="en-US" dirty="0"/>
                    </a:p>
                  </a:txBody>
                  <a:tcPr/>
                </a:tc>
                <a:tc>
                  <a:txBody>
                    <a:bodyPr/>
                    <a:lstStyle/>
                    <a:p>
                      <a:r>
                        <a:rPr lang="en-IN" dirty="0" smtClean="0"/>
                        <a:t>Member</a:t>
                      </a:r>
                      <a:endParaRPr lang="en-US" dirty="0"/>
                    </a:p>
                  </a:txBody>
                  <a:tcPr/>
                </a:tc>
                <a:tc>
                  <a:txBody>
                    <a:bodyPr/>
                    <a:lstStyle/>
                    <a:p>
                      <a:r>
                        <a:rPr lang="en-IN" dirty="0" smtClean="0"/>
                        <a:t>Type</a:t>
                      </a:r>
                      <a:endParaRPr lang="en-US" dirty="0"/>
                    </a:p>
                  </a:txBody>
                  <a:tcPr/>
                </a:tc>
                <a:tc>
                  <a:txBody>
                    <a:bodyPr/>
                    <a:lstStyle/>
                    <a:p>
                      <a:r>
                        <a:rPr lang="en-IN" dirty="0" smtClean="0"/>
                        <a:t>Successful</a:t>
                      </a:r>
                      <a:endParaRPr lang="en-US" dirty="0"/>
                    </a:p>
                  </a:txBody>
                  <a:tcPr/>
                </a:tc>
                <a:tc>
                  <a:txBody>
                    <a:bodyPr/>
                    <a:lstStyle/>
                    <a:p>
                      <a:r>
                        <a:rPr lang="en-IN" dirty="0" smtClean="0"/>
                        <a:t>Unsuccessful</a:t>
                      </a:r>
                      <a:endParaRPr lang="en-US" dirty="0"/>
                    </a:p>
                  </a:txBody>
                  <a:tcPr/>
                </a:tc>
              </a:tr>
              <a:tr h="370840">
                <a:tc>
                  <a:txBody>
                    <a:bodyPr/>
                    <a:lstStyle/>
                    <a:p>
                      <a:r>
                        <a:rPr lang="en-IN" dirty="0" smtClean="0"/>
                        <a:t>1</a:t>
                      </a:r>
                      <a:endParaRPr lang="en-US" dirty="0"/>
                    </a:p>
                  </a:txBody>
                  <a:tcPr/>
                </a:tc>
                <a:tc>
                  <a:txBody>
                    <a:bodyPr/>
                    <a:lstStyle/>
                    <a:p>
                      <a:r>
                        <a:rPr lang="en-IN" dirty="0" smtClean="0"/>
                        <a:t>User</a:t>
                      </a:r>
                      <a:endParaRPr lang="en-US" dirty="0"/>
                    </a:p>
                  </a:txBody>
                  <a:tcPr/>
                </a:tc>
                <a:tc>
                  <a:txBody>
                    <a:bodyPr/>
                    <a:lstStyle/>
                    <a:p>
                      <a:r>
                        <a:rPr lang="en-IN" dirty="0" smtClean="0"/>
                        <a:t>Registration</a:t>
                      </a:r>
                      <a:endParaRPr lang="en-US" dirty="0"/>
                    </a:p>
                  </a:txBody>
                  <a:tcPr/>
                </a:tc>
                <a:tc>
                  <a:txBody>
                    <a:bodyPr/>
                    <a:lstStyle/>
                    <a:p>
                      <a:r>
                        <a:rPr lang="en-IN" dirty="0" smtClean="0"/>
                        <a:t>Login.jsp</a:t>
                      </a:r>
                      <a:endParaRPr lang="en-US" dirty="0"/>
                    </a:p>
                  </a:txBody>
                  <a:tcPr/>
                </a:tc>
                <a:tc>
                  <a:txBody>
                    <a:bodyPr/>
                    <a:lstStyle/>
                    <a:p>
                      <a:r>
                        <a:rPr lang="en-IN" dirty="0" smtClean="0"/>
                        <a:t>error.jsp</a:t>
                      </a:r>
                      <a:endParaRPr lang="en-US" dirty="0"/>
                    </a:p>
                  </a:txBody>
                  <a:tcPr/>
                </a:tc>
              </a:tr>
            </a:tbl>
          </a:graphicData>
        </a:graphic>
      </p:graphicFrame>
      <p:graphicFrame>
        <p:nvGraphicFramePr>
          <p:cNvPr id="5" name="Table 4"/>
          <p:cNvGraphicFramePr>
            <a:graphicFrameLocks noGrp="1"/>
          </p:cNvGraphicFramePr>
          <p:nvPr/>
        </p:nvGraphicFramePr>
        <p:xfrm>
          <a:off x="1330678" y="1851377"/>
          <a:ext cx="8128000" cy="48463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r>
                        <a:rPr lang="en-IN" dirty="0" smtClean="0"/>
                        <a:t>Test scenario</a:t>
                      </a:r>
                      <a:endParaRPr lang="en-US" dirty="0"/>
                    </a:p>
                  </a:txBody>
                  <a:tcPr/>
                </a:tc>
                <a:tc>
                  <a:txBody>
                    <a:bodyPr/>
                    <a:lstStyle/>
                    <a:p>
                      <a:r>
                        <a:rPr lang="en-IN" dirty="0" smtClean="0"/>
                        <a:t>Test steps</a:t>
                      </a:r>
                      <a:endParaRPr lang="en-US" dirty="0"/>
                    </a:p>
                  </a:txBody>
                  <a:tcPr/>
                </a:tc>
                <a:tc>
                  <a:txBody>
                    <a:bodyPr/>
                    <a:lstStyle/>
                    <a:p>
                      <a:r>
                        <a:rPr lang="en-IN" dirty="0" smtClean="0"/>
                        <a:t>Test data</a:t>
                      </a:r>
                      <a:endParaRPr lang="en-US" dirty="0"/>
                    </a:p>
                  </a:txBody>
                  <a:tcPr/>
                </a:tc>
                <a:tc>
                  <a:txBody>
                    <a:bodyPr/>
                    <a:lstStyle/>
                    <a:p>
                      <a:r>
                        <a:rPr lang="en-IN" dirty="0" smtClean="0"/>
                        <a:t>Expected result</a:t>
                      </a:r>
                      <a:endParaRPr lang="en-US" dirty="0"/>
                    </a:p>
                  </a:txBody>
                  <a:tcPr/>
                </a:tc>
                <a:tc>
                  <a:txBody>
                    <a:bodyPr/>
                    <a:lstStyle/>
                    <a:p>
                      <a:endParaRPr lang="en-US" dirty="0"/>
                    </a:p>
                  </a:txBody>
                  <a:tcPr/>
                </a:tc>
              </a:tr>
              <a:tr h="370840">
                <a:tc>
                  <a:txBody>
                    <a:bodyPr/>
                    <a:lstStyle/>
                    <a:p>
                      <a:r>
                        <a:rPr lang="en-IN" dirty="0" smtClean="0"/>
                        <a:t>Check user registration</a:t>
                      </a:r>
                      <a:r>
                        <a:rPr lang="en-IN" baseline="0" dirty="0" smtClean="0"/>
                        <a:t> with </a:t>
                      </a:r>
                      <a:r>
                        <a:rPr lang="en-IN" baseline="0" dirty="0" err="1" smtClean="0"/>
                        <a:t>vaild</a:t>
                      </a:r>
                      <a:r>
                        <a:rPr lang="en-IN" baseline="0" dirty="0" smtClean="0"/>
                        <a:t> input</a:t>
                      </a:r>
                      <a:endParaRPr lang="en-US" dirty="0"/>
                    </a:p>
                  </a:txBody>
                  <a:tcPr/>
                </a:tc>
                <a:tc>
                  <a:txBody>
                    <a:bodyPr/>
                    <a:lstStyle/>
                    <a:p>
                      <a:r>
                        <a:rPr lang="en-IN" dirty="0" smtClean="0"/>
                        <a:t>Enter </a:t>
                      </a:r>
                    </a:p>
                    <a:p>
                      <a:r>
                        <a:rPr lang="en-IN" dirty="0" smtClean="0"/>
                        <a:t>1.Username</a:t>
                      </a:r>
                    </a:p>
                    <a:p>
                      <a:r>
                        <a:rPr lang="en-IN" dirty="0" smtClean="0"/>
                        <a:t>2.Password</a:t>
                      </a:r>
                    </a:p>
                    <a:p>
                      <a:r>
                        <a:rPr lang="en-IN" dirty="0" smtClean="0"/>
                        <a:t>3.Conform password</a:t>
                      </a:r>
                    </a:p>
                    <a:p>
                      <a:r>
                        <a:rPr lang="en-IN" dirty="0" smtClean="0"/>
                        <a:t>4.Email</a:t>
                      </a:r>
                    </a:p>
                    <a:p>
                      <a:r>
                        <a:rPr lang="en-IN" dirty="0" smtClean="0"/>
                        <a:t>5.D0B</a:t>
                      </a:r>
                    </a:p>
                    <a:p>
                      <a:r>
                        <a:rPr lang="en-IN" dirty="0" smtClean="0"/>
                        <a:t>6.Security question</a:t>
                      </a:r>
                    </a:p>
                    <a:p>
                      <a:r>
                        <a:rPr lang="en-IN" dirty="0" smtClean="0"/>
                        <a:t>7.Enter your  </a:t>
                      </a:r>
                      <a:r>
                        <a:rPr lang="en-IN" dirty="0" err="1" smtClean="0"/>
                        <a:t>your</a:t>
                      </a:r>
                      <a:r>
                        <a:rPr lang="en-IN" dirty="0" smtClean="0"/>
                        <a:t> answer</a:t>
                      </a:r>
                    </a:p>
                    <a:p>
                      <a:r>
                        <a:rPr lang="en-IN" dirty="0" smtClean="0"/>
                        <a:t>8.Mobile number</a:t>
                      </a:r>
                    </a:p>
                    <a:p>
                      <a:r>
                        <a:rPr lang="en-IN" dirty="0" smtClean="0"/>
                        <a:t>9.address</a:t>
                      </a:r>
                    </a:p>
                    <a:p>
                      <a:pPr algn="r"/>
                      <a:endParaRPr lang="en-US" dirty="0"/>
                    </a:p>
                  </a:txBody>
                  <a:tcPr/>
                </a:tc>
                <a:tc>
                  <a:txBody>
                    <a:bodyPr/>
                    <a:lstStyle/>
                    <a:p>
                      <a:r>
                        <a:rPr lang="en-IN" dirty="0" smtClean="0"/>
                        <a:t>1.Abc</a:t>
                      </a:r>
                    </a:p>
                    <a:p>
                      <a:r>
                        <a:rPr lang="en-IN" dirty="0" smtClean="0"/>
                        <a:t>2.Abc</a:t>
                      </a:r>
                    </a:p>
                    <a:p>
                      <a:r>
                        <a:rPr lang="en-IN" dirty="0" smtClean="0"/>
                        <a:t>3.Abc</a:t>
                      </a:r>
                    </a:p>
                    <a:p>
                      <a:r>
                        <a:rPr lang="en-IN" dirty="0" smtClean="0">
                          <a:hlinkClick r:id="rId2"/>
                        </a:rPr>
                        <a:t>4.abc@gmail.com</a:t>
                      </a:r>
                      <a:endParaRPr lang="en-IN" dirty="0" smtClean="0"/>
                    </a:p>
                    <a:p>
                      <a:r>
                        <a:rPr lang="en-IN" dirty="0" smtClean="0"/>
                        <a:t>5.8</a:t>
                      </a:r>
                      <a:r>
                        <a:rPr lang="en-IN" baseline="0" dirty="0" smtClean="0"/>
                        <a:t> -10-11</a:t>
                      </a:r>
                      <a:endParaRPr lang="en-IN" dirty="0" smtClean="0"/>
                    </a:p>
                    <a:p>
                      <a:r>
                        <a:rPr lang="en-IN" dirty="0" smtClean="0"/>
                        <a:t>6. What is </a:t>
                      </a:r>
                      <a:r>
                        <a:rPr lang="en-IN" dirty="0" err="1" smtClean="0"/>
                        <a:t>Favorite</a:t>
                      </a:r>
                      <a:r>
                        <a:rPr lang="en-IN" dirty="0" smtClean="0"/>
                        <a:t> Sports</a:t>
                      </a:r>
                    </a:p>
                    <a:p>
                      <a:r>
                        <a:rPr lang="en-IN" dirty="0" smtClean="0"/>
                        <a:t>7. </a:t>
                      </a:r>
                      <a:r>
                        <a:rPr lang="en-IN" dirty="0" err="1" smtClean="0"/>
                        <a:t>Crckt</a:t>
                      </a:r>
                      <a:endParaRPr lang="en-IN" dirty="0" smtClean="0"/>
                    </a:p>
                    <a:p>
                      <a:r>
                        <a:rPr lang="en-IN" dirty="0" smtClean="0"/>
                        <a:t>8. 9900889900</a:t>
                      </a:r>
                    </a:p>
                    <a:p>
                      <a:r>
                        <a:rPr lang="en-IN" dirty="0" smtClean="0"/>
                        <a:t>9.hyd</a:t>
                      </a:r>
                      <a:endParaRPr lang="en-US" dirty="0"/>
                    </a:p>
                  </a:txBody>
                  <a:tcPr/>
                </a:tc>
                <a:tc>
                  <a:txBody>
                    <a:bodyPr/>
                    <a:lstStyle/>
                    <a:p>
                      <a:r>
                        <a:rPr lang="en-IN" dirty="0" smtClean="0"/>
                        <a:t>Your</a:t>
                      </a:r>
                      <a:r>
                        <a:rPr lang="en-IN" baseline="0" dirty="0" smtClean="0"/>
                        <a:t> </a:t>
                      </a:r>
                      <a:r>
                        <a:rPr lang="en-IN" baseline="0" dirty="0" err="1" smtClean="0"/>
                        <a:t>securitykey</a:t>
                      </a:r>
                      <a:r>
                        <a:rPr lang="en-IN" baseline="0" dirty="0" smtClean="0"/>
                        <a:t> </a:t>
                      </a:r>
                    </a:p>
                    <a:p>
                      <a:r>
                        <a:rPr lang="en-IN" baseline="0" dirty="0" smtClean="0"/>
                        <a:t>*******</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45066"/>
          <a:ext cx="8128000" cy="42976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Test scenario</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Test steps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Test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Expected result</a:t>
                      </a:r>
                      <a:endParaRPr lang="en-US" dirty="0" smtClean="0"/>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Check user registration</a:t>
                      </a:r>
                      <a:r>
                        <a:rPr lang="en-IN" baseline="0" dirty="0" smtClean="0"/>
                        <a:t> with </a:t>
                      </a:r>
                      <a:r>
                        <a:rPr lang="en-IN" baseline="0" dirty="0" err="1" smtClean="0"/>
                        <a:t>vaild</a:t>
                      </a:r>
                      <a:r>
                        <a:rPr lang="en-IN" baseline="0" dirty="0" smtClean="0"/>
                        <a:t> input</a:t>
                      </a:r>
                      <a:endParaRPr lang="en-US" dirty="0" smtClean="0"/>
                    </a:p>
                    <a:p>
                      <a:endParaRPr lang="en-US" dirty="0"/>
                    </a:p>
                  </a:txBody>
                  <a:tcPr/>
                </a:tc>
                <a:tc>
                  <a:txBody>
                    <a:bodyPr/>
                    <a:lstStyle/>
                    <a:p>
                      <a:r>
                        <a:rPr lang="en-IN" dirty="0" smtClean="0"/>
                        <a:t>Enter </a:t>
                      </a:r>
                    </a:p>
                    <a:p>
                      <a:r>
                        <a:rPr lang="en-IN" dirty="0" smtClean="0"/>
                        <a:t>1.Username</a:t>
                      </a:r>
                    </a:p>
                    <a:p>
                      <a:r>
                        <a:rPr lang="en-IN" dirty="0" smtClean="0"/>
                        <a:t>2.Password</a:t>
                      </a:r>
                    </a:p>
                    <a:p>
                      <a:r>
                        <a:rPr lang="en-IN" dirty="0" smtClean="0"/>
                        <a:t>3.Conform password</a:t>
                      </a:r>
                    </a:p>
                    <a:p>
                      <a:r>
                        <a:rPr lang="en-IN" dirty="0" smtClean="0"/>
                        <a:t>4.Email</a:t>
                      </a:r>
                    </a:p>
                    <a:p>
                      <a:r>
                        <a:rPr lang="en-IN" dirty="0" smtClean="0"/>
                        <a:t>5.D0B</a:t>
                      </a:r>
                    </a:p>
                    <a:p>
                      <a:r>
                        <a:rPr lang="en-IN" dirty="0" smtClean="0"/>
                        <a:t>6.Security question</a:t>
                      </a:r>
                    </a:p>
                    <a:p>
                      <a:r>
                        <a:rPr lang="en-IN" dirty="0" smtClean="0"/>
                        <a:t>7.Enter your  </a:t>
                      </a:r>
                      <a:r>
                        <a:rPr lang="en-IN" dirty="0" err="1" smtClean="0"/>
                        <a:t>your</a:t>
                      </a:r>
                      <a:r>
                        <a:rPr lang="en-IN" dirty="0" smtClean="0"/>
                        <a:t> answer</a:t>
                      </a:r>
                    </a:p>
                    <a:p>
                      <a:r>
                        <a:rPr lang="en-IN" dirty="0" smtClean="0"/>
                        <a:t>8.Mobile number</a:t>
                      </a:r>
                    </a:p>
                    <a:p>
                      <a:r>
                        <a:rPr lang="en-IN" dirty="0" smtClean="0"/>
                        <a:t>9.address</a:t>
                      </a:r>
                    </a:p>
                    <a:p>
                      <a:endParaRPr lang="en-US" dirty="0"/>
                    </a:p>
                  </a:txBody>
                  <a:tcPr/>
                </a:tc>
                <a:tc>
                  <a:txBody>
                    <a:bodyPr/>
                    <a:lstStyle/>
                    <a:p>
                      <a:r>
                        <a:rPr lang="en-IN" dirty="0" smtClean="0"/>
                        <a:t>1.Abc</a:t>
                      </a:r>
                    </a:p>
                    <a:p>
                      <a:r>
                        <a:rPr lang="en-IN" dirty="0" smtClean="0"/>
                        <a:t>2.</a:t>
                      </a:r>
                    </a:p>
                    <a:p>
                      <a:r>
                        <a:rPr lang="en-IN" dirty="0" smtClean="0"/>
                        <a:t>3.</a:t>
                      </a:r>
                    </a:p>
                    <a:p>
                      <a:r>
                        <a:rPr lang="en-IN" dirty="0" smtClean="0">
                          <a:hlinkClick r:id="rId2"/>
                        </a:rPr>
                        <a:t>4.abc@gmail.com</a:t>
                      </a:r>
                      <a:endParaRPr lang="en-IN" dirty="0" smtClean="0"/>
                    </a:p>
                    <a:p>
                      <a:r>
                        <a:rPr lang="en-IN" dirty="0" smtClean="0"/>
                        <a:t>5.8</a:t>
                      </a:r>
                      <a:r>
                        <a:rPr lang="en-IN" baseline="0" dirty="0" smtClean="0"/>
                        <a:t> -10-11</a:t>
                      </a:r>
                      <a:endParaRPr lang="en-IN" dirty="0" smtClean="0"/>
                    </a:p>
                    <a:p>
                      <a:r>
                        <a:rPr lang="en-IN" dirty="0" smtClean="0"/>
                        <a:t>6. What is </a:t>
                      </a:r>
                      <a:r>
                        <a:rPr lang="en-IN" dirty="0" err="1" smtClean="0"/>
                        <a:t>Favorite</a:t>
                      </a:r>
                      <a:r>
                        <a:rPr lang="en-IN" dirty="0" smtClean="0"/>
                        <a:t> Sports</a:t>
                      </a:r>
                    </a:p>
                    <a:p>
                      <a:r>
                        <a:rPr lang="en-IN" dirty="0" smtClean="0"/>
                        <a:t>7. </a:t>
                      </a:r>
                      <a:r>
                        <a:rPr lang="en-IN" dirty="0" err="1" smtClean="0"/>
                        <a:t>Crckt</a:t>
                      </a:r>
                      <a:endParaRPr lang="en-IN" dirty="0" smtClean="0"/>
                    </a:p>
                    <a:p>
                      <a:r>
                        <a:rPr lang="en-IN" dirty="0" smtClean="0"/>
                        <a:t>8. 9900889900</a:t>
                      </a:r>
                    </a:p>
                    <a:p>
                      <a:r>
                        <a:rPr lang="en-IN" dirty="0" smtClean="0"/>
                        <a:t>9.hyd</a:t>
                      </a:r>
                      <a:endParaRPr lang="en-US" dirty="0" smtClean="0"/>
                    </a:p>
                    <a:p>
                      <a:endParaRPr lang="en-US" dirty="0"/>
                    </a:p>
                  </a:txBody>
                  <a:tcPr/>
                </a:tc>
                <a:tc>
                  <a:txBody>
                    <a:bodyPr/>
                    <a:lstStyle/>
                    <a:p>
                      <a:endParaRPr lang="en-US" dirty="0" smtClean="0"/>
                    </a:p>
                    <a:p>
                      <a:r>
                        <a:rPr lang="en-IN" dirty="0" smtClean="0"/>
                        <a:t>Please</a:t>
                      </a:r>
                      <a:r>
                        <a:rPr lang="en-IN" baseline="0" dirty="0" smtClean="0"/>
                        <a:t> fill this field</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BBE9A-851C-45B8-BD91-121CBF38BF79}"/>
              </a:ext>
            </a:extLst>
          </p:cNvPr>
          <p:cNvSpPr>
            <a:spLocks noGrp="1"/>
          </p:cNvSpPr>
          <p:nvPr>
            <p:ph type="title"/>
          </p:nvPr>
        </p:nvSpPr>
        <p:spPr>
          <a:xfrm>
            <a:off x="838200" y="509451"/>
            <a:ext cx="10515600" cy="554239"/>
          </a:xfrm>
        </p:spPr>
        <p:txBody>
          <a:bodyPr>
            <a:normAutofit fontScale="90000"/>
          </a:bodyPr>
          <a:lstStyle/>
          <a:p>
            <a:r>
              <a:rPr lang="en-US" sz="4000" dirty="0">
                <a:latin typeface="Times New Roman" panose="02020603050405020304" pitchFamily="18" charset="0"/>
                <a:cs typeface="Times New Roman" panose="02020603050405020304" pitchFamily="18" charset="0"/>
              </a:rPr>
              <a:t>Existing</a:t>
            </a:r>
            <a:r>
              <a:rPr lang="en-US" sz="36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System</a:t>
            </a:r>
            <a:endParaRPr lang="en-GB"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5EF27FB-3DF9-4422-B877-B7E2244853C2}"/>
              </a:ext>
            </a:extLst>
          </p:cNvPr>
          <p:cNvSpPr>
            <a:spLocks noGrp="1"/>
          </p:cNvSpPr>
          <p:nvPr>
            <p:ph idx="1"/>
          </p:nvPr>
        </p:nvSpPr>
        <p:spPr>
          <a:xfrm>
            <a:off x="546360" y="1147665"/>
            <a:ext cx="10515600" cy="5710335"/>
          </a:xfrm>
        </p:spPr>
        <p:txBody>
          <a:bodyPr>
            <a:normAutofit fontScale="92500" lnSpcReduction="20000"/>
          </a:bodyPr>
          <a:lstStyle/>
          <a:p>
            <a:endParaRPr lang="en-IN" sz="2000" dirty="0"/>
          </a:p>
          <a:p>
            <a:r>
              <a:rPr lang="en-US" sz="2900" dirty="0">
                <a:latin typeface="Times New Roman" panose="02020603050405020304" pitchFamily="18" charset="0"/>
                <a:cs typeface="Times New Roman" panose="02020603050405020304" pitchFamily="18" charset="0"/>
              </a:rPr>
              <a:t>In existing, Today’s cloud architectures are not without problems. Most cloud services built on top of a centralized architecture may suffer denial-of-service (</a:t>
            </a:r>
            <a:r>
              <a:rPr lang="en-US" sz="2900" dirty="0" err="1">
                <a:latin typeface="Times New Roman" panose="02020603050405020304" pitchFamily="18" charset="0"/>
                <a:cs typeface="Times New Roman" panose="02020603050405020304" pitchFamily="18" charset="0"/>
              </a:rPr>
              <a:t>DoS</a:t>
            </a:r>
            <a:r>
              <a:rPr lang="en-US" sz="2900" dirty="0">
                <a:latin typeface="Times New Roman" panose="02020603050405020304" pitchFamily="18" charset="0"/>
                <a:cs typeface="Times New Roman" panose="02020603050405020304" pitchFamily="18" charset="0"/>
              </a:rPr>
              <a:t>) attacks, unexpected outages, and limited pooling of computational resources. On the contrary, volunteer computing systems (or Desktop Grids) can easily aggregate huge potential computing power to tackle grand challenge science problems. They operate autonomously and  meanwhile they could construct multiple VM instances for executing tasks submitted from others whenever they have idle resources.</a:t>
            </a:r>
          </a:p>
          <a:p>
            <a:pPr marL="0" indent="0">
              <a:buNone/>
            </a:pPr>
            <a:r>
              <a:rPr lang="en-US" sz="3600" dirty="0">
                <a:latin typeface="Times New Roman" panose="02020603050405020304" pitchFamily="18" charset="0"/>
                <a:cs typeface="Times New Roman" panose="02020603050405020304" pitchFamily="18" charset="0"/>
              </a:rPr>
              <a:t>Drawbacks:</a:t>
            </a:r>
          </a:p>
          <a:p>
            <a:r>
              <a:rPr lang="en-IN" sz="2600" dirty="0">
                <a:latin typeface="Times New Roman" panose="02020603050405020304" pitchFamily="18" charset="0"/>
                <a:cs typeface="Times New Roman" panose="02020603050405020304" pitchFamily="18" charset="0"/>
              </a:rPr>
              <a:t>It stores without  encrypting the data, so unknown person can access it</a:t>
            </a:r>
          </a:p>
          <a:p>
            <a:r>
              <a:rPr lang="en-IN" sz="2600" dirty="0">
                <a:latin typeface="Times New Roman" panose="02020603050405020304" pitchFamily="18" charset="0"/>
                <a:cs typeface="Times New Roman" panose="02020603050405020304" pitchFamily="18" charset="0"/>
              </a:rPr>
              <a:t>Number of request from client so server will easy burden</a:t>
            </a:r>
          </a:p>
          <a:p>
            <a:r>
              <a:rPr lang="en-IN" sz="2600" dirty="0">
                <a:latin typeface="Times New Roman" panose="02020603050405020304" pitchFamily="18" charset="0"/>
                <a:cs typeface="Times New Roman" panose="02020603050405020304" pitchFamily="18" charset="0"/>
              </a:rPr>
              <a:t>It doesn’t check whether the user is valid person or not</a:t>
            </a:r>
          </a:p>
          <a:p>
            <a:r>
              <a:rPr lang="en-IN" sz="2600" dirty="0">
                <a:latin typeface="Times New Roman" panose="02020603050405020304" pitchFamily="18" charset="0"/>
                <a:cs typeface="Times New Roman" panose="02020603050405020304" pitchFamily="18" charset="0"/>
              </a:rPr>
              <a:t>No atomic commit protocol is used</a:t>
            </a:r>
            <a:endParaRPr lang="en-GB" sz="26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xmlns="" val="1316613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Test case for login </a:t>
            </a:r>
            <a:endParaRPr lang="en-US" sz="3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609600" y="1600200"/>
          <a:ext cx="10972800" cy="317500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389538">
                <a:tc>
                  <a:txBody>
                    <a:bodyPr/>
                    <a:lstStyle/>
                    <a:p>
                      <a:r>
                        <a:rPr lang="en-IN" dirty="0" smtClean="0"/>
                        <a:t>Test case id</a:t>
                      </a:r>
                      <a:endParaRPr lang="en-US" dirty="0"/>
                    </a:p>
                  </a:txBody>
                  <a:tcPr/>
                </a:tc>
                <a:tc>
                  <a:txBody>
                    <a:bodyPr/>
                    <a:lstStyle/>
                    <a:p>
                      <a:r>
                        <a:rPr lang="en-IN" dirty="0" smtClean="0"/>
                        <a:t>Test scenario</a:t>
                      </a:r>
                      <a:endParaRPr lang="en-US" dirty="0"/>
                    </a:p>
                  </a:txBody>
                  <a:tcPr/>
                </a:tc>
                <a:tc>
                  <a:txBody>
                    <a:bodyPr/>
                    <a:lstStyle/>
                    <a:p>
                      <a:r>
                        <a:rPr lang="en-IN" dirty="0" smtClean="0"/>
                        <a:t>Test steps</a:t>
                      </a:r>
                      <a:endParaRPr lang="en-US" dirty="0"/>
                    </a:p>
                  </a:txBody>
                  <a:tcPr/>
                </a:tc>
                <a:tc>
                  <a:txBody>
                    <a:bodyPr/>
                    <a:lstStyle/>
                    <a:p>
                      <a:r>
                        <a:rPr lang="en-IN" dirty="0" smtClean="0"/>
                        <a:t>Expected</a:t>
                      </a:r>
                      <a:r>
                        <a:rPr lang="en-IN" baseline="0" dirty="0" smtClean="0"/>
                        <a:t> result</a:t>
                      </a:r>
                      <a:endParaRPr lang="en-US" dirty="0"/>
                    </a:p>
                  </a:txBody>
                  <a:tcPr/>
                </a:tc>
                <a:tc>
                  <a:txBody>
                    <a:bodyPr/>
                    <a:lstStyle/>
                    <a:p>
                      <a:r>
                        <a:rPr lang="en-IN" dirty="0" smtClean="0"/>
                        <a:t>result</a:t>
                      </a:r>
                      <a:endParaRPr lang="en-US" dirty="0"/>
                    </a:p>
                  </a:txBody>
                  <a:tcPr/>
                </a:tc>
              </a:tr>
              <a:tr h="1248655">
                <a:tc>
                  <a:txBody>
                    <a:bodyPr/>
                    <a:lstStyle/>
                    <a:p>
                      <a:r>
                        <a:rPr lang="en-IN" dirty="0" smtClean="0"/>
                        <a:t>TC1</a:t>
                      </a:r>
                      <a:endParaRPr lang="en-US" dirty="0"/>
                    </a:p>
                  </a:txBody>
                  <a:tcPr/>
                </a:tc>
                <a:tc>
                  <a:txBody>
                    <a:bodyPr/>
                    <a:lstStyle/>
                    <a:p>
                      <a:r>
                        <a:rPr lang="en-IN" dirty="0" smtClean="0"/>
                        <a:t>Check login</a:t>
                      </a:r>
                      <a:r>
                        <a:rPr lang="en-IN" baseline="0" dirty="0" smtClean="0"/>
                        <a:t> name with invalid data</a:t>
                      </a:r>
                      <a:endParaRPr lang="en-US" dirty="0"/>
                    </a:p>
                  </a:txBody>
                  <a:tcPr/>
                </a:tc>
                <a:tc>
                  <a:txBody>
                    <a:bodyPr/>
                    <a:lstStyle/>
                    <a:p>
                      <a:r>
                        <a:rPr lang="en-IN" dirty="0" smtClean="0"/>
                        <a:t>Enter</a:t>
                      </a:r>
                      <a:r>
                        <a:rPr lang="en-IN" baseline="0" dirty="0" smtClean="0"/>
                        <a:t> </a:t>
                      </a:r>
                    </a:p>
                    <a:p>
                      <a:r>
                        <a:rPr lang="en-IN" dirty="0" smtClean="0"/>
                        <a:t>1.Username</a:t>
                      </a:r>
                    </a:p>
                    <a:p>
                      <a:r>
                        <a:rPr lang="en-IN" dirty="0" smtClean="0"/>
                        <a:t>2.Password</a:t>
                      </a:r>
                      <a:r>
                        <a:rPr lang="en-IN" baseline="0" dirty="0" smtClean="0"/>
                        <a:t> </a:t>
                      </a:r>
                    </a:p>
                    <a:p>
                      <a:r>
                        <a:rPr lang="en-IN" baseline="0" dirty="0" smtClean="0"/>
                        <a:t>3.Enter key</a:t>
                      </a:r>
                      <a:endParaRPr lang="en-US" dirty="0"/>
                    </a:p>
                  </a:txBody>
                  <a:tcPr/>
                </a:tc>
                <a:tc>
                  <a:txBody>
                    <a:bodyPr/>
                    <a:lstStyle/>
                    <a:p>
                      <a:r>
                        <a:rPr lang="en-IN" dirty="0" smtClean="0"/>
                        <a:t>Username=user1</a:t>
                      </a:r>
                    </a:p>
                    <a:p>
                      <a:r>
                        <a:rPr lang="en-IN" dirty="0" smtClean="0"/>
                        <a:t>Password=user1</a:t>
                      </a:r>
                    </a:p>
                    <a:p>
                      <a:r>
                        <a:rPr lang="en-IN" dirty="0" smtClean="0"/>
                        <a:t>Enter</a:t>
                      </a:r>
                      <a:r>
                        <a:rPr lang="en-IN" baseline="0" dirty="0" smtClean="0"/>
                        <a:t> key=12345</a:t>
                      </a:r>
                      <a:endParaRPr lang="en-US" dirty="0"/>
                    </a:p>
                  </a:txBody>
                  <a:tcPr/>
                </a:tc>
                <a:tc>
                  <a:txBody>
                    <a:bodyPr/>
                    <a:lstStyle/>
                    <a:p>
                      <a:r>
                        <a:rPr lang="en-IN" dirty="0" smtClean="0"/>
                        <a:t>Enter valid details</a:t>
                      </a:r>
                      <a:endParaRPr lang="en-US" dirty="0"/>
                    </a:p>
                  </a:txBody>
                  <a:tcPr/>
                </a:tc>
              </a:tr>
              <a:tr h="1536807">
                <a:tc>
                  <a:txBody>
                    <a:bodyPr/>
                    <a:lstStyle/>
                    <a:p>
                      <a:r>
                        <a:rPr lang="en-IN" dirty="0" smtClean="0"/>
                        <a:t>TC2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Check login</a:t>
                      </a:r>
                      <a:r>
                        <a:rPr lang="en-IN" baseline="0" dirty="0" smtClean="0"/>
                        <a:t> name with valid data</a:t>
                      </a:r>
                      <a:endParaRPr lang="en-US" dirty="0" smtClean="0"/>
                    </a:p>
                    <a:p>
                      <a:endParaRPr lang="en-US" dirty="0"/>
                    </a:p>
                  </a:txBody>
                  <a:tcPr/>
                </a:tc>
                <a:tc>
                  <a:txBody>
                    <a:bodyPr/>
                    <a:lstStyle/>
                    <a:p>
                      <a:r>
                        <a:rPr lang="en-IN" dirty="0" smtClean="0"/>
                        <a:t>Enter</a:t>
                      </a:r>
                      <a:r>
                        <a:rPr lang="en-IN" baseline="0" dirty="0" smtClean="0"/>
                        <a:t> </a:t>
                      </a:r>
                    </a:p>
                    <a:p>
                      <a:r>
                        <a:rPr lang="en-IN" dirty="0" smtClean="0"/>
                        <a:t>1.Username</a:t>
                      </a:r>
                    </a:p>
                    <a:p>
                      <a:r>
                        <a:rPr lang="en-IN" dirty="0" smtClean="0"/>
                        <a:t>2.Password</a:t>
                      </a:r>
                      <a:r>
                        <a:rPr lang="en-IN" baseline="0" dirty="0" smtClean="0"/>
                        <a:t> </a:t>
                      </a:r>
                    </a:p>
                    <a:p>
                      <a:r>
                        <a:rPr lang="en-IN" baseline="0" dirty="0" smtClean="0"/>
                        <a:t>3.Enter key</a:t>
                      </a:r>
                      <a:endParaRPr lang="en-US" dirty="0" smtClean="0"/>
                    </a:p>
                    <a:p>
                      <a:endParaRPr lang="en-US" dirty="0"/>
                    </a:p>
                  </a:txBody>
                  <a:tcPr/>
                </a:tc>
                <a:tc>
                  <a:txBody>
                    <a:bodyPr/>
                    <a:lstStyle/>
                    <a:p>
                      <a:r>
                        <a:rPr lang="en-IN" dirty="0" smtClean="0"/>
                        <a:t>Username=user1</a:t>
                      </a:r>
                    </a:p>
                    <a:p>
                      <a:r>
                        <a:rPr lang="en-IN" dirty="0" smtClean="0"/>
                        <a:t>Password=user1</a:t>
                      </a:r>
                    </a:p>
                    <a:p>
                      <a:r>
                        <a:rPr lang="en-IN" dirty="0" smtClean="0"/>
                        <a:t>Enter</a:t>
                      </a:r>
                      <a:r>
                        <a:rPr lang="en-IN" baseline="0" dirty="0" smtClean="0"/>
                        <a:t> key=5752807</a:t>
                      </a:r>
                      <a:endParaRPr lang="en-US" dirty="0" smtClean="0"/>
                    </a:p>
                    <a:p>
                      <a:endParaRPr lang="en-US" dirty="0"/>
                    </a:p>
                  </a:txBody>
                  <a:tcPr/>
                </a:tc>
                <a:tc>
                  <a:txBody>
                    <a:bodyPr/>
                    <a:lstStyle/>
                    <a:p>
                      <a:r>
                        <a:rPr lang="en-IN" dirty="0" smtClean="0"/>
                        <a:t>successful</a:t>
                      </a:r>
                      <a:endParaRPr lang="en-US"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Test case for admin</a:t>
            </a:r>
            <a:endParaRPr lang="en-US" sz="36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609600" y="1600200"/>
          <a:ext cx="10972800" cy="329184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370840">
                <a:tc>
                  <a:txBody>
                    <a:bodyPr/>
                    <a:lstStyle/>
                    <a:p>
                      <a:r>
                        <a:rPr lang="en-IN" dirty="0" smtClean="0"/>
                        <a:t>Test case id</a:t>
                      </a:r>
                      <a:endParaRPr lang="en-US" dirty="0"/>
                    </a:p>
                  </a:txBody>
                  <a:tcPr/>
                </a:tc>
                <a:tc>
                  <a:txBody>
                    <a:bodyPr/>
                    <a:lstStyle/>
                    <a:p>
                      <a:r>
                        <a:rPr lang="en-IN" dirty="0" smtClean="0"/>
                        <a:t>Test scenario</a:t>
                      </a:r>
                      <a:r>
                        <a:rPr lang="en-IN" baseline="0" dirty="0" smtClean="0"/>
                        <a:t> </a:t>
                      </a:r>
                      <a:endParaRPr lang="en-US" dirty="0"/>
                    </a:p>
                  </a:txBody>
                  <a:tcPr/>
                </a:tc>
                <a:tc>
                  <a:txBody>
                    <a:bodyPr/>
                    <a:lstStyle/>
                    <a:p>
                      <a:r>
                        <a:rPr lang="en-IN" dirty="0" smtClean="0"/>
                        <a:t>Test states</a:t>
                      </a:r>
                      <a:r>
                        <a:rPr lang="en-IN" baseline="0" dirty="0" smtClean="0"/>
                        <a:t> </a:t>
                      </a:r>
                      <a:endParaRPr lang="en-US" dirty="0"/>
                    </a:p>
                  </a:txBody>
                  <a:tcPr/>
                </a:tc>
                <a:tc>
                  <a:txBody>
                    <a:bodyPr/>
                    <a:lstStyle/>
                    <a:p>
                      <a:r>
                        <a:rPr lang="en-IN" dirty="0" smtClean="0"/>
                        <a:t>Test data</a:t>
                      </a:r>
                      <a:endParaRPr lang="en-US" dirty="0"/>
                    </a:p>
                  </a:txBody>
                  <a:tcPr/>
                </a:tc>
                <a:tc>
                  <a:txBody>
                    <a:bodyPr/>
                    <a:lstStyle/>
                    <a:p>
                      <a:r>
                        <a:rPr lang="en-IN" dirty="0" smtClean="0"/>
                        <a:t>Result</a:t>
                      </a:r>
                    </a:p>
                    <a:p>
                      <a:endParaRPr lang="en-US" dirty="0"/>
                    </a:p>
                  </a:txBody>
                  <a:tcPr/>
                </a:tc>
              </a:tr>
              <a:tr h="370840">
                <a:tc>
                  <a:txBody>
                    <a:bodyPr/>
                    <a:lstStyle/>
                    <a:p>
                      <a:r>
                        <a:rPr lang="en-IN" dirty="0" smtClean="0"/>
                        <a:t>TC10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Check admin</a:t>
                      </a:r>
                      <a:r>
                        <a:rPr lang="en-IN" baseline="0" dirty="0" smtClean="0"/>
                        <a:t> login with invalid data</a:t>
                      </a:r>
                      <a:endParaRPr lang="en-US" dirty="0" smtClean="0"/>
                    </a:p>
                    <a:p>
                      <a:endParaRPr lang="en-US" dirty="0"/>
                    </a:p>
                  </a:txBody>
                  <a:tcPr/>
                </a:tc>
                <a:tc>
                  <a:txBody>
                    <a:bodyPr/>
                    <a:lstStyle/>
                    <a:p>
                      <a:r>
                        <a:rPr lang="en-IN" dirty="0" smtClean="0"/>
                        <a:t>Enter</a:t>
                      </a:r>
                      <a:r>
                        <a:rPr lang="en-IN" baseline="0" dirty="0" smtClean="0"/>
                        <a:t> </a:t>
                      </a:r>
                    </a:p>
                    <a:p>
                      <a:r>
                        <a:rPr lang="en-IN" dirty="0" smtClean="0"/>
                        <a:t>1.Username</a:t>
                      </a:r>
                    </a:p>
                    <a:p>
                      <a:r>
                        <a:rPr lang="en-IN" dirty="0" smtClean="0"/>
                        <a:t>2.Password</a:t>
                      </a:r>
                      <a:r>
                        <a:rPr lang="en-IN" baseline="0" dirty="0" smtClean="0"/>
                        <a:t> </a:t>
                      </a:r>
                    </a:p>
                    <a:p>
                      <a:endParaRPr lang="en-US" dirty="0" smtClean="0"/>
                    </a:p>
                    <a:p>
                      <a:endParaRPr lang="en-US" dirty="0"/>
                    </a:p>
                  </a:txBody>
                  <a:tcPr/>
                </a:tc>
                <a:tc>
                  <a:txBody>
                    <a:bodyPr/>
                    <a:lstStyle/>
                    <a:p>
                      <a:r>
                        <a:rPr lang="en-IN" dirty="0" smtClean="0"/>
                        <a:t>Username=admin</a:t>
                      </a:r>
                    </a:p>
                    <a:p>
                      <a:r>
                        <a:rPr lang="en-IN" dirty="0" smtClean="0"/>
                        <a:t>Password=aadmin1</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Enter valid details</a:t>
                      </a:r>
                      <a:endParaRPr lang="en-US" dirty="0" smtClean="0"/>
                    </a:p>
                    <a:p>
                      <a:endParaRPr lang="en-US" dirty="0"/>
                    </a:p>
                  </a:txBody>
                  <a:tcPr/>
                </a:tc>
              </a:tr>
              <a:tr h="370840">
                <a:tc>
                  <a:txBody>
                    <a:bodyPr/>
                    <a:lstStyle/>
                    <a:p>
                      <a:r>
                        <a:rPr lang="en-IN" dirty="0" smtClean="0"/>
                        <a:t>TC11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Check admin</a:t>
                      </a:r>
                      <a:r>
                        <a:rPr lang="en-IN" baseline="0" dirty="0" smtClean="0"/>
                        <a:t> login with valid data</a:t>
                      </a:r>
                      <a:endParaRPr lang="en-US" dirty="0" smtClean="0"/>
                    </a:p>
                    <a:p>
                      <a:endParaRPr lang="en-US" dirty="0"/>
                    </a:p>
                  </a:txBody>
                  <a:tcPr/>
                </a:tc>
                <a:tc>
                  <a:txBody>
                    <a:bodyPr/>
                    <a:lstStyle/>
                    <a:p>
                      <a:r>
                        <a:rPr lang="en-IN" dirty="0" smtClean="0"/>
                        <a:t>Enter</a:t>
                      </a:r>
                      <a:r>
                        <a:rPr lang="en-IN" baseline="0" dirty="0" smtClean="0"/>
                        <a:t> </a:t>
                      </a:r>
                    </a:p>
                    <a:p>
                      <a:r>
                        <a:rPr lang="en-IN" dirty="0" smtClean="0"/>
                        <a:t>1.Username</a:t>
                      </a:r>
                    </a:p>
                    <a:p>
                      <a:r>
                        <a:rPr lang="en-IN" dirty="0" smtClean="0"/>
                        <a:t>2.Password</a:t>
                      </a:r>
                      <a:r>
                        <a:rPr lang="en-IN" baseline="0" dirty="0" smtClean="0"/>
                        <a:t> </a:t>
                      </a:r>
                    </a:p>
                    <a:p>
                      <a:endParaRPr lang="en-US" dirty="0"/>
                    </a:p>
                  </a:txBody>
                  <a:tcPr/>
                </a:tc>
                <a:tc>
                  <a:txBody>
                    <a:bodyPr/>
                    <a:lstStyle/>
                    <a:p>
                      <a:r>
                        <a:rPr lang="en-IN" dirty="0" smtClean="0"/>
                        <a:t>Username=admin</a:t>
                      </a:r>
                    </a:p>
                    <a:p>
                      <a:r>
                        <a:rPr lang="en-IN" dirty="0" smtClean="0"/>
                        <a:t>Password=admin</a:t>
                      </a:r>
                    </a:p>
                    <a:p>
                      <a:endParaRPr lang="en-US" dirty="0"/>
                    </a:p>
                  </a:txBody>
                  <a:tcPr/>
                </a:tc>
                <a:tc>
                  <a:txBody>
                    <a:bodyPr/>
                    <a:lstStyle/>
                    <a:p>
                      <a:r>
                        <a:rPr lang="en-IN" dirty="0" smtClean="0"/>
                        <a:t>successful</a:t>
                      </a:r>
                      <a:endParaRPr lang="en-US" dirty="0"/>
                    </a:p>
                  </a:txBody>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Database screenshots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4338" name="Picture 2" descr="C:\Users\Adicherla\Dropbox\Screenshots\Screenshot 2017-11-02 09.39.18.png"/>
          <p:cNvPicPr>
            <a:picLocks noChangeAspect="1" noChangeArrowheads="1"/>
          </p:cNvPicPr>
          <p:nvPr/>
        </p:nvPicPr>
        <p:blipFill>
          <a:blip r:embed="rId2" cstate="print"/>
          <a:srcRect/>
          <a:stretch>
            <a:fillRect/>
          </a:stretch>
        </p:blipFill>
        <p:spPr bwMode="auto">
          <a:xfrm>
            <a:off x="1828799" y="1155700"/>
            <a:ext cx="9282357" cy="5322546"/>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Adicherla\Dropbox\Screenshots\Screenshot 2017-11-02 09.39.06.png"/>
          <p:cNvPicPr>
            <a:picLocks noChangeAspect="1" noChangeArrowheads="1"/>
          </p:cNvPicPr>
          <p:nvPr/>
        </p:nvPicPr>
        <p:blipFill>
          <a:blip r:embed="rId2" cstate="print"/>
          <a:srcRect/>
          <a:stretch>
            <a:fillRect/>
          </a:stretch>
        </p:blipFill>
        <p:spPr bwMode="auto">
          <a:xfrm>
            <a:off x="457200" y="163488"/>
            <a:ext cx="10848974" cy="6694512"/>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Adicherla\Dropbox\Screenshots\Screenshot 2017-11-02 09.23.06.png"/>
          <p:cNvPicPr>
            <a:picLocks noChangeAspect="1" noChangeArrowheads="1"/>
          </p:cNvPicPr>
          <p:nvPr/>
        </p:nvPicPr>
        <p:blipFill>
          <a:blip r:embed="rId2" cstate="print"/>
          <a:srcRect/>
          <a:stretch>
            <a:fillRect/>
          </a:stretch>
        </p:blipFill>
        <p:spPr bwMode="auto">
          <a:xfrm>
            <a:off x="469848" y="406400"/>
            <a:ext cx="10302927" cy="61468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dicherla\Dropbox\Screenshots\Screenshot 2017-11-02 09.38.35.png"/>
          <p:cNvPicPr>
            <a:picLocks noChangeAspect="1" noChangeArrowheads="1"/>
          </p:cNvPicPr>
          <p:nvPr/>
        </p:nvPicPr>
        <p:blipFill>
          <a:blip r:embed="rId2" cstate="print"/>
          <a:srcRect/>
          <a:stretch>
            <a:fillRect/>
          </a:stretch>
        </p:blipFill>
        <p:spPr bwMode="auto">
          <a:xfrm>
            <a:off x="213781" y="215900"/>
            <a:ext cx="11498794" cy="64643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a:t>
            </a:r>
            <a:r>
              <a:rPr lang="en-IN" sz="3600" dirty="0" smtClean="0">
                <a:latin typeface="Times New Roman" pitchFamily="18" charset="0"/>
                <a:cs typeface="Times New Roman" pitchFamily="18" charset="0"/>
              </a:rPr>
              <a:t>onclusion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sz="3000" dirty="0" smtClean="0">
                <a:latin typeface="Times New Roman" pitchFamily="18" charset="0"/>
                <a:cs typeface="Times New Roman" pitchFamily="18" charset="0"/>
              </a:rPr>
              <a:t>	Despite the popularity of cloud services and their wide adoption by enterprises and governments, loud providers still lack services that guarantee both data and access control policy consistency across multiple data centers. In this paper, we identified several consistency problems that can arise during cloud-hosted transaction processing using weak consistency models, particularly if policy-based authorization systems are used to enforce access controls. To this end, developed a variety of lightweight proof enforcement and consistency models—i.e., Deferred, Punctual, Incremental, and Continuous proofs, with view or global consistency—that can enforce increasingly strong protections with minimal runtime overheads.</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Future Enhancement</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50000"/>
              </a:lnSpc>
              <a:buNone/>
            </a:pPr>
            <a:r>
              <a:rPr lang="en-US" dirty="0" smtClean="0">
                <a:latin typeface="Times New Roman" pitchFamily="18" charset="0"/>
                <a:cs typeface="Times New Roman" pitchFamily="18" charset="0"/>
              </a:rPr>
              <a:t>	</a:t>
            </a:r>
            <a:r>
              <a:rPr lang="en-US" dirty="0" smtClean="0"/>
              <a:t>We identified several consistency problems that can arise during cloud-hosted transaction processing using weak consistency models, particularly if policy-based authorization systems are used to enforce access controls. We used workloads to experimentally evaluate implementations of our proposed consistency models relative to three core metrics: transaction processing performance, accuracy and precision. We found that high performance comes at a cost: Deferred and Punctual proofs had minimal overheads, but failed to detect certain types of consistency problems. And proofs were faster than view consistency ones in the few cases when the latest policy happens to match the policy used by all participating servers and as a result all servers skip the reevaluation step of 2PVC.</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latin typeface="Times New Roman" pitchFamily="18" charset="0"/>
                <a:cs typeface="Times New Roman" pitchFamily="18" charset="0"/>
              </a:rPr>
              <a:t>References</a:t>
            </a:r>
            <a:r>
              <a:rPr lang="en-IN" dirty="0" smtClean="0"/>
              <a:t/>
            </a:r>
            <a:br>
              <a:rPr lang="en-IN"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3600" dirty="0" smtClean="0">
                <a:latin typeface="Times New Roman" pitchFamily="18" charset="0"/>
                <a:cs typeface="Times New Roman" pitchFamily="18" charset="0"/>
              </a:rPr>
              <a:t>[1] M. </a:t>
            </a:r>
            <a:r>
              <a:rPr lang="en-US" sz="3600" dirty="0" err="1" smtClean="0">
                <a:latin typeface="Times New Roman" pitchFamily="18" charset="0"/>
                <a:cs typeface="Times New Roman" pitchFamily="18" charset="0"/>
              </a:rPr>
              <a:t>Armbrust</a:t>
            </a:r>
            <a:r>
              <a:rPr lang="en-US" sz="3600" dirty="0" smtClean="0">
                <a:latin typeface="Times New Roman" pitchFamily="18" charset="0"/>
                <a:cs typeface="Times New Roman" pitchFamily="18" charset="0"/>
              </a:rPr>
              <a:t> et al., “Above the Clouds: A Berkeley View of Cloud Computing,” technical report, Univ. of California, Feb. 2009. </a:t>
            </a:r>
            <a:r>
              <a:rPr lang="en-US" sz="2400" dirty="0" smtClean="0"/>
              <a:t>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[2] S. Das, D. </a:t>
            </a:r>
            <a:r>
              <a:rPr lang="en-US" dirty="0" err="1" smtClean="0">
                <a:latin typeface="Times New Roman" pitchFamily="18" charset="0"/>
                <a:cs typeface="Times New Roman" pitchFamily="18" charset="0"/>
              </a:rPr>
              <a:t>Agrawal</a:t>
            </a:r>
            <a:r>
              <a:rPr lang="en-US" dirty="0" smtClean="0">
                <a:latin typeface="Times New Roman" pitchFamily="18" charset="0"/>
                <a:cs typeface="Times New Roman" pitchFamily="18" charset="0"/>
              </a:rPr>
              <a:t>, and A.E. </a:t>
            </a:r>
            <a:r>
              <a:rPr lang="en-US" dirty="0" err="1" smtClean="0">
                <a:latin typeface="Times New Roman" pitchFamily="18" charset="0"/>
                <a:cs typeface="Times New Roman" pitchFamily="18" charset="0"/>
              </a:rPr>
              <a:t>Abbadi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Elastras</a:t>
            </a:r>
            <a:r>
              <a:rPr lang="en-US" dirty="0" smtClean="0">
                <a:latin typeface="Times New Roman" pitchFamily="18" charset="0"/>
                <a:cs typeface="Times New Roman" pitchFamily="18" charset="0"/>
              </a:rPr>
              <a:t>: An Elastic Transactional Data Store in the Cloud,” Proc. Conf. Hot Topics in Cloud Computing (USENIX </a:t>
            </a:r>
            <a:r>
              <a:rPr lang="en-US" dirty="0" err="1" smtClean="0">
                <a:latin typeface="Times New Roman" pitchFamily="18" charset="0"/>
                <a:cs typeface="Times New Roman" pitchFamily="18" charset="0"/>
              </a:rPr>
              <a:t>HotCloud</a:t>
            </a:r>
            <a:r>
              <a:rPr lang="en-US" dirty="0" smtClean="0">
                <a:latin typeface="Times New Roman" pitchFamily="18" charset="0"/>
                <a:cs typeface="Times New Roman" pitchFamily="18" charset="0"/>
              </a:rPr>
              <a:t> ’09), 2009.</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[3] A.J. Lee and M. </a:t>
            </a:r>
            <a:r>
              <a:rPr lang="en-US" dirty="0" err="1" smtClean="0">
                <a:latin typeface="Times New Roman" pitchFamily="18" charset="0"/>
                <a:cs typeface="Times New Roman" pitchFamily="18" charset="0"/>
              </a:rPr>
              <a:t>Winslett</a:t>
            </a:r>
            <a:r>
              <a:rPr lang="en-US" dirty="0" smtClean="0">
                <a:latin typeface="Times New Roman" pitchFamily="18" charset="0"/>
                <a:cs typeface="Times New Roman" pitchFamily="18" charset="0"/>
              </a:rPr>
              <a:t>, “Safety and Consistency in Policy-Based Authorization Systems,” Proc. 13th ACM Conf. Computer and Comm. Security (CCS ’06), 2006.</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[4] M. Myers, R. </a:t>
            </a:r>
            <a:r>
              <a:rPr lang="en-US" dirty="0" err="1" smtClean="0">
                <a:latin typeface="Times New Roman" pitchFamily="18" charset="0"/>
                <a:cs typeface="Times New Roman" pitchFamily="18" charset="0"/>
              </a:rPr>
              <a:t>Ankney</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Malpani</a:t>
            </a:r>
            <a:r>
              <a:rPr lang="en-US" dirty="0" smtClean="0">
                <a:latin typeface="Times New Roman" pitchFamily="18" charset="0"/>
                <a:cs typeface="Times New Roman" pitchFamily="18" charset="0"/>
              </a:rPr>
              <a:t>, S. </a:t>
            </a:r>
            <a:r>
              <a:rPr lang="en-US" dirty="0" err="1" smtClean="0">
                <a:latin typeface="Times New Roman" pitchFamily="18" charset="0"/>
                <a:cs typeface="Times New Roman" pitchFamily="18" charset="0"/>
              </a:rPr>
              <a:t>Galperin</a:t>
            </a:r>
            <a:r>
              <a:rPr lang="en-US" dirty="0" smtClean="0">
                <a:latin typeface="Times New Roman" pitchFamily="18" charset="0"/>
                <a:cs typeface="Times New Roman" pitchFamily="18" charset="0"/>
              </a:rPr>
              <a:t>, and C. Adams, “X.509 Internet Public Key Infrastructure Online Certificate Status Protocol - </a:t>
            </a:r>
            <a:r>
              <a:rPr lang="en-US" dirty="0" err="1" smtClean="0">
                <a:latin typeface="Times New Roman" pitchFamily="18" charset="0"/>
                <a:cs typeface="Times New Roman" pitchFamily="18" charset="0"/>
              </a:rPr>
              <a:t>Ocsp</a:t>
            </a:r>
            <a:r>
              <a:rPr lang="en-US" dirty="0" smtClean="0">
                <a:latin typeface="Times New Roman" pitchFamily="18" charset="0"/>
                <a:cs typeface="Times New Roman" pitchFamily="18" charset="0"/>
              </a:rPr>
              <a:t>,” RFC 2560, </a:t>
            </a:r>
            <a:r>
              <a:rPr lang="en-US" u="sng" dirty="0" smtClean="0">
                <a:latin typeface="Times New Roman" pitchFamily="18" charset="0"/>
                <a:cs typeface="Times New Roman" pitchFamily="18" charset="0"/>
                <a:hlinkClick r:id="rId2"/>
              </a:rPr>
              <a:t>http://tools.ietf.org/html/rfc5280</a:t>
            </a:r>
            <a:r>
              <a:rPr lang="en-US" dirty="0" smtClean="0">
                <a:latin typeface="Times New Roman" pitchFamily="18" charset="0"/>
                <a:cs typeface="Times New Roman" pitchFamily="18" charset="0"/>
              </a:rPr>
              <a:t>, June 1999.</a:t>
            </a:r>
          </a:p>
          <a:p>
            <a:pPr algn="just">
              <a:buNone/>
            </a:pPr>
            <a:r>
              <a:rPr lang="en-US" dirty="0" smtClean="0"/>
              <a:t>[5]D. Cooper et al., “Internet x.509 Public Key Infrastructure Certificate and Certificate Revocation List (CRL) Profile,” RFC 5280, http://tools.ietf.org/html/rfc5280, May 2008.</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0869" y="117693"/>
            <a:ext cx="8373291" cy="6740307"/>
          </a:xfrm>
          <a:prstGeom prst="rect">
            <a:avLst/>
          </a:prstGeom>
        </p:spPr>
        <p:txBody>
          <a:bodyPr wrap="square">
            <a:spAutoFit/>
          </a:bodyPr>
          <a:lstStyle/>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[6] J. Li, N. Li, and W.H. </a:t>
            </a:r>
            <a:r>
              <a:rPr lang="en-US" dirty="0" err="1" smtClean="0"/>
              <a:t>Winsborough</a:t>
            </a:r>
            <a:r>
              <a:rPr lang="en-US" dirty="0" smtClean="0"/>
              <a:t>, “Automated Trust Negotiation Using Cryptographic Credentials,” Proc. 12th ACM Conf. Computer and Comm. Security (CCS ’05), Nov. 2005.</a:t>
            </a:r>
          </a:p>
          <a:p>
            <a:pPr algn="just">
              <a:buNone/>
            </a:pPr>
            <a:endParaRPr lang="en-US" dirty="0" smtClean="0"/>
          </a:p>
          <a:p>
            <a:pPr algn="just">
              <a:buNone/>
            </a:pPr>
            <a:r>
              <a:rPr lang="en-US" dirty="0" smtClean="0"/>
              <a:t>[7] L. Bauer et al., “Distributed Proving in Access-Control Systems,” Proc. IEEE </a:t>
            </a:r>
            <a:r>
              <a:rPr lang="en-US" dirty="0" err="1" smtClean="0"/>
              <a:t>Symp</a:t>
            </a:r>
            <a:r>
              <a:rPr lang="en-US" dirty="0" smtClean="0"/>
              <a:t>. Security and Privacy, May 2005.</a:t>
            </a:r>
          </a:p>
          <a:p>
            <a:pPr algn="just">
              <a:buNone/>
            </a:pPr>
            <a:endParaRPr lang="en-US" dirty="0" smtClean="0"/>
          </a:p>
          <a:p>
            <a:pPr algn="just">
              <a:buNone/>
            </a:pPr>
            <a:r>
              <a:rPr lang="en-US" dirty="0" smtClean="0">
                <a:latin typeface="Times New Roman" pitchFamily="18" charset="0"/>
                <a:cs typeface="Times New Roman" pitchFamily="18" charset="0"/>
              </a:rPr>
              <a:t>[8] J. </a:t>
            </a:r>
            <a:r>
              <a:rPr lang="en-US" dirty="0" err="1" smtClean="0">
                <a:latin typeface="Times New Roman" pitchFamily="18" charset="0"/>
                <a:cs typeface="Times New Roman" pitchFamily="18" charset="0"/>
              </a:rPr>
              <a:t>Camenisch</a:t>
            </a:r>
            <a:r>
              <a:rPr lang="en-US" dirty="0" smtClean="0">
                <a:latin typeface="Times New Roman" pitchFamily="18" charset="0"/>
                <a:cs typeface="Times New Roman" pitchFamily="18" charset="0"/>
              </a:rPr>
              <a:t> and A. </a:t>
            </a:r>
            <a:r>
              <a:rPr lang="en-US" dirty="0" err="1" smtClean="0">
                <a:latin typeface="Times New Roman" pitchFamily="18" charset="0"/>
                <a:cs typeface="Times New Roman" pitchFamily="18" charset="0"/>
              </a:rPr>
              <a:t>Lysyanskaya</a:t>
            </a:r>
            <a:r>
              <a:rPr lang="en-US" dirty="0" smtClean="0">
                <a:latin typeface="Times New Roman" pitchFamily="18" charset="0"/>
                <a:cs typeface="Times New Roman" pitchFamily="18" charset="0"/>
              </a:rPr>
              <a:t>, “An Efficient System for Non- Transferable Anonymous Credentials with Optional Anonymity Revocation,” Proc. Int’l Conf. Theory and Application of Cryptographic Techniques: Advances in Cryptology (EUROCRYPT ’01), 2001</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[9]  P.K. </a:t>
            </a:r>
            <a:r>
              <a:rPr lang="en-US" dirty="0" err="1" smtClean="0">
                <a:latin typeface="Times New Roman" pitchFamily="18" charset="0"/>
                <a:cs typeface="Times New Roman" pitchFamily="18" charset="0"/>
              </a:rPr>
              <a:t>Chrysanthis</a:t>
            </a:r>
            <a:r>
              <a:rPr lang="en-US" dirty="0" smtClean="0">
                <a:latin typeface="Times New Roman" pitchFamily="18" charset="0"/>
                <a:cs typeface="Times New Roman" pitchFamily="18" charset="0"/>
              </a:rPr>
              <a:t>, G. Samaras, and Y.J. Al-</a:t>
            </a:r>
            <a:r>
              <a:rPr lang="en-US" dirty="0" err="1" smtClean="0">
                <a:latin typeface="Times New Roman" pitchFamily="18" charset="0"/>
                <a:cs typeface="Times New Roman" pitchFamily="18" charset="0"/>
              </a:rPr>
              <a:t>Houmaily</a:t>
            </a:r>
            <a:r>
              <a:rPr lang="en-US" dirty="0" smtClean="0">
                <a:latin typeface="Times New Roman" pitchFamily="18" charset="0"/>
                <a:cs typeface="Times New Roman" pitchFamily="18" charset="0"/>
              </a:rPr>
              <a:t>, “Recovery and Performance of Atomic Commit Processing in Distributed Database Systems,” Recovery Mechanisms in Database Systems, Prentice Hall PTR, 1998.</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[10] G. </a:t>
            </a:r>
            <a:r>
              <a:rPr lang="en-US" dirty="0" err="1" smtClean="0">
                <a:latin typeface="Times New Roman" pitchFamily="18" charset="0"/>
                <a:cs typeface="Times New Roman" pitchFamily="18" charset="0"/>
              </a:rPr>
              <a:t>DeCandia</a:t>
            </a:r>
            <a:r>
              <a:rPr lang="en-US" dirty="0" smtClean="0">
                <a:latin typeface="Times New Roman" pitchFamily="18" charset="0"/>
                <a:cs typeface="Times New Roman" pitchFamily="18" charset="0"/>
              </a:rPr>
              <a:t> et al., “Dynamo: Amazons Highly Available Key- Value Store,” Proc. 21st ACM SIGOPS </a:t>
            </a:r>
            <a:r>
              <a:rPr lang="en-US" dirty="0" err="1" smtClean="0">
                <a:latin typeface="Times New Roman" pitchFamily="18" charset="0"/>
                <a:cs typeface="Times New Roman" pitchFamily="18" charset="0"/>
              </a:rPr>
              <a:t>Symp</a:t>
            </a:r>
            <a:r>
              <a:rPr lang="en-US" dirty="0" smtClean="0">
                <a:latin typeface="Times New Roman" pitchFamily="18" charset="0"/>
                <a:cs typeface="Times New Roman" pitchFamily="18" charset="0"/>
              </a:rPr>
              <a:t>. Operating Systems Principles (SOSP ’07), 2007.</a:t>
            </a:r>
          </a:p>
          <a:p>
            <a:pPr algn="just">
              <a:buNone/>
            </a:pPr>
            <a:endParaRPr lang="en-US" dirty="0" smtClean="0"/>
          </a:p>
          <a:p>
            <a:pPr algn="just">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3D4A2-D726-407C-9A9F-BEBD4B318D49}"/>
              </a:ext>
            </a:extLst>
          </p:cNvPr>
          <p:cNvSpPr>
            <a:spLocks noGrp="1"/>
          </p:cNvSpPr>
          <p:nvPr>
            <p:ph type="title"/>
          </p:nvPr>
        </p:nvSpPr>
        <p:spPr>
          <a:xfrm>
            <a:off x="913795" y="149290"/>
            <a:ext cx="10353761" cy="877077"/>
          </a:xfrm>
        </p:spPr>
        <p:txBody>
          <a:bodyPr>
            <a:normAutofit/>
          </a:bodyPr>
          <a:lstStyle/>
          <a:p>
            <a:r>
              <a:rPr lang="en-IN" sz="3600" dirty="0">
                <a:latin typeface="Times New Roman" panose="02020603050405020304" pitchFamily="18" charset="0"/>
                <a:cs typeface="Times New Roman" panose="02020603050405020304" pitchFamily="18" charset="0"/>
              </a:rPr>
              <a:t>Proposed System</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DB443D8-80DC-45EE-9457-7A7790BE74DF}"/>
              </a:ext>
            </a:extLst>
          </p:cNvPr>
          <p:cNvSpPr>
            <a:spLocks noGrp="1"/>
          </p:cNvSpPr>
          <p:nvPr>
            <p:ph idx="1"/>
          </p:nvPr>
        </p:nvSpPr>
        <p:spPr>
          <a:xfrm>
            <a:off x="913795" y="1380931"/>
            <a:ext cx="10353762" cy="5253134"/>
          </a:xfrm>
        </p:spPr>
        <p:txBody>
          <a:bodyPr>
            <a:normAutofit fontScale="85000" lnSpcReduction="10000"/>
          </a:bodyPr>
          <a:lstStyle/>
          <a:p>
            <a:r>
              <a:rPr lang="en-US" sz="2600" dirty="0">
                <a:latin typeface="Times New Roman" panose="02020603050405020304" pitchFamily="18" charset="0"/>
                <a:cs typeface="Times New Roman" panose="02020603050405020304" pitchFamily="18" charset="0"/>
              </a:rPr>
              <a:t>The two-phase commit protocol (2PC) is a type of atomic commitment protocol (ACP). It is a distributed algorithm that coordinates all the processes that participate in a distributed atomic transaction on whether to commit or </a:t>
            </a:r>
            <a:r>
              <a:rPr lang="en-US" sz="2600" i="1" dirty="0">
                <a:latin typeface="Times New Roman" panose="02020603050405020304" pitchFamily="18" charset="0"/>
                <a:cs typeface="Times New Roman" panose="02020603050405020304" pitchFamily="18" charset="0"/>
              </a:rPr>
              <a:t>abort</a:t>
            </a:r>
            <a:r>
              <a:rPr lang="en-US" sz="2600" dirty="0">
                <a:latin typeface="Times New Roman" panose="02020603050405020304" pitchFamily="18" charset="0"/>
                <a:cs typeface="Times New Roman" panose="02020603050405020304" pitchFamily="18" charset="0"/>
              </a:rPr>
              <a:t> (roll</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back) the transaction .The protocol achieves its goal even in many cases of temporary system failure (involving process, network node, communication, etc. failures), and is thus widely utilized. However, it is not elastic to all possible failure configurations, and in rare cases user intervention is needed to remedy an outcome</a:t>
            </a:r>
          </a:p>
          <a:p>
            <a:pPr marL="0" indent="0">
              <a:buNone/>
            </a:pPr>
            <a:r>
              <a:rPr lang="en-US" sz="3600" dirty="0">
                <a:latin typeface="Times New Roman" panose="02020603050405020304" pitchFamily="18" charset="0"/>
                <a:cs typeface="Times New Roman" panose="02020603050405020304" pitchFamily="18" charset="0"/>
              </a:rPr>
              <a:t>Advantages:</a:t>
            </a:r>
          </a:p>
          <a:p>
            <a:r>
              <a:rPr lang="en-IN" sz="2600" dirty="0">
                <a:latin typeface="Times New Roman" panose="02020603050405020304" pitchFamily="18" charset="0"/>
                <a:cs typeface="Times New Roman" panose="02020603050405020304" pitchFamily="18" charset="0"/>
              </a:rPr>
              <a:t>The number of clients can access server will not burden by using of 2PVC protocol</a:t>
            </a:r>
          </a:p>
          <a:p>
            <a:r>
              <a:rPr lang="en-IN" sz="2600" dirty="0">
                <a:latin typeface="Times New Roman" panose="02020603050405020304" pitchFamily="18" charset="0"/>
                <a:cs typeface="Times New Roman" panose="02020603050405020304" pitchFamily="18" charset="0"/>
              </a:rPr>
              <a:t>It secures the data by encrypting it</a:t>
            </a:r>
          </a:p>
          <a:p>
            <a:r>
              <a:rPr lang="en-IN" sz="2600" dirty="0">
                <a:latin typeface="Times New Roman" panose="02020603050405020304" pitchFamily="18" charset="0"/>
                <a:cs typeface="Times New Roman" panose="02020603050405020304" pitchFamily="18" charset="0"/>
              </a:rPr>
              <a:t>It validates the user who is going to access the data</a:t>
            </a:r>
          </a:p>
          <a:p>
            <a:r>
              <a:rPr lang="en-IN" sz="2600" dirty="0">
                <a:latin typeface="Times New Roman" panose="02020603050405020304" pitchFamily="18" charset="0"/>
                <a:cs typeface="Times New Roman" panose="02020603050405020304" pitchFamily="18" charset="0"/>
              </a:rPr>
              <a:t>By using 2PVC protocol we can achieve the atomic commit protocol</a:t>
            </a:r>
          </a:p>
          <a:p>
            <a:r>
              <a:rPr lang="en-IN" sz="2600" dirty="0">
                <a:latin typeface="Times New Roman" panose="02020603050405020304" pitchFamily="18" charset="0"/>
                <a:cs typeface="Times New Roman" panose="02020603050405020304" pitchFamily="18" charset="0"/>
              </a:rPr>
              <a:t>The  authorization of a user 2PVC protocol is done by  prepare-to-commit  </a:t>
            </a:r>
            <a:r>
              <a:rPr lang="en-GB" sz="2600" dirty="0">
                <a:latin typeface="Times New Roman" panose="02020603050405020304" pitchFamily="18" charset="0"/>
                <a:cs typeface="Times New Roman" panose="02020603050405020304" pitchFamily="18" charset="0"/>
              </a:rPr>
              <a:t>technique</a:t>
            </a:r>
            <a:endParaRPr lang="en-IN" sz="26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05280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CD1F2B9-6FA2-4F56-AA5A-7C26C2EFBD83}"/>
              </a:ext>
            </a:extLst>
          </p:cNvPr>
          <p:cNvSpPr/>
          <p:nvPr/>
        </p:nvSpPr>
        <p:spPr>
          <a:xfrm>
            <a:off x="435429" y="0"/>
            <a:ext cx="10686471" cy="701730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ALGORITHM: Two-phase Validation Commit -2PVC</a:t>
            </a:r>
          </a:p>
          <a:p>
            <a:pPr algn="just">
              <a:lnSpc>
                <a:spcPct val="150000"/>
              </a:lnSpc>
            </a:pPr>
            <a:r>
              <a:rPr lang="en-US" sz="2000" dirty="0">
                <a:latin typeface="Times New Roman" panose="02020603050405020304" pitchFamily="18" charset="0"/>
                <a:cs typeface="Times New Roman" panose="02020603050405020304" pitchFamily="18" charset="0"/>
              </a:rPr>
              <a:t>1. Send “ Prepare-to-commit ” to all participants</a:t>
            </a:r>
          </a:p>
          <a:p>
            <a:pPr algn="just">
              <a:lnSpc>
                <a:spcPct val="150000"/>
              </a:lnSpc>
            </a:pPr>
            <a:r>
              <a:rPr lang="en-US" sz="2000" dirty="0">
                <a:latin typeface="Times New Roman" panose="02020603050405020304" pitchFamily="18" charset="0"/>
                <a:cs typeface="Times New Roman" panose="02020603050405020304" pitchFamily="18" charset="0"/>
              </a:rPr>
              <a:t>2. Wait for all replies (Yes/No, True/False, and a set of policy versions for each unique policy)</a:t>
            </a:r>
          </a:p>
          <a:p>
            <a:pPr algn="just">
              <a:lnSpc>
                <a:spcPct val="150000"/>
              </a:lnSpc>
            </a:pPr>
            <a:r>
              <a:rPr lang="en-US" sz="2000" dirty="0">
                <a:latin typeface="Times New Roman" panose="02020603050405020304" pitchFamily="18" charset="0"/>
                <a:cs typeface="Times New Roman" panose="02020603050405020304" pitchFamily="18" charset="0"/>
              </a:rPr>
              <a:t>3. If any participant replied No for Integrity check </a:t>
            </a:r>
          </a:p>
          <a:p>
            <a:pPr algn="just">
              <a:lnSpc>
                <a:spcPct val="150000"/>
              </a:lnSpc>
            </a:pPr>
            <a:r>
              <a:rPr lang="en-US" sz="2000" dirty="0">
                <a:latin typeface="Times New Roman" panose="02020603050405020304" pitchFamily="18" charset="0"/>
                <a:cs typeface="Times New Roman" panose="02020603050405020304" pitchFamily="18" charset="0"/>
              </a:rPr>
              <a:t>4. ABORT</a:t>
            </a:r>
          </a:p>
          <a:p>
            <a:pPr algn="just">
              <a:lnSpc>
                <a:spcPct val="150000"/>
              </a:lnSpc>
            </a:pPr>
            <a:r>
              <a:rPr lang="en-US" sz="2000" dirty="0">
                <a:latin typeface="Times New Roman" panose="02020603050405020304" pitchFamily="18" charset="0"/>
                <a:cs typeface="Times New Roman" panose="02020603050405020304" pitchFamily="18" charset="0"/>
              </a:rPr>
              <a:t>5. Identify the largest version for all unique policies</a:t>
            </a:r>
          </a:p>
          <a:p>
            <a:pPr algn="just">
              <a:lnSpc>
                <a:spcPct val="150000"/>
              </a:lnSpc>
            </a:pPr>
            <a:r>
              <a:rPr lang="en-US" sz="2000" dirty="0">
                <a:latin typeface="Times New Roman" panose="02020603050405020304" pitchFamily="18" charset="0"/>
                <a:cs typeface="Times New Roman" panose="02020603050405020304" pitchFamily="18" charset="0"/>
              </a:rPr>
              <a:t>6. If all participants utilize the largest version for each unique policy</a:t>
            </a:r>
          </a:p>
          <a:p>
            <a:pPr algn="just">
              <a:lnSpc>
                <a:spcPct val="150000"/>
              </a:lnSpc>
            </a:pPr>
            <a:r>
              <a:rPr lang="en-US" sz="2000" dirty="0">
                <a:latin typeface="Times New Roman" panose="02020603050405020304" pitchFamily="18" charset="0"/>
                <a:cs typeface="Times New Roman" panose="02020603050405020304" pitchFamily="18" charset="0"/>
              </a:rPr>
              <a:t>7. If any responded FALSE</a:t>
            </a:r>
          </a:p>
          <a:p>
            <a:pPr algn="just">
              <a:lnSpc>
                <a:spcPct val="150000"/>
              </a:lnSpc>
            </a:pPr>
            <a:r>
              <a:rPr lang="en-US" sz="2000" dirty="0">
                <a:latin typeface="Times New Roman" panose="02020603050405020304" pitchFamily="18" charset="0"/>
                <a:cs typeface="Times New Roman" panose="02020603050405020304" pitchFamily="18" charset="0"/>
              </a:rPr>
              <a:t>8. ABORT</a:t>
            </a:r>
          </a:p>
          <a:p>
            <a:pPr algn="just">
              <a:lnSpc>
                <a:spcPct val="150000"/>
              </a:lnSpc>
            </a:pPr>
            <a:r>
              <a:rPr lang="en-US" sz="2000" dirty="0">
                <a:latin typeface="Times New Roman" panose="02020603050405020304" pitchFamily="18" charset="0"/>
                <a:cs typeface="Times New Roman" panose="02020603050405020304" pitchFamily="18" charset="0"/>
              </a:rPr>
              <a:t>9. Otherwise</a:t>
            </a:r>
          </a:p>
          <a:p>
            <a:pPr algn="just">
              <a:lnSpc>
                <a:spcPct val="150000"/>
              </a:lnSpc>
            </a:pPr>
            <a:r>
              <a:rPr lang="en-US" sz="2000" dirty="0">
                <a:latin typeface="Times New Roman" panose="02020603050405020304" pitchFamily="18" charset="0"/>
                <a:cs typeface="Times New Roman" panose="02020603050405020304" pitchFamily="18" charset="0"/>
              </a:rPr>
              <a:t>10. COMMIT</a:t>
            </a:r>
          </a:p>
          <a:p>
            <a:pPr algn="just">
              <a:lnSpc>
                <a:spcPct val="150000"/>
              </a:lnSpc>
            </a:pPr>
            <a:r>
              <a:rPr lang="en-US" sz="2000" dirty="0">
                <a:latin typeface="Times New Roman" panose="02020603050405020304" pitchFamily="18" charset="0"/>
                <a:cs typeface="Times New Roman" panose="02020603050405020304" pitchFamily="18" charset="0"/>
              </a:rPr>
              <a:t>11. Otherwise , for participant with old policies</a:t>
            </a:r>
          </a:p>
          <a:p>
            <a:pPr algn="just">
              <a:lnSpc>
                <a:spcPct val="150000"/>
              </a:lnSpc>
            </a:pPr>
            <a:r>
              <a:rPr lang="en-US" sz="2000" dirty="0">
                <a:latin typeface="Times New Roman" panose="02020603050405020304" pitchFamily="18" charset="0"/>
                <a:cs typeface="Times New Roman" panose="02020603050405020304" pitchFamily="18" charset="0"/>
              </a:rPr>
              <a:t>12.  Send “Update” with the largest version number of each policy</a:t>
            </a:r>
          </a:p>
          <a:p>
            <a:pPr algn="just">
              <a:lnSpc>
                <a:spcPct val="150000"/>
              </a:lnSpc>
            </a:pPr>
            <a:r>
              <a:rPr lang="en-US" sz="2000" dirty="0">
                <a:latin typeface="Times New Roman" panose="02020603050405020304" pitchFamily="18" charset="0"/>
                <a:cs typeface="Times New Roman" panose="02020603050405020304" pitchFamily="18" charset="0"/>
              </a:rPr>
              <a:t>13. Wait for all  replies</a:t>
            </a:r>
          </a:p>
          <a:p>
            <a:pPr algn="just">
              <a:lnSpc>
                <a:spcPct val="150000"/>
              </a:lnSpc>
            </a:pPr>
            <a:r>
              <a:rPr lang="en-US" sz="2000" dirty="0">
                <a:latin typeface="Times New Roman" panose="02020603050405020304" pitchFamily="18" charset="0"/>
                <a:cs typeface="Times New Roman" panose="02020603050405020304" pitchFamily="18" charset="0"/>
              </a:rPr>
              <a:t>14. </a:t>
            </a:r>
            <a:r>
              <a:rPr lang="en-US" sz="2000" dirty="0" err="1">
                <a:latin typeface="Times New Roman" panose="02020603050405020304" pitchFamily="18" charset="0"/>
                <a:cs typeface="Times New Roman" panose="02020603050405020304" pitchFamily="18" charset="0"/>
              </a:rPr>
              <a:t>Goto</a:t>
            </a:r>
            <a:r>
              <a:rPr lang="en-US" sz="2000" dirty="0">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xmlns="" val="3122278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4E33E1-136D-4807-9942-A2C95FFA3814}"/>
              </a:ext>
            </a:extLst>
          </p:cNvPr>
          <p:cNvSpPr>
            <a:spLocks noGrp="1"/>
          </p:cNvSpPr>
          <p:nvPr>
            <p:ph type="title"/>
          </p:nvPr>
        </p:nvSpPr>
        <p:spPr>
          <a:xfrm>
            <a:off x="838200" y="365125"/>
            <a:ext cx="10515600" cy="656851"/>
          </a:xfrm>
        </p:spPr>
        <p:txBody>
          <a:bodyPr>
            <a:normAutofit/>
          </a:bodyPr>
          <a:lstStyle/>
          <a:p>
            <a:r>
              <a:rPr lang="en-IN" sz="3600" dirty="0">
                <a:latin typeface="Times New Roman" panose="02020603050405020304" pitchFamily="18" charset="0"/>
                <a:cs typeface="Times New Roman" panose="02020603050405020304" pitchFamily="18" charset="0"/>
              </a:rPr>
              <a:t>System Requirements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06B1C65-8C47-4FF1-96E1-48352AC5318B}"/>
              </a:ext>
            </a:extLst>
          </p:cNvPr>
          <p:cNvSpPr>
            <a:spLocks noGrp="1"/>
          </p:cNvSpPr>
          <p:nvPr>
            <p:ph idx="1"/>
          </p:nvPr>
        </p:nvSpPr>
        <p:spPr>
          <a:xfrm>
            <a:off x="838200" y="1385047"/>
            <a:ext cx="10515600" cy="4791916"/>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HARDWARE REQUIREMENTS</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PROCESSOR	                 :	PENTIUM IV 2.6 GHz, Intel Core 2 Duo.</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RAM	                                 :	512 MB DD RAM</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MONITOR		 :	15” COLOR</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HARD DISK 	                 :	40 GB</a:t>
            </a:r>
            <a:endParaRPr lang="en-GB"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GB"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SOFTWARE REQUIREMENTS</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Front End 		  :  	      J2EE (JSP, SERVLET), STRUTS</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Back End		  : 	      MY SQL 5.5</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Operating System                 :   	      Windows 7</a:t>
            </a:r>
            <a:endParaRPr lang="en-GB"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IDE		                  : 	      </a:t>
            </a:r>
            <a:r>
              <a:rPr lang="en-US" sz="1800" dirty="0" smtClean="0">
                <a:latin typeface="Times New Roman" panose="02020603050405020304" pitchFamily="18" charset="0"/>
                <a:cs typeface="Times New Roman" panose="02020603050405020304" pitchFamily="18" charset="0"/>
              </a:rPr>
              <a:t>Eclipse</a:t>
            </a:r>
            <a:endParaRPr lang="en-GB" sz="1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xmlns="" val="277836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69BF8-3061-472B-8959-2186CE5C6496}"/>
              </a:ext>
            </a:extLst>
          </p:cNvPr>
          <p:cNvSpPr>
            <a:spLocks noGrp="1"/>
          </p:cNvSpPr>
          <p:nvPr>
            <p:ph type="title"/>
          </p:nvPr>
        </p:nvSpPr>
        <p:spPr>
          <a:xfrm>
            <a:off x="838200" y="261257"/>
            <a:ext cx="10515600" cy="749397"/>
          </a:xfrm>
        </p:spPr>
        <p:txBody>
          <a:bodyPr>
            <a:normAutofit fontScale="90000"/>
          </a:bodyPr>
          <a:lstStyle/>
          <a:p>
            <a:r>
              <a:rPr lang="en-US" sz="3600" b="1" dirty="0">
                <a:latin typeface="Times New Roman" pitchFamily="18" charset="0"/>
                <a:cs typeface="Times New Roman" pitchFamily="18" charset="0"/>
              </a:rPr>
              <a:t>LITERATURE</a:t>
            </a:r>
            <a:r>
              <a:rPr lang="en-US" sz="4000" b="1" dirty="0">
                <a:latin typeface="Times New Roman" pitchFamily="18" charset="0"/>
                <a:cs typeface="Times New Roman" pitchFamily="18" charset="0"/>
              </a:rPr>
              <a:t> SURVEY</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GB" sz="3600" dirty="0"/>
          </a:p>
        </p:txBody>
      </p:sp>
      <p:sp>
        <p:nvSpPr>
          <p:cNvPr id="3" name="Content Placeholder 2">
            <a:extLst>
              <a:ext uri="{FF2B5EF4-FFF2-40B4-BE49-F238E27FC236}">
                <a16:creationId xmlns:a16="http://schemas.microsoft.com/office/drawing/2014/main" xmlns="" id="{0BF17C0A-534B-4139-91FD-06762EE5949C}"/>
              </a:ext>
            </a:extLst>
          </p:cNvPr>
          <p:cNvSpPr>
            <a:spLocks noGrp="1"/>
          </p:cNvSpPr>
          <p:nvPr>
            <p:ph idx="1"/>
          </p:nvPr>
        </p:nvSpPr>
        <p:spPr>
          <a:xfrm>
            <a:off x="805543" y="1010654"/>
            <a:ext cx="10515600" cy="5342774"/>
          </a:xfrm>
        </p:spPr>
        <p:txBody>
          <a:bodyPr>
            <a:normAutofit fontScale="77500" lnSpcReduction="20000"/>
          </a:bodyPr>
          <a:lstStyle/>
          <a:p>
            <a:pPr algn="just">
              <a:lnSpc>
                <a:spcPct val="150000"/>
              </a:lnSpc>
              <a:buNone/>
            </a:pPr>
            <a:r>
              <a:rPr lang="en-US" b="1" dirty="0">
                <a:latin typeface="Times New Roman" pitchFamily="18" charset="0"/>
                <a:cs typeface="Times New Roman" pitchFamily="18" charset="0"/>
              </a:rPr>
              <a:t>TITLE </a:t>
            </a:r>
            <a:r>
              <a:rPr lang="en-US" dirty="0">
                <a:latin typeface="Times New Roman" pitchFamily="18" charset="0"/>
                <a:cs typeface="Times New Roman" pitchFamily="18" charset="0"/>
              </a:rPr>
              <a:t>          :  Consistency Rationing in the Cloud: Pay only when it matters</a:t>
            </a:r>
          </a:p>
          <a:p>
            <a:pPr algn="just">
              <a:lnSpc>
                <a:spcPct val="150000"/>
              </a:lnSpc>
              <a:buNone/>
            </a:pPr>
            <a:r>
              <a:rPr lang="en-US" b="1" dirty="0">
                <a:latin typeface="Times New Roman" pitchFamily="18" charset="0"/>
                <a:cs typeface="Times New Roman" pitchFamily="18" charset="0"/>
              </a:rPr>
              <a:t>AUTHOR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Yanwei</a:t>
            </a:r>
            <a:r>
              <a:rPr lang="en-US" dirty="0">
                <a:latin typeface="Times New Roman" pitchFamily="18" charset="0"/>
                <a:cs typeface="Times New Roman" pitchFamily="18" charset="0"/>
              </a:rPr>
              <a:t> Zhang, </a:t>
            </a:r>
            <a:r>
              <a:rPr lang="en-US" dirty="0" err="1">
                <a:latin typeface="Times New Roman" pitchFamily="18" charset="0"/>
                <a:cs typeface="Times New Roman" pitchFamily="18" charset="0"/>
              </a:rPr>
              <a:t>Yefu</a:t>
            </a:r>
            <a:r>
              <a:rPr lang="en-US" dirty="0">
                <a:latin typeface="Times New Roman" pitchFamily="18" charset="0"/>
                <a:cs typeface="Times New Roman" pitchFamily="18" charset="0"/>
              </a:rPr>
              <a:t> Wang, and </a:t>
            </a:r>
            <a:r>
              <a:rPr lang="en-US" dirty="0" err="1">
                <a:latin typeface="Times New Roman" pitchFamily="18" charset="0"/>
                <a:cs typeface="Times New Roman" pitchFamily="18" charset="0"/>
              </a:rPr>
              <a:t>Xiaorui</a:t>
            </a:r>
            <a:r>
              <a:rPr lang="en-US" dirty="0">
                <a:latin typeface="Times New Roman" pitchFamily="18" charset="0"/>
                <a:cs typeface="Times New Roman" pitchFamily="18" charset="0"/>
              </a:rPr>
              <a:t> Wang</a:t>
            </a:r>
          </a:p>
          <a:p>
            <a:pPr algn="just">
              <a:lnSpc>
                <a:spcPct val="150000"/>
              </a:lnSpc>
              <a:buNone/>
            </a:pPr>
            <a:r>
              <a:rPr lang="en-US" b="1" dirty="0">
                <a:latin typeface="Times New Roman" pitchFamily="18" charset="0"/>
                <a:cs typeface="Times New Roman" pitchFamily="18" charset="0"/>
              </a:rPr>
              <a:t>YEAR  </a:t>
            </a:r>
            <a:r>
              <a:rPr lang="en-US" dirty="0">
                <a:latin typeface="Times New Roman" pitchFamily="18" charset="0"/>
                <a:cs typeface="Times New Roman" pitchFamily="18" charset="0"/>
              </a:rPr>
              <a:t>           : mar 2011.</a:t>
            </a:r>
          </a:p>
          <a:p>
            <a:pPr algn="just">
              <a:lnSpc>
                <a:spcPct val="150000"/>
              </a:lnSpc>
              <a:buNone/>
            </a:pPr>
            <a:r>
              <a:rPr lang="en-US" b="1" dirty="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	 Cloud storage solutions promise high scalability and low cost. Existing solutions, however, differ in the degree of consistency they provide. Our experience using such systems indicates that there is a non-trivial trade-off between cost, consistency and availability. High consistency implies high cost per transaction and, in some situations, reduced availability. Low consistency is cheaper but it might result in higher operational cost .</a:t>
            </a:r>
          </a:p>
          <a:p>
            <a:endParaRPr lang="en-GB" dirty="0"/>
          </a:p>
        </p:txBody>
      </p:sp>
    </p:spTree>
    <p:extLst>
      <p:ext uri="{BB962C8B-B14F-4D97-AF65-F5344CB8AC3E}">
        <p14:creationId xmlns:p14="http://schemas.microsoft.com/office/powerpoint/2010/main" xmlns="" val="865166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59C17D0-439B-4EDB-940F-76F86F515B29}"/>
              </a:ext>
            </a:extLst>
          </p:cNvPr>
          <p:cNvSpPr/>
          <p:nvPr/>
        </p:nvSpPr>
        <p:spPr>
          <a:xfrm>
            <a:off x="438539" y="373222"/>
            <a:ext cx="10618237" cy="4647426"/>
          </a:xfrm>
          <a:prstGeom prst="rect">
            <a:avLst/>
          </a:prstGeom>
        </p:spPr>
        <p:txBody>
          <a:bodyPr wrap="square">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TITLE       :  A High-Availability and Integrity layer for Cloud Storage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AUTHOR   :  </a:t>
            </a:r>
            <a:r>
              <a:rPr lang="en-US" dirty="0" err="1">
                <a:latin typeface="Times New Roman" pitchFamily="18" charset="0"/>
                <a:cs typeface="Times New Roman" pitchFamily="18" charset="0"/>
              </a:rPr>
              <a:t>Xiwang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Yang,Yang</a:t>
            </a:r>
            <a:r>
              <a:rPr lang="en-US" dirty="0">
                <a:latin typeface="Times New Roman" pitchFamily="18" charset="0"/>
                <a:cs typeface="Times New Roman" pitchFamily="18" charset="0"/>
              </a:rPr>
              <a:t> Guo and Yong Liu</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YEAR         :  May 2012.</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DESCRIPTION:</a:t>
            </a:r>
          </a:p>
          <a:p>
            <a:r>
              <a:rPr lang="en-US" dirty="0">
                <a:latin typeface="Times New Roman" pitchFamily="18" charset="0"/>
                <a:cs typeface="Times New Roman" pitchFamily="18" charset="0"/>
              </a:rPr>
              <a:t>                   </a:t>
            </a:r>
          </a:p>
          <a:p>
            <a:r>
              <a:rPr lang="en-US" sz="2000" dirty="0">
                <a:latin typeface="Times New Roman" pitchFamily="18" charset="0"/>
                <a:cs typeface="Times New Roman" pitchFamily="18" charset="0"/>
              </a:rPr>
              <a:t>                 We introduce HAIL (A High-Availability and Integrity layer ), a distributed</a:t>
            </a:r>
          </a:p>
          <a:p>
            <a:r>
              <a:rPr lang="en-US" sz="2000" dirty="0">
                <a:latin typeface="Times New Roman" pitchFamily="18" charset="0"/>
                <a:cs typeface="Times New Roman" pitchFamily="18" charset="0"/>
              </a:rPr>
              <a:t>  cryptographic system that permits a set of servers to prove to a client that a stored file is intact and retrievable  .HAIL strengthens, formally unifies , and stream lines distinct approaches from the cryptographic and distributed systems communities.               </a:t>
            </a:r>
            <a:endParaRPr lang="en-US" sz="2000" dirty="0"/>
          </a:p>
        </p:txBody>
      </p:sp>
    </p:spTree>
    <p:extLst>
      <p:ext uri="{BB962C8B-B14F-4D97-AF65-F5344CB8AC3E}">
        <p14:creationId xmlns:p14="http://schemas.microsoft.com/office/powerpoint/2010/main" xmlns="" val="4163115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2304</TotalTime>
  <Words>1578</Words>
  <Application>Microsoft Office PowerPoint</Application>
  <PresentationFormat>Custom</PresentationFormat>
  <Paragraphs>453</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Assured Cloud transactions by maintaining equivalent accuracy, performance and precision </vt:lpstr>
      <vt:lpstr>Abstract</vt:lpstr>
      <vt:lpstr>Introduction</vt:lpstr>
      <vt:lpstr>Existing System</vt:lpstr>
      <vt:lpstr>Proposed System</vt:lpstr>
      <vt:lpstr>Slide 6</vt:lpstr>
      <vt:lpstr>System Requirements</vt:lpstr>
      <vt:lpstr>LITERATURE SURVEY </vt:lpstr>
      <vt:lpstr>Slide 9</vt:lpstr>
      <vt:lpstr>System Architecture</vt:lpstr>
      <vt:lpstr> </vt:lpstr>
      <vt:lpstr>User interface Diagram </vt:lpstr>
      <vt:lpstr>Slide 13</vt:lpstr>
      <vt:lpstr>Slide 14</vt:lpstr>
      <vt:lpstr>Slide 15</vt:lpstr>
      <vt:lpstr>Slide 16</vt:lpstr>
      <vt:lpstr>Uml Diagrams</vt:lpstr>
      <vt:lpstr>Class diagram </vt:lpstr>
      <vt:lpstr>Object diagram</vt:lpstr>
      <vt:lpstr>Sequence diagram</vt:lpstr>
      <vt:lpstr>Collaboration diagram </vt:lpstr>
      <vt:lpstr>State diagram</vt:lpstr>
      <vt:lpstr>Activity diagram </vt:lpstr>
      <vt:lpstr>Component diagram </vt:lpstr>
      <vt:lpstr>Data flow diagram</vt:lpstr>
      <vt:lpstr>E-R diagram </vt:lpstr>
      <vt:lpstr>Contents</vt:lpstr>
      <vt:lpstr>Slide 28</vt:lpstr>
      <vt:lpstr>Login page</vt:lpstr>
      <vt:lpstr>Slide 30</vt:lpstr>
      <vt:lpstr>User registration page</vt:lpstr>
      <vt:lpstr>Slide 32</vt:lpstr>
      <vt:lpstr>Slide 33</vt:lpstr>
      <vt:lpstr>Admin cloud</vt:lpstr>
      <vt:lpstr>Slide 35</vt:lpstr>
      <vt:lpstr>Slide 36</vt:lpstr>
      <vt:lpstr>Client Search</vt:lpstr>
      <vt:lpstr>Test case for registration</vt:lpstr>
      <vt:lpstr>Slide 39</vt:lpstr>
      <vt:lpstr>Test case for login </vt:lpstr>
      <vt:lpstr>Test case for admin</vt:lpstr>
      <vt:lpstr>Database screenshots</vt:lpstr>
      <vt:lpstr>Slide 43</vt:lpstr>
      <vt:lpstr>Slide 44</vt:lpstr>
      <vt:lpstr>Slide 45</vt:lpstr>
      <vt:lpstr>Conclusion</vt:lpstr>
      <vt:lpstr>Future Enhancement </vt:lpstr>
      <vt:lpstr>References </vt:lpstr>
      <vt:lpstr>Slide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adicherla venkata sai</dc:creator>
  <cp:lastModifiedBy>adicherla venkata sai</cp:lastModifiedBy>
  <cp:revision>65</cp:revision>
  <dcterms:created xsi:type="dcterms:W3CDTF">2017-08-09T15:57:21Z</dcterms:created>
  <dcterms:modified xsi:type="dcterms:W3CDTF">2018-03-14T06:50:25Z</dcterms:modified>
</cp:coreProperties>
</file>