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0" r:id="rId4"/>
    <p:sldId id="287" r:id="rId5"/>
    <p:sldId id="288" r:id="rId6"/>
    <p:sldId id="289" r:id="rId7"/>
    <p:sldId id="290" r:id="rId8"/>
    <p:sldId id="291" r:id="rId9"/>
    <p:sldId id="292" r:id="rId10"/>
    <p:sldId id="293" r:id="rId11"/>
    <p:sldId id="294" r:id="rId12"/>
    <p:sldId id="295" r:id="rId13"/>
    <p:sldId id="279" r:id="rId14"/>
    <p:sldId id="280" r:id="rId15"/>
    <p:sldId id="281" r:id="rId16"/>
    <p:sldId id="282" r:id="rId17"/>
    <p:sldId id="283" r:id="rId18"/>
    <p:sldId id="284" r:id="rId19"/>
    <p:sldId id="285"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57" autoAdjust="0"/>
    <p:restoredTop sz="94660"/>
  </p:normalViewPr>
  <p:slideViewPr>
    <p:cSldViewPr>
      <p:cViewPr>
        <p:scale>
          <a:sx n="66" d="100"/>
          <a:sy n="66" d="100"/>
        </p:scale>
        <p:origin x="-1920" y="-2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1B9DC-B023-48B3-8D7D-E171B76E3281}" type="datetimeFigureOut">
              <a:rPr lang="en-US" smtClean="0"/>
              <a:pPr/>
              <a:t>3/24/2018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964EB0-08E2-4E08-986A-3BE17539F3D6}" type="slidenum">
              <a:rPr lang="en-US" smtClean="0"/>
              <a:pPr/>
              <a:t>‹#›</a:t>
            </a:fld>
            <a:endParaRPr lang="en-US"/>
          </a:p>
        </p:txBody>
      </p:sp>
    </p:spTree>
    <p:extLst>
      <p:ext uri="{BB962C8B-B14F-4D97-AF65-F5344CB8AC3E}">
        <p14:creationId xmlns:p14="http://schemas.microsoft.com/office/powerpoint/2010/main" xmlns="" val="3788838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964EB0-08E2-4E08-986A-3BE17539F3D6}"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r>
              <a:rPr lang="en-US" smtClean="0"/>
              <a:t>2/23/2018</a:t>
            </a: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B1BE773-64F5-4C13-977A-9F2C139F1B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2/23/2018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BE773-64F5-4C13-977A-9F2C139F1B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2/23/2018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BE773-64F5-4C13-977A-9F2C139F1B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r>
              <a:rPr lang="en-US" smtClean="0"/>
              <a:t>2/23/2018</a:t>
            </a:r>
            <a:endParaRPr lang="en-US"/>
          </a:p>
        </p:txBody>
      </p:sp>
      <p:sp>
        <p:nvSpPr>
          <p:cNvPr id="9" name="Slide Number Placeholder 8"/>
          <p:cNvSpPr>
            <a:spLocks noGrp="1"/>
          </p:cNvSpPr>
          <p:nvPr>
            <p:ph type="sldNum" sz="quarter" idx="15"/>
          </p:nvPr>
        </p:nvSpPr>
        <p:spPr/>
        <p:txBody>
          <a:bodyPr rtlCol="0"/>
          <a:lstStyle/>
          <a:p>
            <a:fld id="{8B1BE773-64F5-4C13-977A-9F2C139F1B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r>
              <a:rPr lang="en-US" smtClean="0"/>
              <a:t>2/23/2018</a:t>
            </a: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B1BE773-64F5-4C13-977A-9F2C139F1B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2/23/2018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BE773-64F5-4C13-977A-9F2C139F1B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r>
              <a:rPr lang="en-US" smtClean="0"/>
              <a:t>2/23/2018</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BE773-64F5-4C13-977A-9F2C139F1B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r>
              <a:rPr lang="en-US" smtClean="0"/>
              <a:t>2/23/2018</a:t>
            </a:r>
            <a:endParaRPr lang="en-US"/>
          </a:p>
        </p:txBody>
      </p:sp>
      <p:sp>
        <p:nvSpPr>
          <p:cNvPr id="7" name="Slide Number Placeholder 6"/>
          <p:cNvSpPr>
            <a:spLocks noGrp="1"/>
          </p:cNvSpPr>
          <p:nvPr>
            <p:ph type="sldNum" sz="quarter" idx="11"/>
          </p:nvPr>
        </p:nvSpPr>
        <p:spPr/>
        <p:txBody>
          <a:bodyPr rtlCol="0"/>
          <a:lstStyle/>
          <a:p>
            <a:fld id="{8B1BE773-64F5-4C13-977A-9F2C139F1B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2/23/2018</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BE773-64F5-4C13-977A-9F2C139F1B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r>
              <a:rPr lang="en-US" smtClean="0"/>
              <a:t>2/23/2018</a:t>
            </a:r>
            <a:endParaRPr lang="en-US"/>
          </a:p>
        </p:txBody>
      </p:sp>
      <p:sp>
        <p:nvSpPr>
          <p:cNvPr id="22" name="Slide Number Placeholder 21"/>
          <p:cNvSpPr>
            <a:spLocks noGrp="1"/>
          </p:cNvSpPr>
          <p:nvPr>
            <p:ph type="sldNum" sz="quarter" idx="15"/>
          </p:nvPr>
        </p:nvSpPr>
        <p:spPr/>
        <p:txBody>
          <a:bodyPr rtlCol="0"/>
          <a:lstStyle/>
          <a:p>
            <a:fld id="{8B1BE773-64F5-4C13-977A-9F2C139F1B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r>
              <a:rPr lang="en-US" smtClean="0"/>
              <a:t>2/23/2018</a:t>
            </a:r>
            <a:endParaRPr lang="en-US"/>
          </a:p>
        </p:txBody>
      </p:sp>
      <p:sp>
        <p:nvSpPr>
          <p:cNvPr id="18" name="Slide Number Placeholder 17"/>
          <p:cNvSpPr>
            <a:spLocks noGrp="1"/>
          </p:cNvSpPr>
          <p:nvPr>
            <p:ph type="sldNum" sz="quarter" idx="11"/>
          </p:nvPr>
        </p:nvSpPr>
        <p:spPr/>
        <p:txBody>
          <a:bodyPr rtlCol="0"/>
          <a:lstStyle/>
          <a:p>
            <a:fld id="{8B1BE773-64F5-4C13-977A-9F2C139F1B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en-US" smtClean="0"/>
              <a:t>2/23/2018</a:t>
            </a: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B1BE773-64F5-4C13-977A-9F2C139F1B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609601"/>
            <a:ext cx="7315200" cy="1143000"/>
          </a:xfrm>
        </p:spPr>
        <p:txBody>
          <a:bodyPr>
            <a:normAutofit/>
          </a:bodyPr>
          <a:lstStyle/>
          <a:p>
            <a:pPr algn="ctr"/>
            <a:r>
              <a:rPr lang="en-US" sz="2400" dirty="0" smtClean="0">
                <a:solidFill>
                  <a:schemeClr val="tx1"/>
                </a:solidFill>
                <a:latin typeface="Times New Roman" pitchFamily="18" charset="0"/>
                <a:cs typeface="Times New Roman" pitchFamily="18" charset="0"/>
              </a:rPr>
              <a:t>Modifying Pixel Properties In Adaptive Steganography Using Substitute Method  </a:t>
            </a:r>
            <a:endParaRPr lang="en-US" sz="24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2362200"/>
            <a:ext cx="6400800" cy="3276600"/>
          </a:xfrm>
        </p:spPr>
        <p:txBody>
          <a:bodyPr>
            <a:normAutofit fontScale="32500" lnSpcReduction="20000"/>
          </a:bodyPr>
          <a:lstStyle/>
          <a:p>
            <a:r>
              <a:rPr lang="en-US" sz="4200" dirty="0" smtClean="0">
                <a:solidFill>
                  <a:schemeClr val="tx1"/>
                </a:solidFill>
                <a:latin typeface="Times New Roman" pitchFamily="18" charset="0"/>
                <a:cs typeface="Times New Roman" pitchFamily="18" charset="0"/>
              </a:rPr>
              <a:t> </a:t>
            </a:r>
          </a:p>
          <a:p>
            <a:pPr algn="ctr"/>
            <a:r>
              <a:rPr lang="en-US" sz="4200" dirty="0" smtClean="0">
                <a:solidFill>
                  <a:schemeClr val="tx1"/>
                </a:solidFill>
                <a:latin typeface="Times New Roman" pitchFamily="18" charset="0"/>
                <a:cs typeface="Times New Roman" pitchFamily="18" charset="0"/>
              </a:rPr>
              <a:t>By</a:t>
            </a:r>
          </a:p>
          <a:p>
            <a:pPr algn="ctr"/>
            <a:endParaRPr lang="en-US" sz="4200" dirty="0">
              <a:solidFill>
                <a:schemeClr val="tx1"/>
              </a:solidFill>
              <a:latin typeface="Times New Roman" pitchFamily="18" charset="0"/>
              <a:cs typeface="Times New Roman" pitchFamily="18" charset="0"/>
            </a:endParaRPr>
          </a:p>
          <a:p>
            <a:pPr algn="ctr"/>
            <a:r>
              <a:rPr lang="en-US" sz="4200" dirty="0">
                <a:solidFill>
                  <a:schemeClr val="tx1"/>
                </a:solidFill>
                <a:latin typeface="Times New Roman" pitchFamily="18" charset="0"/>
                <a:cs typeface="Times New Roman" pitchFamily="18" charset="0"/>
              </a:rPr>
              <a:t>  </a:t>
            </a:r>
            <a:r>
              <a:rPr lang="en-US" sz="4200" dirty="0" smtClean="0">
                <a:solidFill>
                  <a:schemeClr val="tx1"/>
                </a:solidFill>
                <a:latin typeface="Times New Roman" pitchFamily="18" charset="0"/>
                <a:cs typeface="Times New Roman" pitchFamily="18" charset="0"/>
              </a:rPr>
              <a:t>                      </a:t>
            </a:r>
            <a:r>
              <a:rPr lang="en-US" sz="5000" dirty="0" smtClean="0">
                <a:solidFill>
                  <a:schemeClr val="tx1"/>
                </a:solidFill>
                <a:latin typeface="Times New Roman" pitchFamily="18" charset="0"/>
                <a:cs typeface="Times New Roman" pitchFamily="18" charset="0"/>
              </a:rPr>
              <a:t>DADANNAGARI AKHILA                      (14831A0537)</a:t>
            </a:r>
            <a:endParaRPr lang="en-US" sz="5000" dirty="0">
              <a:solidFill>
                <a:schemeClr val="tx1"/>
              </a:solidFill>
              <a:latin typeface="Times New Roman" pitchFamily="18" charset="0"/>
              <a:cs typeface="Times New Roman" pitchFamily="18" charset="0"/>
            </a:endParaRPr>
          </a:p>
          <a:p>
            <a:pPr algn="ctr"/>
            <a:r>
              <a:rPr lang="en-US" sz="5000" dirty="0">
                <a:solidFill>
                  <a:schemeClr val="tx1"/>
                </a:solidFill>
                <a:latin typeface="Times New Roman" pitchFamily="18" charset="0"/>
                <a:cs typeface="Times New Roman" pitchFamily="18" charset="0"/>
              </a:rPr>
              <a:t>    </a:t>
            </a:r>
            <a:r>
              <a:rPr lang="en-US" sz="5000" dirty="0" smtClean="0">
                <a:solidFill>
                  <a:schemeClr val="tx1"/>
                </a:solidFill>
                <a:latin typeface="Times New Roman" pitchFamily="18" charset="0"/>
                <a:cs typeface="Times New Roman" pitchFamily="18" charset="0"/>
              </a:rPr>
              <a:t>                 ADICHERELA VENKATASAI            	(14831A0505)</a:t>
            </a:r>
          </a:p>
          <a:p>
            <a:pPr algn="ctr"/>
            <a:r>
              <a:rPr lang="en-US" sz="5000" dirty="0" smtClean="0">
                <a:solidFill>
                  <a:schemeClr val="tx1"/>
                </a:solidFill>
                <a:latin typeface="Times New Roman" pitchFamily="18" charset="0"/>
                <a:cs typeface="Times New Roman" pitchFamily="18" charset="0"/>
              </a:rPr>
              <a:t>                     JONNALAGADDA SRIKANTH              (14831A0558)</a:t>
            </a:r>
          </a:p>
          <a:p>
            <a:pPr algn="ctr"/>
            <a:r>
              <a:rPr lang="en-US" sz="5000" dirty="0" smtClean="0">
                <a:solidFill>
                  <a:schemeClr val="tx1"/>
                </a:solidFill>
                <a:latin typeface="Times New Roman" pitchFamily="18" charset="0"/>
                <a:cs typeface="Times New Roman" pitchFamily="18" charset="0"/>
              </a:rPr>
              <a:t> </a:t>
            </a:r>
            <a:r>
              <a:rPr lang="en-US" sz="5000" dirty="0">
                <a:solidFill>
                  <a:schemeClr val="tx1"/>
                </a:solidFill>
                <a:latin typeface="Times New Roman" pitchFamily="18" charset="0"/>
                <a:cs typeface="Times New Roman" pitchFamily="18" charset="0"/>
              </a:rPr>
              <a:t> </a:t>
            </a:r>
          </a:p>
          <a:p>
            <a:pPr algn="ctr"/>
            <a:r>
              <a:rPr lang="en-US" sz="5000" dirty="0">
                <a:solidFill>
                  <a:schemeClr val="tx1"/>
                </a:solidFill>
                <a:latin typeface="Times New Roman" pitchFamily="18" charset="0"/>
                <a:cs typeface="Times New Roman" pitchFamily="18" charset="0"/>
              </a:rPr>
              <a:t>   </a:t>
            </a:r>
          </a:p>
          <a:p>
            <a:pPr algn="ctr"/>
            <a:r>
              <a:rPr lang="en-US" sz="5000" dirty="0">
                <a:solidFill>
                  <a:schemeClr val="tx1"/>
                </a:solidFill>
                <a:latin typeface="Times New Roman" pitchFamily="18" charset="0"/>
                <a:cs typeface="Times New Roman" pitchFamily="18" charset="0"/>
              </a:rPr>
              <a:t>Under the Guidance of</a:t>
            </a:r>
          </a:p>
          <a:p>
            <a:pPr algn="ctr"/>
            <a:r>
              <a:rPr lang="en-US" sz="5000" dirty="0">
                <a:solidFill>
                  <a:schemeClr val="tx1"/>
                </a:solidFill>
                <a:latin typeface="Times New Roman" pitchFamily="18" charset="0"/>
                <a:cs typeface="Times New Roman" pitchFamily="18" charset="0"/>
              </a:rPr>
              <a:t>     Mr. NUSRATH KHAN</a:t>
            </a:r>
          </a:p>
          <a:p>
            <a:pPr algn="ctr"/>
            <a:r>
              <a:rPr lang="en-US" sz="5000" dirty="0">
                <a:solidFill>
                  <a:schemeClr val="tx1"/>
                </a:solidFill>
                <a:latin typeface="Times New Roman" pitchFamily="18" charset="0"/>
                <a:cs typeface="Times New Roman" pitchFamily="18" charset="0"/>
              </a:rPr>
              <a:t>  </a:t>
            </a:r>
            <a:r>
              <a:rPr lang="en-US" sz="5000" dirty="0" smtClean="0">
                <a:solidFill>
                  <a:schemeClr val="tx1"/>
                </a:solidFill>
                <a:latin typeface="Times New Roman" pitchFamily="18" charset="0"/>
                <a:cs typeface="Times New Roman" pitchFamily="18" charset="0"/>
              </a:rPr>
              <a:t>Assistant </a:t>
            </a:r>
            <a:r>
              <a:rPr lang="en-US" sz="5000" dirty="0">
                <a:solidFill>
                  <a:schemeClr val="tx1"/>
                </a:solidFill>
                <a:latin typeface="Times New Roman" pitchFamily="18" charset="0"/>
                <a:cs typeface="Times New Roman" pitchFamily="18" charset="0"/>
              </a:rPr>
              <a:t>Professor</a:t>
            </a:r>
          </a:p>
          <a:p>
            <a:pPr algn="ctr"/>
            <a:endParaRPr lang="en-US" dirty="0">
              <a:solidFill>
                <a:schemeClr val="tx1"/>
              </a:solidFill>
            </a:endParaRPr>
          </a:p>
        </p:txBody>
      </p:sp>
      <p:sp>
        <p:nvSpPr>
          <p:cNvPr id="5" name="Date Placeholder 4"/>
          <p:cNvSpPr>
            <a:spLocks noGrp="1"/>
          </p:cNvSpPr>
          <p:nvPr>
            <p:ph type="dt" sz="half" idx="10"/>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
            </a:r>
            <a:br>
              <a:rPr lang="en-US" dirty="0" smtClean="0"/>
            </a:br>
            <a:endParaRPr lang="en-US" dirty="0"/>
          </a:p>
        </p:txBody>
      </p:sp>
      <p:sp>
        <p:nvSpPr>
          <p:cNvPr id="3" name="Content Placeholder 2"/>
          <p:cNvSpPr>
            <a:spLocks noGrp="1"/>
          </p:cNvSpPr>
          <p:nvPr>
            <p:ph idx="1"/>
          </p:nvPr>
        </p:nvSpPr>
        <p:spPr>
          <a:xfrm>
            <a:off x="457200" y="838200"/>
            <a:ext cx="7467600" cy="5635752"/>
          </a:xfrm>
        </p:spPr>
        <p:txBody>
          <a:bodyPr/>
          <a:lstStyle/>
          <a:p>
            <a:pPr algn="ctr">
              <a:buNone/>
            </a:pPr>
            <a:r>
              <a:rPr lang="en-IN" b="1" dirty="0" smtClean="0">
                <a:latin typeface="Times New Roman" pitchFamily="18" charset="0"/>
                <a:cs typeface="Times New Roman" pitchFamily="18" charset="0"/>
              </a:rPr>
              <a:t>View Details</a:t>
            </a:r>
            <a:endParaRPr lang="en-US" b="1"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In this module, after successful login of the admin the admin have rights to view all details, i.e. Admin can view the patient /doctor details.</a:t>
            </a:r>
          </a:p>
          <a:p>
            <a:endParaRPr lang="en-US" dirty="0"/>
          </a:p>
        </p:txBody>
      </p:sp>
      <p:sp>
        <p:nvSpPr>
          <p:cNvPr id="4" name="Rectangle 3"/>
          <p:cNvSpPr/>
          <p:nvPr/>
        </p:nvSpPr>
        <p:spPr>
          <a:xfrm>
            <a:off x="1295400" y="46482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US" dirty="0"/>
          </a:p>
        </p:txBody>
      </p:sp>
      <p:sp>
        <p:nvSpPr>
          <p:cNvPr id="5" name="Rectangle 4"/>
          <p:cNvSpPr/>
          <p:nvPr/>
        </p:nvSpPr>
        <p:spPr>
          <a:xfrm>
            <a:off x="3581400" y="4267200"/>
            <a:ext cx="24384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Times New Roman" pitchFamily="18" charset="0"/>
                <a:cs typeface="Times New Roman" pitchFamily="18" charset="0"/>
              </a:rPr>
              <a:t>View patient/doctor details</a:t>
            </a:r>
            <a:endParaRPr lang="en-US" dirty="0">
              <a:latin typeface="Times New Roman" pitchFamily="18" charset="0"/>
              <a:cs typeface="Times New Roman" pitchFamily="18" charset="0"/>
            </a:endParaRPr>
          </a:p>
        </p:txBody>
      </p:sp>
      <p:sp>
        <p:nvSpPr>
          <p:cNvPr id="6" name="Flowchart: Magnetic Disk 5"/>
          <p:cNvSpPr/>
          <p:nvPr/>
        </p:nvSpPr>
        <p:spPr>
          <a:xfrm>
            <a:off x="7239000" y="4495800"/>
            <a:ext cx="13716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US" dirty="0"/>
          </a:p>
        </p:txBody>
      </p:sp>
      <p:cxnSp>
        <p:nvCxnSpPr>
          <p:cNvPr id="10" name="Straight Arrow Connector 9"/>
          <p:cNvCxnSpPr>
            <a:stCxn id="4" idx="3"/>
          </p:cNvCxnSpPr>
          <p:nvPr/>
        </p:nvCxnSpPr>
        <p:spPr>
          <a:xfrm>
            <a:off x="2590800" y="49530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2"/>
          </p:cNvCxnSpPr>
          <p:nvPr/>
        </p:nvCxnSpPr>
        <p:spPr>
          <a:xfrm>
            <a:off x="6019800" y="5067300"/>
            <a:ext cx="1219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4"/>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
            </a:r>
            <a:br>
              <a:rPr lang="en-US" dirty="0" smtClean="0"/>
            </a:br>
            <a:endParaRPr lang="en-US" dirty="0"/>
          </a:p>
        </p:txBody>
      </p:sp>
      <p:sp>
        <p:nvSpPr>
          <p:cNvPr id="3" name="Content Placeholder 2"/>
          <p:cNvSpPr>
            <a:spLocks noGrp="1"/>
          </p:cNvSpPr>
          <p:nvPr>
            <p:ph idx="1"/>
          </p:nvPr>
        </p:nvSpPr>
        <p:spPr>
          <a:xfrm>
            <a:off x="457200" y="762000"/>
            <a:ext cx="7467600" cy="5711952"/>
          </a:xfrm>
        </p:spPr>
        <p:txBody>
          <a:bodyPr/>
          <a:lstStyle/>
          <a:p>
            <a:pPr algn="ctr">
              <a:buNone/>
            </a:pPr>
            <a:r>
              <a:rPr lang="en-IN" b="1" dirty="0" smtClean="0">
                <a:latin typeface="Times New Roman" pitchFamily="18" charset="0"/>
                <a:cs typeface="Times New Roman" pitchFamily="18" charset="0"/>
              </a:rPr>
              <a:t>Receiver Extract Data</a:t>
            </a:r>
            <a:endParaRPr lang="en-US" b="1"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In this module after success authentication of the receiver, he will extract the original data from embedded image that was provided by the admin.</a:t>
            </a:r>
          </a:p>
          <a:p>
            <a:endParaRPr lang="en-US" dirty="0"/>
          </a:p>
        </p:txBody>
      </p:sp>
      <p:sp>
        <p:nvSpPr>
          <p:cNvPr id="4" name="Rectangle 3"/>
          <p:cNvSpPr/>
          <p:nvPr/>
        </p:nvSpPr>
        <p:spPr>
          <a:xfrm>
            <a:off x="1143000" y="44196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Receiver</a:t>
            </a:r>
            <a:endParaRPr lang="en-US" dirty="0"/>
          </a:p>
        </p:txBody>
      </p:sp>
      <p:sp>
        <p:nvSpPr>
          <p:cNvPr id="5" name="Rounded Rectangle 4"/>
          <p:cNvSpPr/>
          <p:nvPr/>
        </p:nvSpPr>
        <p:spPr>
          <a:xfrm>
            <a:off x="3276600" y="4343400"/>
            <a:ext cx="3581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Extract  (data hiding key)</a:t>
            </a:r>
            <a:endParaRPr lang="en-US" dirty="0"/>
          </a:p>
        </p:txBody>
      </p:sp>
      <p:sp>
        <p:nvSpPr>
          <p:cNvPr id="6" name="Rectangle 5"/>
          <p:cNvSpPr/>
          <p:nvPr/>
        </p:nvSpPr>
        <p:spPr>
          <a:xfrm>
            <a:off x="7696200" y="4114800"/>
            <a:ext cx="1143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Original data</a:t>
            </a:r>
            <a:endParaRPr lang="en-US" dirty="0"/>
          </a:p>
        </p:txBody>
      </p:sp>
      <p:cxnSp>
        <p:nvCxnSpPr>
          <p:cNvPr id="8" name="Straight Arrow Connector 7"/>
          <p:cNvCxnSpPr>
            <a:stCxn id="4" idx="3"/>
            <a:endCxn id="5" idx="1"/>
          </p:cNvCxnSpPr>
          <p:nvPr/>
        </p:nvCxnSpPr>
        <p:spPr>
          <a:xfrm>
            <a:off x="2362200" y="47244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6858000" y="47244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4"/>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Uml</a:t>
            </a:r>
            <a:r>
              <a:rPr lang="en-US" dirty="0" smtClean="0"/>
              <a:t> diagrams</a:t>
            </a:r>
            <a:br>
              <a:rPr lang="en-US" dirty="0" smtClean="0"/>
            </a:br>
            <a:endParaRPr lang="en-US" dirty="0"/>
          </a:p>
        </p:txBody>
      </p:sp>
      <p:sp>
        <p:nvSpPr>
          <p:cNvPr id="4" name="Date Placeholder 3"/>
          <p:cNvSpPr>
            <a:spLocks noGrp="1"/>
          </p:cNvSpPr>
          <p:nvPr>
            <p:ph type="dt" sz="half" idx="10"/>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Use</a:t>
            </a:r>
            <a:r>
              <a:rPr kumimoji="0" lang="en-US" sz="2400" b="1"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Case Diagram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04800" y="609600"/>
            <a:ext cx="8534400" cy="1015663"/>
          </a:xfrm>
          <a:prstGeom prst="rect">
            <a:avLst/>
          </a:prstGeom>
        </p:spPr>
        <p:txBody>
          <a:bodyPr wrap="square">
            <a:spAutoFit/>
          </a:bodyPr>
          <a:lstStyle/>
          <a:p>
            <a:pPr algn="just"/>
            <a:r>
              <a:rPr lang="en-US" sz="2000" dirty="0" smtClean="0">
                <a:latin typeface="Times New Roman" pitchFamily="18" charset="0"/>
                <a:cs typeface="Times New Roman" pitchFamily="18" charset="0"/>
              </a:rPr>
              <a:t>	The purpose of use case is to present overview of the functionality provided by the system in terms of actors, their goals and any dependencies between those </a:t>
            </a:r>
            <a:r>
              <a:rPr lang="en-US" dirty="0" smtClean="0"/>
              <a:t>use cases.</a:t>
            </a:r>
            <a:endParaRPr lang="en-US" dirty="0"/>
          </a:p>
        </p:txBody>
      </p:sp>
      <p:pic>
        <p:nvPicPr>
          <p:cNvPr id="1026" name="Picture 2" descr="C:\Users\Adicherla\Desktop\Capture.PNG"/>
          <p:cNvPicPr>
            <a:picLocks noChangeAspect="1" noChangeArrowheads="1"/>
          </p:cNvPicPr>
          <p:nvPr/>
        </p:nvPicPr>
        <p:blipFill>
          <a:blip r:embed="rId2" cstate="print"/>
          <a:srcRect/>
          <a:stretch>
            <a:fillRect/>
          </a:stretch>
        </p:blipFill>
        <p:spPr bwMode="auto">
          <a:xfrm>
            <a:off x="1752600" y="1828800"/>
            <a:ext cx="5857875" cy="4762968"/>
          </a:xfrm>
          <a:prstGeom prst="rect">
            <a:avLst/>
          </a:prstGeom>
          <a:noFill/>
        </p:spPr>
      </p:pic>
      <p:sp>
        <p:nvSpPr>
          <p:cNvPr id="6" name="Date Placeholder 5"/>
          <p:cNvSpPr>
            <a:spLocks noGrp="1"/>
          </p:cNvSpPr>
          <p:nvPr>
            <p:ph type="dt" sz="half" idx="10"/>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Class</a:t>
            </a:r>
            <a:r>
              <a:rPr kumimoji="0" lang="en-US" sz="2400" b="1"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Diagram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81000" y="457200"/>
            <a:ext cx="8534400" cy="1015663"/>
          </a:xfrm>
          <a:prstGeom prst="rect">
            <a:avLst/>
          </a:prstGeom>
        </p:spPr>
        <p:txBody>
          <a:bodyPr wrap="square">
            <a:spAutoFit/>
          </a:bodyPr>
          <a:lstStyle/>
          <a:p>
            <a:pPr algn="just"/>
            <a:r>
              <a:rPr lang="en-US" sz="2000" dirty="0" smtClean="0">
                <a:latin typeface="Times New Roman" pitchFamily="18" charset="0"/>
                <a:cs typeface="Times New Roman" pitchFamily="18" charset="0"/>
              </a:rPr>
              <a:t>	 A class diagram in the UML is a type of static structure diagram that describes the structure of a system by showing the system’s classes, their attributes, and the relationships between  classes. </a:t>
            </a:r>
            <a:endParaRPr lang="en-US" sz="2000" dirty="0">
              <a:latin typeface="Times New Roman" pitchFamily="18" charset="0"/>
              <a:cs typeface="Times New Roman" pitchFamily="18" charset="0"/>
            </a:endParaRPr>
          </a:p>
        </p:txBody>
      </p:sp>
      <p:pic>
        <p:nvPicPr>
          <p:cNvPr id="1026" name="Picture 2" descr="C:\Users\Adicherla\Desktop\Capture3.PNG"/>
          <p:cNvPicPr>
            <a:picLocks noChangeAspect="1" noChangeArrowheads="1"/>
          </p:cNvPicPr>
          <p:nvPr/>
        </p:nvPicPr>
        <p:blipFill>
          <a:blip r:embed="rId2" cstate="print"/>
          <a:srcRect/>
          <a:stretch>
            <a:fillRect/>
          </a:stretch>
        </p:blipFill>
        <p:spPr bwMode="auto">
          <a:xfrm>
            <a:off x="1828800" y="1905000"/>
            <a:ext cx="5764213" cy="4672351"/>
          </a:xfrm>
          <a:prstGeom prst="rect">
            <a:avLst/>
          </a:prstGeom>
          <a:noFill/>
        </p:spPr>
      </p:pic>
      <p:sp>
        <p:nvSpPr>
          <p:cNvPr id="7" name="Date Placeholder 6"/>
          <p:cNvSpPr>
            <a:spLocks noGrp="1"/>
          </p:cNvSpPr>
          <p:nvPr>
            <p:ph type="dt" sz="half" idx="10"/>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Object</a:t>
            </a:r>
            <a:r>
              <a:rPr kumimoji="0" lang="en-US" sz="2400" b="1"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Diagram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14" name="Rectangle 2"/>
          <p:cNvSpPr>
            <a:spLocks noChangeArrowheads="1"/>
          </p:cNvSpPr>
          <p:nvPr/>
        </p:nvSpPr>
        <p:spPr bwMode="auto">
          <a:xfrm>
            <a:off x="381000" y="654279"/>
            <a:ext cx="8382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 object diagram in the Unified Modeling Language (UML) is a diagram that shows a complete or partial view of the structure of a modeled system at a specific time.</a:t>
            </a:r>
          </a:p>
        </p:txBody>
      </p:sp>
      <p:pic>
        <p:nvPicPr>
          <p:cNvPr id="2050" name="Picture 2" descr="C:\Users\Adicherla\Desktop\Capture1.PNG"/>
          <p:cNvPicPr>
            <a:picLocks noChangeAspect="1" noChangeArrowheads="1"/>
          </p:cNvPicPr>
          <p:nvPr/>
        </p:nvPicPr>
        <p:blipFill>
          <a:blip r:embed="rId2" cstate="print"/>
          <a:srcRect/>
          <a:stretch>
            <a:fillRect/>
          </a:stretch>
        </p:blipFill>
        <p:spPr bwMode="auto">
          <a:xfrm>
            <a:off x="1143000" y="1981200"/>
            <a:ext cx="7010400" cy="4310062"/>
          </a:xfrm>
          <a:prstGeom prst="rect">
            <a:avLst/>
          </a:prstGeom>
          <a:noFill/>
        </p:spPr>
      </p:pic>
      <p:sp>
        <p:nvSpPr>
          <p:cNvPr id="6" name="Date Placeholder 5"/>
          <p:cNvSpPr>
            <a:spLocks noGrp="1"/>
          </p:cNvSpPr>
          <p:nvPr>
            <p:ph type="dt" sz="half" idx="10"/>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462588" algn="l"/>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State</a:t>
            </a:r>
            <a:r>
              <a:rPr kumimoji="0" lang="en-US" sz="2400" b="1"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Diagram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04800" y="381000"/>
            <a:ext cx="8839200" cy="954107"/>
          </a:xfrm>
          <a:prstGeom prst="rect">
            <a:avLst/>
          </a:prstGeom>
        </p:spPr>
        <p:txBody>
          <a:bodyPr wrap="square">
            <a:spAutoFit/>
          </a:bodyPr>
          <a:lstStyle/>
          <a:p>
            <a:pPr algn="just"/>
            <a:r>
              <a:rPr lang="en-US" dirty="0" smtClean="0">
                <a:latin typeface="Times New Roman" pitchFamily="18" charset="0"/>
                <a:cs typeface="Times New Roman" pitchFamily="18" charset="0"/>
              </a:rPr>
              <a:t>	State </a:t>
            </a:r>
            <a:r>
              <a:rPr lang="en-US" sz="2000" dirty="0" smtClean="0">
                <a:latin typeface="Times New Roman" pitchFamily="18" charset="0"/>
                <a:cs typeface="Times New Roman" pitchFamily="18" charset="0"/>
              </a:rPr>
              <a:t>diagrams</a:t>
            </a:r>
            <a:r>
              <a:rPr lang="en-US" dirty="0" smtClean="0">
                <a:latin typeface="Times New Roman" pitchFamily="18" charset="0"/>
                <a:cs typeface="Times New Roman" pitchFamily="18" charset="0"/>
              </a:rPr>
              <a:t> require that the system described is composed of a finite number of states; sometimes, this is indeed the case, while at other times this is a reasonable abstraction.</a:t>
            </a:r>
            <a:endParaRPr lang="en-US" dirty="0">
              <a:latin typeface="Times New Roman" pitchFamily="18" charset="0"/>
              <a:cs typeface="Times New Roman" pitchFamily="18" charset="0"/>
            </a:endParaRPr>
          </a:p>
        </p:txBody>
      </p:sp>
      <p:pic>
        <p:nvPicPr>
          <p:cNvPr id="4" name="Picture 3" descr="statechart.PNG"/>
          <p:cNvPicPr>
            <a:picLocks noChangeAspect="1"/>
          </p:cNvPicPr>
          <p:nvPr/>
        </p:nvPicPr>
        <p:blipFill>
          <a:blip r:embed="rId2" cstate="print"/>
          <a:stretch>
            <a:fillRect/>
          </a:stretch>
        </p:blipFill>
        <p:spPr>
          <a:xfrm>
            <a:off x="1252074" y="1295400"/>
            <a:ext cx="6639852" cy="5181600"/>
          </a:xfrm>
          <a:prstGeom prst="rect">
            <a:avLst/>
          </a:prstGeom>
        </p:spPr>
      </p:pic>
      <p:sp>
        <p:nvSpPr>
          <p:cNvPr id="6" name="Date Placeholder 5"/>
          <p:cNvSpPr>
            <a:spLocks noGrp="1"/>
          </p:cNvSpPr>
          <p:nvPr>
            <p:ph type="dt" sz="half" idx="10"/>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Sequence</a:t>
            </a:r>
            <a:r>
              <a:rPr kumimoji="0" lang="en-US" sz="2400" b="1"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a:t>
            </a:r>
            <a:r>
              <a:rPr kumimoji="0" lang="en-US" sz="2400" b="1" i="0" u="none" strike="noStrike" cap="none" normalizeH="0" dirty="0" err="1" smtClean="0">
                <a:ln>
                  <a:noFill/>
                </a:ln>
                <a:solidFill>
                  <a:srgbClr val="000000"/>
                </a:solidFill>
                <a:effectLst/>
                <a:latin typeface="Times New Roman" pitchFamily="18" charset="0"/>
                <a:ea typeface="Calibri" pitchFamily="34" charset="0"/>
                <a:cs typeface="Times New Roman" pitchFamily="18" charset="0"/>
              </a:rPr>
              <a:t>Diagramm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1" name="Rectangle 3"/>
          <p:cNvSpPr>
            <a:spLocks noChangeArrowheads="1"/>
          </p:cNvSpPr>
          <p:nvPr/>
        </p:nvSpPr>
        <p:spPr bwMode="auto">
          <a:xfrm>
            <a:off x="0" y="471844"/>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 </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sequence diagram in UML is a kind of interaction diagram that shows how the processes operate with one another and in what order.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4" name="Picture 2" descr="C:\Users\Adicherla\Desktop\Capture2.PNG"/>
          <p:cNvPicPr>
            <a:picLocks noChangeAspect="1" noChangeArrowheads="1"/>
          </p:cNvPicPr>
          <p:nvPr/>
        </p:nvPicPr>
        <p:blipFill>
          <a:blip r:embed="rId2" cstate="print"/>
          <a:srcRect/>
          <a:stretch>
            <a:fillRect/>
          </a:stretch>
        </p:blipFill>
        <p:spPr bwMode="auto">
          <a:xfrm>
            <a:off x="1600200" y="1295400"/>
            <a:ext cx="6507161" cy="5354426"/>
          </a:xfrm>
          <a:prstGeom prst="rect">
            <a:avLst/>
          </a:prstGeom>
          <a:noFill/>
        </p:spPr>
      </p:pic>
      <p:sp>
        <p:nvSpPr>
          <p:cNvPr id="6" name="Date Placeholder 5"/>
          <p:cNvSpPr>
            <a:spLocks noGrp="1"/>
          </p:cNvSpPr>
          <p:nvPr>
            <p:ph type="dt" sz="half" idx="10"/>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Component</a:t>
            </a:r>
            <a:r>
              <a:rPr kumimoji="0" lang="en-US" sz="2400" b="1"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Diagram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34" name="Rectangle 2"/>
          <p:cNvSpPr>
            <a:spLocks noChangeArrowheads="1"/>
          </p:cNvSpPr>
          <p:nvPr/>
        </p:nvSpPr>
        <p:spPr bwMode="auto">
          <a:xfrm>
            <a:off x="304800" y="287179"/>
            <a:ext cx="8458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Components are wired together by using an </a:t>
            </a:r>
            <a:r>
              <a:rPr kumimoji="0" lang="en-US" sz="2000" b="0" i="1"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assembly connector </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to connect the required interface of one component with the provided interface of another component. This illustrates the service consumer - service provider relationship between the two components</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descr="component.PNG"/>
          <p:cNvPicPr>
            <a:picLocks noChangeAspect="1"/>
          </p:cNvPicPr>
          <p:nvPr/>
        </p:nvPicPr>
        <p:blipFill>
          <a:blip r:embed="rId2" cstate="print"/>
          <a:stretch>
            <a:fillRect/>
          </a:stretch>
        </p:blipFill>
        <p:spPr>
          <a:xfrm>
            <a:off x="1600200" y="1371600"/>
            <a:ext cx="5792009" cy="4705603"/>
          </a:xfrm>
          <a:prstGeom prst="rect">
            <a:avLst/>
          </a:prstGeom>
        </p:spPr>
      </p:pic>
      <p:sp>
        <p:nvSpPr>
          <p:cNvPr id="6" name="Date Placeholder 5"/>
          <p:cNvSpPr>
            <a:spLocks noGrp="1"/>
          </p:cNvSpPr>
          <p:nvPr>
            <p:ph type="dt" sz="half" idx="10"/>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5058" name="Group 2"/>
          <p:cNvGrpSpPr>
            <a:grpSpLocks/>
          </p:cNvGrpSpPr>
          <p:nvPr/>
        </p:nvGrpSpPr>
        <p:grpSpPr bwMode="auto">
          <a:xfrm>
            <a:off x="1219200" y="1066800"/>
            <a:ext cx="6629400" cy="5562600"/>
            <a:chOff x="2642" y="5054"/>
            <a:chExt cx="7941" cy="8748"/>
          </a:xfrm>
        </p:grpSpPr>
        <p:sp>
          <p:nvSpPr>
            <p:cNvPr id="135" name="AutoShape 78"/>
            <p:cNvSpPr>
              <a:spLocks noChangeArrowheads="1"/>
            </p:cNvSpPr>
            <p:nvPr/>
          </p:nvSpPr>
          <p:spPr bwMode="auto">
            <a:xfrm>
              <a:off x="6980" y="9784"/>
              <a:ext cx="2065" cy="855"/>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 data/encrypt image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9" name="AutoShape 82"/>
            <p:cNvCxnSpPr>
              <a:cxnSpLocks noChangeShapeType="1"/>
            </p:cNvCxnSpPr>
            <p:nvPr/>
          </p:nvCxnSpPr>
          <p:spPr bwMode="auto">
            <a:xfrm>
              <a:off x="6337" y="9439"/>
              <a:ext cx="1185" cy="345"/>
            </a:xfrm>
            <a:prstGeom prst="straightConnector1">
              <a:avLst/>
            </a:prstGeom>
            <a:noFill/>
            <a:ln w="9525">
              <a:solidFill>
                <a:srgbClr val="000000"/>
              </a:solidFill>
              <a:round/>
              <a:headEnd/>
              <a:tailEnd type="triangle" w="med" len="med"/>
            </a:ln>
          </p:spPr>
        </p:cxnSp>
        <p:sp>
          <p:nvSpPr>
            <p:cNvPr id="101" name="AutoShape 47"/>
            <p:cNvSpPr>
              <a:spLocks noChangeArrowheads="1"/>
            </p:cNvSpPr>
            <p:nvPr/>
          </p:nvSpPr>
          <p:spPr bwMode="auto">
            <a:xfrm>
              <a:off x="2814" y="12109"/>
              <a:ext cx="1815" cy="855"/>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Share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 name="AutoShape 77"/>
            <p:cNvSpPr>
              <a:spLocks noChangeArrowheads="1"/>
            </p:cNvSpPr>
            <p:nvPr/>
          </p:nvSpPr>
          <p:spPr bwMode="auto">
            <a:xfrm>
              <a:off x="5602" y="8599"/>
              <a:ext cx="1815" cy="855"/>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Secret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 name="AutoShape 7"/>
            <p:cNvSpPr>
              <a:spLocks noChangeArrowheads="1"/>
            </p:cNvSpPr>
            <p:nvPr/>
          </p:nvSpPr>
          <p:spPr bwMode="auto">
            <a:xfrm>
              <a:off x="7115" y="11359"/>
              <a:ext cx="1815" cy="855"/>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Embed data into 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0" name="AutoShape 83"/>
            <p:cNvCxnSpPr>
              <a:cxnSpLocks noChangeShapeType="1"/>
            </p:cNvCxnSpPr>
            <p:nvPr/>
          </p:nvCxnSpPr>
          <p:spPr bwMode="auto">
            <a:xfrm>
              <a:off x="7858" y="10654"/>
              <a:ext cx="0" cy="705"/>
            </a:xfrm>
            <a:prstGeom prst="straightConnector1">
              <a:avLst/>
            </a:prstGeom>
            <a:noFill/>
            <a:ln w="9525">
              <a:solidFill>
                <a:srgbClr val="000000"/>
              </a:solidFill>
              <a:round/>
              <a:headEnd/>
              <a:tailEnd type="triangle" w="med" len="med"/>
            </a:ln>
          </p:spPr>
        </p:cxnSp>
        <p:cxnSp>
          <p:nvCxnSpPr>
            <p:cNvPr id="45065" name="AutoShape 9"/>
            <p:cNvCxnSpPr>
              <a:cxnSpLocks noChangeShapeType="1"/>
            </p:cNvCxnSpPr>
            <p:nvPr/>
          </p:nvCxnSpPr>
          <p:spPr bwMode="auto">
            <a:xfrm>
              <a:off x="3622" y="11390"/>
              <a:ext cx="0" cy="719"/>
            </a:xfrm>
            <a:prstGeom prst="straightConnector1">
              <a:avLst/>
            </a:prstGeom>
            <a:noFill/>
            <a:ln w="9525">
              <a:solidFill>
                <a:srgbClr val="000000"/>
              </a:solidFill>
              <a:round/>
              <a:headEnd/>
              <a:tailEnd type="triangle" w="med" len="med"/>
            </a:ln>
          </p:spPr>
        </p:cxnSp>
        <p:sp>
          <p:nvSpPr>
            <p:cNvPr id="2" name="AutoShape 47"/>
            <p:cNvSpPr>
              <a:spLocks noChangeArrowheads="1"/>
            </p:cNvSpPr>
            <p:nvPr/>
          </p:nvSpPr>
          <p:spPr bwMode="auto">
            <a:xfrm>
              <a:off x="6802" y="12964"/>
              <a:ext cx="2055" cy="838"/>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 data/reserve point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5067" name="AutoShape 11"/>
            <p:cNvCxnSpPr>
              <a:cxnSpLocks noChangeShapeType="1"/>
            </p:cNvCxnSpPr>
            <p:nvPr/>
          </p:nvCxnSpPr>
          <p:spPr bwMode="auto">
            <a:xfrm>
              <a:off x="7873" y="12245"/>
              <a:ext cx="0" cy="719"/>
            </a:xfrm>
            <a:prstGeom prst="straightConnector1">
              <a:avLst/>
            </a:prstGeom>
            <a:noFill/>
            <a:ln w="9525">
              <a:solidFill>
                <a:srgbClr val="000000"/>
              </a:solidFill>
              <a:round/>
              <a:headEnd/>
              <a:tailEnd type="triangle" w="med" len="med"/>
            </a:ln>
          </p:spPr>
        </p:cxnSp>
        <p:sp>
          <p:nvSpPr>
            <p:cNvPr id="3" name="AutoShape 77"/>
            <p:cNvSpPr>
              <a:spLocks noChangeArrowheads="1"/>
            </p:cNvSpPr>
            <p:nvPr/>
          </p:nvSpPr>
          <p:spPr bwMode="auto">
            <a:xfrm>
              <a:off x="8038" y="5054"/>
              <a:ext cx="1815" cy="1291"/>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View sender/ receiver detail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5069" name="AutoShape 13"/>
            <p:cNvCxnSpPr>
              <a:cxnSpLocks noChangeShapeType="1"/>
            </p:cNvCxnSpPr>
            <p:nvPr/>
          </p:nvCxnSpPr>
          <p:spPr bwMode="auto">
            <a:xfrm flipV="1">
              <a:off x="9045" y="6345"/>
              <a:ext cx="0" cy="514"/>
            </a:xfrm>
            <a:prstGeom prst="straightConnector1">
              <a:avLst/>
            </a:prstGeom>
            <a:noFill/>
            <a:ln w="9525">
              <a:solidFill>
                <a:srgbClr val="000000"/>
              </a:solidFill>
              <a:round/>
              <a:headEnd/>
              <a:tailEnd type="triangle" w="med" len="med"/>
            </a:ln>
          </p:spPr>
        </p:cxnSp>
        <p:sp>
          <p:nvSpPr>
            <p:cNvPr id="122" name="Rectangle 67"/>
            <p:cNvSpPr>
              <a:spLocks noChangeArrowheads="1"/>
            </p:cNvSpPr>
            <p:nvPr/>
          </p:nvSpPr>
          <p:spPr bwMode="auto">
            <a:xfrm>
              <a:off x="2859" y="6555"/>
              <a:ext cx="1174" cy="1203"/>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/Receive/Sender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 name="AutoShape 68"/>
            <p:cNvSpPr>
              <a:spLocks noChangeArrowheads="1"/>
            </p:cNvSpPr>
            <p:nvPr/>
          </p:nvSpPr>
          <p:spPr bwMode="auto">
            <a:xfrm>
              <a:off x="5602" y="6694"/>
              <a:ext cx="1581" cy="716"/>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 name="AutoShape 69"/>
            <p:cNvSpPr>
              <a:spLocks noChangeArrowheads="1"/>
            </p:cNvSpPr>
            <p:nvPr/>
          </p:nvSpPr>
          <p:spPr bwMode="auto">
            <a:xfrm>
              <a:off x="8113" y="6859"/>
              <a:ext cx="2040" cy="705"/>
            </a:xfrm>
            <a:prstGeom prst="flowChartTerminator">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27" name="AutoShape 70"/>
            <p:cNvCxnSpPr>
              <a:cxnSpLocks noChangeShapeType="1"/>
            </p:cNvCxnSpPr>
            <p:nvPr/>
          </p:nvCxnSpPr>
          <p:spPr bwMode="auto">
            <a:xfrm flipV="1">
              <a:off x="4033" y="7220"/>
              <a:ext cx="1569" cy="15"/>
            </a:xfrm>
            <a:prstGeom prst="straightConnector1">
              <a:avLst/>
            </a:prstGeom>
            <a:noFill/>
            <a:ln w="9525">
              <a:solidFill>
                <a:srgbClr val="000000"/>
              </a:solidFill>
              <a:round/>
              <a:headEnd/>
              <a:tailEnd type="triangle" w="med" len="med"/>
            </a:ln>
          </p:spPr>
        </p:cxnSp>
        <p:cxnSp>
          <p:nvCxnSpPr>
            <p:cNvPr id="128" name="AutoShape 71"/>
            <p:cNvCxnSpPr>
              <a:cxnSpLocks noChangeShapeType="1"/>
            </p:cNvCxnSpPr>
            <p:nvPr/>
          </p:nvCxnSpPr>
          <p:spPr bwMode="auto">
            <a:xfrm>
              <a:off x="7183" y="7220"/>
              <a:ext cx="855" cy="0"/>
            </a:xfrm>
            <a:prstGeom prst="straightConnector1">
              <a:avLst/>
            </a:prstGeom>
            <a:noFill/>
            <a:ln w="9525">
              <a:solidFill>
                <a:srgbClr val="000000"/>
              </a:solidFill>
              <a:round/>
              <a:headEnd/>
              <a:tailEnd type="triangle" w="med" len="med"/>
            </a:ln>
          </p:spPr>
        </p:cxnSp>
        <p:sp>
          <p:nvSpPr>
            <p:cNvPr id="129" name="AutoShape 72"/>
            <p:cNvSpPr>
              <a:spLocks noChangeArrowheads="1"/>
            </p:cNvSpPr>
            <p:nvPr/>
          </p:nvSpPr>
          <p:spPr bwMode="auto">
            <a:xfrm>
              <a:off x="2742" y="8479"/>
              <a:ext cx="2161" cy="1050"/>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Secret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 name="AutoShape 73"/>
            <p:cNvSpPr>
              <a:spLocks noChangeArrowheads="1"/>
            </p:cNvSpPr>
            <p:nvPr/>
          </p:nvSpPr>
          <p:spPr bwMode="auto">
            <a:xfrm>
              <a:off x="2642" y="10400"/>
              <a:ext cx="2055" cy="989"/>
            </a:xfrm>
            <a:prstGeom prst="flowChartTerminator">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 secret data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1" name="AutoShape 74"/>
            <p:cNvCxnSpPr>
              <a:cxnSpLocks noChangeShapeType="1"/>
            </p:cNvCxnSpPr>
            <p:nvPr/>
          </p:nvCxnSpPr>
          <p:spPr bwMode="auto">
            <a:xfrm flipH="1">
              <a:off x="3637" y="7410"/>
              <a:ext cx="2093" cy="1069"/>
            </a:xfrm>
            <a:prstGeom prst="straightConnector1">
              <a:avLst/>
            </a:prstGeom>
            <a:noFill/>
            <a:ln w="9525">
              <a:solidFill>
                <a:srgbClr val="000000"/>
              </a:solidFill>
              <a:round/>
              <a:headEnd/>
              <a:tailEnd type="triangle" w="med" len="med"/>
            </a:ln>
          </p:spPr>
        </p:cxnSp>
        <p:cxnSp>
          <p:nvCxnSpPr>
            <p:cNvPr id="132" name="AutoShape 75"/>
            <p:cNvCxnSpPr>
              <a:cxnSpLocks noChangeShapeType="1"/>
            </p:cNvCxnSpPr>
            <p:nvPr/>
          </p:nvCxnSpPr>
          <p:spPr bwMode="auto">
            <a:xfrm>
              <a:off x="3637" y="9529"/>
              <a:ext cx="0" cy="840"/>
            </a:xfrm>
            <a:prstGeom prst="straightConnector1">
              <a:avLst/>
            </a:prstGeom>
            <a:noFill/>
            <a:ln w="9525">
              <a:solidFill>
                <a:srgbClr val="000000"/>
              </a:solidFill>
              <a:round/>
              <a:headEnd/>
              <a:tailEnd type="triangle" w="med" len="med"/>
            </a:ln>
          </p:spPr>
        </p:cxnSp>
        <p:cxnSp>
          <p:nvCxnSpPr>
            <p:cNvPr id="133" name="AutoShape 76"/>
            <p:cNvCxnSpPr>
              <a:cxnSpLocks noChangeShapeType="1"/>
            </p:cNvCxnSpPr>
            <p:nvPr/>
          </p:nvCxnSpPr>
          <p:spPr bwMode="auto">
            <a:xfrm>
              <a:off x="6337" y="7410"/>
              <a:ext cx="1" cy="1188"/>
            </a:xfrm>
            <a:prstGeom prst="straightConnector1">
              <a:avLst/>
            </a:prstGeom>
            <a:noFill/>
            <a:ln w="9525">
              <a:solidFill>
                <a:srgbClr val="000000"/>
              </a:solidFill>
              <a:round/>
              <a:headEnd/>
              <a:tailEnd type="triangle" w="med" len="med"/>
            </a:ln>
          </p:spPr>
        </p:cxnSp>
        <p:sp>
          <p:nvSpPr>
            <p:cNvPr id="4" name="AutoShape 68"/>
            <p:cNvSpPr>
              <a:spLocks noChangeArrowheads="1"/>
            </p:cNvSpPr>
            <p:nvPr/>
          </p:nvSpPr>
          <p:spPr bwMode="auto">
            <a:xfrm>
              <a:off x="8359" y="8002"/>
              <a:ext cx="1581" cy="477"/>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Receiver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AutoShape 78"/>
            <p:cNvSpPr>
              <a:spLocks noChangeArrowheads="1"/>
            </p:cNvSpPr>
            <p:nvPr/>
          </p:nvSpPr>
          <p:spPr bwMode="auto">
            <a:xfrm>
              <a:off x="9177" y="9010"/>
              <a:ext cx="1406" cy="774"/>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Extract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5082" name="AutoShape 26"/>
            <p:cNvCxnSpPr>
              <a:cxnSpLocks noChangeShapeType="1"/>
            </p:cNvCxnSpPr>
            <p:nvPr/>
          </p:nvCxnSpPr>
          <p:spPr bwMode="auto">
            <a:xfrm>
              <a:off x="9177" y="7564"/>
              <a:ext cx="0" cy="438"/>
            </a:xfrm>
            <a:prstGeom prst="straightConnector1">
              <a:avLst/>
            </a:prstGeom>
            <a:noFill/>
            <a:ln w="9525">
              <a:solidFill>
                <a:srgbClr val="000000"/>
              </a:solidFill>
              <a:round/>
              <a:headEnd/>
              <a:tailEnd type="triangle" w="med" len="med"/>
            </a:ln>
          </p:spPr>
        </p:cxnSp>
        <p:cxnSp>
          <p:nvCxnSpPr>
            <p:cNvPr id="45083" name="AutoShape 27"/>
            <p:cNvCxnSpPr>
              <a:cxnSpLocks noChangeShapeType="1"/>
            </p:cNvCxnSpPr>
            <p:nvPr/>
          </p:nvCxnSpPr>
          <p:spPr bwMode="auto">
            <a:xfrm>
              <a:off x="9417" y="8572"/>
              <a:ext cx="0" cy="438"/>
            </a:xfrm>
            <a:prstGeom prst="straightConnector1">
              <a:avLst/>
            </a:prstGeom>
            <a:noFill/>
            <a:ln w="9525">
              <a:solidFill>
                <a:srgbClr val="000000"/>
              </a:solidFill>
              <a:round/>
              <a:headEnd/>
              <a:tailEnd type="triangle" w="med" len="med"/>
            </a:ln>
          </p:spPr>
        </p:cxnSp>
      </p:grpSp>
      <p:sp>
        <p:nvSpPr>
          <p:cNvPr id="45084" name="Rectangle 28"/>
          <p:cNvSpPr>
            <a:spLocks noChangeArrowheads="1"/>
          </p:cNvSpPr>
          <p:nvPr/>
        </p:nvSpPr>
        <p:spPr bwMode="auto">
          <a:xfrm>
            <a:off x="0" y="0"/>
            <a:ext cx="8991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Data</a:t>
            </a:r>
            <a:r>
              <a:rPr kumimoji="0" lang="en-US" sz="2400" b="1"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Flow Diagram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Rectangle 28"/>
          <p:cNvSpPr/>
          <p:nvPr/>
        </p:nvSpPr>
        <p:spPr>
          <a:xfrm>
            <a:off x="0" y="381000"/>
            <a:ext cx="9144000" cy="707886"/>
          </a:xfrm>
          <a:prstGeom prst="rect">
            <a:avLst/>
          </a:prstGeom>
        </p:spPr>
        <p:txBody>
          <a:bodyPr wrap="square">
            <a:spAutoFit/>
          </a:bodyPr>
          <a:lstStyle/>
          <a:p>
            <a:r>
              <a:rPr lang="en-US" sz="2000" dirty="0" smtClean="0">
                <a:latin typeface="Times New Roman" pitchFamily="18" charset="0"/>
                <a:cs typeface="Times New Roman" pitchFamily="18" charset="0"/>
              </a:rPr>
              <a:t>	A data flow diagram (DFD) is a graphical representation of the “flow” of data through an information system.</a:t>
            </a:r>
            <a:endParaRPr lang="en-US" sz="2000" dirty="0">
              <a:latin typeface="Times New Roman" pitchFamily="18" charset="0"/>
              <a:cs typeface="Times New Roman" pitchFamily="18" charset="0"/>
            </a:endParaRPr>
          </a:p>
        </p:txBody>
      </p:sp>
      <p:sp>
        <p:nvSpPr>
          <p:cNvPr id="31" name="Date Placeholder 30"/>
          <p:cNvSpPr>
            <a:spLocks noGrp="1"/>
          </p:cNvSpPr>
          <p:nvPr>
            <p:ph type="dt" sz="half" idx="10"/>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457200"/>
            <a:ext cx="9144000" cy="5943600"/>
          </a:xfrm>
        </p:spPr>
        <p:txBody>
          <a:bodyPr>
            <a:normAutofit/>
          </a:bodyPr>
          <a:lstStyle/>
          <a:p>
            <a:pPr algn="just">
              <a:buNone/>
            </a:pPr>
            <a:r>
              <a:rPr lang="en-US" sz="2000" dirty="0" smtClean="0"/>
              <a:t>		</a:t>
            </a:r>
            <a:r>
              <a:rPr lang="en-US" sz="2000" b="1" dirty="0" smtClean="0">
                <a:latin typeface="Times New Roman" pitchFamily="18" charset="0"/>
                <a:cs typeface="Times New Roman" pitchFamily="18" charset="0"/>
              </a:rPr>
              <a:t>Abstract</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In </a:t>
            </a:r>
            <a:r>
              <a:rPr lang="en-US" sz="2000" dirty="0" err="1" smtClean="0">
                <a:latin typeface="Times New Roman" pitchFamily="18" charset="0"/>
                <a:cs typeface="Times New Roman" pitchFamily="18" charset="0"/>
              </a:rPr>
              <a:t>steganography</a:t>
            </a:r>
            <a:r>
              <a:rPr lang="en-US" sz="2000" dirty="0" smtClean="0">
                <a:latin typeface="Times New Roman" pitchFamily="18" charset="0"/>
                <a:cs typeface="Times New Roman" pitchFamily="18" charset="0"/>
              </a:rPr>
              <a:t>, the distortion purpose is used to  explain the  modification cost on cover elements ,which are definitely crucial to the security of current adaptive </a:t>
            </a:r>
            <a:r>
              <a:rPr lang="en-US" sz="2000" dirty="0" err="1" smtClean="0">
                <a:latin typeface="Times New Roman" pitchFamily="18" charset="0"/>
                <a:cs typeface="Times New Roman" pitchFamily="18" charset="0"/>
              </a:rPr>
              <a:t>steganography</a:t>
            </a:r>
            <a:r>
              <a:rPr lang="en-US" sz="2000" dirty="0" smtClean="0">
                <a:latin typeface="Times New Roman" pitchFamily="18" charset="0"/>
                <a:cs typeface="Times New Roman" pitchFamily="18" charset="0"/>
              </a:rPr>
              <a:t>.. In </a:t>
            </a:r>
            <a:r>
              <a:rPr lang="en-US" sz="2000" smtClean="0">
                <a:latin typeface="Times New Roman" pitchFamily="18" charset="0"/>
                <a:cs typeface="Times New Roman" pitchFamily="18" charset="0"/>
              </a:rPr>
              <a:t>this project </a:t>
            </a:r>
            <a:r>
              <a:rPr lang="en-US" sz="2000" dirty="0" smtClean="0">
                <a:latin typeface="Times New Roman" pitchFamily="18" charset="0"/>
                <a:cs typeface="Times New Roman" pitchFamily="18" charset="0"/>
              </a:rPr>
              <a:t>we suggest a novel cost reassignment rule that's implemented to not one but a batch of present distortion functions. We notice that the costs assigned on a few pixels by several </a:t>
            </a:r>
            <a:r>
              <a:rPr lang="en-US" sz="2000" dirty="0" err="1" smtClean="0">
                <a:latin typeface="Times New Roman" pitchFamily="18" charset="0"/>
                <a:cs typeface="Times New Roman" pitchFamily="18" charset="0"/>
              </a:rPr>
              <a:t>steganographic</a:t>
            </a:r>
            <a:r>
              <a:rPr lang="en-US" sz="2000" dirty="0" smtClean="0">
                <a:latin typeface="Times New Roman" pitchFamily="18" charset="0"/>
                <a:cs typeface="Times New Roman" pitchFamily="18" charset="0"/>
              </a:rPr>
              <a:t> strategies may be very dissimilar even though those strategies exhibit close security levels. Such pixels are named as “controversial pixel”. Experimental results display that </a:t>
            </a:r>
            <a:r>
              <a:rPr lang="en-US" sz="2000" dirty="0" err="1" smtClean="0">
                <a:latin typeface="Times New Roman" pitchFamily="18" charset="0"/>
                <a:cs typeface="Times New Roman" pitchFamily="18" charset="0"/>
              </a:rPr>
              <a:t>steganalysis</a:t>
            </a:r>
            <a:r>
              <a:rPr lang="en-US" sz="2000" dirty="0" smtClean="0">
                <a:latin typeface="Times New Roman" pitchFamily="18" charset="0"/>
                <a:cs typeface="Times New Roman" pitchFamily="18" charset="0"/>
              </a:rPr>
              <a:t> features are unresponsive to those pixels, therefore these pixels are appropriate to hold extra payloads. We name this rule as the Controversial Pixels Prior (CPP) rule. </a:t>
            </a:r>
            <a:r>
              <a:rPr lang="en-US" sz="2000" dirty="0" err="1" smtClean="0">
                <a:latin typeface="Times New Roman" pitchFamily="18" charset="0"/>
                <a:cs typeface="Times New Roman" pitchFamily="18" charset="0"/>
              </a:rPr>
              <a:t>steganalysis</a:t>
            </a:r>
            <a:r>
              <a:rPr lang="en-US" sz="2000" dirty="0" smtClean="0">
                <a:latin typeface="Times New Roman" pitchFamily="18" charset="0"/>
                <a:cs typeface="Times New Roman" pitchFamily="18" charset="0"/>
              </a:rPr>
              <a:t> features and cover databases, we exhibit that the CPP rule can enhance the security of state-of-the-art </a:t>
            </a:r>
            <a:r>
              <a:rPr lang="en-US" sz="2000" dirty="0" err="1" smtClean="0">
                <a:latin typeface="Times New Roman" pitchFamily="18" charset="0"/>
                <a:cs typeface="Times New Roman" pitchFamily="18" charset="0"/>
              </a:rPr>
              <a:t>steganographic</a:t>
            </a:r>
            <a:r>
              <a:rPr lang="en-US" sz="2000" dirty="0" smtClean="0">
                <a:latin typeface="Times New Roman" pitchFamily="18" charset="0"/>
                <a:cs typeface="Times New Roman" pitchFamily="18" charset="0"/>
              </a:rPr>
              <a:t> algorithms for spatial snapshots </a:t>
            </a:r>
            <a:endParaRPr lang="en-US" sz="2000" dirty="0">
              <a:latin typeface="Times New Roman" pitchFamily="18" charset="0"/>
              <a:cs typeface="Times New Roman" pitchFamily="18" charset="0"/>
            </a:endParaRPr>
          </a:p>
        </p:txBody>
      </p:sp>
      <p:sp>
        <p:nvSpPr>
          <p:cNvPr id="4" name="Title 3"/>
          <p:cNvSpPr>
            <a:spLocks noGrp="1"/>
          </p:cNvSpPr>
          <p:nvPr>
            <p:ph type="title"/>
          </p:nvPr>
        </p:nvSpPr>
        <p:spPr>
          <a:xfrm>
            <a:off x="457200" y="274638"/>
            <a:ext cx="762000" cy="106362"/>
          </a:xfrm>
        </p:spPr>
        <p:txBody>
          <a:bodyPr>
            <a:normAutofit fontScale="90000"/>
          </a:bodyPr>
          <a:lstStyle/>
          <a:p>
            <a:endParaRPr lang="en-US" dirty="0"/>
          </a:p>
        </p:txBody>
      </p:sp>
      <p:sp>
        <p:nvSpPr>
          <p:cNvPr id="6" name="Date Placeholder 5"/>
          <p:cNvSpPr>
            <a:spLocks noGrp="1"/>
          </p:cNvSpPr>
          <p:nvPr>
            <p:ph type="dt" sz="half" idx="14"/>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685800" y="533400"/>
            <a:ext cx="7696200" cy="6019800"/>
            <a:chOff x="711" y="2412"/>
            <a:chExt cx="11146" cy="10732"/>
          </a:xfrm>
        </p:grpSpPr>
        <p:sp>
          <p:nvSpPr>
            <p:cNvPr id="46083" name="Rectangle 3"/>
            <p:cNvSpPr>
              <a:spLocks noChangeArrowheads="1"/>
            </p:cNvSpPr>
            <p:nvPr/>
          </p:nvSpPr>
          <p:spPr bwMode="auto">
            <a:xfrm>
              <a:off x="711" y="2412"/>
              <a:ext cx="11146" cy="10732"/>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46084" name="AutoShape 4"/>
            <p:cNvSpPr>
              <a:spLocks noChangeArrowheads="1"/>
            </p:cNvSpPr>
            <p:nvPr/>
          </p:nvSpPr>
          <p:spPr bwMode="auto">
            <a:xfrm>
              <a:off x="1459" y="7140"/>
              <a:ext cx="9238" cy="692"/>
            </a:xfrm>
            <a:prstGeom prst="flowChartAlternateProcess">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85" name="Rectangle 5"/>
            <p:cNvSpPr>
              <a:spLocks noChangeArrowheads="1"/>
            </p:cNvSpPr>
            <p:nvPr/>
          </p:nvSpPr>
          <p:spPr bwMode="auto">
            <a:xfrm>
              <a:off x="1571" y="3905"/>
              <a:ext cx="4039" cy="23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86" name="Rectangle 6"/>
            <p:cNvSpPr>
              <a:spLocks noChangeArrowheads="1"/>
            </p:cNvSpPr>
            <p:nvPr/>
          </p:nvSpPr>
          <p:spPr bwMode="auto">
            <a:xfrm>
              <a:off x="6041" y="2749"/>
              <a:ext cx="5049" cy="38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RECEIVER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87" name="Rectangle 7"/>
            <p:cNvSpPr>
              <a:spLocks noChangeArrowheads="1"/>
            </p:cNvSpPr>
            <p:nvPr/>
          </p:nvSpPr>
          <p:spPr bwMode="auto">
            <a:xfrm>
              <a:off x="1290" y="8616"/>
              <a:ext cx="9800" cy="37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88" name="AutoShape 8"/>
            <p:cNvSpPr>
              <a:spLocks noChangeArrowheads="1"/>
            </p:cNvSpPr>
            <p:nvPr/>
          </p:nvSpPr>
          <p:spPr bwMode="auto">
            <a:xfrm>
              <a:off x="1848" y="4859"/>
              <a:ext cx="1122" cy="1122"/>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Secret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89" name="AutoShape 9"/>
            <p:cNvSpPr>
              <a:spLocks noChangeArrowheads="1"/>
            </p:cNvSpPr>
            <p:nvPr/>
          </p:nvSpPr>
          <p:spPr bwMode="auto">
            <a:xfrm>
              <a:off x="3533" y="4971"/>
              <a:ext cx="1817" cy="898"/>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Register/Send secret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0" name="AutoShape 10"/>
            <p:cNvSpPr>
              <a:spLocks noChangeArrowheads="1"/>
            </p:cNvSpPr>
            <p:nvPr/>
          </p:nvSpPr>
          <p:spPr bwMode="auto">
            <a:xfrm>
              <a:off x="1698" y="9198"/>
              <a:ext cx="1721" cy="1084"/>
            </a:xfrm>
            <a:prstGeom prst="flowChartAlternateProcess">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Sender/Receiver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1" name="AutoShape 11"/>
            <p:cNvSpPr>
              <a:spLocks noChangeArrowheads="1"/>
            </p:cNvSpPr>
            <p:nvPr/>
          </p:nvSpPr>
          <p:spPr bwMode="auto">
            <a:xfrm>
              <a:off x="1789" y="10703"/>
              <a:ext cx="1554" cy="897"/>
            </a:xfrm>
            <a:prstGeom prst="flowChartAlternateProcess">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 image/data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2" name="AutoShape 12"/>
            <p:cNvSpPr>
              <a:spLocks noChangeArrowheads="1"/>
            </p:cNvSpPr>
            <p:nvPr/>
          </p:nvSpPr>
          <p:spPr bwMode="auto">
            <a:xfrm>
              <a:off x="3938" y="8880"/>
              <a:ext cx="2383" cy="2954"/>
            </a:xfrm>
            <a:prstGeom prst="flowChartAlternateProcess">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Encryption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3" name="AutoShape 13"/>
            <p:cNvSpPr>
              <a:spLocks noChangeArrowheads="1"/>
            </p:cNvSpPr>
            <p:nvPr/>
          </p:nvSpPr>
          <p:spPr bwMode="auto">
            <a:xfrm>
              <a:off x="4222" y="10801"/>
              <a:ext cx="1758" cy="780"/>
            </a:xfrm>
            <a:prstGeom prst="flowChartAlternateProcess">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3DES encryption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4" name="AutoShape 14"/>
            <p:cNvSpPr>
              <a:spLocks noChangeArrowheads="1"/>
            </p:cNvSpPr>
            <p:nvPr/>
          </p:nvSpPr>
          <p:spPr bwMode="auto">
            <a:xfrm>
              <a:off x="4146" y="9534"/>
              <a:ext cx="1895" cy="1016"/>
            </a:xfrm>
            <a:prstGeom prst="flowChartAlternateProcess">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Histogram shift (Encrypted domain-image)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5" name="AutoShape 15"/>
            <p:cNvSpPr>
              <a:spLocks noChangeArrowheads="1"/>
            </p:cNvSpPr>
            <p:nvPr/>
          </p:nvSpPr>
          <p:spPr bwMode="auto">
            <a:xfrm>
              <a:off x="6676" y="10550"/>
              <a:ext cx="1458" cy="897"/>
            </a:xfrm>
            <a:prstGeom prst="flowChartAlternateProcess">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Data hiding 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6" name="Rectangle 16"/>
            <p:cNvSpPr>
              <a:spLocks noChangeArrowheads="1"/>
            </p:cNvSpPr>
            <p:nvPr/>
          </p:nvSpPr>
          <p:spPr bwMode="auto">
            <a:xfrm>
              <a:off x="8475" y="9103"/>
              <a:ext cx="2222" cy="25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7" name="AutoShape 17"/>
            <p:cNvSpPr>
              <a:spLocks noChangeArrowheads="1"/>
            </p:cNvSpPr>
            <p:nvPr/>
          </p:nvSpPr>
          <p:spPr bwMode="auto">
            <a:xfrm>
              <a:off x="6676" y="9347"/>
              <a:ext cx="1458" cy="804"/>
            </a:xfrm>
            <a:prstGeom prst="flowChartAlternateProcess">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 reserve point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8" name="AutoShape 18"/>
            <p:cNvSpPr>
              <a:spLocks noChangeArrowheads="1"/>
            </p:cNvSpPr>
            <p:nvPr/>
          </p:nvSpPr>
          <p:spPr bwMode="auto">
            <a:xfrm>
              <a:off x="8846" y="10703"/>
              <a:ext cx="1458" cy="748"/>
            </a:xfrm>
            <a:prstGeom prst="flowChartAlternateProcess">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Embedded data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9" name="AutoShape 19"/>
            <p:cNvSpPr>
              <a:spLocks noChangeArrowheads="1"/>
            </p:cNvSpPr>
            <p:nvPr/>
          </p:nvSpPr>
          <p:spPr bwMode="auto">
            <a:xfrm>
              <a:off x="8846" y="9609"/>
              <a:ext cx="1458" cy="804"/>
            </a:xfrm>
            <a:prstGeom prst="flowChartAlternateProcess">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Reserve point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100" name="AutoShape 20"/>
            <p:cNvSpPr>
              <a:spLocks noChangeArrowheads="1"/>
            </p:cNvSpPr>
            <p:nvPr/>
          </p:nvSpPr>
          <p:spPr bwMode="auto">
            <a:xfrm>
              <a:off x="7443" y="5570"/>
              <a:ext cx="2042" cy="729"/>
            </a:xfrm>
            <a:prstGeom prst="flowChartAlternateProcess">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 embed data/reserve point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101" name="Rectangle 21"/>
            <p:cNvSpPr>
              <a:spLocks noChangeArrowheads="1"/>
            </p:cNvSpPr>
            <p:nvPr/>
          </p:nvSpPr>
          <p:spPr bwMode="auto">
            <a:xfrm>
              <a:off x="7925" y="3030"/>
              <a:ext cx="1347" cy="729"/>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Extract data/image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102" name="Rectangle 22"/>
            <p:cNvSpPr>
              <a:spLocks noChangeArrowheads="1"/>
            </p:cNvSpPr>
            <p:nvPr/>
          </p:nvSpPr>
          <p:spPr bwMode="auto">
            <a:xfrm>
              <a:off x="6938" y="4039"/>
              <a:ext cx="3572" cy="1138"/>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46103" name="AutoShape 23"/>
            <p:cNvSpPr>
              <a:spLocks noChangeArrowheads="1"/>
            </p:cNvSpPr>
            <p:nvPr/>
          </p:nvSpPr>
          <p:spPr bwMode="auto">
            <a:xfrm>
              <a:off x="7104" y="4263"/>
              <a:ext cx="1533" cy="711"/>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Data hiding 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104" name="AutoShape 24"/>
            <p:cNvSpPr>
              <a:spLocks noChangeArrowheads="1"/>
            </p:cNvSpPr>
            <p:nvPr/>
          </p:nvSpPr>
          <p:spPr bwMode="auto">
            <a:xfrm>
              <a:off x="8958" y="4263"/>
              <a:ext cx="1346" cy="711"/>
            </a:xfrm>
            <a:prstGeom prst="flowChartAlternateProcess">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3DES decryption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6105" name="AutoShape 25"/>
            <p:cNvCxnSpPr>
              <a:cxnSpLocks noChangeShapeType="1"/>
            </p:cNvCxnSpPr>
            <p:nvPr/>
          </p:nvCxnSpPr>
          <p:spPr bwMode="auto">
            <a:xfrm>
              <a:off x="2970" y="5461"/>
              <a:ext cx="563" cy="0"/>
            </a:xfrm>
            <a:prstGeom prst="straightConnector1">
              <a:avLst/>
            </a:prstGeom>
            <a:noFill/>
            <a:ln w="38100">
              <a:solidFill>
                <a:srgbClr val="666666"/>
              </a:solidFill>
              <a:round/>
              <a:headEnd/>
              <a:tailEnd type="triangle" w="med" len="med"/>
            </a:ln>
            <a:effectLst/>
          </p:spPr>
        </p:cxnSp>
        <p:cxnSp>
          <p:nvCxnSpPr>
            <p:cNvPr id="46106" name="AutoShape 26"/>
            <p:cNvCxnSpPr>
              <a:cxnSpLocks noChangeShapeType="1"/>
            </p:cNvCxnSpPr>
            <p:nvPr/>
          </p:nvCxnSpPr>
          <p:spPr bwMode="auto">
            <a:xfrm>
              <a:off x="4146" y="5869"/>
              <a:ext cx="0" cy="430"/>
            </a:xfrm>
            <a:prstGeom prst="straightConnector1">
              <a:avLst/>
            </a:prstGeom>
            <a:noFill/>
            <a:ln w="38100">
              <a:solidFill>
                <a:srgbClr val="666666"/>
              </a:solidFill>
              <a:round/>
              <a:headEnd/>
              <a:tailEnd type="triangle" w="med" len="med"/>
            </a:ln>
            <a:effectLst/>
          </p:spPr>
        </p:cxnSp>
        <p:cxnSp>
          <p:nvCxnSpPr>
            <p:cNvPr id="46107" name="AutoShape 27"/>
            <p:cNvCxnSpPr>
              <a:cxnSpLocks noChangeShapeType="1"/>
            </p:cNvCxnSpPr>
            <p:nvPr/>
          </p:nvCxnSpPr>
          <p:spPr bwMode="auto">
            <a:xfrm>
              <a:off x="3343" y="6299"/>
              <a:ext cx="0" cy="841"/>
            </a:xfrm>
            <a:prstGeom prst="straightConnector1">
              <a:avLst/>
            </a:prstGeom>
            <a:noFill/>
            <a:ln w="38100">
              <a:solidFill>
                <a:srgbClr val="FFFFFF"/>
              </a:solidFill>
              <a:round/>
              <a:headEnd type="triangle" w="med" len="med"/>
              <a:tailEnd type="triangle" w="med" len="med"/>
            </a:ln>
          </p:spPr>
        </p:cxnSp>
        <p:cxnSp>
          <p:nvCxnSpPr>
            <p:cNvPr id="46108" name="AutoShape 28"/>
            <p:cNvCxnSpPr>
              <a:cxnSpLocks noChangeShapeType="1"/>
            </p:cNvCxnSpPr>
            <p:nvPr/>
          </p:nvCxnSpPr>
          <p:spPr bwMode="auto">
            <a:xfrm>
              <a:off x="3633" y="7813"/>
              <a:ext cx="0" cy="841"/>
            </a:xfrm>
            <a:prstGeom prst="straightConnector1">
              <a:avLst/>
            </a:prstGeom>
            <a:noFill/>
            <a:ln w="38100">
              <a:solidFill>
                <a:srgbClr val="FFFFFF"/>
              </a:solidFill>
              <a:round/>
              <a:headEnd type="triangle" w="med" len="med"/>
              <a:tailEnd type="triangle" w="med" len="med"/>
            </a:ln>
          </p:spPr>
        </p:cxnSp>
        <p:cxnSp>
          <p:nvCxnSpPr>
            <p:cNvPr id="46109" name="AutoShape 29"/>
            <p:cNvCxnSpPr>
              <a:cxnSpLocks noChangeShapeType="1"/>
            </p:cNvCxnSpPr>
            <p:nvPr/>
          </p:nvCxnSpPr>
          <p:spPr bwMode="auto">
            <a:xfrm>
              <a:off x="8475" y="7832"/>
              <a:ext cx="0" cy="841"/>
            </a:xfrm>
            <a:prstGeom prst="straightConnector1">
              <a:avLst/>
            </a:prstGeom>
            <a:noFill/>
            <a:ln w="38100">
              <a:solidFill>
                <a:srgbClr val="FFFFFF"/>
              </a:solidFill>
              <a:round/>
              <a:headEnd type="triangle" w="med" len="med"/>
              <a:tailEnd type="triangle" w="med" len="med"/>
            </a:ln>
          </p:spPr>
        </p:cxnSp>
        <p:cxnSp>
          <p:nvCxnSpPr>
            <p:cNvPr id="46110" name="AutoShape 30"/>
            <p:cNvCxnSpPr>
              <a:cxnSpLocks noChangeShapeType="1"/>
            </p:cNvCxnSpPr>
            <p:nvPr/>
          </p:nvCxnSpPr>
          <p:spPr bwMode="auto">
            <a:xfrm>
              <a:off x="8353" y="6617"/>
              <a:ext cx="0" cy="523"/>
            </a:xfrm>
            <a:prstGeom prst="straightConnector1">
              <a:avLst/>
            </a:prstGeom>
            <a:noFill/>
            <a:ln w="38100">
              <a:solidFill>
                <a:srgbClr val="FFFFFF"/>
              </a:solidFill>
              <a:round/>
              <a:headEnd type="triangle" w="med" len="med"/>
              <a:tailEnd type="triangle" w="med" len="med"/>
            </a:ln>
          </p:spPr>
        </p:cxnSp>
        <p:cxnSp>
          <p:nvCxnSpPr>
            <p:cNvPr id="46111" name="AutoShape 31"/>
            <p:cNvCxnSpPr>
              <a:cxnSpLocks noChangeShapeType="1"/>
            </p:cNvCxnSpPr>
            <p:nvPr/>
          </p:nvCxnSpPr>
          <p:spPr bwMode="auto">
            <a:xfrm>
              <a:off x="2506" y="10282"/>
              <a:ext cx="19" cy="421"/>
            </a:xfrm>
            <a:prstGeom prst="straightConnector1">
              <a:avLst/>
            </a:prstGeom>
            <a:noFill/>
            <a:ln w="38100">
              <a:solidFill>
                <a:srgbClr val="666666"/>
              </a:solidFill>
              <a:round/>
              <a:headEnd/>
              <a:tailEnd type="triangle" w="med" len="med"/>
            </a:ln>
            <a:effectLst/>
          </p:spPr>
        </p:cxnSp>
        <p:cxnSp>
          <p:nvCxnSpPr>
            <p:cNvPr id="46112" name="AutoShape 32"/>
            <p:cNvCxnSpPr>
              <a:cxnSpLocks noChangeShapeType="1"/>
            </p:cNvCxnSpPr>
            <p:nvPr/>
          </p:nvCxnSpPr>
          <p:spPr bwMode="auto">
            <a:xfrm>
              <a:off x="3343" y="11090"/>
              <a:ext cx="595" cy="0"/>
            </a:xfrm>
            <a:prstGeom prst="straightConnector1">
              <a:avLst/>
            </a:prstGeom>
            <a:noFill/>
            <a:ln w="38100">
              <a:solidFill>
                <a:srgbClr val="666666"/>
              </a:solidFill>
              <a:round/>
              <a:headEnd/>
              <a:tailEnd type="triangle" w="med" len="med"/>
            </a:ln>
            <a:effectLst/>
          </p:spPr>
        </p:cxnSp>
        <p:cxnSp>
          <p:nvCxnSpPr>
            <p:cNvPr id="46113" name="AutoShape 33"/>
            <p:cNvCxnSpPr>
              <a:cxnSpLocks noChangeShapeType="1"/>
            </p:cNvCxnSpPr>
            <p:nvPr/>
          </p:nvCxnSpPr>
          <p:spPr bwMode="auto">
            <a:xfrm>
              <a:off x="6321" y="10801"/>
              <a:ext cx="355" cy="0"/>
            </a:xfrm>
            <a:prstGeom prst="straightConnector1">
              <a:avLst/>
            </a:prstGeom>
            <a:noFill/>
            <a:ln w="38100">
              <a:solidFill>
                <a:srgbClr val="666666"/>
              </a:solidFill>
              <a:round/>
              <a:headEnd/>
              <a:tailEnd type="triangle" w="med" len="med"/>
            </a:ln>
            <a:effectLst/>
          </p:spPr>
        </p:cxnSp>
        <p:cxnSp>
          <p:nvCxnSpPr>
            <p:cNvPr id="46114" name="AutoShape 34"/>
            <p:cNvCxnSpPr>
              <a:cxnSpLocks noChangeShapeType="1"/>
            </p:cNvCxnSpPr>
            <p:nvPr/>
          </p:nvCxnSpPr>
          <p:spPr bwMode="auto">
            <a:xfrm>
              <a:off x="7443" y="10151"/>
              <a:ext cx="0" cy="399"/>
            </a:xfrm>
            <a:prstGeom prst="straightConnector1">
              <a:avLst/>
            </a:prstGeom>
            <a:noFill/>
            <a:ln w="38100">
              <a:solidFill>
                <a:srgbClr val="666666"/>
              </a:solidFill>
              <a:round/>
              <a:headEnd/>
              <a:tailEnd type="triangle" w="med" len="med"/>
            </a:ln>
            <a:effectLst/>
          </p:spPr>
        </p:cxnSp>
        <p:cxnSp>
          <p:nvCxnSpPr>
            <p:cNvPr id="46115" name="AutoShape 35"/>
            <p:cNvCxnSpPr>
              <a:cxnSpLocks noChangeShapeType="1"/>
            </p:cNvCxnSpPr>
            <p:nvPr/>
          </p:nvCxnSpPr>
          <p:spPr bwMode="auto">
            <a:xfrm>
              <a:off x="8134" y="11090"/>
              <a:ext cx="341" cy="0"/>
            </a:xfrm>
            <a:prstGeom prst="straightConnector1">
              <a:avLst/>
            </a:prstGeom>
            <a:noFill/>
            <a:ln w="38100">
              <a:solidFill>
                <a:srgbClr val="666666"/>
              </a:solidFill>
              <a:round/>
              <a:headEnd/>
              <a:tailEnd type="triangle" w="med" len="med"/>
            </a:ln>
            <a:effectLst/>
          </p:spPr>
        </p:cxnSp>
        <p:cxnSp>
          <p:nvCxnSpPr>
            <p:cNvPr id="46116" name="AutoShape 36"/>
            <p:cNvCxnSpPr>
              <a:cxnSpLocks noChangeShapeType="1"/>
            </p:cNvCxnSpPr>
            <p:nvPr/>
          </p:nvCxnSpPr>
          <p:spPr bwMode="auto">
            <a:xfrm flipV="1">
              <a:off x="9594" y="8616"/>
              <a:ext cx="18" cy="487"/>
            </a:xfrm>
            <a:prstGeom prst="straightConnector1">
              <a:avLst/>
            </a:prstGeom>
            <a:noFill/>
            <a:ln w="38100">
              <a:solidFill>
                <a:srgbClr val="666666"/>
              </a:solidFill>
              <a:round/>
              <a:headEnd/>
              <a:tailEnd type="triangle" w="med" len="med"/>
            </a:ln>
            <a:effectLst/>
          </p:spPr>
        </p:cxnSp>
        <p:cxnSp>
          <p:nvCxnSpPr>
            <p:cNvPr id="46117" name="AutoShape 37"/>
            <p:cNvCxnSpPr>
              <a:cxnSpLocks noChangeShapeType="1"/>
            </p:cNvCxnSpPr>
            <p:nvPr/>
          </p:nvCxnSpPr>
          <p:spPr bwMode="auto">
            <a:xfrm flipV="1">
              <a:off x="8353" y="6299"/>
              <a:ext cx="0" cy="318"/>
            </a:xfrm>
            <a:prstGeom prst="straightConnector1">
              <a:avLst/>
            </a:prstGeom>
            <a:noFill/>
            <a:ln w="38100">
              <a:solidFill>
                <a:srgbClr val="666666"/>
              </a:solidFill>
              <a:round/>
              <a:headEnd/>
              <a:tailEnd type="triangle" w="med" len="med"/>
            </a:ln>
            <a:effectLst/>
          </p:spPr>
        </p:cxnSp>
        <p:cxnSp>
          <p:nvCxnSpPr>
            <p:cNvPr id="46118" name="AutoShape 38"/>
            <p:cNvCxnSpPr>
              <a:cxnSpLocks noChangeShapeType="1"/>
            </p:cNvCxnSpPr>
            <p:nvPr/>
          </p:nvCxnSpPr>
          <p:spPr bwMode="auto">
            <a:xfrm flipV="1">
              <a:off x="8353" y="5177"/>
              <a:ext cx="0" cy="393"/>
            </a:xfrm>
            <a:prstGeom prst="straightConnector1">
              <a:avLst/>
            </a:prstGeom>
            <a:noFill/>
            <a:ln w="38100">
              <a:solidFill>
                <a:srgbClr val="666666"/>
              </a:solidFill>
              <a:round/>
              <a:headEnd/>
              <a:tailEnd type="triangle" w="med" len="med"/>
            </a:ln>
            <a:effectLst/>
          </p:spPr>
        </p:cxnSp>
        <p:cxnSp>
          <p:nvCxnSpPr>
            <p:cNvPr id="46119" name="AutoShape 39"/>
            <p:cNvCxnSpPr>
              <a:cxnSpLocks noChangeShapeType="1"/>
            </p:cNvCxnSpPr>
            <p:nvPr/>
          </p:nvCxnSpPr>
          <p:spPr bwMode="auto">
            <a:xfrm flipV="1">
              <a:off x="8637" y="3759"/>
              <a:ext cx="0" cy="280"/>
            </a:xfrm>
            <a:prstGeom prst="straightConnector1">
              <a:avLst/>
            </a:prstGeom>
            <a:noFill/>
            <a:ln w="38100">
              <a:solidFill>
                <a:srgbClr val="666666"/>
              </a:solidFill>
              <a:round/>
              <a:headEnd/>
              <a:tailEnd type="triangle" w="med" len="med"/>
            </a:ln>
            <a:effectLst/>
          </p:spPr>
        </p:cxnSp>
      </p:grpSp>
      <p:sp>
        <p:nvSpPr>
          <p:cNvPr id="46120" name="Rectangle 40"/>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System</a:t>
            </a:r>
            <a:r>
              <a:rPr kumimoji="0" lang="en-US" sz="2400" b="1" i="0" u="none" strike="noStrike" cap="none" normalizeH="0" smtClean="0">
                <a:ln>
                  <a:noFill/>
                </a:ln>
                <a:solidFill>
                  <a:srgbClr val="000000"/>
                </a:solidFill>
                <a:effectLst/>
                <a:latin typeface="Times New Roman" pitchFamily="18" charset="0"/>
                <a:ea typeface="Calibri" pitchFamily="34" charset="0"/>
                <a:cs typeface="Times New Roman" pitchFamily="18" charset="0"/>
              </a:rPr>
              <a:t> Architecture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Date Placeholder 41"/>
          <p:cNvSpPr>
            <a:spLocks noGrp="1"/>
          </p:cNvSpPr>
          <p:nvPr>
            <p:ph type="dt" sz="half" idx="10"/>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19" cy="182562"/>
          </a:xfrm>
        </p:spPr>
        <p:txBody>
          <a:bodyPr>
            <a:normAutofit fontScale="90000"/>
          </a:bodyPr>
          <a:lstStyle/>
          <a:p>
            <a:pPr algn="ct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838200"/>
            <a:ext cx="7467600" cy="5635752"/>
          </a:xfrm>
        </p:spPr>
        <p:txBody>
          <a:bodyPr>
            <a:normAutofit fontScale="62500" lnSpcReduction="20000"/>
          </a:bodyPr>
          <a:lstStyle/>
          <a:p>
            <a:pPr algn="ctr">
              <a:buNone/>
            </a:pPr>
            <a:r>
              <a:rPr lang="en-IN" sz="5100" b="1" dirty="0" smtClean="0">
                <a:latin typeface="Times New Roman" pitchFamily="18" charset="0"/>
                <a:cs typeface="Times New Roman" pitchFamily="18" charset="0"/>
              </a:rPr>
              <a:t>Modules</a:t>
            </a:r>
            <a:endParaRPr lang="en-US" sz="5100" b="1" dirty="0" smtClean="0">
              <a:latin typeface="Times New Roman" pitchFamily="18" charset="0"/>
              <a:cs typeface="Times New Roman" pitchFamily="18" charset="0"/>
            </a:endParaRPr>
          </a:p>
          <a:p>
            <a:pPr>
              <a:buNone/>
            </a:pPr>
            <a:r>
              <a:rPr lang="en-US" sz="3600" b="1" dirty="0" smtClean="0">
                <a:latin typeface="Times New Roman" pitchFamily="18" charset="0"/>
                <a:cs typeface="Times New Roman" pitchFamily="18" charset="0"/>
              </a:rPr>
              <a:t>Patient</a:t>
            </a:r>
          </a:p>
          <a:p>
            <a:pPr algn="just">
              <a:buFont typeface="Wingdings" pitchFamily="2" charset="2"/>
              <a:buChar char="Ø"/>
            </a:pPr>
            <a:r>
              <a:rPr lang="en-US" sz="3600" dirty="0" smtClean="0">
                <a:latin typeface="Times New Roman" pitchFamily="18" charset="0"/>
                <a:cs typeface="Times New Roman" pitchFamily="18" charset="0"/>
              </a:rPr>
              <a:t>    Registration</a:t>
            </a:r>
          </a:p>
          <a:p>
            <a:pPr algn="just">
              <a:buFont typeface="Wingdings" pitchFamily="2" charset="2"/>
              <a:buChar char="Ø"/>
            </a:pPr>
            <a:r>
              <a:rPr lang="en-US" sz="3600" dirty="0" smtClean="0">
                <a:latin typeface="Times New Roman" pitchFamily="18" charset="0"/>
                <a:cs typeface="Times New Roman" pitchFamily="18" charset="0"/>
              </a:rPr>
              <a:t>   Authentication</a:t>
            </a:r>
          </a:p>
          <a:p>
            <a:pPr algn="just">
              <a:buNone/>
            </a:pPr>
            <a:r>
              <a:rPr lang="en-US" sz="3600" b="1" dirty="0" smtClean="0">
                <a:latin typeface="Times New Roman" pitchFamily="18" charset="0"/>
                <a:cs typeface="Times New Roman" pitchFamily="18" charset="0"/>
              </a:rPr>
              <a:t>Admin</a:t>
            </a:r>
          </a:p>
          <a:p>
            <a:pPr algn="just">
              <a:buFont typeface="Wingdings" pitchFamily="2" charset="2"/>
              <a:buChar char="Ø"/>
            </a:pPr>
            <a:r>
              <a:rPr lang="en-US" sz="3600" dirty="0" smtClean="0">
                <a:latin typeface="Times New Roman" pitchFamily="18" charset="0"/>
                <a:cs typeface="Times New Roman" pitchFamily="18" charset="0"/>
              </a:rPr>
              <a:t>   Authentication</a:t>
            </a:r>
          </a:p>
          <a:p>
            <a:pPr algn="just">
              <a:buFont typeface="Wingdings" pitchFamily="2" charset="2"/>
              <a:buChar char="Ø"/>
            </a:pPr>
            <a:r>
              <a:rPr lang="en-US" sz="3600" dirty="0" smtClean="0">
                <a:latin typeface="Times New Roman" pitchFamily="18" charset="0"/>
                <a:cs typeface="Times New Roman" pitchFamily="18" charset="0"/>
              </a:rPr>
              <a:t>    Encrypt image</a:t>
            </a:r>
          </a:p>
          <a:p>
            <a:pPr algn="just">
              <a:buFont typeface="Wingdings" pitchFamily="2" charset="2"/>
              <a:buChar char="Ø"/>
            </a:pPr>
            <a:r>
              <a:rPr lang="en-US" sz="3600" dirty="0" smtClean="0">
                <a:latin typeface="Times New Roman" pitchFamily="18" charset="0"/>
                <a:cs typeface="Times New Roman" pitchFamily="18" charset="0"/>
              </a:rPr>
              <a:t>    Embed the data</a:t>
            </a:r>
          </a:p>
          <a:p>
            <a:pPr algn="just">
              <a:buFont typeface="Wingdings" pitchFamily="2" charset="2"/>
              <a:buChar char="Ø"/>
            </a:pPr>
            <a:r>
              <a:rPr lang="en-US" sz="3600" dirty="0" smtClean="0">
                <a:latin typeface="Times New Roman" pitchFamily="18" charset="0"/>
                <a:cs typeface="Times New Roman" pitchFamily="18" charset="0"/>
              </a:rPr>
              <a:t>    Reserve point</a:t>
            </a:r>
          </a:p>
          <a:p>
            <a:pPr algn="just">
              <a:buFont typeface="Wingdings" pitchFamily="2" charset="2"/>
              <a:buChar char="Ø"/>
            </a:pPr>
            <a:r>
              <a:rPr lang="en-US" sz="3600" dirty="0" smtClean="0">
                <a:latin typeface="Times New Roman" pitchFamily="18" charset="0"/>
                <a:cs typeface="Times New Roman" pitchFamily="18" charset="0"/>
              </a:rPr>
              <a:t>    View details</a:t>
            </a:r>
          </a:p>
          <a:p>
            <a:pPr algn="just">
              <a:buNone/>
            </a:pPr>
            <a:r>
              <a:rPr lang="en-US" sz="3600" b="1" dirty="0" smtClean="0">
                <a:latin typeface="Times New Roman" pitchFamily="18" charset="0"/>
                <a:cs typeface="Times New Roman" pitchFamily="18" charset="0"/>
              </a:rPr>
              <a:t>Receiver</a:t>
            </a:r>
          </a:p>
          <a:p>
            <a:pPr algn="just">
              <a:buFont typeface="Wingdings" pitchFamily="2" charset="2"/>
              <a:buChar char="Ø"/>
            </a:pPr>
            <a:r>
              <a:rPr lang="en-US" sz="3600" dirty="0" smtClean="0">
                <a:latin typeface="Times New Roman" pitchFamily="18" charset="0"/>
                <a:cs typeface="Times New Roman" pitchFamily="18" charset="0"/>
              </a:rPr>
              <a:t>Extract original data</a:t>
            </a:r>
          </a:p>
          <a:p>
            <a:pPr algn="just">
              <a:buNone/>
            </a:pPr>
            <a:r>
              <a:rPr lang="en-US" sz="3600" dirty="0" smtClean="0">
                <a:latin typeface="Times New Roman" pitchFamily="18" charset="0"/>
                <a:cs typeface="Times New Roman" pitchFamily="18" charset="0"/>
              </a:rPr>
              <a:t>    </a:t>
            </a:r>
            <a:endParaRPr lang="en-US" sz="46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Date Placeholder 4"/>
          <p:cNvSpPr>
            <a:spLocks noGrp="1"/>
          </p:cNvSpPr>
          <p:nvPr>
            <p:ph type="dt" sz="half" idx="14"/>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28600" cy="411162"/>
          </a:xfrm>
        </p:spPr>
        <p:txBody>
          <a:bodyPr>
            <a:normAutofit fontScale="90000"/>
          </a:bodyPr>
          <a:lstStyle/>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7467600" cy="5788152"/>
          </a:xfrm>
        </p:spPr>
        <p:txBody>
          <a:bodyPr>
            <a:normAutofit/>
          </a:bodyPr>
          <a:lstStyle/>
          <a:p>
            <a:pPr algn="ctr">
              <a:buNone/>
            </a:pPr>
            <a:r>
              <a:rPr lang="en-IN" b="1" dirty="0" smtClean="0">
                <a:latin typeface="Times New Roman" pitchFamily="18" charset="0"/>
                <a:cs typeface="Times New Roman" pitchFamily="18" charset="0"/>
              </a:rPr>
              <a:t>Patient Registration</a:t>
            </a:r>
            <a:endParaRPr lang="en-US" b="1"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If you are the new user going to login into the application then you have to register first by providing necessary details. After successful completion of sign up process, the user has to login into the application by providing username and exact password.</a:t>
            </a:r>
          </a:p>
          <a:p>
            <a:pPr algn="just"/>
            <a:endParaRPr lang="en-US" dirty="0" smtClean="0"/>
          </a:p>
          <a:p>
            <a:pPr>
              <a:buNone/>
            </a:pPr>
            <a:endParaRPr lang="en-US" dirty="0" smtClean="0"/>
          </a:p>
          <a:p>
            <a:pPr>
              <a:buNone/>
            </a:pPr>
            <a:endParaRPr lang="en-US" dirty="0" smtClean="0"/>
          </a:p>
          <a:p>
            <a:endParaRPr lang="en-US" dirty="0" smtClean="0"/>
          </a:p>
          <a:p>
            <a:endParaRPr lang="en-US" dirty="0" smtClean="0"/>
          </a:p>
          <a:p>
            <a:pPr>
              <a:buNone/>
            </a:pPr>
            <a:endParaRPr lang="en-US" dirty="0" smtClean="0"/>
          </a:p>
        </p:txBody>
      </p:sp>
      <p:sp>
        <p:nvSpPr>
          <p:cNvPr id="4" name="Oval 3"/>
          <p:cNvSpPr/>
          <p:nvPr/>
        </p:nvSpPr>
        <p:spPr>
          <a:xfrm>
            <a:off x="1219200" y="3657600"/>
            <a:ext cx="1066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US" dirty="0"/>
          </a:p>
        </p:txBody>
      </p:sp>
      <p:sp>
        <p:nvSpPr>
          <p:cNvPr id="6" name="Rounded Rectangle 5"/>
          <p:cNvSpPr/>
          <p:nvPr/>
        </p:nvSpPr>
        <p:spPr>
          <a:xfrm>
            <a:off x="3200400" y="3657600"/>
            <a:ext cx="1981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Necessary details</a:t>
            </a:r>
            <a:endParaRPr lang="en-US" dirty="0"/>
          </a:p>
        </p:txBody>
      </p:sp>
      <p:sp>
        <p:nvSpPr>
          <p:cNvPr id="7" name="Flowchart: Magnetic Disk 6"/>
          <p:cNvSpPr/>
          <p:nvPr/>
        </p:nvSpPr>
        <p:spPr>
          <a:xfrm>
            <a:off x="6400800" y="3581400"/>
            <a:ext cx="11430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p>
          <a:p>
            <a:pPr algn="ctr"/>
            <a:endParaRPr lang="en-US" dirty="0"/>
          </a:p>
        </p:txBody>
      </p:sp>
      <p:cxnSp>
        <p:nvCxnSpPr>
          <p:cNvPr id="11" name="Straight Arrow Connector 10"/>
          <p:cNvCxnSpPr/>
          <p:nvPr/>
        </p:nvCxnSpPr>
        <p:spPr>
          <a:xfrm>
            <a:off x="2209800" y="39624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181600" y="3886200"/>
            <a:ext cx="1219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4"/>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457200" y="609600"/>
            <a:ext cx="8305800" cy="6248400"/>
          </a:xfrm>
        </p:spPr>
        <p:txBody>
          <a:bodyPr/>
          <a:lstStyle/>
          <a:p>
            <a:pPr algn="ctr">
              <a:buNone/>
            </a:pPr>
            <a:r>
              <a:rPr lang="en-US" b="1" dirty="0" smtClean="0">
                <a:latin typeface="Times New Roman" pitchFamily="18" charset="0"/>
                <a:cs typeface="Times New Roman" pitchFamily="18" charset="0"/>
              </a:rPr>
              <a:t>Login</a:t>
            </a: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The user needs to enter exact username and password. If login success means it will take up to upload page else it will remain in the login page itself.</a:t>
            </a:r>
          </a:p>
          <a:p>
            <a:pPr algn="just"/>
            <a:endParaRPr lang="en-US" dirty="0"/>
          </a:p>
        </p:txBody>
      </p:sp>
      <p:sp>
        <p:nvSpPr>
          <p:cNvPr id="4" name="Rectangle 3"/>
          <p:cNvSpPr/>
          <p:nvPr/>
        </p:nvSpPr>
        <p:spPr>
          <a:xfrm>
            <a:off x="1447800" y="51054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a:t>
            </a:r>
          </a:p>
          <a:p>
            <a:pPr algn="ctr"/>
            <a:endParaRPr lang="en-US" dirty="0"/>
          </a:p>
        </p:txBody>
      </p:sp>
      <p:sp>
        <p:nvSpPr>
          <p:cNvPr id="6" name="Rectangle 5"/>
          <p:cNvSpPr/>
          <p:nvPr/>
        </p:nvSpPr>
        <p:spPr>
          <a:xfrm>
            <a:off x="6934200" y="48768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Proceed to  next  stage</a:t>
            </a:r>
          </a:p>
          <a:p>
            <a:pPr algn="ctr"/>
            <a:endParaRPr lang="en-US" dirty="0"/>
          </a:p>
        </p:txBody>
      </p:sp>
      <p:sp>
        <p:nvSpPr>
          <p:cNvPr id="7" name="Rounded Rectangle 6"/>
          <p:cNvSpPr/>
          <p:nvPr/>
        </p:nvSpPr>
        <p:spPr>
          <a:xfrm>
            <a:off x="3962400" y="2438400"/>
            <a:ext cx="16002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gnetic Disk 7"/>
          <p:cNvSpPr/>
          <p:nvPr/>
        </p:nvSpPr>
        <p:spPr>
          <a:xfrm>
            <a:off x="4267200" y="2819400"/>
            <a:ext cx="1066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ecision 20"/>
          <p:cNvSpPr/>
          <p:nvPr/>
        </p:nvSpPr>
        <p:spPr>
          <a:xfrm>
            <a:off x="3886200" y="4495800"/>
            <a:ext cx="1600200" cy="1676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check</a:t>
            </a:r>
            <a:endParaRPr lang="en-US" dirty="0"/>
          </a:p>
        </p:txBody>
      </p:sp>
      <p:cxnSp>
        <p:nvCxnSpPr>
          <p:cNvPr id="23" name="Straight Arrow Connector 22"/>
          <p:cNvCxnSpPr>
            <a:stCxn id="4" idx="3"/>
            <a:endCxn id="21" idx="1"/>
          </p:cNvCxnSpPr>
          <p:nvPr/>
        </p:nvCxnSpPr>
        <p:spPr>
          <a:xfrm>
            <a:off x="2438400" y="53340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3"/>
            <a:endCxn id="6" idx="1"/>
          </p:cNvCxnSpPr>
          <p:nvPr/>
        </p:nvCxnSpPr>
        <p:spPr>
          <a:xfrm>
            <a:off x="5486400" y="5334000"/>
            <a:ext cx="1447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1" idx="0"/>
          </p:cNvCxnSpPr>
          <p:nvPr/>
        </p:nvCxnSpPr>
        <p:spPr>
          <a:xfrm>
            <a:off x="4648200" y="3886200"/>
            <a:ext cx="381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1" idx="2"/>
          </p:cNvCxnSpPr>
          <p:nvPr/>
        </p:nvCxnSpPr>
        <p:spPr>
          <a:xfrm flipH="1">
            <a:off x="2133600" y="6172200"/>
            <a:ext cx="2552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133600" y="5562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4"/>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7848600" cy="5711952"/>
          </a:xfrm>
        </p:spPr>
        <p:txBody>
          <a:bodyPr/>
          <a:lstStyle/>
          <a:p>
            <a:pPr algn="ctr">
              <a:buNone/>
            </a:pPr>
            <a:r>
              <a:rPr lang="en-IN" b="1" dirty="0" smtClean="0">
                <a:latin typeface="Times New Roman" pitchFamily="18" charset="0"/>
                <a:cs typeface="Times New Roman" pitchFamily="18" charset="0"/>
              </a:rPr>
              <a:t>Admin Authentication</a:t>
            </a:r>
            <a:endParaRPr lang="en-US" b="1" dirty="0" smtClean="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The Admin needs to enter exact username and password. If login success means it will take up to upload page else it will remain in the login page itself.</a:t>
            </a:r>
          </a:p>
          <a:p>
            <a:endParaRPr lang="en-US" dirty="0"/>
          </a:p>
        </p:txBody>
      </p:sp>
      <p:sp>
        <p:nvSpPr>
          <p:cNvPr id="4" name="Rectangle 3"/>
          <p:cNvSpPr/>
          <p:nvPr/>
        </p:nvSpPr>
        <p:spPr>
          <a:xfrm>
            <a:off x="1600200" y="43434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a:t>
            </a:r>
            <a:endParaRPr lang="en-US" dirty="0"/>
          </a:p>
        </p:txBody>
      </p:sp>
      <p:sp>
        <p:nvSpPr>
          <p:cNvPr id="5" name="Flowchart: Decision 4"/>
          <p:cNvSpPr/>
          <p:nvPr/>
        </p:nvSpPr>
        <p:spPr>
          <a:xfrm>
            <a:off x="3886200" y="3886200"/>
            <a:ext cx="1524000" cy="1295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Check</a:t>
            </a:r>
          </a:p>
          <a:p>
            <a:pPr algn="ctr"/>
            <a:endParaRPr lang="en-US" dirty="0"/>
          </a:p>
        </p:txBody>
      </p:sp>
      <p:sp>
        <p:nvSpPr>
          <p:cNvPr id="6" name="Rectangle 5"/>
          <p:cNvSpPr/>
          <p:nvPr/>
        </p:nvSpPr>
        <p:spPr>
          <a:xfrm>
            <a:off x="6934200" y="4114800"/>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Proceed to next stage</a:t>
            </a:r>
          </a:p>
          <a:p>
            <a:pPr algn="ctr"/>
            <a:endParaRPr lang="en-US" dirty="0"/>
          </a:p>
        </p:txBody>
      </p:sp>
      <p:sp>
        <p:nvSpPr>
          <p:cNvPr id="7" name="Rounded Rectangle 6"/>
          <p:cNvSpPr/>
          <p:nvPr/>
        </p:nvSpPr>
        <p:spPr>
          <a:xfrm>
            <a:off x="4191000" y="5943600"/>
            <a:ext cx="1143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gnetic Disk 7"/>
          <p:cNvSpPr/>
          <p:nvPr/>
        </p:nvSpPr>
        <p:spPr>
          <a:xfrm>
            <a:off x="4419600" y="6172200"/>
            <a:ext cx="6858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4" idx="3"/>
            <a:endCxn id="5" idx="1"/>
          </p:cNvCxnSpPr>
          <p:nvPr/>
        </p:nvCxnSpPr>
        <p:spPr>
          <a:xfrm flipV="1">
            <a:off x="2590800" y="453390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6" idx="1"/>
          </p:cNvCxnSpPr>
          <p:nvPr/>
        </p:nvCxnSpPr>
        <p:spPr>
          <a:xfrm>
            <a:off x="5410200" y="45339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a:off x="4648200" y="5181600"/>
            <a:ext cx="0" cy="685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0"/>
          </p:cNvCxnSpPr>
          <p:nvPr/>
        </p:nvCxnSpPr>
        <p:spPr>
          <a:xfrm flipH="1">
            <a:off x="2438400" y="3886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438400" y="3962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4"/>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001000" cy="5635752"/>
          </a:xfrm>
        </p:spPr>
        <p:txBody>
          <a:bodyPr/>
          <a:lstStyle/>
          <a:p>
            <a:pPr algn="ctr">
              <a:buNone/>
            </a:pPr>
            <a:r>
              <a:rPr lang="en-IN" b="1" dirty="0" smtClean="0">
                <a:latin typeface="Times New Roman" pitchFamily="18" charset="0"/>
                <a:cs typeface="Times New Roman" pitchFamily="18" charset="0"/>
              </a:rPr>
              <a:t>Encrypt Image</a:t>
            </a:r>
            <a:endParaRPr lang="en-US" b="1"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After login success admin can encrypt image for the user data, i.e. for the secret message of the user then he will encrypt the image along with the data.</a:t>
            </a:r>
          </a:p>
          <a:p>
            <a:endParaRPr lang="en-US" dirty="0"/>
          </a:p>
        </p:txBody>
      </p:sp>
      <p:sp>
        <p:nvSpPr>
          <p:cNvPr id="4" name="Rectangle 3"/>
          <p:cNvSpPr/>
          <p:nvPr/>
        </p:nvSpPr>
        <p:spPr>
          <a:xfrm>
            <a:off x="1066800" y="4267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US" dirty="0"/>
          </a:p>
        </p:txBody>
      </p:sp>
      <p:sp>
        <p:nvSpPr>
          <p:cNvPr id="5" name="Flowchart: Decision 4"/>
          <p:cNvSpPr/>
          <p:nvPr/>
        </p:nvSpPr>
        <p:spPr>
          <a:xfrm>
            <a:off x="3581400" y="4114800"/>
            <a:ext cx="2362200" cy="1295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Image encryption </a:t>
            </a:r>
            <a:endParaRPr lang="en-US" dirty="0"/>
          </a:p>
        </p:txBody>
      </p:sp>
      <p:sp>
        <p:nvSpPr>
          <p:cNvPr id="6" name="Rectangle 5"/>
          <p:cNvSpPr/>
          <p:nvPr/>
        </p:nvSpPr>
        <p:spPr>
          <a:xfrm>
            <a:off x="7315200" y="42672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Get key</a:t>
            </a:r>
            <a:endParaRPr lang="en-US" dirty="0"/>
          </a:p>
        </p:txBody>
      </p:sp>
      <p:cxnSp>
        <p:nvCxnSpPr>
          <p:cNvPr id="8" name="Straight Arrow Connector 7"/>
          <p:cNvCxnSpPr>
            <a:stCxn id="4" idx="3"/>
            <a:endCxn id="5" idx="1"/>
          </p:cNvCxnSpPr>
          <p:nvPr/>
        </p:nvCxnSpPr>
        <p:spPr>
          <a:xfrm>
            <a:off x="1981200" y="4724400"/>
            <a:ext cx="1600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flipV="1">
            <a:off x="5943600" y="472440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4"/>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962900" cy="1143000"/>
          </a:xfrm>
        </p:spPr>
        <p:txBody>
          <a:bodyPr>
            <a:normAutofit/>
          </a:bodyPr>
          <a:lstStyle/>
          <a:p>
            <a:pPr lvl="0"/>
            <a:r>
              <a:rPr lang="en-IN" sz="2000" dirty="0" smtClean="0">
                <a:solidFill>
                  <a:schemeClr val="tx1"/>
                </a:solidFill>
              </a:rPr>
              <a:t/>
            </a:r>
            <a:br>
              <a:rPr lang="en-IN" sz="2000" dirty="0" smtClean="0">
                <a:solidFill>
                  <a:schemeClr val="tx1"/>
                </a:solidFill>
              </a:rPr>
            </a:br>
            <a:endParaRPr lang="en-US" sz="2000" dirty="0">
              <a:solidFill>
                <a:schemeClr val="tx1"/>
              </a:solidFill>
            </a:endParaRPr>
          </a:p>
        </p:txBody>
      </p:sp>
      <p:sp>
        <p:nvSpPr>
          <p:cNvPr id="3" name="Content Placeholder 2"/>
          <p:cNvSpPr>
            <a:spLocks noGrp="1"/>
          </p:cNvSpPr>
          <p:nvPr>
            <p:ph idx="1"/>
          </p:nvPr>
        </p:nvSpPr>
        <p:spPr>
          <a:xfrm>
            <a:off x="457200" y="685800"/>
            <a:ext cx="7467600" cy="5788152"/>
          </a:xfrm>
        </p:spPr>
        <p:txBody>
          <a:bodyPr>
            <a:normAutofit/>
          </a:bodyPr>
          <a:lstStyle/>
          <a:p>
            <a:pPr algn="ctr">
              <a:buNone/>
            </a:pPr>
            <a:r>
              <a:rPr lang="en-IN" b="1" dirty="0" smtClean="0">
                <a:latin typeface="Times New Roman" pitchFamily="18" charset="0"/>
                <a:cs typeface="Times New Roman" pitchFamily="18" charset="0"/>
              </a:rPr>
              <a:t>Embed the Data</a:t>
            </a:r>
            <a:endParaRPr lang="en-US"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After login success admin can get patient data, after that encrypted data embed into image and send to receiver side.</a:t>
            </a:r>
          </a:p>
          <a:p>
            <a:endParaRPr lang="en-US" sz="2000" dirty="0"/>
          </a:p>
        </p:txBody>
      </p:sp>
      <p:sp>
        <p:nvSpPr>
          <p:cNvPr id="4" name="Rectangle 3"/>
          <p:cNvSpPr/>
          <p:nvPr/>
        </p:nvSpPr>
        <p:spPr>
          <a:xfrm>
            <a:off x="838200" y="4038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US" dirty="0"/>
          </a:p>
        </p:txBody>
      </p:sp>
      <p:sp>
        <p:nvSpPr>
          <p:cNvPr id="5" name="Rectangle 4"/>
          <p:cNvSpPr/>
          <p:nvPr/>
        </p:nvSpPr>
        <p:spPr>
          <a:xfrm>
            <a:off x="2667000" y="3886200"/>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AES enc(data)</a:t>
            </a:r>
            <a:endParaRPr lang="en-US" dirty="0"/>
          </a:p>
        </p:txBody>
      </p:sp>
      <p:sp>
        <p:nvSpPr>
          <p:cNvPr id="6" name="Rounded Rectangle 5"/>
          <p:cNvSpPr/>
          <p:nvPr/>
        </p:nvSpPr>
        <p:spPr>
          <a:xfrm>
            <a:off x="5029200" y="3886200"/>
            <a:ext cx="1447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Embed data into image</a:t>
            </a:r>
            <a:endParaRPr lang="en-US" dirty="0"/>
          </a:p>
        </p:txBody>
      </p:sp>
      <p:sp>
        <p:nvSpPr>
          <p:cNvPr id="7" name="Rectangle 6"/>
          <p:cNvSpPr/>
          <p:nvPr/>
        </p:nvSpPr>
        <p:spPr>
          <a:xfrm>
            <a:off x="7315200" y="41910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hiding key</a:t>
            </a:r>
            <a:endParaRPr lang="en-US" dirty="0"/>
          </a:p>
        </p:txBody>
      </p:sp>
      <p:cxnSp>
        <p:nvCxnSpPr>
          <p:cNvPr id="9" name="Straight Arrow Connector 8"/>
          <p:cNvCxnSpPr>
            <a:stCxn id="4" idx="3"/>
            <a:endCxn id="5" idx="1"/>
          </p:cNvCxnSpPr>
          <p:nvPr/>
        </p:nvCxnSpPr>
        <p:spPr>
          <a:xfrm>
            <a:off x="1905000" y="4305300"/>
            <a:ext cx="762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4038600" y="44196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1"/>
          </p:cNvCxnSpPr>
          <p:nvPr/>
        </p:nvCxnSpPr>
        <p:spPr>
          <a:xfrm>
            <a:off x="6477000" y="4419600"/>
            <a:ext cx="838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4"/>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7467600" cy="4873752"/>
          </a:xfrm>
        </p:spPr>
        <p:txBody>
          <a:bodyPr/>
          <a:lstStyle/>
          <a:p>
            <a:pPr algn="ctr">
              <a:buNone/>
            </a:pPr>
            <a:r>
              <a:rPr lang="en-IN" b="1" dirty="0" smtClean="0">
                <a:latin typeface="Times New Roman" pitchFamily="18" charset="0"/>
                <a:cs typeface="Times New Roman" pitchFamily="18" charset="0"/>
              </a:rPr>
              <a:t>Reserve Point</a:t>
            </a:r>
            <a:endParaRPr lang="en-US" b="1" dirty="0" smtClean="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Admin send the reserve point of image to receiver, this is the key for the receiver to get the encrypted details of the patient.</a:t>
            </a:r>
          </a:p>
          <a:p>
            <a:pPr algn="just">
              <a:buNone/>
            </a:pP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endParaRPr lang="en-US" dirty="0"/>
          </a:p>
        </p:txBody>
      </p:sp>
      <p:sp>
        <p:nvSpPr>
          <p:cNvPr id="4" name="Rectangle 3"/>
          <p:cNvSpPr/>
          <p:nvPr/>
        </p:nvSpPr>
        <p:spPr>
          <a:xfrm>
            <a:off x="914400" y="37338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US" dirty="0"/>
          </a:p>
        </p:txBody>
      </p:sp>
      <p:sp>
        <p:nvSpPr>
          <p:cNvPr id="5" name="Rectangle 4"/>
          <p:cNvSpPr/>
          <p:nvPr/>
        </p:nvSpPr>
        <p:spPr>
          <a:xfrm>
            <a:off x="2514600" y="3429000"/>
            <a:ext cx="1295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a:t>
            </a:r>
            <a:endParaRPr lang="en-US" dirty="0"/>
          </a:p>
        </p:txBody>
      </p:sp>
      <p:sp>
        <p:nvSpPr>
          <p:cNvPr id="6" name="Flowchart: Data 5"/>
          <p:cNvSpPr/>
          <p:nvPr/>
        </p:nvSpPr>
        <p:spPr>
          <a:xfrm>
            <a:off x="4724400" y="3581400"/>
            <a:ext cx="1981200" cy="9906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Get reserve</a:t>
            </a:r>
            <a:endParaRPr lang="en-US" dirty="0"/>
          </a:p>
        </p:txBody>
      </p:sp>
      <p:sp>
        <p:nvSpPr>
          <p:cNvPr id="7" name="Rectangle 6"/>
          <p:cNvSpPr/>
          <p:nvPr/>
        </p:nvSpPr>
        <p:spPr>
          <a:xfrm>
            <a:off x="7543800" y="37338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Send to receiver</a:t>
            </a:r>
            <a:endParaRPr lang="en-US" dirty="0"/>
          </a:p>
        </p:txBody>
      </p:sp>
      <p:cxnSp>
        <p:nvCxnSpPr>
          <p:cNvPr id="9" name="Straight Arrow Connector 8"/>
          <p:cNvCxnSpPr>
            <a:stCxn id="4" idx="3"/>
            <a:endCxn id="5" idx="1"/>
          </p:cNvCxnSpPr>
          <p:nvPr/>
        </p:nvCxnSpPr>
        <p:spPr>
          <a:xfrm>
            <a:off x="1905000" y="39624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86200" y="40386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5"/>
            <a:endCxn id="7" idx="1"/>
          </p:cNvCxnSpPr>
          <p:nvPr/>
        </p:nvCxnSpPr>
        <p:spPr>
          <a:xfrm>
            <a:off x="6507480" y="4076700"/>
            <a:ext cx="103632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4"/>
          </p:nvPr>
        </p:nvSpPr>
        <p:spPr/>
        <p:txBody>
          <a:bodyPr/>
          <a:lstStyle/>
          <a:p>
            <a:r>
              <a:rPr lang="en-US" smtClean="0"/>
              <a:t>2/23/2018</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572</TotalTime>
  <Words>301</Words>
  <Application>Microsoft Office PowerPoint</Application>
  <PresentationFormat>On-screen Show (4:3)</PresentationFormat>
  <Paragraphs>164</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Modifying Pixel Properties In Adaptive Steganography Using Substitute Method  </vt:lpstr>
      <vt:lpstr>Slide 2</vt:lpstr>
      <vt:lpstr>Slide 3</vt:lpstr>
      <vt:lpstr> </vt:lpstr>
      <vt:lpstr> </vt:lpstr>
      <vt:lpstr>Slide 6</vt:lpstr>
      <vt:lpstr> </vt:lpstr>
      <vt:lpstr> </vt:lpstr>
      <vt:lpstr> </vt:lpstr>
      <vt:lpstr> </vt:lpstr>
      <vt:lpstr> </vt:lpstr>
      <vt:lpstr>Uml diagrams </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Price Reassignment In Adaptive Steganography Using Substitute Method</dc:title>
  <dc:creator>LENOVO</dc:creator>
  <cp:lastModifiedBy>adicherla venkata sai</cp:lastModifiedBy>
  <cp:revision>98</cp:revision>
  <dcterms:created xsi:type="dcterms:W3CDTF">2018-01-31T14:52:35Z</dcterms:created>
  <dcterms:modified xsi:type="dcterms:W3CDTF">2018-03-24T02:14:06Z</dcterms:modified>
</cp:coreProperties>
</file>