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16" r:id="rId2"/>
    <p:sldId id="388" r:id="rId3"/>
    <p:sldId id="401" r:id="rId4"/>
    <p:sldId id="408" r:id="rId5"/>
    <p:sldId id="404" r:id="rId6"/>
    <p:sldId id="380" r:id="rId7"/>
    <p:sldId id="407" r:id="rId8"/>
    <p:sldId id="417" r:id="rId9"/>
    <p:sldId id="377" r:id="rId10"/>
    <p:sldId id="379" r:id="rId11"/>
    <p:sldId id="382" r:id="rId12"/>
    <p:sldId id="383" r:id="rId13"/>
    <p:sldId id="389" r:id="rId14"/>
    <p:sldId id="392" r:id="rId15"/>
    <p:sldId id="393" r:id="rId16"/>
    <p:sldId id="394" r:id="rId17"/>
    <p:sldId id="395" r:id="rId18"/>
    <p:sldId id="396" r:id="rId19"/>
    <p:sldId id="397" r:id="rId20"/>
    <p:sldId id="384" r:id="rId21"/>
    <p:sldId id="385" r:id="rId22"/>
    <p:sldId id="398" r:id="rId23"/>
    <p:sldId id="399" r:id="rId24"/>
    <p:sldId id="400" r:id="rId25"/>
    <p:sldId id="381" r:id="rId26"/>
    <p:sldId id="409" r:id="rId27"/>
    <p:sldId id="411" r:id="rId28"/>
    <p:sldId id="415" r:id="rId29"/>
    <p:sldId id="412" r:id="rId30"/>
    <p:sldId id="413" r:id="rId31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8BF42C"/>
    <a:srgbClr val="FF0000"/>
    <a:srgbClr val="277D33"/>
    <a:srgbClr val="E2DA3E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9613" autoAdjust="0"/>
  </p:normalViewPr>
  <p:slideViewPr>
    <p:cSldViewPr>
      <p:cViewPr varScale="1">
        <p:scale>
          <a:sx n="50" d="100"/>
          <a:sy n="50" d="100"/>
        </p:scale>
        <p:origin x="-1286" y="-77"/>
      </p:cViewPr>
      <p:guideLst>
        <p:guide orient="horz" pos="329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8" d="100"/>
          <a:sy n="38" d="100"/>
        </p:scale>
        <p:origin x="-237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0A02B-9BCA-476B-9A66-5EE1F5F8B4D4}" type="doc">
      <dgm:prSet loTypeId="urn:microsoft.com/office/officeart/2008/layout/RadialCluster" loCatId="cycle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36908E62-1C31-4214-A2FB-0AC2AD98D5B9}">
      <dgm:prSet phldrT="[Texto]" custT="1"/>
      <dgm:spPr>
        <a:solidFill>
          <a:srgbClr val="FF3300"/>
        </a:solidFill>
      </dgm:spPr>
      <dgm:t>
        <a:bodyPr/>
        <a:lstStyle/>
        <a:p>
          <a:r>
            <a:rPr lang="en-GB" sz="3000" b="1" dirty="0" smtClean="0"/>
            <a:t>The kernel:</a:t>
          </a:r>
          <a:r>
            <a:rPr lang="en-GB" sz="2400" b="1" dirty="0" smtClean="0"/>
            <a:t> calibrating the model</a:t>
          </a:r>
          <a:endParaRPr lang="en-GB" sz="2400" b="1" dirty="0">
            <a:solidFill>
              <a:schemeClr val="tx1"/>
            </a:solidFill>
          </a:endParaRPr>
        </a:p>
      </dgm:t>
    </dgm:pt>
    <dgm:pt modelId="{ACF4B22F-C99A-4D9C-8BDD-EAA8BFF588FC}" type="parTrans" cxnId="{53D2588E-D8B7-4553-A5BF-F2D26FD25172}">
      <dgm:prSet/>
      <dgm:spPr/>
      <dgm:t>
        <a:bodyPr/>
        <a:lstStyle/>
        <a:p>
          <a:endParaRPr lang="en-GB"/>
        </a:p>
      </dgm:t>
    </dgm:pt>
    <dgm:pt modelId="{A6C33BDB-86A2-4076-861D-0AAEE60621CD}" type="sibTrans" cxnId="{53D2588E-D8B7-4553-A5BF-F2D26FD25172}">
      <dgm:prSet/>
      <dgm:spPr/>
      <dgm:t>
        <a:bodyPr/>
        <a:lstStyle/>
        <a:p>
          <a:endParaRPr lang="en-GB"/>
        </a:p>
      </dgm:t>
    </dgm:pt>
    <dgm:pt modelId="{688DCBF4-5BDE-45E5-B19B-E97E586F2CD7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sz="2400" b="1" dirty="0" smtClean="0">
              <a:solidFill>
                <a:schemeClr val="tx1"/>
              </a:solidFill>
            </a:rPr>
            <a:t>Data</a:t>
          </a:r>
          <a:endParaRPr lang="en-GB" sz="2400" b="1" dirty="0">
            <a:solidFill>
              <a:schemeClr val="tx1"/>
            </a:solidFill>
          </a:endParaRPr>
        </a:p>
      </dgm:t>
    </dgm:pt>
    <dgm:pt modelId="{65E0080B-336B-4169-B927-85459279BF24}" type="parTrans" cxnId="{09A84DE6-F3FF-476C-A5A0-73341224DAB4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en-GB"/>
        </a:p>
      </dgm:t>
    </dgm:pt>
    <dgm:pt modelId="{4FA7A2CF-B8CD-4A0F-9712-155D84775D73}" type="sibTrans" cxnId="{09A84DE6-F3FF-476C-A5A0-73341224DAB4}">
      <dgm:prSet/>
      <dgm:spPr/>
      <dgm:t>
        <a:bodyPr/>
        <a:lstStyle/>
        <a:p>
          <a:endParaRPr lang="en-GB"/>
        </a:p>
      </dgm:t>
    </dgm:pt>
    <dgm:pt modelId="{E39BD4F5-D1E9-43E0-8CB8-EDC6C4E32AF2}">
      <dgm:prSet phldrT="[Texto]" custT="1"/>
      <dgm:spPr>
        <a:solidFill>
          <a:srgbClr val="8BF42C"/>
        </a:solidFill>
        <a:ln>
          <a:solidFill>
            <a:schemeClr val="bg2">
              <a:lumMod val="75000"/>
            </a:schemeClr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relaxedInset"/>
        </a:sp3d>
      </dgm:spPr>
      <dgm:t>
        <a:bodyPr/>
        <a:lstStyle/>
        <a:p>
          <a:r>
            <a:rPr lang="en-GB" sz="2400" b="1" dirty="0" smtClean="0">
              <a:solidFill>
                <a:schemeClr val="tx1"/>
              </a:solidFill>
            </a:rPr>
            <a:t>Best estimate (RBNS/IBNR)</a:t>
          </a:r>
          <a:endParaRPr lang="en-GB" sz="2400" b="1" dirty="0">
            <a:solidFill>
              <a:schemeClr val="tx1"/>
            </a:solidFill>
          </a:endParaRPr>
        </a:p>
      </dgm:t>
    </dgm:pt>
    <dgm:pt modelId="{EC9A7E5C-BCCC-4D18-97E1-C0FEE7A68E55}" type="parTrans" cxnId="{AE365C97-8DDC-4BC8-A647-28F1B845A643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>
        <a:ln>
          <a:headEnd type="none" w="med" len="med"/>
          <a:tailEnd type="triangle" w="lg" len="med"/>
        </a:ln>
      </dgm:spPr>
      <dgm:t>
        <a:bodyPr/>
        <a:lstStyle/>
        <a:p>
          <a:endParaRPr lang="en-GB"/>
        </a:p>
      </dgm:t>
    </dgm:pt>
    <dgm:pt modelId="{DB22AAE3-4493-4DBF-9E4A-5022BC44463F}" type="sibTrans" cxnId="{AE365C97-8DDC-4BC8-A647-28F1B845A643}">
      <dgm:prSet/>
      <dgm:spPr/>
      <dgm:t>
        <a:bodyPr/>
        <a:lstStyle/>
        <a:p>
          <a:endParaRPr lang="en-GB"/>
        </a:p>
      </dgm:t>
    </dgm:pt>
    <dgm:pt modelId="{C955E5E6-0106-4D1A-AA4B-D9F6BD1E6505}">
      <dgm:prSet phldrT="[Texto]" custT="1"/>
      <dgm:spPr>
        <a:solidFill>
          <a:srgbClr val="8BF42C"/>
        </a:solidFill>
        <a:ln>
          <a:solidFill>
            <a:schemeClr val="bg2">
              <a:lumMod val="50000"/>
            </a:schemeClr>
          </a:solidFill>
        </a:ln>
        <a:effectLst>
          <a:softEdge rad="31750"/>
        </a:effectLst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gm:spPr>
      <dgm:t>
        <a:bodyPr/>
        <a:lstStyle/>
        <a:p>
          <a:r>
            <a:rPr lang="en-GB" sz="2400" b="1" dirty="0" smtClean="0">
              <a:solidFill>
                <a:schemeClr val="tx1"/>
              </a:solidFill>
            </a:rPr>
            <a:t>Full cash-flow</a:t>
          </a:r>
        </a:p>
        <a:p>
          <a:r>
            <a:rPr lang="en-GB" sz="2400" b="1" dirty="0" smtClean="0">
              <a:solidFill>
                <a:schemeClr val="tx1"/>
              </a:solidFill>
            </a:rPr>
            <a:t>(RBNS/IBNR)</a:t>
          </a:r>
          <a:endParaRPr lang="en-GB" sz="2400" b="1" dirty="0">
            <a:solidFill>
              <a:schemeClr val="tx1"/>
            </a:solidFill>
          </a:endParaRPr>
        </a:p>
      </dgm:t>
    </dgm:pt>
    <dgm:pt modelId="{62084B8C-D79F-400D-9DAE-B9A1B01E7808}" type="parTrans" cxnId="{F29C3E71-16FD-4E43-8B61-9DC461557FDD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>
        <a:ln>
          <a:tailEnd type="triangle" w="lg" len="lg"/>
        </a:ln>
      </dgm:spPr>
      <dgm:t>
        <a:bodyPr/>
        <a:lstStyle/>
        <a:p>
          <a:endParaRPr lang="en-GB"/>
        </a:p>
      </dgm:t>
    </dgm:pt>
    <dgm:pt modelId="{E1A37A60-E232-4676-9F21-25C7DD323685}" type="sibTrans" cxnId="{F29C3E71-16FD-4E43-8B61-9DC461557FDD}">
      <dgm:prSet/>
      <dgm:spPr/>
      <dgm:t>
        <a:bodyPr/>
        <a:lstStyle/>
        <a:p>
          <a:endParaRPr lang="en-GB"/>
        </a:p>
      </dgm:t>
    </dgm:pt>
    <dgm:pt modelId="{B27A887E-6D9F-4827-B269-13D1D18A0C12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sz="2200" b="1" dirty="0" smtClean="0">
              <a:solidFill>
                <a:schemeClr val="tx1"/>
              </a:solidFill>
            </a:rPr>
            <a:t>Expert knowledge</a:t>
          </a:r>
          <a:endParaRPr lang="en-GB" sz="2200" b="1" dirty="0">
            <a:solidFill>
              <a:schemeClr val="tx1"/>
            </a:solidFill>
          </a:endParaRPr>
        </a:p>
      </dgm:t>
    </dgm:pt>
    <dgm:pt modelId="{6A2AE29E-6491-44F8-A241-2C1FFEAE03BA}" type="parTrans" cxnId="{A495C542-5C1A-47B5-90C9-3E08F93477C1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>
        <a:ln>
          <a:headEnd type="triangle" w="lg" len="med"/>
        </a:ln>
      </dgm:spPr>
      <dgm:t>
        <a:bodyPr/>
        <a:lstStyle/>
        <a:p>
          <a:endParaRPr lang="en-GB"/>
        </a:p>
      </dgm:t>
    </dgm:pt>
    <dgm:pt modelId="{2EEBCE9C-2A49-4A16-85F4-54F232295BE8}" type="sibTrans" cxnId="{A495C542-5C1A-47B5-90C9-3E08F93477C1}">
      <dgm:prSet/>
      <dgm:spPr/>
      <dgm:t>
        <a:bodyPr/>
        <a:lstStyle/>
        <a:p>
          <a:endParaRPr lang="en-GB"/>
        </a:p>
      </dgm:t>
    </dgm:pt>
    <dgm:pt modelId="{8DA02051-AAB8-4494-9709-33D9D6610084}" type="pres">
      <dgm:prSet presAssocID="{0720A02B-9BCA-476B-9A66-5EE1F5F8B4D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199950DB-0791-4AEE-AF30-5E56F505F87E}" type="pres">
      <dgm:prSet presAssocID="{36908E62-1C31-4214-A2FB-0AC2AD98D5B9}" presName="singleCycle" presStyleCnt="0"/>
      <dgm:spPr/>
    </dgm:pt>
    <dgm:pt modelId="{FCA10994-727C-47D3-BF53-FC6908A64234}" type="pres">
      <dgm:prSet presAssocID="{36908E62-1C31-4214-A2FB-0AC2AD98D5B9}" presName="singleCenter" presStyleLbl="node1" presStyleIdx="0" presStyleCnt="5" custScaleX="249263" custScaleY="80778" custLinFactNeighborX="-14123" custLinFactNeighborY="-9719">
        <dgm:presLayoutVars>
          <dgm:chMax val="7"/>
          <dgm:chPref val="7"/>
        </dgm:presLayoutVars>
      </dgm:prSet>
      <dgm:spPr/>
      <dgm:t>
        <a:bodyPr/>
        <a:lstStyle/>
        <a:p>
          <a:endParaRPr lang="en-GB"/>
        </a:p>
      </dgm:t>
    </dgm:pt>
    <dgm:pt modelId="{3C61F304-B052-49DA-8FEF-2986F2C8E700}" type="pres">
      <dgm:prSet presAssocID="{65E0080B-336B-4169-B927-85459279BF24}" presName="Name56" presStyleLbl="parChTrans1D2" presStyleIdx="0" presStyleCnt="4"/>
      <dgm:spPr/>
      <dgm:t>
        <a:bodyPr/>
        <a:lstStyle/>
        <a:p>
          <a:endParaRPr lang="en-GB"/>
        </a:p>
      </dgm:t>
    </dgm:pt>
    <dgm:pt modelId="{750723F0-3807-49D7-A174-CF98DB1A7F4A}" type="pres">
      <dgm:prSet presAssocID="{688DCBF4-5BDE-45E5-B19B-E97E586F2CD7}" presName="text0" presStyleLbl="node1" presStyleIdx="1" presStyleCnt="5" custAng="0" custScaleX="127472" custScaleY="66338" custRadScaleRad="103487" custRadScaleInc="-331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282702-C2B1-4559-9876-55B08FA2F5A0}" type="pres">
      <dgm:prSet presAssocID="{6A2AE29E-6491-44F8-A241-2C1FFEAE03BA}" presName="Name56" presStyleLbl="parChTrans1D2" presStyleIdx="1" presStyleCnt="4"/>
      <dgm:spPr/>
      <dgm:t>
        <a:bodyPr/>
        <a:lstStyle/>
        <a:p>
          <a:endParaRPr lang="en-GB"/>
        </a:p>
      </dgm:t>
    </dgm:pt>
    <dgm:pt modelId="{75C96DF6-8965-497A-8172-ADF76A3A0413}" type="pres">
      <dgm:prSet presAssocID="{B27A887E-6D9F-4827-B269-13D1D18A0C12}" presName="text0" presStyleLbl="node1" presStyleIdx="2" presStyleCnt="5" custAng="0" custScaleX="186228" custScaleY="82125" custRadScaleRad="148015" custRadScaleInc="-1480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799CEE-95D0-4679-BF16-B019F3EAA4DB}" type="pres">
      <dgm:prSet presAssocID="{EC9A7E5C-BCCC-4D18-97E1-C0FEE7A68E55}" presName="Name56" presStyleLbl="parChTrans1D2" presStyleIdx="2" presStyleCnt="4"/>
      <dgm:spPr/>
      <dgm:t>
        <a:bodyPr/>
        <a:lstStyle/>
        <a:p>
          <a:endParaRPr lang="en-GB"/>
        </a:p>
      </dgm:t>
    </dgm:pt>
    <dgm:pt modelId="{BEDCD7CD-743D-4864-862F-6CDA9B89A874}" type="pres">
      <dgm:prSet presAssocID="{E39BD4F5-D1E9-43E0-8CB8-EDC6C4E32AF2}" presName="text0" presStyleLbl="node1" presStyleIdx="3" presStyleCnt="5" custScaleX="263418" custScaleY="118690" custRadScaleRad="135457" custRadScaleInc="-109695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n-GB"/>
        </a:p>
      </dgm:t>
    </dgm:pt>
    <dgm:pt modelId="{84E262DA-12F8-4886-9590-7FE817896828}" type="pres">
      <dgm:prSet presAssocID="{62084B8C-D79F-400D-9DAE-B9A1B01E7808}" presName="Name56" presStyleLbl="parChTrans1D2" presStyleIdx="3" presStyleCnt="4"/>
      <dgm:spPr/>
      <dgm:t>
        <a:bodyPr/>
        <a:lstStyle/>
        <a:p>
          <a:endParaRPr lang="en-GB"/>
        </a:p>
      </dgm:t>
    </dgm:pt>
    <dgm:pt modelId="{7AEC81E8-B6F5-4F92-990F-B4956DA368EA}" type="pres">
      <dgm:prSet presAssocID="{C955E5E6-0106-4D1A-AA4B-D9F6BD1E6505}" presName="text0" presStyleLbl="node1" presStyleIdx="4" presStyleCnt="5" custScaleX="312977" custScaleY="165469" custRadScaleRad="182067" custRadScaleInc="-67526">
        <dgm:presLayoutVars>
          <dgm:bulletEnabled val="1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</dgm:ptLst>
  <dgm:cxnLst>
    <dgm:cxn modelId="{E8E8A996-A1AA-4BFF-B07E-FE14A131DE22}" type="presOf" srcId="{EC9A7E5C-BCCC-4D18-97E1-C0FEE7A68E55}" destId="{57799CEE-95D0-4679-BF16-B019F3EAA4DB}" srcOrd="0" destOrd="0" presId="urn:microsoft.com/office/officeart/2008/layout/RadialCluster"/>
    <dgm:cxn modelId="{D64F7D91-4C1E-4FE8-8C56-309E4ED1EC2A}" type="presOf" srcId="{E39BD4F5-D1E9-43E0-8CB8-EDC6C4E32AF2}" destId="{BEDCD7CD-743D-4864-862F-6CDA9B89A874}" srcOrd="0" destOrd="0" presId="urn:microsoft.com/office/officeart/2008/layout/RadialCluster"/>
    <dgm:cxn modelId="{5A43E7E6-248E-456E-A795-BB5DCDD8AC7D}" type="presOf" srcId="{62084B8C-D79F-400D-9DAE-B9A1B01E7808}" destId="{84E262DA-12F8-4886-9590-7FE817896828}" srcOrd="0" destOrd="0" presId="urn:microsoft.com/office/officeart/2008/layout/RadialCluster"/>
    <dgm:cxn modelId="{F29C3E71-16FD-4E43-8B61-9DC461557FDD}" srcId="{36908E62-1C31-4214-A2FB-0AC2AD98D5B9}" destId="{C955E5E6-0106-4D1A-AA4B-D9F6BD1E6505}" srcOrd="3" destOrd="0" parTransId="{62084B8C-D79F-400D-9DAE-B9A1B01E7808}" sibTransId="{E1A37A60-E232-4676-9F21-25C7DD323685}"/>
    <dgm:cxn modelId="{A6E63560-7DBD-4FF8-A70C-016C336BECB1}" type="presOf" srcId="{C955E5E6-0106-4D1A-AA4B-D9F6BD1E6505}" destId="{7AEC81E8-B6F5-4F92-990F-B4956DA368EA}" srcOrd="0" destOrd="0" presId="urn:microsoft.com/office/officeart/2008/layout/RadialCluster"/>
    <dgm:cxn modelId="{53D2588E-D8B7-4553-A5BF-F2D26FD25172}" srcId="{0720A02B-9BCA-476B-9A66-5EE1F5F8B4D4}" destId="{36908E62-1C31-4214-A2FB-0AC2AD98D5B9}" srcOrd="0" destOrd="0" parTransId="{ACF4B22F-C99A-4D9C-8BDD-EAA8BFF588FC}" sibTransId="{A6C33BDB-86A2-4076-861D-0AAEE60621CD}"/>
    <dgm:cxn modelId="{51F9CB4A-646D-4B3A-95C8-DCB4F8ED62BC}" type="presOf" srcId="{6A2AE29E-6491-44F8-A241-2C1FFEAE03BA}" destId="{23282702-C2B1-4559-9876-55B08FA2F5A0}" srcOrd="0" destOrd="0" presId="urn:microsoft.com/office/officeart/2008/layout/RadialCluster"/>
    <dgm:cxn modelId="{D47227DA-6E05-4B5A-A8A1-C3C8009C8CED}" type="presOf" srcId="{0720A02B-9BCA-476B-9A66-5EE1F5F8B4D4}" destId="{8DA02051-AAB8-4494-9709-33D9D6610084}" srcOrd="0" destOrd="0" presId="urn:microsoft.com/office/officeart/2008/layout/RadialCluster"/>
    <dgm:cxn modelId="{FC7612B8-CE6E-4D76-AFE2-C7C55CAEF316}" type="presOf" srcId="{688DCBF4-5BDE-45E5-B19B-E97E586F2CD7}" destId="{750723F0-3807-49D7-A174-CF98DB1A7F4A}" srcOrd="0" destOrd="0" presId="urn:microsoft.com/office/officeart/2008/layout/RadialCluster"/>
    <dgm:cxn modelId="{55EE5ABD-37A4-4164-BD48-4E4B5132F294}" type="presOf" srcId="{36908E62-1C31-4214-A2FB-0AC2AD98D5B9}" destId="{FCA10994-727C-47D3-BF53-FC6908A64234}" srcOrd="0" destOrd="0" presId="urn:microsoft.com/office/officeart/2008/layout/RadialCluster"/>
    <dgm:cxn modelId="{09A84DE6-F3FF-476C-A5A0-73341224DAB4}" srcId="{36908E62-1C31-4214-A2FB-0AC2AD98D5B9}" destId="{688DCBF4-5BDE-45E5-B19B-E97E586F2CD7}" srcOrd="0" destOrd="0" parTransId="{65E0080B-336B-4169-B927-85459279BF24}" sibTransId="{4FA7A2CF-B8CD-4A0F-9712-155D84775D73}"/>
    <dgm:cxn modelId="{A495C542-5C1A-47B5-90C9-3E08F93477C1}" srcId="{36908E62-1C31-4214-A2FB-0AC2AD98D5B9}" destId="{B27A887E-6D9F-4827-B269-13D1D18A0C12}" srcOrd="1" destOrd="0" parTransId="{6A2AE29E-6491-44F8-A241-2C1FFEAE03BA}" sibTransId="{2EEBCE9C-2A49-4A16-85F4-54F232295BE8}"/>
    <dgm:cxn modelId="{AE365C97-8DDC-4BC8-A647-28F1B845A643}" srcId="{36908E62-1C31-4214-A2FB-0AC2AD98D5B9}" destId="{E39BD4F5-D1E9-43E0-8CB8-EDC6C4E32AF2}" srcOrd="2" destOrd="0" parTransId="{EC9A7E5C-BCCC-4D18-97E1-C0FEE7A68E55}" sibTransId="{DB22AAE3-4493-4DBF-9E4A-5022BC44463F}"/>
    <dgm:cxn modelId="{C68CFE42-8268-4F7E-BDAA-1FB3B365D138}" type="presOf" srcId="{B27A887E-6D9F-4827-B269-13D1D18A0C12}" destId="{75C96DF6-8965-497A-8172-ADF76A3A0413}" srcOrd="0" destOrd="0" presId="urn:microsoft.com/office/officeart/2008/layout/RadialCluster"/>
    <dgm:cxn modelId="{53F53C10-5D62-415B-A796-45B5C0DE6DD7}" type="presOf" srcId="{65E0080B-336B-4169-B927-85459279BF24}" destId="{3C61F304-B052-49DA-8FEF-2986F2C8E700}" srcOrd="0" destOrd="0" presId="urn:microsoft.com/office/officeart/2008/layout/RadialCluster"/>
    <dgm:cxn modelId="{C681DDDE-7187-4333-9D71-5C7FE19BD799}" type="presParOf" srcId="{8DA02051-AAB8-4494-9709-33D9D6610084}" destId="{199950DB-0791-4AEE-AF30-5E56F505F87E}" srcOrd="0" destOrd="0" presId="urn:microsoft.com/office/officeart/2008/layout/RadialCluster"/>
    <dgm:cxn modelId="{F60707C0-C0B9-447E-8E9A-1650B5F1BB3C}" type="presParOf" srcId="{199950DB-0791-4AEE-AF30-5E56F505F87E}" destId="{FCA10994-727C-47D3-BF53-FC6908A64234}" srcOrd="0" destOrd="0" presId="urn:microsoft.com/office/officeart/2008/layout/RadialCluster"/>
    <dgm:cxn modelId="{CD8C03B4-6BF0-4D8F-95A5-24231C2456F7}" type="presParOf" srcId="{199950DB-0791-4AEE-AF30-5E56F505F87E}" destId="{3C61F304-B052-49DA-8FEF-2986F2C8E700}" srcOrd="1" destOrd="0" presId="urn:microsoft.com/office/officeart/2008/layout/RadialCluster"/>
    <dgm:cxn modelId="{0CA4A784-E19A-400F-9ABF-4A2AC805382F}" type="presParOf" srcId="{199950DB-0791-4AEE-AF30-5E56F505F87E}" destId="{750723F0-3807-49D7-A174-CF98DB1A7F4A}" srcOrd="2" destOrd="0" presId="urn:microsoft.com/office/officeart/2008/layout/RadialCluster"/>
    <dgm:cxn modelId="{52802B4E-072B-4645-8A39-6A787DC32315}" type="presParOf" srcId="{199950DB-0791-4AEE-AF30-5E56F505F87E}" destId="{23282702-C2B1-4559-9876-55B08FA2F5A0}" srcOrd="3" destOrd="0" presId="urn:microsoft.com/office/officeart/2008/layout/RadialCluster"/>
    <dgm:cxn modelId="{AC9AA55B-A1AD-48F0-9873-6F1EE4BF712D}" type="presParOf" srcId="{199950DB-0791-4AEE-AF30-5E56F505F87E}" destId="{75C96DF6-8965-497A-8172-ADF76A3A0413}" srcOrd="4" destOrd="0" presId="urn:microsoft.com/office/officeart/2008/layout/RadialCluster"/>
    <dgm:cxn modelId="{01D31A13-27AB-4EDE-9F6A-92A227BCEE3D}" type="presParOf" srcId="{199950DB-0791-4AEE-AF30-5E56F505F87E}" destId="{57799CEE-95D0-4679-BF16-B019F3EAA4DB}" srcOrd="5" destOrd="0" presId="urn:microsoft.com/office/officeart/2008/layout/RadialCluster"/>
    <dgm:cxn modelId="{616C2905-1909-4853-A197-6A251EEAC79D}" type="presParOf" srcId="{199950DB-0791-4AEE-AF30-5E56F505F87E}" destId="{BEDCD7CD-743D-4864-862F-6CDA9B89A874}" srcOrd="6" destOrd="0" presId="urn:microsoft.com/office/officeart/2008/layout/RadialCluster"/>
    <dgm:cxn modelId="{6306851F-A7B7-4B33-B45A-6875395F3D38}" type="presParOf" srcId="{199950DB-0791-4AEE-AF30-5E56F505F87E}" destId="{84E262DA-12F8-4886-9590-7FE817896828}" srcOrd="7" destOrd="0" presId="urn:microsoft.com/office/officeart/2008/layout/RadialCluster"/>
    <dgm:cxn modelId="{F9711B9C-F45B-4955-988A-094980BE6F6C}" type="presParOf" srcId="{199950DB-0791-4AEE-AF30-5E56F505F87E}" destId="{7AEC81E8-B6F5-4F92-990F-B4956DA368EA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0A02B-9BCA-476B-9A66-5EE1F5F8B4D4}" type="doc">
      <dgm:prSet loTypeId="urn:microsoft.com/office/officeart/2008/layout/RadialCluster" loCatId="cycle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36908E62-1C31-4214-A2FB-0AC2AD98D5B9}">
      <dgm:prSet phldrT="[Texto]" custT="1"/>
      <dgm:spPr>
        <a:solidFill>
          <a:srgbClr val="FF3300"/>
        </a:solidFill>
      </dgm:spPr>
      <dgm:t>
        <a:bodyPr/>
        <a:lstStyle/>
        <a:p>
          <a:r>
            <a:rPr lang="en-GB" sz="2000" b="1" dirty="0" smtClean="0"/>
            <a:t>The kernel: calibrating the model</a:t>
          </a:r>
          <a:endParaRPr lang="en-GB" sz="2000" b="1" dirty="0">
            <a:solidFill>
              <a:schemeClr val="tx1"/>
            </a:solidFill>
          </a:endParaRPr>
        </a:p>
      </dgm:t>
    </dgm:pt>
    <dgm:pt modelId="{ACF4B22F-C99A-4D9C-8BDD-EAA8BFF588FC}" type="parTrans" cxnId="{53D2588E-D8B7-4553-A5BF-F2D26FD25172}">
      <dgm:prSet/>
      <dgm:spPr/>
      <dgm:t>
        <a:bodyPr/>
        <a:lstStyle/>
        <a:p>
          <a:endParaRPr lang="en-GB" sz="1800"/>
        </a:p>
      </dgm:t>
    </dgm:pt>
    <dgm:pt modelId="{A6C33BDB-86A2-4076-861D-0AAEE60621CD}" type="sibTrans" cxnId="{53D2588E-D8B7-4553-A5BF-F2D26FD25172}">
      <dgm:prSet/>
      <dgm:spPr/>
      <dgm:t>
        <a:bodyPr/>
        <a:lstStyle/>
        <a:p>
          <a:endParaRPr lang="en-GB" sz="1800"/>
        </a:p>
      </dgm:t>
    </dgm:pt>
    <dgm:pt modelId="{688DCBF4-5BDE-45E5-B19B-E97E586F2CD7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sz="2000" b="1" dirty="0" smtClean="0">
              <a:solidFill>
                <a:schemeClr val="tx1"/>
              </a:solidFill>
            </a:rPr>
            <a:t>Data</a:t>
          </a:r>
          <a:endParaRPr lang="en-GB" sz="2000" b="1" dirty="0">
            <a:solidFill>
              <a:schemeClr val="tx1"/>
            </a:solidFill>
          </a:endParaRPr>
        </a:p>
      </dgm:t>
    </dgm:pt>
    <dgm:pt modelId="{65E0080B-336B-4169-B927-85459279BF24}" type="parTrans" cxnId="{09A84DE6-F3FF-476C-A5A0-73341224DAB4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en-GB" sz="1800"/>
        </a:p>
      </dgm:t>
    </dgm:pt>
    <dgm:pt modelId="{4FA7A2CF-B8CD-4A0F-9712-155D84775D73}" type="sibTrans" cxnId="{09A84DE6-F3FF-476C-A5A0-73341224DAB4}">
      <dgm:prSet/>
      <dgm:spPr/>
      <dgm:t>
        <a:bodyPr/>
        <a:lstStyle/>
        <a:p>
          <a:endParaRPr lang="en-GB" sz="1800"/>
        </a:p>
      </dgm:t>
    </dgm:pt>
    <dgm:pt modelId="{E39BD4F5-D1E9-43E0-8CB8-EDC6C4E32AF2}">
      <dgm:prSet phldrT="[Texto]" custT="1"/>
      <dgm:spPr>
        <a:solidFill>
          <a:srgbClr val="8BF42C"/>
        </a:solidFill>
        <a:ln>
          <a:solidFill>
            <a:schemeClr val="bg2">
              <a:lumMod val="75000"/>
            </a:schemeClr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relaxedInset"/>
        </a:sp3d>
      </dgm:spPr>
      <dgm:t>
        <a:bodyPr/>
        <a:lstStyle/>
        <a:p>
          <a:r>
            <a:rPr lang="en-GB" sz="2000" b="1" dirty="0" smtClean="0">
              <a:solidFill>
                <a:schemeClr val="tx1"/>
              </a:solidFill>
            </a:rPr>
            <a:t>Best estimate (RBNS/IBNR)</a:t>
          </a:r>
          <a:endParaRPr lang="en-GB" sz="2000" b="1" dirty="0">
            <a:solidFill>
              <a:schemeClr val="tx1"/>
            </a:solidFill>
          </a:endParaRPr>
        </a:p>
      </dgm:t>
    </dgm:pt>
    <dgm:pt modelId="{EC9A7E5C-BCCC-4D18-97E1-C0FEE7A68E55}" type="parTrans" cxnId="{AE365C97-8DDC-4BC8-A647-28F1B845A643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>
        <a:ln>
          <a:headEnd type="none" w="med" len="med"/>
          <a:tailEnd type="triangle" w="lg" len="med"/>
        </a:ln>
      </dgm:spPr>
      <dgm:t>
        <a:bodyPr/>
        <a:lstStyle/>
        <a:p>
          <a:endParaRPr lang="en-GB" sz="1800"/>
        </a:p>
      </dgm:t>
    </dgm:pt>
    <dgm:pt modelId="{DB22AAE3-4493-4DBF-9E4A-5022BC44463F}" type="sibTrans" cxnId="{AE365C97-8DDC-4BC8-A647-28F1B845A643}">
      <dgm:prSet/>
      <dgm:spPr/>
      <dgm:t>
        <a:bodyPr/>
        <a:lstStyle/>
        <a:p>
          <a:endParaRPr lang="en-GB" sz="1800"/>
        </a:p>
      </dgm:t>
    </dgm:pt>
    <dgm:pt modelId="{C955E5E6-0106-4D1A-AA4B-D9F6BD1E6505}">
      <dgm:prSet phldrT="[Texto]" custT="1"/>
      <dgm:spPr>
        <a:solidFill>
          <a:srgbClr val="8BF42C"/>
        </a:solidFill>
        <a:ln>
          <a:solidFill>
            <a:schemeClr val="bg2">
              <a:lumMod val="50000"/>
            </a:schemeClr>
          </a:solidFill>
        </a:ln>
        <a:effectLst>
          <a:softEdge rad="31750"/>
        </a:effectLst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gm:spPr>
      <dgm:t>
        <a:bodyPr/>
        <a:lstStyle/>
        <a:p>
          <a:r>
            <a:rPr lang="en-GB" sz="2000" b="1" dirty="0" smtClean="0">
              <a:solidFill>
                <a:schemeClr val="tx1"/>
              </a:solidFill>
            </a:rPr>
            <a:t>Full cash-flow</a:t>
          </a:r>
        </a:p>
        <a:p>
          <a:r>
            <a:rPr lang="en-GB" sz="2000" b="1" dirty="0" smtClean="0">
              <a:solidFill>
                <a:schemeClr val="tx1"/>
              </a:solidFill>
            </a:rPr>
            <a:t>(RBNS/IBNR)</a:t>
          </a:r>
          <a:endParaRPr lang="en-GB" sz="2000" b="1" dirty="0">
            <a:solidFill>
              <a:schemeClr val="tx1"/>
            </a:solidFill>
          </a:endParaRPr>
        </a:p>
      </dgm:t>
    </dgm:pt>
    <dgm:pt modelId="{62084B8C-D79F-400D-9DAE-B9A1B01E7808}" type="parTrans" cxnId="{F29C3E71-16FD-4E43-8B61-9DC461557FDD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>
        <a:ln>
          <a:tailEnd type="triangle" w="lg" len="lg"/>
        </a:ln>
      </dgm:spPr>
      <dgm:t>
        <a:bodyPr/>
        <a:lstStyle/>
        <a:p>
          <a:endParaRPr lang="en-GB" sz="1800"/>
        </a:p>
      </dgm:t>
    </dgm:pt>
    <dgm:pt modelId="{E1A37A60-E232-4676-9F21-25C7DD323685}" type="sibTrans" cxnId="{F29C3E71-16FD-4E43-8B61-9DC461557FDD}">
      <dgm:prSet/>
      <dgm:spPr/>
      <dgm:t>
        <a:bodyPr/>
        <a:lstStyle/>
        <a:p>
          <a:endParaRPr lang="en-GB" sz="1800"/>
        </a:p>
      </dgm:t>
    </dgm:pt>
    <dgm:pt modelId="{B27A887E-6D9F-4827-B269-13D1D18A0C12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sz="2000" b="1" dirty="0" smtClean="0">
              <a:solidFill>
                <a:schemeClr val="tx1"/>
              </a:solidFill>
            </a:rPr>
            <a:t>Expert knowledge</a:t>
          </a:r>
          <a:endParaRPr lang="en-GB" sz="2000" b="1" dirty="0">
            <a:solidFill>
              <a:schemeClr val="tx1"/>
            </a:solidFill>
          </a:endParaRPr>
        </a:p>
      </dgm:t>
    </dgm:pt>
    <dgm:pt modelId="{6A2AE29E-6491-44F8-A241-2C1FFEAE03BA}" type="parTrans" cxnId="{A495C542-5C1A-47B5-90C9-3E08F93477C1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>
        <a:ln>
          <a:headEnd type="triangle" w="lg" len="med"/>
        </a:ln>
      </dgm:spPr>
      <dgm:t>
        <a:bodyPr/>
        <a:lstStyle/>
        <a:p>
          <a:endParaRPr lang="en-GB" sz="1800"/>
        </a:p>
      </dgm:t>
    </dgm:pt>
    <dgm:pt modelId="{2EEBCE9C-2A49-4A16-85F4-54F232295BE8}" type="sibTrans" cxnId="{A495C542-5C1A-47B5-90C9-3E08F93477C1}">
      <dgm:prSet/>
      <dgm:spPr/>
      <dgm:t>
        <a:bodyPr/>
        <a:lstStyle/>
        <a:p>
          <a:endParaRPr lang="en-GB" sz="1800"/>
        </a:p>
      </dgm:t>
    </dgm:pt>
    <dgm:pt modelId="{8DA02051-AAB8-4494-9709-33D9D6610084}" type="pres">
      <dgm:prSet presAssocID="{0720A02B-9BCA-476B-9A66-5EE1F5F8B4D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199950DB-0791-4AEE-AF30-5E56F505F87E}" type="pres">
      <dgm:prSet presAssocID="{36908E62-1C31-4214-A2FB-0AC2AD98D5B9}" presName="singleCycle" presStyleCnt="0"/>
      <dgm:spPr/>
    </dgm:pt>
    <dgm:pt modelId="{FCA10994-727C-47D3-BF53-FC6908A64234}" type="pres">
      <dgm:prSet presAssocID="{36908E62-1C31-4214-A2FB-0AC2AD98D5B9}" presName="singleCenter" presStyleLbl="node1" presStyleIdx="0" presStyleCnt="5" custScaleX="166919" custScaleY="85978" custLinFactNeighborX="-9617" custLinFactNeighborY="-9719">
        <dgm:presLayoutVars>
          <dgm:chMax val="7"/>
          <dgm:chPref val="7"/>
        </dgm:presLayoutVars>
      </dgm:prSet>
      <dgm:spPr/>
      <dgm:t>
        <a:bodyPr/>
        <a:lstStyle/>
        <a:p>
          <a:endParaRPr lang="en-GB"/>
        </a:p>
      </dgm:t>
    </dgm:pt>
    <dgm:pt modelId="{3C61F304-B052-49DA-8FEF-2986F2C8E700}" type="pres">
      <dgm:prSet presAssocID="{65E0080B-336B-4169-B927-85459279BF24}" presName="Name56" presStyleLbl="parChTrans1D2" presStyleIdx="0" presStyleCnt="4"/>
      <dgm:spPr/>
      <dgm:t>
        <a:bodyPr/>
        <a:lstStyle/>
        <a:p>
          <a:endParaRPr lang="en-GB"/>
        </a:p>
      </dgm:t>
    </dgm:pt>
    <dgm:pt modelId="{750723F0-3807-49D7-A174-CF98DB1A7F4A}" type="pres">
      <dgm:prSet presAssocID="{688DCBF4-5BDE-45E5-B19B-E97E586F2CD7}" presName="text0" presStyleLbl="node1" presStyleIdx="1" presStyleCnt="5" custAng="0" custScaleX="113212" custScaleY="54504" custRadScaleRad="101659" custRadScaleInc="-2303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282702-C2B1-4559-9876-55B08FA2F5A0}" type="pres">
      <dgm:prSet presAssocID="{6A2AE29E-6491-44F8-A241-2C1FFEAE03BA}" presName="Name56" presStyleLbl="parChTrans1D2" presStyleIdx="1" presStyleCnt="4"/>
      <dgm:spPr/>
      <dgm:t>
        <a:bodyPr/>
        <a:lstStyle/>
        <a:p>
          <a:endParaRPr lang="en-GB"/>
        </a:p>
      </dgm:t>
    </dgm:pt>
    <dgm:pt modelId="{75C96DF6-8965-497A-8172-ADF76A3A0413}" type="pres">
      <dgm:prSet presAssocID="{B27A887E-6D9F-4827-B269-13D1D18A0C12}" presName="text0" presStyleLbl="node1" presStyleIdx="2" presStyleCnt="5" custAng="0" custScaleX="168483" custScaleY="80939" custRadScaleRad="148015" custRadScaleInc="-1480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799CEE-95D0-4679-BF16-B019F3EAA4DB}" type="pres">
      <dgm:prSet presAssocID="{EC9A7E5C-BCCC-4D18-97E1-C0FEE7A68E55}" presName="Name56" presStyleLbl="parChTrans1D2" presStyleIdx="2" presStyleCnt="4"/>
      <dgm:spPr/>
      <dgm:t>
        <a:bodyPr/>
        <a:lstStyle/>
        <a:p>
          <a:endParaRPr lang="en-GB"/>
        </a:p>
      </dgm:t>
    </dgm:pt>
    <dgm:pt modelId="{BEDCD7CD-743D-4864-862F-6CDA9B89A874}" type="pres">
      <dgm:prSet presAssocID="{E39BD4F5-D1E9-43E0-8CB8-EDC6C4E32AF2}" presName="text0" presStyleLbl="node1" presStyleIdx="3" presStyleCnt="5" custScaleX="229574" custScaleY="76051" custRadScaleRad="83451" custRadScaleInc="-87397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n-GB"/>
        </a:p>
      </dgm:t>
    </dgm:pt>
    <dgm:pt modelId="{84E262DA-12F8-4886-9590-7FE817896828}" type="pres">
      <dgm:prSet presAssocID="{62084B8C-D79F-400D-9DAE-B9A1B01E7808}" presName="Name56" presStyleLbl="parChTrans1D2" presStyleIdx="3" presStyleCnt="4"/>
      <dgm:spPr/>
      <dgm:t>
        <a:bodyPr/>
        <a:lstStyle/>
        <a:p>
          <a:endParaRPr lang="en-GB"/>
        </a:p>
      </dgm:t>
    </dgm:pt>
    <dgm:pt modelId="{7AEC81E8-B6F5-4F92-990F-B4956DA368EA}" type="pres">
      <dgm:prSet presAssocID="{C955E5E6-0106-4D1A-AA4B-D9F6BD1E6505}" presName="text0" presStyleLbl="node1" presStyleIdx="4" presStyleCnt="5" custScaleX="300308" custScaleY="146748" custRadScaleRad="178281" custRadScaleInc="-54221">
        <dgm:presLayoutVars>
          <dgm:bulletEnabled val="1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</dgm:ptLst>
  <dgm:cxnLst>
    <dgm:cxn modelId="{65F8D84D-4D94-4ABC-98C8-C3CA8A16CAF2}" type="presOf" srcId="{688DCBF4-5BDE-45E5-B19B-E97E586F2CD7}" destId="{750723F0-3807-49D7-A174-CF98DB1A7F4A}" srcOrd="0" destOrd="0" presId="urn:microsoft.com/office/officeart/2008/layout/RadialCluster"/>
    <dgm:cxn modelId="{DF856DBC-CF68-4293-BE4C-EE55B95A23EE}" type="presOf" srcId="{65E0080B-336B-4169-B927-85459279BF24}" destId="{3C61F304-B052-49DA-8FEF-2986F2C8E700}" srcOrd="0" destOrd="0" presId="urn:microsoft.com/office/officeart/2008/layout/RadialCluster"/>
    <dgm:cxn modelId="{C2C6EE55-EA84-4C6B-A207-1B27DB58C344}" type="presOf" srcId="{0720A02B-9BCA-476B-9A66-5EE1F5F8B4D4}" destId="{8DA02051-AAB8-4494-9709-33D9D6610084}" srcOrd="0" destOrd="0" presId="urn:microsoft.com/office/officeart/2008/layout/RadialCluster"/>
    <dgm:cxn modelId="{F29C3E71-16FD-4E43-8B61-9DC461557FDD}" srcId="{36908E62-1C31-4214-A2FB-0AC2AD98D5B9}" destId="{C955E5E6-0106-4D1A-AA4B-D9F6BD1E6505}" srcOrd="3" destOrd="0" parTransId="{62084B8C-D79F-400D-9DAE-B9A1B01E7808}" sibTransId="{E1A37A60-E232-4676-9F21-25C7DD323685}"/>
    <dgm:cxn modelId="{53D2588E-D8B7-4553-A5BF-F2D26FD25172}" srcId="{0720A02B-9BCA-476B-9A66-5EE1F5F8B4D4}" destId="{36908E62-1C31-4214-A2FB-0AC2AD98D5B9}" srcOrd="0" destOrd="0" parTransId="{ACF4B22F-C99A-4D9C-8BDD-EAA8BFF588FC}" sibTransId="{A6C33BDB-86A2-4076-861D-0AAEE60621CD}"/>
    <dgm:cxn modelId="{30EAD596-C3D4-48C9-9E6B-C079F0FA0CC3}" type="presOf" srcId="{C955E5E6-0106-4D1A-AA4B-D9F6BD1E6505}" destId="{7AEC81E8-B6F5-4F92-990F-B4956DA368EA}" srcOrd="0" destOrd="0" presId="urn:microsoft.com/office/officeart/2008/layout/RadialCluster"/>
    <dgm:cxn modelId="{81B1EBD3-24A4-415D-80D2-A2CA8292AD62}" type="presOf" srcId="{E39BD4F5-D1E9-43E0-8CB8-EDC6C4E32AF2}" destId="{BEDCD7CD-743D-4864-862F-6CDA9B89A874}" srcOrd="0" destOrd="0" presId="urn:microsoft.com/office/officeart/2008/layout/RadialCluster"/>
    <dgm:cxn modelId="{2F10417A-B8C0-41BE-8261-3AC3F178CC87}" type="presOf" srcId="{B27A887E-6D9F-4827-B269-13D1D18A0C12}" destId="{75C96DF6-8965-497A-8172-ADF76A3A0413}" srcOrd="0" destOrd="0" presId="urn:microsoft.com/office/officeart/2008/layout/RadialCluster"/>
    <dgm:cxn modelId="{42282B5F-6657-4086-B459-3CD613647107}" type="presOf" srcId="{6A2AE29E-6491-44F8-A241-2C1FFEAE03BA}" destId="{23282702-C2B1-4559-9876-55B08FA2F5A0}" srcOrd="0" destOrd="0" presId="urn:microsoft.com/office/officeart/2008/layout/RadialCluster"/>
    <dgm:cxn modelId="{F2490A3B-F523-408B-BC77-22BE827E2529}" type="presOf" srcId="{62084B8C-D79F-400D-9DAE-B9A1B01E7808}" destId="{84E262DA-12F8-4886-9590-7FE817896828}" srcOrd="0" destOrd="0" presId="urn:microsoft.com/office/officeart/2008/layout/RadialCluster"/>
    <dgm:cxn modelId="{09A84DE6-F3FF-476C-A5A0-73341224DAB4}" srcId="{36908E62-1C31-4214-A2FB-0AC2AD98D5B9}" destId="{688DCBF4-5BDE-45E5-B19B-E97E586F2CD7}" srcOrd="0" destOrd="0" parTransId="{65E0080B-336B-4169-B927-85459279BF24}" sibTransId="{4FA7A2CF-B8CD-4A0F-9712-155D84775D73}"/>
    <dgm:cxn modelId="{A495C542-5C1A-47B5-90C9-3E08F93477C1}" srcId="{36908E62-1C31-4214-A2FB-0AC2AD98D5B9}" destId="{B27A887E-6D9F-4827-B269-13D1D18A0C12}" srcOrd="1" destOrd="0" parTransId="{6A2AE29E-6491-44F8-A241-2C1FFEAE03BA}" sibTransId="{2EEBCE9C-2A49-4A16-85F4-54F232295BE8}"/>
    <dgm:cxn modelId="{AE365C97-8DDC-4BC8-A647-28F1B845A643}" srcId="{36908E62-1C31-4214-A2FB-0AC2AD98D5B9}" destId="{E39BD4F5-D1E9-43E0-8CB8-EDC6C4E32AF2}" srcOrd="2" destOrd="0" parTransId="{EC9A7E5C-BCCC-4D18-97E1-C0FEE7A68E55}" sibTransId="{DB22AAE3-4493-4DBF-9E4A-5022BC44463F}"/>
    <dgm:cxn modelId="{557198B8-0D60-45B6-BDDC-5F68C9E367BE}" type="presOf" srcId="{EC9A7E5C-BCCC-4D18-97E1-C0FEE7A68E55}" destId="{57799CEE-95D0-4679-BF16-B019F3EAA4DB}" srcOrd="0" destOrd="0" presId="urn:microsoft.com/office/officeart/2008/layout/RadialCluster"/>
    <dgm:cxn modelId="{067C1DD0-FD54-4B4C-879F-C1959A27F4FF}" type="presOf" srcId="{36908E62-1C31-4214-A2FB-0AC2AD98D5B9}" destId="{FCA10994-727C-47D3-BF53-FC6908A64234}" srcOrd="0" destOrd="0" presId="urn:microsoft.com/office/officeart/2008/layout/RadialCluster"/>
    <dgm:cxn modelId="{DF3AFF10-B3AE-417A-9D22-5BD2E190B26D}" type="presParOf" srcId="{8DA02051-AAB8-4494-9709-33D9D6610084}" destId="{199950DB-0791-4AEE-AF30-5E56F505F87E}" srcOrd="0" destOrd="0" presId="urn:microsoft.com/office/officeart/2008/layout/RadialCluster"/>
    <dgm:cxn modelId="{D8ED3148-B6F9-4A23-915A-7D431E97DC3B}" type="presParOf" srcId="{199950DB-0791-4AEE-AF30-5E56F505F87E}" destId="{FCA10994-727C-47D3-BF53-FC6908A64234}" srcOrd="0" destOrd="0" presId="urn:microsoft.com/office/officeart/2008/layout/RadialCluster"/>
    <dgm:cxn modelId="{7FBE9434-70DA-4E7F-B024-768A249DFD37}" type="presParOf" srcId="{199950DB-0791-4AEE-AF30-5E56F505F87E}" destId="{3C61F304-B052-49DA-8FEF-2986F2C8E700}" srcOrd="1" destOrd="0" presId="urn:microsoft.com/office/officeart/2008/layout/RadialCluster"/>
    <dgm:cxn modelId="{1C547CFE-1E90-444E-835E-C8C42DDA7AA3}" type="presParOf" srcId="{199950DB-0791-4AEE-AF30-5E56F505F87E}" destId="{750723F0-3807-49D7-A174-CF98DB1A7F4A}" srcOrd="2" destOrd="0" presId="urn:microsoft.com/office/officeart/2008/layout/RadialCluster"/>
    <dgm:cxn modelId="{423B5287-4DD2-4A53-9C81-8A7AC3842122}" type="presParOf" srcId="{199950DB-0791-4AEE-AF30-5E56F505F87E}" destId="{23282702-C2B1-4559-9876-55B08FA2F5A0}" srcOrd="3" destOrd="0" presId="urn:microsoft.com/office/officeart/2008/layout/RadialCluster"/>
    <dgm:cxn modelId="{21419A80-124B-4A48-82C0-53865123BF9B}" type="presParOf" srcId="{199950DB-0791-4AEE-AF30-5E56F505F87E}" destId="{75C96DF6-8965-497A-8172-ADF76A3A0413}" srcOrd="4" destOrd="0" presId="urn:microsoft.com/office/officeart/2008/layout/RadialCluster"/>
    <dgm:cxn modelId="{BA54288B-C22A-4B73-A900-81597666903F}" type="presParOf" srcId="{199950DB-0791-4AEE-AF30-5E56F505F87E}" destId="{57799CEE-95D0-4679-BF16-B019F3EAA4DB}" srcOrd="5" destOrd="0" presId="urn:microsoft.com/office/officeart/2008/layout/RadialCluster"/>
    <dgm:cxn modelId="{2B58889F-8863-400F-A5A6-DF7264714BE7}" type="presParOf" srcId="{199950DB-0791-4AEE-AF30-5E56F505F87E}" destId="{BEDCD7CD-743D-4864-862F-6CDA9B89A874}" srcOrd="6" destOrd="0" presId="urn:microsoft.com/office/officeart/2008/layout/RadialCluster"/>
    <dgm:cxn modelId="{728FE9BF-BFC0-4A68-9BC8-F32F153500C7}" type="presParOf" srcId="{199950DB-0791-4AEE-AF30-5E56F505F87E}" destId="{84E262DA-12F8-4886-9590-7FE817896828}" srcOrd="7" destOrd="0" presId="urn:microsoft.com/office/officeart/2008/layout/RadialCluster"/>
    <dgm:cxn modelId="{3358A8A2-D742-4E38-9078-BDBD778081C3}" type="presParOf" srcId="{199950DB-0791-4AEE-AF30-5E56F505F87E}" destId="{7AEC81E8-B6F5-4F92-990F-B4956DA368EA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10994-727C-47D3-BF53-FC6908A64234}">
      <dsp:nvSpPr>
        <dsp:cNvPr id="0" name=""/>
        <dsp:cNvSpPr/>
      </dsp:nvSpPr>
      <dsp:spPr>
        <a:xfrm>
          <a:off x="1967877" y="1255703"/>
          <a:ext cx="3415942" cy="1106995"/>
        </a:xfrm>
        <a:prstGeom prst="roundRect">
          <a:avLst/>
        </a:prstGeom>
        <a:solidFill>
          <a:srgbClr val="FF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b="1" kern="1200" dirty="0" smtClean="0"/>
            <a:t>The kernel:</a:t>
          </a:r>
          <a:r>
            <a:rPr lang="en-GB" sz="2400" b="1" kern="1200" dirty="0" smtClean="0"/>
            <a:t> calibrating the model</a:t>
          </a:r>
          <a:endParaRPr lang="en-GB" sz="2400" b="1" kern="1200" dirty="0">
            <a:solidFill>
              <a:schemeClr val="tx1"/>
            </a:solidFill>
          </a:endParaRPr>
        </a:p>
      </dsp:txBody>
      <dsp:txXfrm>
        <a:off x="2021916" y="1309742"/>
        <a:ext cx="3307864" cy="998917"/>
      </dsp:txXfrm>
    </dsp:sp>
    <dsp:sp modelId="{3C61F304-B052-49DA-8FEF-2986F2C8E700}">
      <dsp:nvSpPr>
        <dsp:cNvPr id="0" name=""/>
        <dsp:cNvSpPr/>
      </dsp:nvSpPr>
      <dsp:spPr>
        <a:xfrm rot="16268671">
          <a:off x="3387033" y="949780"/>
          <a:ext cx="6119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1969" y="0"/>
              </a:lnTo>
            </a:path>
          </a:pathLst>
        </a:custGeom>
        <a:noFill/>
        <a:ln w="38100" cap="flat" cmpd="sng" algn="ctr">
          <a:solidFill>
            <a:schemeClr val="accent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750723F0-3807-49D7-A174-CF98DB1A7F4A}">
      <dsp:nvSpPr>
        <dsp:cNvPr id="0" name=""/>
        <dsp:cNvSpPr/>
      </dsp:nvSpPr>
      <dsp:spPr>
        <a:xfrm>
          <a:off x="3120003" y="34754"/>
          <a:ext cx="1170421" cy="609101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>
              <a:solidFill>
                <a:schemeClr val="tx1"/>
              </a:solidFill>
            </a:rPr>
            <a:t>Data</a:t>
          </a:r>
          <a:endParaRPr lang="en-GB" sz="2400" b="1" kern="1200" dirty="0">
            <a:solidFill>
              <a:schemeClr val="tx1"/>
            </a:solidFill>
          </a:endParaRPr>
        </a:p>
      </dsp:txBody>
      <dsp:txXfrm>
        <a:off x="3149737" y="64488"/>
        <a:ext cx="1110953" cy="549633"/>
      </dsp:txXfrm>
    </dsp:sp>
    <dsp:sp modelId="{23282702-C2B1-4559-9876-55B08FA2F5A0}">
      <dsp:nvSpPr>
        <dsp:cNvPr id="0" name=""/>
        <dsp:cNvSpPr/>
      </dsp:nvSpPr>
      <dsp:spPr>
        <a:xfrm rot="44419">
          <a:off x="5383793" y="1835372"/>
          <a:ext cx="6348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4852" y="0"/>
              </a:lnTo>
            </a:path>
          </a:pathLst>
        </a:custGeom>
        <a:noFill/>
        <a:ln w="38100" cap="flat" cmpd="sng" algn="ctr">
          <a:solidFill>
            <a:schemeClr val="accent4"/>
          </a:solidFill>
          <a:prstDash val="solid"/>
          <a:headEnd type="triangle" w="lg" len="me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75C96DF6-8965-497A-8172-ADF76A3A0413}">
      <dsp:nvSpPr>
        <dsp:cNvPr id="0" name=""/>
        <dsp:cNvSpPr/>
      </dsp:nvSpPr>
      <dsp:spPr>
        <a:xfrm>
          <a:off x="6018618" y="1473494"/>
          <a:ext cx="1709906" cy="754054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dirty="0" smtClean="0">
              <a:solidFill>
                <a:schemeClr val="tx1"/>
              </a:solidFill>
            </a:rPr>
            <a:t>Expert knowledge</a:t>
          </a:r>
          <a:endParaRPr lang="en-GB" sz="2200" b="1" kern="1200" dirty="0">
            <a:solidFill>
              <a:schemeClr val="tx1"/>
            </a:solidFill>
          </a:endParaRPr>
        </a:p>
      </dsp:txBody>
      <dsp:txXfrm>
        <a:off x="6055428" y="1510304"/>
        <a:ext cx="1636286" cy="680434"/>
      </dsp:txXfrm>
    </dsp:sp>
    <dsp:sp modelId="{57799CEE-95D0-4679-BF16-B019F3EAA4DB}">
      <dsp:nvSpPr>
        <dsp:cNvPr id="0" name=""/>
        <dsp:cNvSpPr/>
      </dsp:nvSpPr>
      <dsp:spPr>
        <a:xfrm rot="2364337">
          <a:off x="4194518" y="2795627"/>
          <a:ext cx="13639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968" y="0"/>
              </a:lnTo>
            </a:path>
          </a:pathLst>
        </a:custGeom>
        <a:noFill/>
        <a:ln w="38100" cap="flat" cmpd="sng" algn="ctr">
          <a:solidFill>
            <a:schemeClr val="accent4"/>
          </a:solidFill>
          <a:prstDash val="solid"/>
          <a:headEnd type="none" w="med" len="med"/>
          <a:tailEnd type="triangle" w="lg" len="me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BEDCD7CD-743D-4864-862F-6CDA9B89A874}">
      <dsp:nvSpPr>
        <dsp:cNvPr id="0" name=""/>
        <dsp:cNvSpPr/>
      </dsp:nvSpPr>
      <dsp:spPr>
        <a:xfrm>
          <a:off x="4857359" y="3228555"/>
          <a:ext cx="2418649" cy="1089786"/>
        </a:xfrm>
        <a:prstGeom prst="round2DiagRect">
          <a:avLst/>
        </a:prstGeom>
        <a:solidFill>
          <a:srgbClr val="8BF42C"/>
        </a:solidFill>
        <a:ln>
          <a:solidFill>
            <a:schemeClr val="bg2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>
              <a:solidFill>
                <a:schemeClr val="tx1"/>
              </a:solidFill>
            </a:rPr>
            <a:t>Best estimate (RBNS/IBNR)</a:t>
          </a:r>
          <a:endParaRPr lang="en-GB" sz="2400" b="1" kern="1200" dirty="0">
            <a:solidFill>
              <a:schemeClr val="tx1"/>
            </a:solidFill>
          </a:endParaRPr>
        </a:p>
      </dsp:txBody>
      <dsp:txXfrm>
        <a:off x="4910558" y="3281754"/>
        <a:ext cx="2312251" cy="983388"/>
      </dsp:txXfrm>
    </dsp:sp>
    <dsp:sp modelId="{84E262DA-12F8-4886-9590-7FE817896828}">
      <dsp:nvSpPr>
        <dsp:cNvPr id="0" name=""/>
        <dsp:cNvSpPr/>
      </dsp:nvSpPr>
      <dsp:spPr>
        <a:xfrm rot="8294302">
          <a:off x="2156756" y="2705726"/>
          <a:ext cx="10300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0061" y="0"/>
              </a:lnTo>
            </a:path>
          </a:pathLst>
        </a:custGeom>
        <a:noFill/>
        <a:ln w="38100" cap="flat" cmpd="sng" algn="ctr">
          <a:solidFill>
            <a:schemeClr val="accent4"/>
          </a:solidFill>
          <a:prstDash val="solid"/>
          <a:tailEnd type="triangle" w="lg" len="lg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7AEC81E8-B6F5-4F92-990F-B4956DA368EA}">
      <dsp:nvSpPr>
        <dsp:cNvPr id="0" name=""/>
        <dsp:cNvSpPr/>
      </dsp:nvSpPr>
      <dsp:spPr>
        <a:xfrm>
          <a:off x="0" y="3048753"/>
          <a:ext cx="2873689" cy="1519302"/>
        </a:xfrm>
        <a:prstGeom prst="flowChartMultidocument">
          <a:avLst/>
        </a:prstGeom>
        <a:solidFill>
          <a:srgbClr val="8BF42C"/>
        </a:solidFill>
        <a:ln>
          <a:solidFill>
            <a:schemeClr val="bg2">
              <a:lumMod val="50000"/>
            </a:schemeClr>
          </a:solidFill>
        </a:ln>
        <a:effectLst>
          <a:softEdge rad="31750"/>
        </a:effectLst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>
              <a:solidFill>
                <a:schemeClr val="tx1"/>
              </a:solidFill>
            </a:rPr>
            <a:t>Full cash-flow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>
              <a:solidFill>
                <a:schemeClr val="tx1"/>
              </a:solidFill>
            </a:rPr>
            <a:t>(RBNS/IBNR)</a:t>
          </a:r>
          <a:endParaRPr lang="en-GB" sz="2400" b="1" kern="1200" dirty="0">
            <a:solidFill>
              <a:schemeClr val="tx1"/>
            </a:solidFill>
          </a:endParaRPr>
        </a:p>
      </dsp:txBody>
      <dsp:txXfrm>
        <a:off x="0" y="3307245"/>
        <a:ext cx="2473900" cy="1203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10994-727C-47D3-BF53-FC6908A64234}">
      <dsp:nvSpPr>
        <dsp:cNvPr id="0" name=""/>
        <dsp:cNvSpPr/>
      </dsp:nvSpPr>
      <dsp:spPr>
        <a:xfrm>
          <a:off x="2915358" y="1224136"/>
          <a:ext cx="2169375" cy="1117419"/>
        </a:xfrm>
        <a:prstGeom prst="roundRect">
          <a:avLst/>
        </a:prstGeom>
        <a:solidFill>
          <a:srgbClr val="FF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The kernel: calibrating the model</a:t>
          </a:r>
          <a:endParaRPr lang="en-GB" sz="2000" b="1" kern="1200" dirty="0">
            <a:solidFill>
              <a:schemeClr val="tx1"/>
            </a:solidFill>
          </a:endParaRPr>
        </a:p>
      </dsp:txBody>
      <dsp:txXfrm>
        <a:off x="2969906" y="1278684"/>
        <a:ext cx="2060279" cy="1008323"/>
      </dsp:txXfrm>
    </dsp:sp>
    <dsp:sp modelId="{3C61F304-B052-49DA-8FEF-2986F2C8E700}">
      <dsp:nvSpPr>
        <dsp:cNvPr id="0" name=""/>
        <dsp:cNvSpPr/>
      </dsp:nvSpPr>
      <dsp:spPr>
        <a:xfrm rot="16240245">
          <a:off x="3711075" y="925145"/>
          <a:ext cx="5980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8023" y="0"/>
              </a:lnTo>
            </a:path>
          </a:pathLst>
        </a:custGeom>
        <a:noFill/>
        <a:ln w="38100" cap="flat" cmpd="sng" algn="ctr">
          <a:solidFill>
            <a:schemeClr val="accent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750723F0-3807-49D7-A174-CF98DB1A7F4A}">
      <dsp:nvSpPr>
        <dsp:cNvPr id="0" name=""/>
        <dsp:cNvSpPr/>
      </dsp:nvSpPr>
      <dsp:spPr>
        <a:xfrm>
          <a:off x="3523457" y="151549"/>
          <a:ext cx="985816" cy="474604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chemeClr val="tx1"/>
              </a:solidFill>
            </a:rPr>
            <a:t>Data</a:t>
          </a:r>
          <a:endParaRPr lang="en-GB" sz="2000" b="1" kern="1200" dirty="0">
            <a:solidFill>
              <a:schemeClr val="tx1"/>
            </a:solidFill>
          </a:endParaRPr>
        </a:p>
      </dsp:txBody>
      <dsp:txXfrm>
        <a:off x="3546625" y="174717"/>
        <a:ext cx="939480" cy="428268"/>
      </dsp:txXfrm>
    </dsp:sp>
    <dsp:sp modelId="{23282702-C2B1-4559-9876-55B08FA2F5A0}">
      <dsp:nvSpPr>
        <dsp:cNvPr id="0" name=""/>
        <dsp:cNvSpPr/>
      </dsp:nvSpPr>
      <dsp:spPr>
        <a:xfrm rot="46827">
          <a:off x="5084684" y="1804831"/>
          <a:ext cx="10585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8536" y="0"/>
              </a:lnTo>
            </a:path>
          </a:pathLst>
        </a:custGeom>
        <a:noFill/>
        <a:ln w="38100" cap="flat" cmpd="sng" algn="ctr">
          <a:solidFill>
            <a:schemeClr val="accent4"/>
          </a:solidFill>
          <a:prstDash val="solid"/>
          <a:headEnd type="triangle" w="lg" len="me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75C96DF6-8965-497A-8172-ADF76A3A0413}">
      <dsp:nvSpPr>
        <dsp:cNvPr id="0" name=""/>
        <dsp:cNvSpPr/>
      </dsp:nvSpPr>
      <dsp:spPr>
        <a:xfrm>
          <a:off x="6143172" y="1469636"/>
          <a:ext cx="1467100" cy="704793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chemeClr val="tx1"/>
              </a:solidFill>
            </a:rPr>
            <a:t>Expert knowledge</a:t>
          </a:r>
          <a:endParaRPr lang="en-GB" sz="2000" b="1" kern="1200" dirty="0">
            <a:solidFill>
              <a:schemeClr val="tx1"/>
            </a:solidFill>
          </a:endParaRPr>
        </a:p>
      </dsp:txBody>
      <dsp:txXfrm>
        <a:off x="6177577" y="1504041"/>
        <a:ext cx="1398290" cy="635983"/>
      </dsp:txXfrm>
    </dsp:sp>
    <dsp:sp modelId="{57799CEE-95D0-4679-BF16-B019F3EAA4DB}">
      <dsp:nvSpPr>
        <dsp:cNvPr id="0" name=""/>
        <dsp:cNvSpPr/>
      </dsp:nvSpPr>
      <dsp:spPr>
        <a:xfrm rot="2960817">
          <a:off x="4350389" y="2623293"/>
          <a:ext cx="7427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2715" y="0"/>
              </a:lnTo>
            </a:path>
          </a:pathLst>
        </a:custGeom>
        <a:noFill/>
        <a:ln w="38100" cap="flat" cmpd="sng" algn="ctr">
          <a:solidFill>
            <a:schemeClr val="accent4"/>
          </a:solidFill>
          <a:prstDash val="solid"/>
          <a:headEnd type="none" w="med" len="med"/>
          <a:tailEnd type="triangle" w="lg" len="me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BEDCD7CD-743D-4864-862F-6CDA9B89A874}">
      <dsp:nvSpPr>
        <dsp:cNvPr id="0" name=""/>
        <dsp:cNvSpPr/>
      </dsp:nvSpPr>
      <dsp:spPr>
        <a:xfrm>
          <a:off x="4248478" y="2905030"/>
          <a:ext cx="1999062" cy="662229"/>
        </a:xfrm>
        <a:prstGeom prst="round2DiagRect">
          <a:avLst/>
        </a:prstGeom>
        <a:solidFill>
          <a:srgbClr val="8BF42C"/>
        </a:solidFill>
        <a:ln>
          <a:solidFill>
            <a:schemeClr val="bg2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chemeClr val="tx1"/>
              </a:solidFill>
            </a:rPr>
            <a:t>Best estimate (RBNS/IBNR)</a:t>
          </a:r>
          <a:endParaRPr lang="en-GB" sz="2000" b="1" kern="1200" dirty="0">
            <a:solidFill>
              <a:schemeClr val="tx1"/>
            </a:solidFill>
          </a:endParaRPr>
        </a:p>
      </dsp:txBody>
      <dsp:txXfrm>
        <a:off x="4280805" y="2937357"/>
        <a:ext cx="1934408" cy="597575"/>
      </dsp:txXfrm>
    </dsp:sp>
    <dsp:sp modelId="{84E262DA-12F8-4886-9590-7FE817896828}">
      <dsp:nvSpPr>
        <dsp:cNvPr id="0" name=""/>
        <dsp:cNvSpPr/>
      </dsp:nvSpPr>
      <dsp:spPr>
        <a:xfrm rot="8817651">
          <a:off x="2444636" y="2548085"/>
          <a:ext cx="7576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7610" y="0"/>
              </a:lnTo>
            </a:path>
          </a:pathLst>
        </a:custGeom>
        <a:noFill/>
        <a:ln w="38100" cap="flat" cmpd="sng" algn="ctr">
          <a:solidFill>
            <a:schemeClr val="accent4"/>
          </a:solidFill>
          <a:prstDash val="solid"/>
          <a:tailEnd type="triangle" w="lg" len="lg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7AEC81E8-B6F5-4F92-990F-B4956DA368EA}">
      <dsp:nvSpPr>
        <dsp:cNvPr id="0" name=""/>
        <dsp:cNvSpPr/>
      </dsp:nvSpPr>
      <dsp:spPr>
        <a:xfrm>
          <a:off x="216014" y="2754614"/>
          <a:ext cx="2614993" cy="1277838"/>
        </a:xfrm>
        <a:prstGeom prst="flowChartMultidocument">
          <a:avLst/>
        </a:prstGeom>
        <a:solidFill>
          <a:srgbClr val="8BF42C"/>
        </a:solidFill>
        <a:ln>
          <a:solidFill>
            <a:schemeClr val="bg2">
              <a:lumMod val="50000"/>
            </a:schemeClr>
          </a:solidFill>
        </a:ln>
        <a:effectLst>
          <a:softEdge rad="31750"/>
        </a:effectLst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chemeClr val="tx1"/>
              </a:solidFill>
            </a:rPr>
            <a:t>Full cash-flow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chemeClr val="tx1"/>
              </a:solidFill>
            </a:rPr>
            <a:t>(RBNS/IBNR)</a:t>
          </a:r>
          <a:endParaRPr lang="en-GB" sz="2000" b="1" kern="1200" dirty="0">
            <a:solidFill>
              <a:schemeClr val="tx1"/>
            </a:solidFill>
          </a:endParaRPr>
        </a:p>
      </dsp:txBody>
      <dsp:txXfrm>
        <a:off x="216014" y="2972024"/>
        <a:ext cx="2251194" cy="1012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C20EDA5-767D-41DB-A6FE-1E9C05B98AED}" type="datetimeFigureOut">
              <a:rPr lang="en-GB"/>
              <a:pPr>
                <a:defRPr/>
              </a:pPr>
              <a:t>14/07/2013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EC85294-C0AD-49A2-A287-B425C6F8CAC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774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9D55364-C701-4CB5-B2FC-07C1902ADF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5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/>
              <a:t>1. Periodic data triangle, which can be considered annually or quarterly</a:t>
            </a:r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E4D0D696-7D4D-49B9-9357-8880CCBFC01B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/>
              <a:t>1. Periodic data triangle, which can be considered annually or quarterly</a:t>
            </a:r>
          </a:p>
        </p:txBody>
      </p:sp>
      <p:sp>
        <p:nvSpPr>
          <p:cNvPr id="4505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42016102-35B5-4E94-8EE7-6770A2AED014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62300" y="3367088"/>
            <a:ext cx="5399088" cy="1079500"/>
          </a:xfrm>
          <a:prstGeom prst="rect">
            <a:avLst/>
          </a:prstGeom>
        </p:spPr>
        <p:txBody>
          <a:bodyPr/>
          <a:lstStyle>
            <a:lvl1pPr>
              <a:lnSpc>
                <a:spcPct val="88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3888" y="4627563"/>
            <a:ext cx="5399087" cy="1079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8000"/>
              </a:lnSpc>
              <a:buFontTx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5 Conector recto"/>
          <p:cNvCxnSpPr/>
          <p:nvPr userDrawn="1"/>
        </p:nvCxnSpPr>
        <p:spPr>
          <a:xfrm>
            <a:off x="1547813" y="1600200"/>
            <a:ext cx="7345362" cy="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430" y="1052736"/>
            <a:ext cx="7385050" cy="476076"/>
          </a:xfrm>
          <a:prstGeom prst="rect">
            <a:avLst/>
          </a:prstGeom>
          <a:ln w="19050">
            <a:noFill/>
            <a:bevel/>
          </a:ln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0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166688"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2pPr>
      <a:lvl3pPr marL="538163" indent="-188913"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712788" indent="-173038"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4pPr>
      <a:lvl5pPr marL="898525" indent="-184150"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5pPr>
      <a:lvl6pPr marL="1355725" indent="-184150" algn="l" rtl="0" fontAlgn="base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1812925" indent="-184150" algn="l" rtl="0" fontAlgn="base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2270125" indent="-184150" algn="l" rtl="0" fontAlgn="base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2727325" indent="-184150" algn="l" rtl="0" fontAlgn="base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5">
                <a:lumMod val="75000"/>
              </a:schemeClr>
            </a:gs>
            <a:gs pos="17000">
              <a:schemeClr val="accent5">
                <a:lumMod val="90000"/>
              </a:schemeClr>
            </a:gs>
            <a:gs pos="28000">
              <a:schemeClr val="accent5"/>
            </a:gs>
            <a:gs pos="74000">
              <a:schemeClr val="accent3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 t="9174"/>
          <a:stretch>
            <a:fillRect/>
          </a:stretch>
        </p:blipFill>
        <p:spPr bwMode="auto">
          <a:xfrm>
            <a:off x="71438" y="39688"/>
            <a:ext cx="4787900" cy="28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1600" y="1658319"/>
            <a:ext cx="4752528" cy="2346745"/>
          </a:xfrm>
          <a:prstGeom prst="rect">
            <a:avLst/>
          </a:prstGeom>
          <a:ln w="34925">
            <a:noFill/>
          </a:ln>
          <a:effectLst>
            <a:glow rad="127000">
              <a:schemeClr val="accent1">
                <a:alpha val="25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HeroicExtremeRightFacing"/>
            <a:lightRig rig="flood" dir="t">
              <a:rot lat="0" lon="0" rev="13800000"/>
            </a:lightRig>
          </a:scene3d>
          <a:sp3d extrusionH="107950" prstMaterial="plastic">
            <a:bevelT w="82550" h="63500" prst="artDeco"/>
            <a:bevelB/>
          </a:sp3d>
        </p:spPr>
      </p:pic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52975" y="1844675"/>
            <a:ext cx="4140200" cy="252095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dirty="0" smtClean="0">
                <a:latin typeface="+mn-lt"/>
                <a:cs typeface="Consolas" pitchFamily="49" charset="0"/>
              </a:rPr>
              <a:t>A new        -package for statistical </a:t>
            </a:r>
            <a:r>
              <a:rPr lang="en-US" dirty="0" err="1">
                <a:latin typeface="+mn-lt"/>
                <a:cs typeface="Consolas" pitchFamily="49" charset="0"/>
              </a:rPr>
              <a:t>modelling</a:t>
            </a:r>
            <a:r>
              <a:rPr lang="en-US" dirty="0">
                <a:latin typeface="+mn-lt"/>
                <a:cs typeface="Consolas" pitchFamily="49" charset="0"/>
              </a:rPr>
              <a:t> and forecasting in </a:t>
            </a:r>
            <a:r>
              <a:rPr lang="en-US" dirty="0" smtClean="0">
                <a:latin typeface="+mn-lt"/>
                <a:cs typeface="Consolas" pitchFamily="49" charset="0"/>
              </a:rPr>
              <a:t/>
            </a:r>
            <a:br>
              <a:rPr lang="en-US" dirty="0" smtClean="0">
                <a:latin typeface="+mn-lt"/>
                <a:cs typeface="Consolas" pitchFamily="49" charset="0"/>
              </a:rPr>
            </a:br>
            <a:r>
              <a:rPr lang="en-US" dirty="0" smtClean="0">
                <a:latin typeface="+mn-lt"/>
                <a:cs typeface="Consolas" pitchFamily="49" charset="0"/>
              </a:rPr>
              <a:t>non-life insurance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4724400"/>
            <a:ext cx="5400675" cy="1512888"/>
          </a:xfrm>
        </p:spPr>
        <p:txBody>
          <a:bodyPr lIns="0" tIns="0" rIns="0" bIns="0"/>
          <a:lstStyle/>
          <a:p>
            <a:pPr algn="ctr" eaLnBrk="1" hangingPunct="1">
              <a:defRPr/>
            </a:pPr>
            <a:r>
              <a:rPr lang="en-GB" sz="3200" dirty="0" err="1" smtClean="0">
                <a:solidFill>
                  <a:schemeClr val="accent5">
                    <a:lumMod val="10000"/>
                  </a:schemeClr>
                </a:solidFill>
                <a:latin typeface="Mistral" pitchFamily="66" charset="0"/>
              </a:rPr>
              <a:t>María</a:t>
            </a:r>
            <a:r>
              <a:rPr lang="en-GB" sz="3200" dirty="0" smtClean="0">
                <a:solidFill>
                  <a:schemeClr val="accent5">
                    <a:lumMod val="10000"/>
                  </a:schemeClr>
                </a:solidFill>
                <a:latin typeface="Mistral" pitchFamily="66" charset="0"/>
              </a:rPr>
              <a:t> Dolores </a:t>
            </a:r>
            <a:r>
              <a:rPr lang="en-GB" sz="3200" dirty="0" err="1" smtClean="0">
                <a:solidFill>
                  <a:schemeClr val="accent5">
                    <a:lumMod val="10000"/>
                  </a:schemeClr>
                </a:solidFill>
                <a:latin typeface="Mistral" pitchFamily="66" charset="0"/>
              </a:rPr>
              <a:t>Martínez</a:t>
            </a:r>
            <a:r>
              <a:rPr lang="en-GB" sz="3200" dirty="0" smtClean="0">
                <a:solidFill>
                  <a:schemeClr val="accent5">
                    <a:lumMod val="10000"/>
                  </a:schemeClr>
                </a:solidFill>
                <a:latin typeface="Mistral" pitchFamily="66" charset="0"/>
              </a:rPr>
              <a:t>-Miranda</a:t>
            </a:r>
          </a:p>
          <a:p>
            <a:pPr algn="ctr" eaLnBrk="1" hangingPunct="1">
              <a:defRPr/>
            </a:pPr>
            <a:r>
              <a:rPr lang="en-GB" sz="3200" dirty="0" smtClean="0">
                <a:solidFill>
                  <a:schemeClr val="accent5">
                    <a:lumMod val="10000"/>
                  </a:schemeClr>
                </a:solidFill>
                <a:latin typeface="Mistral" pitchFamily="66" charset="0"/>
              </a:rPr>
              <a:t>Jens Perch Nielsen </a:t>
            </a:r>
          </a:p>
          <a:p>
            <a:pPr algn="ctr" eaLnBrk="1" hangingPunct="1">
              <a:defRPr/>
            </a:pPr>
            <a:r>
              <a:rPr lang="en-GB" sz="3200" dirty="0" smtClean="0">
                <a:solidFill>
                  <a:schemeClr val="accent5">
                    <a:lumMod val="10000"/>
                  </a:schemeClr>
                </a:solidFill>
                <a:latin typeface="Mistral" pitchFamily="66" charset="0"/>
              </a:rPr>
              <a:t>Richard </a:t>
            </a:r>
            <a:r>
              <a:rPr lang="en-GB" sz="3200" dirty="0" err="1" smtClean="0">
                <a:solidFill>
                  <a:schemeClr val="accent5">
                    <a:lumMod val="10000"/>
                  </a:schemeClr>
                </a:solidFill>
                <a:latin typeface="Mistral" pitchFamily="66" charset="0"/>
              </a:rPr>
              <a:t>Verrall</a:t>
            </a:r>
            <a:endParaRPr lang="en-GB" sz="3200" dirty="0" smtClean="0">
              <a:solidFill>
                <a:schemeClr val="accent5">
                  <a:lumMod val="10000"/>
                </a:schemeClr>
              </a:solidFill>
              <a:latin typeface="Mistral" pitchFamily="66" charset="0"/>
            </a:endParaRPr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788" y="1700213"/>
            <a:ext cx="863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2 CuadroTexto"/>
          <p:cNvSpPr txBox="1">
            <a:spLocks noChangeArrowheads="1"/>
          </p:cNvSpPr>
          <p:nvPr/>
        </p:nvSpPr>
        <p:spPr bwMode="auto">
          <a:xfrm>
            <a:off x="6372225" y="6232525"/>
            <a:ext cx="27368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1" i="1">
                <a:solidFill>
                  <a:srgbClr val="595959"/>
                </a:solidFill>
                <a:latin typeface="Verdana" pitchFamily="34" charset="0"/>
                <a:cs typeface="Aparajita" pitchFamily="34" charset="0"/>
              </a:rPr>
              <a:t>Cass Business School London, 15 July 2013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2225" y="1700213"/>
            <a:ext cx="2706688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6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The kernel: </a:t>
            </a:r>
            <a:r>
              <a:rPr lang="en-GB" smtClean="0">
                <a:solidFill>
                  <a:schemeClr val="tx1"/>
                </a:solidFill>
              </a:rPr>
              <a:t>parameter estimation using DCL</a:t>
            </a:r>
          </a:p>
        </p:txBody>
      </p:sp>
      <p:sp>
        <p:nvSpPr>
          <p:cNvPr id="47107" name="2 Marcador de contenido"/>
          <p:cNvSpPr txBox="1">
            <a:spLocks/>
          </p:cNvSpPr>
          <p:nvPr/>
        </p:nvSpPr>
        <p:spPr bwMode="auto">
          <a:xfrm>
            <a:off x="395288" y="1773238"/>
            <a:ext cx="62277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27050" lvl="1" indent="-342900" algn="just" eaLnBrk="0" hangingPunct="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sz="2200" dirty="0">
                <a:latin typeface="Cambria" pitchFamily="18" charset="0"/>
              </a:rPr>
              <a:t>The function </a:t>
            </a:r>
            <a:r>
              <a:rPr lang="en-GB" sz="2000" b="1" dirty="0" err="1">
                <a:latin typeface="Courier New" pitchFamily="49" charset="0"/>
                <a:cs typeface="Cordia New" pitchFamily="34" charset="-34"/>
              </a:rPr>
              <a:t>dcl.estimation</a:t>
            </a:r>
            <a:r>
              <a:rPr lang="en-GB" sz="2000" b="1" dirty="0">
                <a:latin typeface="Courier New" pitchFamily="49" charset="0"/>
                <a:cs typeface="Cordia New" pitchFamily="34" charset="-34"/>
              </a:rPr>
              <a:t>()</a:t>
            </a:r>
            <a:endParaRPr lang="en-US" sz="2000" dirty="0">
              <a:latin typeface="Courier New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420938"/>
            <a:ext cx="5937250" cy="37528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2225" y="1700213"/>
            <a:ext cx="2706688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The kernel: </a:t>
            </a:r>
            <a:r>
              <a:rPr lang="en-GB" smtClean="0">
                <a:solidFill>
                  <a:schemeClr val="tx1"/>
                </a:solidFill>
              </a:rPr>
              <a:t>parameter estimation using DCL</a:t>
            </a:r>
          </a:p>
        </p:txBody>
      </p:sp>
      <p:sp>
        <p:nvSpPr>
          <p:cNvPr id="48131" name="2 Marcador de contenido"/>
          <p:cNvSpPr txBox="1">
            <a:spLocks/>
          </p:cNvSpPr>
          <p:nvPr/>
        </p:nvSpPr>
        <p:spPr bwMode="auto">
          <a:xfrm>
            <a:off x="395288" y="1773238"/>
            <a:ext cx="59055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27050" lvl="1" indent="-342900" algn="just" eaLnBrk="0" hangingPunct="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sz="2200" dirty="0">
                <a:latin typeface="Cambria" pitchFamily="18" charset="0"/>
              </a:rPr>
              <a:t>The function </a:t>
            </a:r>
            <a:r>
              <a:rPr lang="en-GB" sz="2000" b="1" dirty="0" err="1">
                <a:latin typeface="Courier New" pitchFamily="49" charset="0"/>
                <a:cs typeface="Cordia New" pitchFamily="34" charset="-34"/>
              </a:rPr>
              <a:t>plot.dcl.par</a:t>
            </a:r>
            <a:r>
              <a:rPr lang="en-GB" sz="2000" b="1" dirty="0">
                <a:latin typeface="Courier New" pitchFamily="49" charset="0"/>
                <a:cs typeface="Cordia New" pitchFamily="34" charset="-34"/>
              </a:rPr>
              <a:t>()</a:t>
            </a:r>
            <a:r>
              <a:rPr lang="en-GB" sz="2800" b="1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200" dirty="0">
                <a:latin typeface="Cambria" pitchFamily="18" charset="0"/>
              </a:rPr>
              <a:t>to visualize the break down of the classical chain ladder parameters</a:t>
            </a:r>
          </a:p>
          <a:p>
            <a:pPr marL="527050" lvl="1" indent="-342900" algn="just" eaLnBrk="0" hangingPunct="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</a:pPr>
            <a:endParaRPr lang="en-US" sz="2200" dirty="0">
              <a:latin typeface="Cambria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3292475"/>
            <a:ext cx="5905500" cy="294481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The functions in action: </a:t>
            </a:r>
            <a:r>
              <a:rPr lang="en-GB" smtClean="0">
                <a:solidFill>
                  <a:schemeClr val="tx1"/>
                </a:solidFill>
              </a:rPr>
              <a:t>an example</a:t>
            </a:r>
            <a:endParaRPr lang="en-GB" smtClean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95288" y="5868988"/>
            <a:ext cx="8337550" cy="800100"/>
          </a:xfrm>
          <a:prstGeom prst="rect">
            <a:avLst/>
          </a:prstGeom>
        </p:spPr>
        <p:txBody>
          <a:bodyPr/>
          <a:lstStyle>
            <a:lvl1pPr marL="179388" indent="-1793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663" indent="-1666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2pPr>
            <a:lvl3pPr marL="538163" indent="-188913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3pPr>
            <a:lvl4pPr marL="712788" indent="-17303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4pPr>
            <a:lvl5pPr marL="898525" indent="-184150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5pPr>
            <a:lvl6pPr marL="13557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6pPr>
            <a:lvl7pPr marL="18129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7pPr>
            <a:lvl8pPr marL="22701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8pPr>
            <a:lvl9pPr marL="27273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marL="185375" lvl="1" indent="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defRPr/>
            </a:pPr>
            <a:r>
              <a:rPr lang="en-US" kern="0" dirty="0" smtClean="0">
                <a:cs typeface="+mn-cs"/>
              </a:rPr>
              <a:t>Parameter estimates in two cases: the basic DCL model (only mean specifications) and the distributional model.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966913"/>
            <a:ext cx="8280400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The best estimate: </a:t>
            </a:r>
            <a:r>
              <a:rPr lang="en-GB" smtClean="0">
                <a:solidFill>
                  <a:schemeClr val="tx1"/>
                </a:solidFill>
              </a:rPr>
              <a:t>RBNS/IBNR split</a:t>
            </a:r>
          </a:p>
        </p:txBody>
      </p:sp>
      <p:pic>
        <p:nvPicPr>
          <p:cNvPr id="5017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75" y="2133600"/>
            <a:ext cx="586581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The best estimate: </a:t>
            </a:r>
            <a:r>
              <a:rPr lang="en-GB" smtClean="0">
                <a:solidFill>
                  <a:schemeClr val="tx1"/>
                </a:solidFill>
              </a:rPr>
              <a:t>RBNS/IBNR split using DCL</a:t>
            </a:r>
          </a:p>
        </p:txBody>
      </p:sp>
      <p:sp>
        <p:nvSpPr>
          <p:cNvPr id="51202" name="2 Marcador de contenido"/>
          <p:cNvSpPr txBox="1">
            <a:spLocks/>
          </p:cNvSpPr>
          <p:nvPr/>
        </p:nvSpPr>
        <p:spPr bwMode="auto">
          <a:xfrm>
            <a:off x="395288" y="1773238"/>
            <a:ext cx="62277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27050" lvl="1" indent="-342900" algn="just" eaLnBrk="0" hangingPunct="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sz="2200" dirty="0">
                <a:latin typeface="Cambria" pitchFamily="18" charset="0"/>
              </a:rPr>
              <a:t>The function </a:t>
            </a:r>
            <a:r>
              <a:rPr lang="en-GB" sz="2000" b="1" dirty="0" err="1">
                <a:latin typeface="Courier New" pitchFamily="49" charset="0"/>
                <a:cs typeface="Cordia New" pitchFamily="34" charset="-34"/>
              </a:rPr>
              <a:t>dcl.predict</a:t>
            </a:r>
            <a:r>
              <a:rPr lang="en-GB" sz="2000" b="1" dirty="0">
                <a:latin typeface="Courier New" pitchFamily="49" charset="0"/>
                <a:cs typeface="Cordia New" pitchFamily="34" charset="-34"/>
              </a:rPr>
              <a:t>()</a:t>
            </a:r>
            <a:endParaRPr lang="en-US" sz="2000" dirty="0">
              <a:latin typeface="Courier New" pitchFamily="49" charset="0"/>
            </a:endParaRP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314575"/>
            <a:ext cx="6148387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0688" y="1674813"/>
            <a:ext cx="2193925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The function in action: </a:t>
            </a:r>
            <a:r>
              <a:rPr lang="en-GB" smtClean="0">
                <a:solidFill>
                  <a:schemeClr val="tx1"/>
                </a:solidFill>
              </a:rPr>
              <a:t>an example</a:t>
            </a:r>
            <a:endParaRPr lang="en-GB" smtClean="0"/>
          </a:p>
        </p:txBody>
      </p:sp>
      <p:pic>
        <p:nvPicPr>
          <p:cNvPr id="52226" name="Picture 3"/>
          <p:cNvPicPr>
            <a:picLocks noChangeAspect="1" noChangeArrowheads="1"/>
          </p:cNvPicPr>
          <p:nvPr/>
        </p:nvPicPr>
        <p:blipFill>
          <a:blip r:embed="rId2"/>
          <a:srcRect b="10661"/>
          <a:stretch>
            <a:fillRect/>
          </a:stretch>
        </p:blipFill>
        <p:spPr bwMode="auto">
          <a:xfrm>
            <a:off x="539750" y="1836738"/>
            <a:ext cx="6519863" cy="468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9563" y="1674813"/>
            <a:ext cx="2193925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2 Marcador de contenido"/>
          <p:cNvSpPr txBox="1">
            <a:spLocks/>
          </p:cNvSpPr>
          <p:nvPr/>
        </p:nvSpPr>
        <p:spPr>
          <a:xfrm>
            <a:off x="1562920" y="5589240"/>
            <a:ext cx="6969520" cy="80012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>
            <a:lvl1pPr marL="179388" indent="-1793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663" indent="-1666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2pPr>
            <a:lvl3pPr marL="538163" indent="-188913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3pPr>
            <a:lvl4pPr marL="712788" indent="-17303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4pPr>
            <a:lvl5pPr marL="898525" indent="-184150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5pPr>
            <a:lvl6pPr marL="13557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6pPr>
            <a:lvl7pPr marL="18129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7pPr>
            <a:lvl8pPr marL="22701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8pPr>
            <a:lvl9pPr marL="27273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marL="185375" lvl="1" indent="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defRPr/>
            </a:pPr>
            <a:r>
              <a:rPr lang="en-US" kern="0" dirty="0" smtClean="0">
                <a:cs typeface="+mn-cs"/>
              </a:rPr>
              <a:t>Summary by diagonals (future calendar years), rows (underwriting) and the individual cell predictions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The full cash-flow: </a:t>
            </a:r>
            <a:r>
              <a:rPr lang="en-GB" smtClean="0">
                <a:solidFill>
                  <a:schemeClr val="tx1"/>
                </a:solidFill>
              </a:rPr>
              <a:t>Bootstrapping RBNS/IBNR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5650" y="1895475"/>
            <a:ext cx="7920038" cy="2038350"/>
          </a:xfrm>
          <a:prstGeom prst="rect">
            <a:avLst/>
          </a:prstGeom>
        </p:spPr>
        <p:txBody>
          <a:bodyPr/>
          <a:lstStyle>
            <a:lvl1pPr marL="179388" indent="-1793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663" indent="-1666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2pPr>
            <a:lvl3pPr marL="538163" indent="-188913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3pPr>
            <a:lvl4pPr marL="712788" indent="-17303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4pPr>
            <a:lvl5pPr marL="898525" indent="-184150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5pPr>
            <a:lvl6pPr marL="13557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6pPr>
            <a:lvl7pPr marL="18129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7pPr>
            <a:lvl8pPr marL="22701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8pPr>
            <a:lvl9pPr marL="27273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n-GB" kern="0" dirty="0" smtClean="0"/>
              <a:t>The </a:t>
            </a:r>
            <a:r>
              <a:rPr lang="en-GB" b="1" kern="0" dirty="0" smtClean="0"/>
              <a:t>simplest DCL distributional model</a:t>
            </a:r>
            <a:r>
              <a:rPr lang="en-GB" kern="0" dirty="0" smtClean="0"/>
              <a:t> assumes that the mean and the variance of the individual payments (severity) only depends on the underwriting period.</a:t>
            </a: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n-GB" kern="0" dirty="0" smtClean="0"/>
              <a:t>The following statistical distributions are assumed for each of the components in the model: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defRPr/>
            </a:pPr>
            <a:endParaRPr lang="en-GB" kern="0" dirty="0" smtClean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charset="0"/>
              <a:buNone/>
              <a:defRPr/>
            </a:pPr>
            <a:endParaRPr lang="en-GB" kern="0" dirty="0" smtClean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charset="0"/>
              <a:buNone/>
              <a:defRPr/>
            </a:pPr>
            <a:endParaRPr lang="en-GB" kern="0" dirty="0" smtClean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defRPr/>
            </a:pPr>
            <a:endParaRPr lang="en-US" kern="0" dirty="0" smtClean="0"/>
          </a:p>
        </p:txBody>
      </p:sp>
      <p:graphicFrame>
        <p:nvGraphicFramePr>
          <p:cNvPr id="5" name="Group 26"/>
          <p:cNvGraphicFramePr>
            <a:graphicFrameLocks noGrp="1"/>
          </p:cNvGraphicFramePr>
          <p:nvPr/>
        </p:nvGraphicFramePr>
        <p:xfrm>
          <a:off x="2206625" y="4076700"/>
          <a:ext cx="4309492" cy="1706880"/>
        </p:xfrm>
        <a:graphic>
          <a:graphicData uri="http://schemas.openxmlformats.org/drawingml/2006/table">
            <a:tbl>
              <a:tblPr/>
              <a:tblGrid>
                <a:gridCol w="2077244"/>
                <a:gridCol w="2232248"/>
              </a:tblGrid>
              <a:tr h="378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Component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87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Distribution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872B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Count data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charset="0"/>
                        </a:rPr>
                        <a:t>Poisson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6DF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RBNS delay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charset="0"/>
                        </a:rPr>
                        <a:t>Multinomial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6DF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Severity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charset="0"/>
                        </a:rPr>
                        <a:t>Gamma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6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The full cash-flow: </a:t>
            </a:r>
            <a:r>
              <a:rPr lang="en-GB" smtClean="0">
                <a:solidFill>
                  <a:schemeClr val="tx1"/>
                </a:solidFill>
              </a:rPr>
              <a:t>Bootstrapping using DCL</a:t>
            </a:r>
            <a:endParaRPr lang="en-GB" smtClean="0"/>
          </a:p>
        </p:txBody>
      </p:sp>
      <p:pic>
        <p:nvPicPr>
          <p:cNvPr id="5427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550" y="2374900"/>
            <a:ext cx="6604000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2 Marcador de contenido"/>
          <p:cNvSpPr txBox="1">
            <a:spLocks/>
          </p:cNvSpPr>
          <p:nvPr/>
        </p:nvSpPr>
        <p:spPr bwMode="auto">
          <a:xfrm>
            <a:off x="395288" y="1773238"/>
            <a:ext cx="62277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27050" lvl="1" indent="-342900" algn="just" eaLnBrk="0" hangingPunct="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sz="2200" dirty="0">
                <a:latin typeface="Cambria" pitchFamily="18" charset="0"/>
              </a:rPr>
              <a:t>The function </a:t>
            </a:r>
            <a:r>
              <a:rPr lang="en-GB" sz="2000" b="1" dirty="0" err="1">
                <a:latin typeface="Courier New" pitchFamily="49" charset="0"/>
                <a:cs typeface="Cordia New" pitchFamily="34" charset="-34"/>
              </a:rPr>
              <a:t>dcl.boot</a:t>
            </a:r>
            <a:r>
              <a:rPr lang="en-GB" sz="2000" b="1" dirty="0">
                <a:latin typeface="Courier New" pitchFamily="49" charset="0"/>
                <a:cs typeface="Cordia New" pitchFamily="34" charset="-34"/>
              </a:rPr>
              <a:t>()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395288" y="6021388"/>
            <a:ext cx="6227762" cy="503237"/>
          </a:xfrm>
          <a:prstGeom prst="rect">
            <a:avLst/>
          </a:prstGeom>
        </p:spPr>
        <p:txBody>
          <a:bodyPr/>
          <a:lstStyle/>
          <a:p>
            <a:pPr marL="527050" lvl="1" indent="-342900" algn="just" eaLnBrk="0" hangingPunct="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sz="2200" dirty="0">
                <a:latin typeface="Cambria" pitchFamily="18" charset="0"/>
              </a:rPr>
              <a:t>The function </a:t>
            </a:r>
            <a:r>
              <a:rPr lang="en-GB" sz="2000" b="1" dirty="0" err="1">
                <a:latin typeface="Courier New" pitchFamily="49" charset="0"/>
                <a:cs typeface="Cordia New" pitchFamily="34" charset="-34"/>
              </a:rPr>
              <a:t>plot.cashflow</a:t>
            </a:r>
            <a:r>
              <a:rPr lang="en-GB" sz="2000" b="1" dirty="0">
                <a:latin typeface="Courier New" pitchFamily="49" charset="0"/>
                <a:cs typeface="Cordia New" pitchFamily="34" charset="-34"/>
              </a:rPr>
              <a:t>()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The functions in action: </a:t>
            </a:r>
            <a:r>
              <a:rPr lang="en-GB" smtClean="0">
                <a:solidFill>
                  <a:schemeClr val="tx1"/>
                </a:solidFill>
              </a:rPr>
              <a:t>an example</a:t>
            </a:r>
            <a:endParaRPr lang="en-GB" smtClean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822450"/>
            <a:ext cx="5627687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2 Marcador de contenido"/>
          <p:cNvSpPr txBox="1">
            <a:spLocks/>
          </p:cNvSpPr>
          <p:nvPr/>
        </p:nvSpPr>
        <p:spPr>
          <a:xfrm>
            <a:off x="1115616" y="5373216"/>
            <a:ext cx="77048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>
            <a:lvl1pPr marL="179388" indent="-1793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663" indent="-1666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2pPr>
            <a:lvl3pPr marL="538163" indent="-188913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3pPr>
            <a:lvl4pPr marL="712788" indent="-17303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4pPr>
            <a:lvl5pPr marL="898525" indent="-184150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5pPr>
            <a:lvl6pPr marL="13557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6pPr>
            <a:lvl7pPr marL="18129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7pPr>
            <a:lvl8pPr marL="22701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8pPr>
            <a:lvl9pPr marL="27273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marL="528275" lvl="1" indent="-342900" algn="just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Ø"/>
              <a:defRPr/>
            </a:pPr>
            <a:r>
              <a:rPr lang="en-US" kern="0" dirty="0" smtClean="0">
                <a:cs typeface="+mn-cs"/>
              </a:rPr>
              <a:t>A table showing a summary of the distribution: mean, std. deviation, </a:t>
            </a:r>
            <a:r>
              <a:rPr lang="en-US" kern="0" dirty="0" err="1" smtClean="0">
                <a:cs typeface="+mn-cs"/>
              </a:rPr>
              <a:t>quantiles</a:t>
            </a:r>
            <a:r>
              <a:rPr lang="en-US" kern="0" dirty="0" smtClean="0">
                <a:cs typeface="+mn-cs"/>
              </a:rPr>
              <a:t>.</a:t>
            </a:r>
          </a:p>
          <a:p>
            <a:pPr marL="528275" lvl="1" indent="-342900" algn="just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Ø"/>
              <a:defRPr/>
            </a:pPr>
            <a:r>
              <a:rPr lang="en-US" kern="0" dirty="0" smtClean="0">
                <a:cs typeface="+mn-cs"/>
              </a:rPr>
              <a:t>Arrays and matrices with the full simulated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The functions in action: </a:t>
            </a:r>
            <a:r>
              <a:rPr lang="en-GB" smtClean="0">
                <a:solidFill>
                  <a:schemeClr val="tx1"/>
                </a:solidFill>
              </a:rPr>
              <a:t>an example</a:t>
            </a:r>
            <a:endParaRPr lang="en-GB" smtClean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938" y="2060575"/>
            <a:ext cx="8286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Background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825500" y="6197600"/>
            <a:ext cx="8210550" cy="615950"/>
          </a:xfrm>
          <a:prstGeom prst="rect">
            <a:avLst/>
          </a:prstGeom>
          <a:ln w="19050">
            <a:noFill/>
            <a:bevel/>
          </a:ln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buClr>
                <a:srgbClr val="C00000"/>
              </a:buClr>
              <a:defRPr/>
            </a:pPr>
            <a:r>
              <a:rPr lang="en-GB" sz="2200" kern="0" dirty="0" smtClean="0">
                <a:solidFill>
                  <a:schemeClr val="tx1"/>
                </a:solidFill>
                <a:latin typeface="+mn-lt"/>
              </a:rPr>
              <a:t>Our aim:</a:t>
            </a:r>
            <a:r>
              <a:rPr lang="en-GB" sz="2200" b="0" kern="0" dirty="0" smtClean="0">
                <a:solidFill>
                  <a:schemeClr val="tx1"/>
                </a:solidFill>
                <a:latin typeface="+mn-lt"/>
              </a:rPr>
              <a:t> a package implementing recent research developments</a:t>
            </a:r>
            <a:endParaRPr lang="en-GB" sz="2200" b="0" kern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989138"/>
            <a:ext cx="31559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3635375" y="1773238"/>
            <a:ext cx="4105275" cy="1931987"/>
          </a:xfrm>
          <a:prstGeom prst="rect">
            <a:avLst/>
          </a:prstGeom>
          <a:ln>
            <a:noFill/>
          </a:ln>
        </p:spPr>
        <p:txBody>
          <a:bodyPr/>
          <a:lstStyle>
            <a:lvl1pPr marL="179388" indent="-1793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663" indent="-1666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2pPr>
            <a:lvl3pPr marL="538163" indent="-188913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3pPr>
            <a:lvl4pPr marL="712788" indent="-17303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4pPr>
            <a:lvl5pPr marL="898525" indent="-184150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5pPr>
            <a:lvl6pPr marL="13557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6pPr>
            <a:lvl7pPr marL="18129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7pPr>
            <a:lvl8pPr marL="22701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8pPr>
            <a:lvl9pPr marL="27273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1800" b="1" kern="0" dirty="0" smtClean="0"/>
              <a:t>2010 </a:t>
            </a:r>
            <a:r>
              <a:rPr lang="en-US" sz="1800" dirty="0" smtClean="0"/>
              <a:t>Including </a:t>
            </a:r>
            <a:r>
              <a:rPr lang="en-US" sz="1800" dirty="0"/>
              <a:t>Count Data in </a:t>
            </a:r>
            <a:r>
              <a:rPr lang="en-US" sz="1800" dirty="0" smtClean="0"/>
              <a:t>Claims </a:t>
            </a:r>
            <a:r>
              <a:rPr lang="en-GB" sz="1800" dirty="0" smtClean="0"/>
              <a:t>Reserving</a:t>
            </a:r>
            <a:endParaRPr lang="en-US" sz="1800" b="1" kern="0" dirty="0" smtClean="0"/>
          </a:p>
          <a:p>
            <a:pPr>
              <a:defRPr/>
            </a:pPr>
            <a:r>
              <a:rPr lang="en-US" sz="1800" b="1" kern="0" dirty="0" smtClean="0"/>
              <a:t>2011</a:t>
            </a:r>
            <a:r>
              <a:rPr lang="en-US" sz="1800" dirty="0" smtClean="0"/>
              <a:t> </a:t>
            </a:r>
            <a:r>
              <a:rPr lang="en-US" sz="1800" dirty="0"/>
              <a:t>Cash flow simulation for a model of outstanding liabilities based on claim amounts and claim numbers</a:t>
            </a:r>
            <a:endParaRPr lang="en-US" sz="1800" b="1" kern="0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b="1" kern="0" dirty="0" smtClean="0"/>
              <a:t>2012 </a:t>
            </a:r>
            <a:r>
              <a:rPr lang="en-US" sz="1800" kern="0" dirty="0"/>
              <a:t>Double Chain </a:t>
            </a:r>
            <a:r>
              <a:rPr lang="en-US" sz="1800" kern="0" dirty="0" smtClean="0"/>
              <a:t>Ladder</a:t>
            </a:r>
            <a:endParaRPr lang="en-US" sz="1800" kern="0" dirty="0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4575" y="5157788"/>
            <a:ext cx="700088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4" descr="ASTIN Bulletin - The Journal of the IA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1820863"/>
            <a:ext cx="1368425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6" descr="Scandinavian Actuarial Journ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7538" y="5000625"/>
            <a:ext cx="72072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8" descr="SORT journal cove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63938" y="3930650"/>
            <a:ext cx="720725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10" descr="North American Actuarial Journa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27538" y="3716338"/>
            <a:ext cx="720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2 Marcador de contenido"/>
          <p:cNvSpPr txBox="1">
            <a:spLocks/>
          </p:cNvSpPr>
          <p:nvPr/>
        </p:nvSpPr>
        <p:spPr>
          <a:xfrm>
            <a:off x="5154613" y="3789363"/>
            <a:ext cx="4025900" cy="2376487"/>
          </a:xfrm>
          <a:prstGeom prst="rect">
            <a:avLst/>
          </a:prstGeom>
          <a:ln>
            <a:noFill/>
          </a:ln>
        </p:spPr>
        <p:txBody>
          <a:bodyPr/>
          <a:lstStyle>
            <a:lvl1pPr marL="179388" indent="-1793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663" indent="-1666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2pPr>
            <a:lvl3pPr marL="538163" indent="-188913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3pPr>
            <a:lvl4pPr marL="712788" indent="-17303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4pPr>
            <a:lvl5pPr marL="898525" indent="-184150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5pPr>
            <a:lvl6pPr marL="13557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6pPr>
            <a:lvl7pPr marL="18129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7pPr>
            <a:lvl8pPr marL="22701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8pPr>
            <a:lvl9pPr marL="27273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800" b="1" kern="0" dirty="0" smtClean="0"/>
              <a:t>2012 </a:t>
            </a:r>
            <a:r>
              <a:rPr lang="en-US" sz="1800" dirty="0" smtClean="0"/>
              <a:t>Statistical </a:t>
            </a:r>
            <a:r>
              <a:rPr lang="en-US" sz="1800" dirty="0" err="1"/>
              <a:t>modelling</a:t>
            </a:r>
            <a:r>
              <a:rPr lang="en-US" sz="1800" dirty="0"/>
              <a:t> </a:t>
            </a:r>
            <a:r>
              <a:rPr lang="en-US" sz="1800" dirty="0" smtClean="0"/>
              <a:t>and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forecasting </a:t>
            </a:r>
            <a:r>
              <a:rPr lang="en-US" sz="1800" dirty="0"/>
              <a:t>in Non-life insurance </a:t>
            </a:r>
            <a:endParaRPr lang="en-US" sz="1800" b="1" kern="0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800" b="1" kern="0" dirty="0" smtClean="0"/>
              <a:t>2013 </a:t>
            </a:r>
            <a:r>
              <a:rPr lang="en-US" sz="1800" kern="0" dirty="0"/>
              <a:t>Double Chain Ladder </a:t>
            </a:r>
            <a:r>
              <a:rPr lang="en-US" sz="1800" kern="0" dirty="0" smtClean="0"/>
              <a:t>and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 smtClean="0"/>
              <a:t>Bornhuetter</a:t>
            </a:r>
            <a:r>
              <a:rPr lang="en-US" sz="1800" kern="0" dirty="0" smtClean="0"/>
              <a:t>-Ferguson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800" b="1" kern="0" dirty="0" smtClean="0"/>
              <a:t>2013 </a:t>
            </a:r>
            <a:r>
              <a:rPr lang="en-US" sz="1800" dirty="0" smtClean="0"/>
              <a:t>Double </a:t>
            </a:r>
            <a:r>
              <a:rPr lang="en-US" sz="1800" dirty="0"/>
              <a:t>Chain Ladder, Claims Development Inflation and Zero Claims </a:t>
            </a:r>
            <a:endParaRPr lang="en-US" sz="1800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800" b="1" kern="0" dirty="0" smtClean="0"/>
              <a:t>2013 </a:t>
            </a:r>
            <a:r>
              <a:rPr lang="en-US" sz="1800" kern="0" dirty="0"/>
              <a:t>Continuous Chain </a:t>
            </a:r>
            <a:r>
              <a:rPr lang="en-US" sz="1800" kern="0" dirty="0" smtClean="0"/>
              <a:t>Ladder</a:t>
            </a:r>
            <a:endParaRPr lang="en-US" sz="1800" kern="0" dirty="0"/>
          </a:p>
        </p:txBody>
      </p:sp>
      <p:sp>
        <p:nvSpPr>
          <p:cNvPr id="4" name="3 Flecha curvada hacia la derecha"/>
          <p:cNvSpPr/>
          <p:nvPr/>
        </p:nvSpPr>
        <p:spPr>
          <a:xfrm>
            <a:off x="250825" y="5716588"/>
            <a:ext cx="577850" cy="881062"/>
          </a:xfrm>
          <a:prstGeom prst="curvedRightArrow">
            <a:avLst>
              <a:gd name="adj1" fmla="val 19634"/>
              <a:gd name="adj2" fmla="val 68632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1 Título"/>
          <p:cNvSpPr>
            <a:spLocks noGrp="1"/>
          </p:cNvSpPr>
          <p:nvPr>
            <p:ph type="title"/>
          </p:nvPr>
        </p:nvSpPr>
        <p:spPr bwMode="auto">
          <a:xfrm>
            <a:off x="684213" y="1052513"/>
            <a:ext cx="8208962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Moving from the (paid) chain ladder mean</a:t>
            </a:r>
            <a:endParaRPr lang="en-GB" smtClean="0">
              <a:solidFill>
                <a:schemeClr val="tx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68313" y="1989138"/>
            <a:ext cx="4895850" cy="4608512"/>
          </a:xfrm>
          <a:prstGeom prst="rect">
            <a:avLst/>
          </a:prstGeom>
        </p:spPr>
        <p:txBody>
          <a:bodyPr/>
          <a:lstStyle>
            <a:lvl1pPr marL="179388" indent="-1793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663" indent="-1666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2pPr>
            <a:lvl3pPr marL="538163" indent="-188913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3pPr>
            <a:lvl4pPr marL="712788" indent="-17303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4pPr>
            <a:lvl5pPr marL="898525" indent="-184150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5pPr>
            <a:lvl6pPr marL="13557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6pPr>
            <a:lvl7pPr marL="18129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7pPr>
            <a:lvl8pPr marL="22701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8pPr>
            <a:lvl9pPr marL="27273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marL="17100" indent="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defRPr/>
            </a:pPr>
            <a:r>
              <a:rPr lang="en-US" b="1" dirty="0" smtClean="0">
                <a:solidFill>
                  <a:srgbClr val="002060"/>
                </a:solidFill>
              </a:rPr>
              <a:t>Prior knowledge, </a:t>
            </a:r>
            <a:r>
              <a:rPr lang="en-US" dirty="0"/>
              <a:t>when it is </a:t>
            </a:r>
            <a:r>
              <a:rPr lang="en-US" dirty="0" smtClean="0"/>
              <a:t>available, </a:t>
            </a:r>
            <a:r>
              <a:rPr lang="en-US" dirty="0"/>
              <a:t>can be incorporated </a:t>
            </a:r>
            <a:r>
              <a:rPr lang="en-US" dirty="0" smtClean="0"/>
              <a:t>to:</a:t>
            </a:r>
          </a:p>
          <a:p>
            <a:pPr marL="528275" lvl="1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Ø"/>
              <a:defRPr/>
            </a:pPr>
            <a:r>
              <a:rPr lang="en-US" dirty="0" smtClean="0">
                <a:cs typeface="+mn-cs"/>
              </a:rPr>
              <a:t>Provide </a:t>
            </a:r>
            <a:r>
              <a:rPr lang="en-US" dirty="0">
                <a:cs typeface="+mn-cs"/>
              </a:rPr>
              <a:t>more realistic</a:t>
            </a:r>
            <a:r>
              <a:rPr lang="en-US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and</a:t>
            </a:r>
            <a:r>
              <a:rPr lang="en-US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b="1" dirty="0">
                <a:cs typeface="+mn-cs"/>
              </a:rPr>
              <a:t>stable</a:t>
            </a:r>
            <a:r>
              <a:rPr lang="en-US" dirty="0">
                <a:solidFill>
                  <a:srgbClr val="002060"/>
                </a:solidFill>
                <a:cs typeface="+mn-cs"/>
              </a:rPr>
              <a:t> </a:t>
            </a:r>
            <a:r>
              <a:rPr lang="en-US" dirty="0" smtClean="0">
                <a:cs typeface="+mn-cs"/>
              </a:rPr>
              <a:t>predictions: </a:t>
            </a:r>
            <a:r>
              <a:rPr lang="en-US" dirty="0" err="1" smtClean="0">
                <a:cs typeface="+mn-cs"/>
              </a:rPr>
              <a:t>Bornhuetter</a:t>
            </a:r>
            <a:r>
              <a:rPr lang="en-US" dirty="0" smtClean="0">
                <a:cs typeface="+mn-cs"/>
              </a:rPr>
              <a:t>-Ferguson technique and the  </a:t>
            </a:r>
            <a:r>
              <a:rPr lang="en-US" b="1" dirty="0" smtClean="0">
                <a:solidFill>
                  <a:srgbClr val="002060"/>
                </a:solidFill>
                <a:cs typeface="+mn-cs"/>
              </a:rPr>
              <a:t>incurred data</a:t>
            </a:r>
          </a:p>
          <a:p>
            <a:pPr marL="528275" lvl="1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Ø"/>
              <a:defRPr/>
            </a:pPr>
            <a:endParaRPr lang="en-US" b="1" dirty="0" smtClean="0">
              <a:solidFill>
                <a:srgbClr val="002060"/>
              </a:solidFill>
              <a:cs typeface="+mn-cs"/>
            </a:endParaRPr>
          </a:p>
          <a:p>
            <a:pPr marL="528275" lvl="1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Ø"/>
              <a:defRPr/>
            </a:pPr>
            <a:r>
              <a:rPr lang="en-US" dirty="0" smtClean="0">
                <a:cs typeface="+mn-cs"/>
              </a:rPr>
              <a:t>Consider </a:t>
            </a:r>
            <a:r>
              <a:rPr lang="en-US" dirty="0">
                <a:cs typeface="+mn-cs"/>
              </a:rPr>
              <a:t>in practice more </a:t>
            </a:r>
            <a:r>
              <a:rPr lang="en-US" b="1" dirty="0" smtClean="0">
                <a:cs typeface="+mn-cs"/>
              </a:rPr>
              <a:t>general models</a:t>
            </a:r>
            <a:r>
              <a:rPr lang="en-US" dirty="0" smtClean="0">
                <a:cs typeface="+mn-cs"/>
              </a:rPr>
              <a:t>: development severity inflation, zero-claims etc. </a:t>
            </a:r>
            <a:endParaRPr lang="en-US" dirty="0">
              <a:solidFill>
                <a:srgbClr val="002060"/>
              </a:solidFill>
              <a:cs typeface="+mn-cs"/>
            </a:endParaRPr>
          </a:p>
          <a:p>
            <a:pPr marL="360000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endParaRPr lang="en-US" kern="0" dirty="0" smtClean="0"/>
          </a:p>
          <a:p>
            <a:pPr marL="360000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endParaRPr lang="es-ES" kern="0" dirty="0" smtClean="0"/>
          </a:p>
          <a:p>
            <a:pPr marL="360000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  <a:tabLst>
                <a:tab pos="7527925" algn="l"/>
              </a:tabLst>
              <a:defRPr/>
            </a:pPr>
            <a:endParaRPr lang="en-US" kern="0" dirty="0" smtClean="0"/>
          </a:p>
          <a:p>
            <a:pPr marL="360000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  <a:tabLst>
                <a:tab pos="7527925" algn="l"/>
              </a:tabLst>
              <a:defRPr/>
            </a:pPr>
            <a:endParaRPr lang="es-ES" kern="0" dirty="0" smtClean="0"/>
          </a:p>
          <a:p>
            <a:pPr marL="360000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q"/>
              <a:tabLst>
                <a:tab pos="7527925" algn="l"/>
              </a:tabLst>
              <a:defRPr/>
            </a:pPr>
            <a:endParaRPr lang="es-ES" kern="0" dirty="0" smtClean="0"/>
          </a:p>
          <a:p>
            <a:pPr marL="360000">
              <a:spcBef>
                <a:spcPts val="600"/>
              </a:spcBef>
              <a:spcAft>
                <a:spcPts val="600"/>
              </a:spcAft>
              <a:tabLst>
                <a:tab pos="7527925" algn="l"/>
              </a:tabLst>
              <a:defRPr/>
            </a:pPr>
            <a:endParaRPr lang="es-ES" kern="0" dirty="0"/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5550" y="4076700"/>
            <a:ext cx="237013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4888" y="2636838"/>
            <a:ext cx="2735262" cy="117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276475"/>
            <a:ext cx="2424113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0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Using incurred data through BDCL and IDCL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39750" y="1844675"/>
            <a:ext cx="7993063" cy="900113"/>
          </a:xfrm>
          <a:prstGeom prst="rect">
            <a:avLst/>
          </a:prstGeom>
        </p:spPr>
        <p:txBody>
          <a:bodyPr/>
          <a:lstStyle>
            <a:lvl1pPr marL="179388" indent="-1793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663" indent="-1666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2pPr>
            <a:lvl3pPr marL="538163" indent="-188913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3pPr>
            <a:lvl4pPr marL="712788" indent="-17303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4pPr>
            <a:lvl5pPr marL="898525" indent="-184150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5pPr>
            <a:lvl6pPr marL="13557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6pPr>
            <a:lvl7pPr marL="18129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7pPr>
            <a:lvl8pPr marL="22701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8pPr>
            <a:lvl9pPr marL="27273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 algn="just" eaLnBrk="1" hangingPunct="1"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n-GB" kern="0" dirty="0" smtClean="0">
                <a:cs typeface="+mn-cs"/>
              </a:rPr>
              <a:t>The BDCL method takes a more realistic estimation of the inflation parameter from the </a:t>
            </a:r>
            <a:r>
              <a:rPr lang="en-GB" b="1" kern="0" dirty="0" smtClean="0">
                <a:solidFill>
                  <a:srgbClr val="002060"/>
                </a:solidFill>
                <a:cs typeface="+mn-cs"/>
              </a:rPr>
              <a:t>incurred triangle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413" y="2752725"/>
            <a:ext cx="27368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539750" y="4437063"/>
            <a:ext cx="7993063" cy="792162"/>
          </a:xfrm>
          <a:prstGeom prst="rect">
            <a:avLst/>
          </a:prstGeom>
        </p:spPr>
        <p:txBody>
          <a:bodyPr/>
          <a:lstStyle>
            <a:lvl1pPr marL="179388" indent="-1793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663" indent="-1666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2pPr>
            <a:lvl3pPr marL="538163" indent="-188913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3pPr>
            <a:lvl4pPr marL="712788" indent="-17303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4pPr>
            <a:lvl5pPr marL="898525" indent="-184150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5pPr>
            <a:lvl6pPr marL="13557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6pPr>
            <a:lvl7pPr marL="18129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7pPr>
            <a:lvl8pPr marL="22701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8pPr>
            <a:lvl9pPr marL="27273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 algn="just" eaLnBrk="1" hangingPunct="1"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n-GB" kern="0" dirty="0" smtClean="0">
                <a:cs typeface="+mn-cs"/>
              </a:rPr>
              <a:t>The IDCL method makes a correction in the underwriting inflation to reproduce the incurred chain ladder reserve</a:t>
            </a:r>
            <a:endParaRPr lang="en-GB" b="1" kern="0" dirty="0">
              <a:solidFill>
                <a:srgbClr val="002060"/>
              </a:solidFill>
              <a:cs typeface="+mn-cs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403350" y="5418138"/>
            <a:ext cx="6697663" cy="11064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algn="just">
              <a:buClr>
                <a:srgbClr val="C00000"/>
              </a:buClr>
              <a:defRPr/>
            </a:pPr>
            <a:r>
              <a:rPr lang="en-GB" sz="2200" b="1" dirty="0">
                <a:solidFill>
                  <a:schemeClr val="tx1"/>
                </a:solidFill>
              </a:rPr>
              <a:t>Summary: </a:t>
            </a:r>
            <a:r>
              <a:rPr lang="en-GB" sz="2200" dirty="0"/>
              <a:t>BDCL and IDCL operate on </a:t>
            </a:r>
            <a:r>
              <a:rPr lang="en-GB" sz="2200" b="1" dirty="0">
                <a:solidFill>
                  <a:srgbClr val="002060"/>
                </a:solidFill>
              </a:rPr>
              <a:t>3 triangles </a:t>
            </a:r>
            <a:r>
              <a:rPr lang="en-GB" sz="2200" dirty="0"/>
              <a:t>and give a different reserve than the paid chain ladder. Both provide the </a:t>
            </a:r>
            <a:r>
              <a:rPr lang="en-GB" sz="2200" b="1" dirty="0">
                <a:solidFill>
                  <a:srgbClr val="002060"/>
                </a:solidFill>
              </a:rPr>
              <a:t>full cash-flow (RBNS/IBNR)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2950" y="1628775"/>
            <a:ext cx="1871663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4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BDCL and IDCL in the package </a:t>
            </a:r>
          </a:p>
        </p:txBody>
      </p:sp>
      <p:sp>
        <p:nvSpPr>
          <p:cNvPr id="59395" name="2 Marcador de contenido"/>
          <p:cNvSpPr txBox="1">
            <a:spLocks/>
          </p:cNvSpPr>
          <p:nvPr/>
        </p:nvSpPr>
        <p:spPr bwMode="auto">
          <a:xfrm>
            <a:off x="323850" y="1773238"/>
            <a:ext cx="69119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27050" lvl="1" indent="-342900" algn="just" eaLnBrk="0" hangingPunct="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sz="2200" dirty="0">
                <a:latin typeface="Cambria" pitchFamily="18" charset="0"/>
              </a:rPr>
              <a:t>Functions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GB" b="1" dirty="0" err="1">
                <a:latin typeface="Courier New" pitchFamily="49" charset="0"/>
                <a:cs typeface="Cordia New" pitchFamily="34" charset="-34"/>
              </a:rPr>
              <a:t>bdcl.estimation</a:t>
            </a:r>
            <a:r>
              <a:rPr lang="en-GB" b="1" dirty="0">
                <a:latin typeface="Courier New" pitchFamily="49" charset="0"/>
                <a:cs typeface="Cordia New" pitchFamily="34" charset="-34"/>
              </a:rPr>
              <a:t>() </a:t>
            </a:r>
            <a:r>
              <a:rPr lang="en-GB" b="1" dirty="0" err="1">
                <a:latin typeface="Courier New" pitchFamily="49" charset="0"/>
                <a:cs typeface="Cordia New" pitchFamily="34" charset="-34"/>
              </a:rPr>
              <a:t>idcl.estimation</a:t>
            </a:r>
            <a:r>
              <a:rPr lang="en-GB" b="1" dirty="0">
                <a:latin typeface="Courier New" pitchFamily="49" charset="0"/>
                <a:cs typeface="Cordia New" pitchFamily="34" charset="-34"/>
              </a:rPr>
              <a:t>()</a:t>
            </a:r>
            <a:endParaRPr lang="en-US" dirty="0">
              <a:latin typeface="Courier New" pitchFamily="49" charset="0"/>
            </a:endParaRPr>
          </a:p>
        </p:txBody>
      </p:sp>
      <p:pic>
        <p:nvPicPr>
          <p:cNvPr id="593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781300"/>
            <a:ext cx="73469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2 Marcador de contenido"/>
          <p:cNvSpPr txBox="1">
            <a:spLocks/>
          </p:cNvSpPr>
          <p:nvPr/>
        </p:nvSpPr>
        <p:spPr bwMode="auto">
          <a:xfrm>
            <a:off x="323850" y="2205038"/>
            <a:ext cx="6335713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27050" lvl="1" indent="-342900" algn="just" eaLnBrk="0" hangingPunct="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sz="2200" dirty="0">
                <a:latin typeface="Cambria" pitchFamily="18" charset="0"/>
              </a:rPr>
              <a:t>Validation strategy: </a:t>
            </a:r>
            <a:r>
              <a:rPr lang="en-GB" b="1" dirty="0" err="1">
                <a:latin typeface="Courier New" pitchFamily="49" charset="0"/>
                <a:cs typeface="Cordia New" pitchFamily="34" charset="-34"/>
              </a:rPr>
              <a:t>validating.incurred</a:t>
            </a:r>
            <a:r>
              <a:rPr lang="en-GB" b="1" dirty="0">
                <a:latin typeface="Courier New" pitchFamily="49" charset="0"/>
                <a:cs typeface="Cordia New" pitchFamily="34" charset="-34"/>
              </a:rPr>
              <a:t>()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611188" y="1700213"/>
            <a:ext cx="8064500" cy="1708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GB" sz="2200" b="1" dirty="0">
                <a:latin typeface="+mn-lt"/>
                <a:cs typeface="+mn-cs"/>
              </a:rPr>
              <a:t>Testing results against experience</a:t>
            </a:r>
            <a:r>
              <a:rPr lang="en-US" sz="2400" b="1" dirty="0">
                <a:latin typeface="+mn-lt"/>
                <a:cs typeface="+mn-cs"/>
              </a:rPr>
              <a:t>:</a:t>
            </a:r>
          </a:p>
          <a:p>
            <a:pPr marL="3960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2200" dirty="0">
                <a:latin typeface="+mn-lt"/>
                <a:cs typeface="+mn-cs"/>
              </a:rPr>
              <a:t>Cut c=1,2,…,5 diagonals (periods) from the observed triangle.</a:t>
            </a:r>
          </a:p>
          <a:p>
            <a:pPr marL="3960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2200" dirty="0">
                <a:latin typeface="+mn-lt"/>
                <a:cs typeface="+mn-cs"/>
              </a:rPr>
              <a:t>Apply the estimation methods.</a:t>
            </a:r>
          </a:p>
          <a:p>
            <a:pPr marL="3960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2200" dirty="0">
                <a:latin typeface="+mn-lt"/>
                <a:cs typeface="+mn-cs"/>
              </a:rPr>
              <a:t>Compare forecasts and actual values.</a:t>
            </a:r>
          </a:p>
        </p:txBody>
      </p:sp>
      <p:sp>
        <p:nvSpPr>
          <p:cNvPr id="60418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smtClean="0">
                <a:latin typeface="Arial" charset="0"/>
              </a:rPr>
              <a:t>		Validation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1738" y="3582988"/>
            <a:ext cx="3586162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0420" name="2 Grupo"/>
          <p:cNvGrpSpPr>
            <a:grpSpLocks/>
          </p:cNvGrpSpPr>
          <p:nvPr/>
        </p:nvGrpSpPr>
        <p:grpSpPr bwMode="auto">
          <a:xfrm>
            <a:off x="5162550" y="3590925"/>
            <a:ext cx="3802063" cy="3078163"/>
            <a:chOff x="4938872" y="3591594"/>
            <a:chExt cx="3802327" cy="3077766"/>
          </a:xfrm>
        </p:grpSpPr>
        <p:pic>
          <p:nvPicPr>
            <p:cNvPr id="6042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52320" y="3866039"/>
              <a:ext cx="1226772" cy="859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42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08304" y="5728265"/>
              <a:ext cx="1432895" cy="928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423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81525" y="4838751"/>
              <a:ext cx="1222923" cy="82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17 Rectángulo"/>
            <p:cNvSpPr/>
            <p:nvPr/>
          </p:nvSpPr>
          <p:spPr>
            <a:xfrm>
              <a:off x="4938872" y="3591594"/>
              <a:ext cx="2802133" cy="30777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60000" indent="-365125">
                <a:spcBef>
                  <a:spcPts val="600"/>
                </a:spcBef>
                <a:defRPr/>
              </a:pPr>
              <a:r>
                <a:rPr lang="en-US" sz="2200" b="1" dirty="0">
                  <a:latin typeface="+mn-lt"/>
                  <a:cs typeface="+mn-cs"/>
                </a:rPr>
                <a:t>Three objectives:</a:t>
              </a:r>
            </a:p>
            <a:p>
              <a:pPr marL="360000" lvl="2" indent="-365125"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Ø"/>
                <a:defRPr/>
              </a:pPr>
              <a:r>
                <a:rPr lang="en-US" sz="2200" dirty="0">
                  <a:latin typeface="+mn-lt"/>
                  <a:cs typeface="+mn-cs"/>
                </a:rPr>
                <a:t>Predictions of the individual cells</a:t>
              </a:r>
            </a:p>
            <a:p>
              <a:pPr marL="360000" lvl="2" indent="-365125"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Ø"/>
                <a:defRPr/>
              </a:pPr>
              <a:r>
                <a:rPr lang="en-US" sz="2200" dirty="0">
                  <a:latin typeface="+mn-lt"/>
                  <a:cs typeface="+mn-cs"/>
                </a:rPr>
                <a:t>Predictions by calendar years</a:t>
              </a:r>
            </a:p>
            <a:p>
              <a:pPr marL="360000" lvl="2" indent="-365125"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Ø"/>
                <a:defRPr/>
              </a:pPr>
              <a:r>
                <a:rPr lang="en-US" sz="2200" dirty="0">
                  <a:latin typeface="+mn-lt"/>
                  <a:cs typeface="+mn-cs"/>
                </a:rPr>
                <a:t>The prediction of the overall total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08125" y="1052513"/>
            <a:ext cx="7385050" cy="476250"/>
          </a:xfrm>
        </p:spPr>
        <p:txBody>
          <a:bodyPr/>
          <a:lstStyle/>
          <a:p>
            <a:pPr>
              <a:defRPr/>
            </a:pPr>
            <a:r>
              <a:rPr lang="en-GB" dirty="0"/>
              <a:t>Validation strategy: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kern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validating.incurred</a:t>
            </a:r>
            <a:r>
              <a:rPr lang="en-GB" sz="2000" kern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4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920875"/>
            <a:ext cx="8821737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Working in practice with a more general model</a:t>
            </a:r>
            <a:endParaRPr lang="en-GB" smtClean="0">
              <a:solidFill>
                <a:schemeClr val="tx1"/>
              </a:solidFill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728663" y="1773238"/>
            <a:ext cx="5356225" cy="3959225"/>
          </a:xfrm>
          <a:prstGeom prst="rect">
            <a:avLst/>
          </a:prstGeom>
          <a:noFill/>
        </p:spPr>
        <p:txBody>
          <a:bodyPr/>
          <a:lstStyle>
            <a:lvl1pPr marL="179388" indent="-1793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663" indent="-1666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2pPr>
            <a:lvl3pPr marL="538163" indent="-188913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3pPr>
            <a:lvl4pPr marL="712788" indent="-17303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4pPr>
            <a:lvl5pPr marL="898525" indent="-184150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5pPr>
            <a:lvl6pPr marL="13557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6pPr>
            <a:lvl7pPr marL="18129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7pPr>
            <a:lvl8pPr marL="22701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8pPr>
            <a:lvl9pPr marL="27273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marL="528275" lvl="1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dirty="0">
                <a:cs typeface="+mn-cs"/>
              </a:rPr>
              <a:t>Information about: development severity inflation, zero-claims etc. can be </a:t>
            </a:r>
            <a:r>
              <a:rPr lang="en-US" dirty="0" smtClean="0">
                <a:cs typeface="+mn-cs"/>
              </a:rPr>
              <a:t>incorporated </a:t>
            </a:r>
            <a:r>
              <a:rPr lang="en-US" dirty="0">
                <a:cs typeface="+mn-cs"/>
              </a:rPr>
              <a:t>through DCL </a:t>
            </a:r>
            <a:r>
              <a:rPr lang="en-US" dirty="0" smtClean="0">
                <a:cs typeface="+mn-cs"/>
              </a:rPr>
              <a:t>in a </a:t>
            </a:r>
            <a:r>
              <a:rPr lang="en-US" dirty="0">
                <a:cs typeface="+mn-cs"/>
              </a:rPr>
              <a:t>straightforward </a:t>
            </a:r>
            <a:r>
              <a:rPr lang="en-US" dirty="0" smtClean="0">
                <a:cs typeface="+mn-cs"/>
              </a:rPr>
              <a:t>and coherent way.</a:t>
            </a:r>
            <a:endParaRPr lang="en-US" dirty="0">
              <a:cs typeface="+mn-cs"/>
            </a:endParaRPr>
          </a:p>
          <a:p>
            <a:pPr marL="185375" lvl="1" indent="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defRPr/>
            </a:pPr>
            <a:r>
              <a:rPr lang="en-US" dirty="0" smtClean="0">
                <a:cs typeface="+mn-cs"/>
              </a:rPr>
              <a:t> </a:t>
            </a:r>
          </a:p>
          <a:p>
            <a:pPr marL="528275" lvl="1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dirty="0" smtClean="0">
                <a:cs typeface="+mn-cs"/>
              </a:rPr>
              <a:t>The package provides the functions:</a:t>
            </a:r>
          </a:p>
          <a:p>
            <a:pPr marL="736237" lvl="4" indent="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dcl.predict.prior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736237" lvl="4" indent="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dcl.boot.prior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736237" lvl="4" indent="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extract.prior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" sz="2000" kern="0" dirty="0">
              <a:cs typeface="+mn-cs"/>
            </a:endParaRP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9863" y="1700213"/>
            <a:ext cx="1868487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/>
          <a:srcRect b="5266"/>
          <a:stretch>
            <a:fillRect/>
          </a:stretch>
        </p:blipFill>
        <p:spPr bwMode="auto">
          <a:xfrm>
            <a:off x="5791200" y="3716338"/>
            <a:ext cx="3101975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Summary: </a:t>
            </a:r>
            <a:r>
              <a:rPr lang="en-GB" smtClean="0">
                <a:solidFill>
                  <a:schemeClr val="tx1"/>
                </a:solidFill>
              </a:rPr>
              <a:t>the content of the package</a:t>
            </a:r>
            <a:endParaRPr lang="en-GB" smtClean="0"/>
          </a:p>
        </p:txBody>
      </p:sp>
      <p:graphicFrame>
        <p:nvGraphicFramePr>
          <p:cNvPr id="3" name="2 Diagrama"/>
          <p:cNvGraphicFramePr/>
          <p:nvPr/>
        </p:nvGraphicFramePr>
        <p:xfrm>
          <a:off x="549466" y="1772816"/>
          <a:ext cx="8091772" cy="4332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491" name="4 Rectángulo"/>
          <p:cNvSpPr>
            <a:spLocks noChangeArrowheads="1"/>
          </p:cNvSpPr>
          <p:nvPr/>
        </p:nvSpPr>
        <p:spPr bwMode="auto">
          <a:xfrm>
            <a:off x="5734050" y="5589588"/>
            <a:ext cx="293370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 indent="-177800">
              <a:lnSpc>
                <a:spcPts val="2000"/>
              </a:lnSpc>
              <a:buSzPct val="75000"/>
            </a:pPr>
            <a:r>
              <a:rPr lang="en-US" sz="19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dcl.predict</a:t>
            </a:r>
          </a:p>
          <a:p>
            <a:pPr marL="0" lvl="2" indent="-177800">
              <a:lnSpc>
                <a:spcPts val="2000"/>
              </a:lnSpc>
              <a:buSzPct val="75000"/>
            </a:pPr>
            <a:r>
              <a:rPr lang="en-US" sz="19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dcl.predict.prior</a:t>
            </a:r>
          </a:p>
          <a:p>
            <a:pPr marL="0" lvl="2" indent="-177800">
              <a:lnSpc>
                <a:spcPts val="2000"/>
              </a:lnSpc>
              <a:buSzPct val="75000"/>
            </a:pPr>
            <a:r>
              <a:rPr lang="en-US" sz="19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validating.incurred</a:t>
            </a:r>
          </a:p>
        </p:txBody>
      </p:sp>
      <p:grpSp>
        <p:nvGrpSpPr>
          <p:cNvPr id="63492" name="18 Grupo"/>
          <p:cNvGrpSpPr>
            <a:grpSpLocks/>
          </p:cNvGrpSpPr>
          <p:nvPr/>
        </p:nvGrpSpPr>
        <p:grpSpPr bwMode="auto">
          <a:xfrm>
            <a:off x="6850063" y="4772025"/>
            <a:ext cx="1609725" cy="528638"/>
            <a:chOff x="6814162" y="4725120"/>
            <a:chExt cx="1611052" cy="529330"/>
          </a:xfrm>
        </p:grpSpPr>
        <p:sp>
          <p:nvSpPr>
            <p:cNvPr id="6" name="5 Decisión"/>
            <p:cNvSpPr/>
            <p:nvPr/>
          </p:nvSpPr>
          <p:spPr>
            <a:xfrm>
              <a:off x="6814162" y="4725120"/>
              <a:ext cx="1611052" cy="529330"/>
            </a:xfrm>
            <a:prstGeom prst="flowChartDecision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3504" name="6 Rectángulo"/>
            <p:cNvSpPr>
              <a:spLocks noChangeArrowheads="1"/>
            </p:cNvSpPr>
            <p:nvPr/>
          </p:nvSpPr>
          <p:spPr bwMode="auto">
            <a:xfrm>
              <a:off x="7014356" y="4797152"/>
              <a:ext cx="1216167" cy="260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700" b="1"/>
                <a:t>Validation</a:t>
              </a:r>
            </a:p>
          </p:txBody>
        </p:sp>
      </p:grpSp>
      <p:sp>
        <p:nvSpPr>
          <p:cNvPr id="63493" name="8 Rectángulo"/>
          <p:cNvSpPr>
            <a:spLocks noChangeArrowheads="1"/>
          </p:cNvSpPr>
          <p:nvPr/>
        </p:nvSpPr>
        <p:spPr bwMode="auto">
          <a:xfrm>
            <a:off x="2286000" y="5805488"/>
            <a:ext cx="250190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 indent="-177800">
              <a:lnSpc>
                <a:spcPts val="2000"/>
              </a:lnSpc>
              <a:buSzPct val="75000"/>
            </a:pPr>
            <a:r>
              <a:rPr lang="en-US" sz="19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dcl.boot</a:t>
            </a:r>
          </a:p>
          <a:p>
            <a:pPr marL="0" lvl="2" indent="-177800">
              <a:lnSpc>
                <a:spcPts val="2000"/>
              </a:lnSpc>
              <a:buSzPct val="75000"/>
            </a:pPr>
            <a:r>
              <a:rPr lang="en-US" sz="19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dcl.boot.prior</a:t>
            </a:r>
          </a:p>
          <a:p>
            <a:pPr marL="0" lvl="2" indent="-177800">
              <a:lnSpc>
                <a:spcPts val="2000"/>
              </a:lnSpc>
              <a:buSzPct val="75000"/>
            </a:pPr>
            <a:r>
              <a:rPr lang="en-US" sz="19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plot.cashflow</a:t>
            </a:r>
          </a:p>
        </p:txBody>
      </p:sp>
      <p:sp>
        <p:nvSpPr>
          <p:cNvPr id="63494" name="9 Rectángulo"/>
          <p:cNvSpPr>
            <a:spLocks noChangeArrowheads="1"/>
          </p:cNvSpPr>
          <p:nvPr/>
        </p:nvSpPr>
        <p:spPr bwMode="auto">
          <a:xfrm>
            <a:off x="6526213" y="4052888"/>
            <a:ext cx="23764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 indent="-177800">
              <a:spcAft>
                <a:spcPts val="600"/>
              </a:spcAft>
              <a:buSzPct val="75000"/>
            </a:pPr>
            <a:r>
              <a:rPr lang="en-US" sz="19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extract.prior</a:t>
            </a:r>
          </a:p>
        </p:txBody>
      </p:sp>
      <p:sp>
        <p:nvSpPr>
          <p:cNvPr id="63495" name="10 Rectángulo"/>
          <p:cNvSpPr>
            <a:spLocks noChangeArrowheads="1"/>
          </p:cNvSpPr>
          <p:nvPr/>
        </p:nvSpPr>
        <p:spPr bwMode="auto">
          <a:xfrm>
            <a:off x="250825" y="2636838"/>
            <a:ext cx="27463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 indent="-177800" algn="r">
              <a:lnSpc>
                <a:spcPts val="2000"/>
              </a:lnSpc>
              <a:buSzPct val="75000"/>
            </a:pPr>
            <a:r>
              <a:rPr lang="en-US" sz="19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dcl.estimation</a:t>
            </a:r>
            <a:endParaRPr lang="en-US" sz="19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lvl="2" indent="-177800" algn="r">
              <a:lnSpc>
                <a:spcPts val="2000"/>
              </a:lnSpc>
              <a:buSzPct val="75000"/>
            </a:pPr>
            <a:r>
              <a:rPr lang="en-US" sz="19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bdcl.estimation</a:t>
            </a:r>
            <a:endParaRPr lang="en-US" sz="19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lvl="2" indent="-177800" algn="r">
              <a:lnSpc>
                <a:spcPts val="2000"/>
              </a:lnSpc>
              <a:buSzPct val="75000"/>
            </a:pPr>
            <a:r>
              <a:rPr lang="en-US" sz="19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idcl.estimation</a:t>
            </a:r>
            <a:endParaRPr lang="en-US" sz="19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lvl="2" indent="-177800" algn="r">
              <a:lnSpc>
                <a:spcPts val="2000"/>
              </a:lnSpc>
              <a:buSzPct val="75000"/>
            </a:pPr>
            <a:r>
              <a:rPr lang="en-US" sz="19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plot.dcl.par</a:t>
            </a:r>
            <a:endParaRPr lang="en-US" sz="19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lvl="2" indent="-177800" algn="r">
              <a:lnSpc>
                <a:spcPts val="2000"/>
              </a:lnSpc>
              <a:buSzPct val="75000"/>
            </a:pPr>
            <a:r>
              <a:rPr lang="en-US" sz="19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clm</a:t>
            </a:r>
            <a:endParaRPr lang="en-US" sz="19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lvl="2" indent="-177800" algn="r">
              <a:lnSpc>
                <a:spcPts val="2000"/>
              </a:lnSpc>
              <a:buSzPct val="75000"/>
            </a:pPr>
            <a:r>
              <a:rPr lang="en-US" sz="19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plot.clm.par</a:t>
            </a:r>
            <a:endParaRPr lang="en-US" sz="19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220072" y="1647671"/>
            <a:ext cx="397839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-178163">
              <a:spcBef>
                <a:spcPts val="0"/>
              </a:spcBef>
              <a:spcAft>
                <a:spcPts val="0"/>
              </a:spcAft>
              <a:buSzPct val="75000"/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8 run-off triangles</a:t>
            </a:r>
          </a:p>
          <a:p>
            <a:pPr marL="0" lvl="2" indent="-178163">
              <a:spcBef>
                <a:spcPts val="0"/>
              </a:spcBef>
              <a:spcAft>
                <a:spcPts val="0"/>
              </a:spcAft>
              <a:buSzPct val="75000"/>
              <a:defRPr/>
            </a:pPr>
            <a:r>
              <a:rPr lang="en-US" sz="19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plot.triangle</a:t>
            </a:r>
            <a:endParaRPr lang="en-US" sz="19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lvl="2" indent="-178163">
              <a:spcBef>
                <a:spcPts val="0"/>
              </a:spcBef>
              <a:spcAft>
                <a:spcPts val="0"/>
              </a:spcAft>
              <a:buSzPct val="75000"/>
              <a:defRPr/>
            </a:pPr>
            <a:r>
              <a:rPr lang="en-US" sz="19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Aggregate,get.incremental</a:t>
            </a:r>
            <a:r>
              <a:rPr lang="en-US" sz="19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get.cumulative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9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12 Cerrar llave"/>
          <p:cNvSpPr/>
          <p:nvPr/>
        </p:nvSpPr>
        <p:spPr>
          <a:xfrm>
            <a:off x="2925763" y="2541588"/>
            <a:ext cx="404812" cy="1751012"/>
          </a:xfrm>
          <a:prstGeom prst="rightBrace">
            <a:avLst>
              <a:gd name="adj1" fmla="val 53469"/>
              <a:gd name="adj2" fmla="val 50000"/>
            </a:avLst>
          </a:prstGeom>
          <a:ln w="158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14 Abrir llave"/>
          <p:cNvSpPr/>
          <p:nvPr/>
        </p:nvSpPr>
        <p:spPr>
          <a:xfrm>
            <a:off x="2105025" y="5732463"/>
            <a:ext cx="234950" cy="1009650"/>
          </a:xfrm>
          <a:prstGeom prst="leftBrace">
            <a:avLst>
              <a:gd name="adj1" fmla="val 70551"/>
              <a:gd name="adj2" fmla="val 46909"/>
            </a:avLst>
          </a:prstGeom>
          <a:ln w="158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16 Cerrar llave"/>
          <p:cNvSpPr/>
          <p:nvPr/>
        </p:nvSpPr>
        <p:spPr>
          <a:xfrm>
            <a:off x="8599488" y="5516563"/>
            <a:ext cx="220662" cy="1087437"/>
          </a:xfrm>
          <a:prstGeom prst="rightBrace">
            <a:avLst>
              <a:gd name="adj1" fmla="val 58800"/>
              <a:gd name="adj2" fmla="val 50000"/>
            </a:avLst>
          </a:prstGeom>
          <a:ln w="158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17 Abrir llave"/>
          <p:cNvSpPr/>
          <p:nvPr/>
        </p:nvSpPr>
        <p:spPr>
          <a:xfrm>
            <a:off x="5076056" y="1700213"/>
            <a:ext cx="233363" cy="1160462"/>
          </a:xfrm>
          <a:prstGeom prst="leftBrace">
            <a:avLst>
              <a:gd name="adj1" fmla="val 70551"/>
              <a:gd name="adj2" fmla="val 46909"/>
            </a:avLst>
          </a:prstGeom>
          <a:ln w="158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What next?</a:t>
            </a: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684213" y="3789363"/>
            <a:ext cx="7386637" cy="4030662"/>
          </a:xfrm>
          <a:prstGeom prst="rect">
            <a:avLst/>
          </a:prstGeom>
        </p:spPr>
        <p:txBody>
          <a:bodyPr/>
          <a:lstStyle>
            <a:lvl1pPr marL="179388" indent="-1793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663" indent="-1666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2pPr>
            <a:lvl3pPr marL="538163" indent="-188913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3pPr>
            <a:lvl4pPr marL="712788" indent="-17303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4pPr>
            <a:lvl5pPr marL="898525" indent="-184150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5pPr>
            <a:lvl6pPr marL="13557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6pPr>
            <a:lvl7pPr marL="18129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7pPr>
            <a:lvl8pPr marL="22701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8pPr>
            <a:lvl9pPr marL="27273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GB" kern="0" dirty="0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827088" y="1989138"/>
            <a:ext cx="7777162" cy="3887787"/>
          </a:xfrm>
          <a:prstGeom prst="rect">
            <a:avLst/>
          </a:prstGeom>
          <a:noFill/>
          <a:ln w="19050">
            <a:noFill/>
            <a:bevel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q"/>
            </a:pPr>
            <a:r>
              <a:rPr lang="en-GB" sz="2200">
                <a:latin typeface="Cambria" pitchFamily="18" charset="0"/>
              </a:rPr>
              <a:t>We look for a </a:t>
            </a:r>
            <a:r>
              <a:rPr lang="en-GB" sz="2200" b="1">
                <a:latin typeface="Cambria" pitchFamily="18" charset="0"/>
              </a:rPr>
              <a:t>wide audience</a:t>
            </a:r>
            <a:r>
              <a:rPr lang="en-GB" sz="2200">
                <a:latin typeface="Cambria" pitchFamily="18" charset="0"/>
              </a:rPr>
              <a:t> (academics, practitioners, students).</a:t>
            </a:r>
          </a:p>
          <a:p>
            <a:pPr marL="342900" indent="-342900" algn="just" eaLnBrk="0" hangingPunc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q"/>
            </a:pPr>
            <a:r>
              <a:rPr lang="en-GB" sz="2200">
                <a:latin typeface="Cambria" pitchFamily="18" charset="0"/>
              </a:rPr>
              <a:t>Your feedback is very valuable… </a:t>
            </a:r>
          </a:p>
          <a:p>
            <a:pPr marL="342900" indent="-342900" algn="just" eaLnBrk="0" hangingPunc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q"/>
            </a:pPr>
            <a:r>
              <a:rPr lang="en-GB" sz="2200">
                <a:latin typeface="Cambria" pitchFamily="18" charset="0"/>
              </a:rPr>
              <a:t>Submitting to the CRAN…</a:t>
            </a:r>
          </a:p>
          <a:p>
            <a:pPr marL="342900" indent="-342900" algn="just" eaLnBrk="0" hangingPunc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q"/>
            </a:pPr>
            <a:r>
              <a:rPr lang="en-GB" sz="2200">
                <a:latin typeface="Cambria" pitchFamily="18" charset="0"/>
              </a:rPr>
              <a:t>Variations and extensions are expected to come soon from the knowledge loop…</a:t>
            </a:r>
          </a:p>
          <a:p>
            <a:pPr marL="342900" indent="-342900" algn="just" eaLnBrk="0" hangingPunc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q"/>
            </a:pPr>
            <a:r>
              <a:rPr lang="en-GB" sz="2200">
                <a:latin typeface="Cambria" pitchFamily="18" charset="0"/>
              </a:rPr>
              <a:t>It is just the first version…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Appendix A: </a:t>
            </a:r>
            <a:r>
              <a:rPr lang="en-GB" sz="2400" smtClean="0">
                <a:solidFill>
                  <a:schemeClr val="tx1"/>
                </a:solidFill>
              </a:rPr>
              <a:t>code -examples in this presentation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692275" y="1700213"/>
            <a:ext cx="7127875" cy="5041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library(DCL)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NtriangleBDCL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XtriangleBDCL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# Plotting the data</a:t>
            </a:r>
          </a:p>
          <a:p>
            <a:pPr>
              <a:defRPr/>
            </a:pP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plot.triangle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NtriangleBDCL,Histogram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TRUE,tit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=expression(paste('Counts: ',N[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ij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]))</a:t>
            </a:r>
          </a:p>
          <a:p>
            <a:pPr>
              <a:defRPr/>
            </a:pP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plot.triangle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XtriangleBDCL,Histogram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TRUE,tit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=expression(paste('Paid: ',X[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ij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])))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# The kernel: parameter estimation </a:t>
            </a:r>
          </a:p>
          <a:p>
            <a:pPr>
              <a:defRPr/>
            </a:pP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my.dcl.par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dcl.estimation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XtriangleBDCL,NtriangleBDCL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plot.dcl.par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my.dcl.par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# The best estimate (RBNS/IBNR split)</a:t>
            </a:r>
          </a:p>
          <a:p>
            <a:pPr>
              <a:defRPr/>
            </a:pP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pred.by.diag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dcl.predict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my.dcl.par,NtriangleBDCL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# Full 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cashflow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 considering the tail (only the variance process)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boot2&lt;-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dcl.boot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my.dcl.par,Ntriangle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NtriangleBDCL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plot.cashflow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(boot2)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## Compare the three methods to be validated (three different inflations)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ItriangleBDCL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validating.incurred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ncut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=0,XtriangleBDCL,NtriangleBDCL,ItriangleBDCL)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test.res&lt;-matrix(NA,4,10)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par(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mfrow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=c(2,2),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cex.axis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=0.9,cex.main=1)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 in 1:4)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  res&lt;-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validating.incurred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ncut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i,XtriangleBDCL,NtriangleBDCL,ItriangleBDCL,Tables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  test.res[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,]&lt;-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res$pe.vector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test.res&lt;-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as.data.frame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(test.res)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names(test.res)&lt;-c("num.cut","pe.point.DCL","pe.point.BDCL","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pe.point.IDCL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"pe.calendar.DCL","pe.calendar.BDCL","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pe.calendar.IDCL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"pe.total.DCL","pe.total.BDCL","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pe.total.IDCL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print(test.res)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# Extracting information about severity inflation and zero claims</a:t>
            </a:r>
          </a:p>
          <a:p>
            <a:pPr>
              <a:defRPr/>
            </a:pPr>
            <a:r>
              <a:rPr lang="en-GB" sz="1000" b="1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NtrianglePrior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);data(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NpaidPrior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);data(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XtrianglePrior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extract.prior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00" b="1" dirty="0" err="1">
                <a:latin typeface="Courier New" pitchFamily="49" charset="0"/>
                <a:cs typeface="Courier New" pitchFamily="49" charset="0"/>
              </a:rPr>
              <a:t>XtrianglePrior,NpaidPrior,NtrianglePrior</a:t>
            </a:r>
            <a:r>
              <a:rPr lang="en-GB" sz="10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Appendix B: </a:t>
            </a:r>
            <a:r>
              <a:rPr lang="en-GB" smtClean="0">
                <a:solidFill>
                  <a:schemeClr val="tx1"/>
                </a:solidFill>
              </a:rPr>
              <a:t>Bootstrap methods</a:t>
            </a:r>
          </a:p>
        </p:txBody>
      </p:sp>
      <p:pic>
        <p:nvPicPr>
          <p:cNvPr id="6656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0213" y="1812925"/>
            <a:ext cx="6184900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/>
          <p:cNvPicPr>
            <a:picLocks noChangeAspect="1" noChangeArrowheads="1"/>
          </p:cNvPicPr>
          <p:nvPr/>
        </p:nvPicPr>
        <p:blipFill>
          <a:blip r:embed="rId2"/>
          <a:srcRect l="28276" t="29018" r="12514" b="36391"/>
          <a:stretch>
            <a:fillRect/>
          </a:stretch>
        </p:blipFill>
        <p:spPr bwMode="auto">
          <a:xfrm>
            <a:off x="1482725" y="1700213"/>
            <a:ext cx="6545263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smtClean="0"/>
              <a:t>The problem: </a:t>
            </a:r>
            <a:r>
              <a:rPr lang="es-ES" smtClean="0">
                <a:solidFill>
                  <a:schemeClr val="tx1"/>
                </a:solidFill>
              </a:rPr>
              <a:t>the claims reserving exercise</a:t>
            </a:r>
          </a:p>
        </p:txBody>
      </p:sp>
      <p:sp>
        <p:nvSpPr>
          <p:cNvPr id="11267" name="Rectangle 44"/>
          <p:cNvSpPr>
            <a:spLocks noChangeArrowheads="1"/>
          </p:cNvSpPr>
          <p:nvPr/>
        </p:nvSpPr>
        <p:spPr bwMode="auto">
          <a:xfrm>
            <a:off x="611188" y="3860800"/>
            <a:ext cx="8208962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q"/>
            </a:pPr>
            <a:r>
              <a:rPr lang="en-US" sz="2000">
                <a:latin typeface="Cambria" pitchFamily="18" charset="0"/>
              </a:rPr>
              <a:t>Claims are first notified and later settled - </a:t>
            </a:r>
            <a:r>
              <a:rPr lang="en-US" sz="2000" b="1">
                <a:latin typeface="Cambria" pitchFamily="18" charset="0"/>
              </a:rPr>
              <a:t>reporting </a:t>
            </a:r>
            <a:r>
              <a:rPr lang="en-US" sz="2000">
                <a:latin typeface="Cambria" pitchFamily="18" charset="0"/>
              </a:rPr>
              <a:t>and </a:t>
            </a:r>
            <a:r>
              <a:rPr lang="en-US" sz="2000" b="1">
                <a:latin typeface="Cambria" pitchFamily="18" charset="0"/>
              </a:rPr>
              <a:t>settlement delays</a:t>
            </a:r>
            <a:r>
              <a:rPr lang="en-US" sz="2000">
                <a:latin typeface="Cambria" pitchFamily="18" charset="0"/>
              </a:rPr>
              <a:t> exist.</a:t>
            </a:r>
          </a:p>
          <a:p>
            <a:pPr marL="285750" indent="-285750" algn="just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q"/>
            </a:pPr>
            <a:r>
              <a:rPr lang="en-US" sz="2000" b="1">
                <a:latin typeface="Cambria" pitchFamily="18" charset="0"/>
              </a:rPr>
              <a:t>Outstanding liability</a:t>
            </a:r>
            <a:r>
              <a:rPr lang="en-US" sz="2000">
                <a:latin typeface="Cambria" pitchFamily="18" charset="0"/>
              </a:rPr>
              <a:t> for claims events that have already happened and for claims that have not yet been fully settled.</a:t>
            </a:r>
          </a:p>
          <a:p>
            <a:pPr marL="285750" indent="-285750" algn="just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q"/>
            </a:pPr>
            <a:r>
              <a:rPr lang="en-GB" sz="2000">
                <a:latin typeface="Cambria" pitchFamily="18" charset="0"/>
              </a:rPr>
              <a:t>The objectives:</a:t>
            </a:r>
          </a:p>
          <a:p>
            <a:pPr marL="800100" lvl="1" indent="-342900" algn="just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ü"/>
            </a:pPr>
            <a:r>
              <a:rPr lang="en-US" sz="2000">
                <a:latin typeface="Cambria" pitchFamily="18" charset="0"/>
              </a:rPr>
              <a:t>How large </a:t>
            </a:r>
            <a:r>
              <a:rPr lang="en-US" sz="2000" b="1">
                <a:solidFill>
                  <a:srgbClr val="2D2D8A"/>
                </a:solidFill>
                <a:latin typeface="Cambria" pitchFamily="18" charset="0"/>
              </a:rPr>
              <a:t>future claims payments </a:t>
            </a:r>
            <a:r>
              <a:rPr lang="en-US" sz="2000">
                <a:latin typeface="Cambria" pitchFamily="18" charset="0"/>
              </a:rPr>
              <a:t>are likely to be.</a:t>
            </a:r>
          </a:p>
          <a:p>
            <a:pPr marL="800100" lvl="1" indent="-342900" algn="just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ü"/>
            </a:pPr>
            <a:r>
              <a:rPr lang="en-US" sz="2000">
                <a:latin typeface="Cambria" pitchFamily="18" charset="0"/>
              </a:rPr>
              <a:t>The </a:t>
            </a:r>
            <a:r>
              <a:rPr lang="en-US" sz="2000" b="1">
                <a:solidFill>
                  <a:srgbClr val="2D2D8A"/>
                </a:solidFill>
                <a:latin typeface="Cambria" pitchFamily="18" charset="0"/>
              </a:rPr>
              <a:t>timing</a:t>
            </a:r>
            <a:r>
              <a:rPr lang="en-US" sz="2000">
                <a:latin typeface="Cambria" pitchFamily="18" charset="0"/>
              </a:rPr>
              <a:t> of future claim payments.</a:t>
            </a:r>
          </a:p>
          <a:p>
            <a:pPr marL="800100" lvl="1" indent="-342900" algn="just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ü"/>
            </a:pPr>
            <a:r>
              <a:rPr lang="en-US" sz="2000">
                <a:latin typeface="Cambria" pitchFamily="18" charset="0"/>
              </a:rPr>
              <a:t>The </a:t>
            </a:r>
            <a:r>
              <a:rPr lang="en-US" sz="2000" b="1">
                <a:solidFill>
                  <a:srgbClr val="2D2D8A"/>
                </a:solidFill>
                <a:latin typeface="Cambria" pitchFamily="18" charset="0"/>
              </a:rPr>
              <a:t>distributio</a:t>
            </a:r>
            <a:r>
              <a:rPr lang="en-US" sz="2000" b="1">
                <a:solidFill>
                  <a:schemeClr val="accent2"/>
                </a:solidFill>
                <a:latin typeface="Cambria" pitchFamily="18" charset="0"/>
              </a:rPr>
              <a:t>n</a:t>
            </a:r>
            <a:r>
              <a:rPr lang="en-US" sz="2000">
                <a:latin typeface="Cambria" pitchFamily="18" charset="0"/>
              </a:rPr>
              <a:t> of possible outcomes: future </a:t>
            </a:r>
            <a:r>
              <a:rPr lang="en-US" sz="2000" b="1">
                <a:solidFill>
                  <a:srgbClr val="2D2D8A"/>
                </a:solidFill>
                <a:latin typeface="Cambria" pitchFamily="18" charset="0"/>
              </a:rPr>
              <a:t>cash-flows</a:t>
            </a:r>
            <a:r>
              <a:rPr lang="en-US" sz="2000">
                <a:latin typeface="Cambri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Appendix B: </a:t>
            </a:r>
            <a:r>
              <a:rPr lang="en-GB" smtClean="0">
                <a:solidFill>
                  <a:schemeClr val="tx1"/>
                </a:solidFill>
              </a:rPr>
              <a:t>Bootstrap methods</a:t>
            </a:r>
          </a:p>
        </p:txBody>
      </p:sp>
      <p:pic>
        <p:nvPicPr>
          <p:cNvPr id="6758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200" y="1773238"/>
            <a:ext cx="631825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5025" y="3068638"/>
            <a:ext cx="44640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Framework: </a:t>
            </a:r>
            <a:r>
              <a:rPr lang="en-GB" smtClean="0">
                <a:solidFill>
                  <a:schemeClr val="tx1"/>
                </a:solidFill>
              </a:rPr>
              <a:t>Double Chain Ladder</a:t>
            </a:r>
          </a:p>
        </p:txBody>
      </p:sp>
      <p:sp>
        <p:nvSpPr>
          <p:cNvPr id="12291" name="Rectangle 20"/>
          <p:cNvSpPr txBox="1">
            <a:spLocks/>
          </p:cNvSpPr>
          <p:nvPr/>
        </p:nvSpPr>
        <p:spPr bwMode="auto">
          <a:xfrm>
            <a:off x="468313" y="1771650"/>
            <a:ext cx="8207375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-179388" algn="just" eaLnBrk="0" hangingPunct="0">
              <a:spcBef>
                <a:spcPts val="600"/>
              </a:spcBef>
              <a:spcAft>
                <a:spcPts val="600"/>
              </a:spcAft>
            </a:pPr>
            <a:r>
              <a:rPr lang="en-GB" sz="2200" b="1">
                <a:solidFill>
                  <a:srgbClr val="002060"/>
                </a:solidFill>
                <a:latin typeface="Cambria" pitchFamily="18" charset="0"/>
              </a:rPr>
              <a:t>What is Double Chain Ladder? </a:t>
            </a:r>
          </a:p>
          <a:p>
            <a:pPr marL="523875" lvl="1" indent="-342900" algn="just" eaLnBrk="0" hangingPunct="0">
              <a:spcBef>
                <a:spcPts val="300"/>
              </a:spcBef>
              <a:spcAft>
                <a:spcPts val="300"/>
              </a:spcAft>
            </a:pPr>
            <a:r>
              <a:rPr lang="en-GB" sz="2200">
                <a:latin typeface="Cambria" pitchFamily="18" charset="0"/>
              </a:rPr>
              <a:t>A firm </a:t>
            </a:r>
            <a:r>
              <a:rPr lang="en-GB" sz="2200" b="1">
                <a:latin typeface="Cambria" pitchFamily="18" charset="0"/>
              </a:rPr>
              <a:t>statistical model </a:t>
            </a:r>
            <a:r>
              <a:rPr lang="en-GB" sz="2200">
                <a:latin typeface="Cambria" pitchFamily="18" charset="0"/>
              </a:rPr>
              <a:t>which </a:t>
            </a:r>
            <a:r>
              <a:rPr lang="en-GB" sz="2200" b="1">
                <a:latin typeface="Cambria" pitchFamily="18" charset="0"/>
              </a:rPr>
              <a:t>breaks down the chain ladder estimates into individual components</a:t>
            </a:r>
            <a:r>
              <a:rPr lang="en-GB" sz="2200" b="1" i="1">
                <a:latin typeface="Cambria" pitchFamily="18" charset="0"/>
              </a:rPr>
              <a:t>.</a:t>
            </a:r>
          </a:p>
          <a:p>
            <a:pPr marL="179388" indent="-179388" algn="just" eaLnBrk="0" hangingPunct="0">
              <a:spcBef>
                <a:spcPts val="600"/>
              </a:spcBef>
              <a:spcAft>
                <a:spcPts val="600"/>
              </a:spcAft>
            </a:pPr>
            <a:endParaRPr lang="en-US" sz="2200" b="1">
              <a:solidFill>
                <a:srgbClr val="002060"/>
              </a:solidFill>
              <a:latin typeface="Cambria" pitchFamily="18" charset="0"/>
            </a:endParaRPr>
          </a:p>
          <a:p>
            <a:pPr marL="179388" indent="-179388" algn="just" eaLnBrk="0" hangingPunct="0">
              <a:spcBef>
                <a:spcPts val="600"/>
              </a:spcBef>
              <a:spcAft>
                <a:spcPts val="600"/>
              </a:spcAft>
            </a:pPr>
            <a:endParaRPr lang="en-US" sz="2200" b="1">
              <a:solidFill>
                <a:srgbClr val="002060"/>
              </a:solidFill>
              <a:latin typeface="Cambria" pitchFamily="18" charset="0"/>
            </a:endParaRPr>
          </a:p>
          <a:p>
            <a:pPr marL="179388" indent="-179388" algn="just" eaLnBrk="0" hangingPunct="0">
              <a:spcBef>
                <a:spcPts val="600"/>
              </a:spcBef>
              <a:spcAft>
                <a:spcPts val="600"/>
              </a:spcAft>
            </a:pPr>
            <a:endParaRPr lang="en-US" sz="2200" b="1">
              <a:solidFill>
                <a:srgbClr val="002060"/>
              </a:solidFill>
              <a:latin typeface="Cambria" pitchFamily="18" charset="0"/>
            </a:endParaRPr>
          </a:p>
          <a:p>
            <a:pPr marL="179388" indent="-179388" algn="just" eaLnBrk="0" hangingPunct="0">
              <a:spcBef>
                <a:spcPts val="600"/>
              </a:spcBef>
              <a:spcAft>
                <a:spcPts val="600"/>
              </a:spcAft>
            </a:pPr>
            <a:endParaRPr lang="en-US" sz="2200" b="1">
              <a:solidFill>
                <a:srgbClr val="002060"/>
              </a:solidFill>
              <a:latin typeface="Cambria" pitchFamily="18" charset="0"/>
            </a:endParaRPr>
          </a:p>
          <a:p>
            <a:pPr marL="179388" indent="-179388" algn="just" eaLnBrk="0" hangingPunct="0">
              <a:spcBef>
                <a:spcPts val="600"/>
              </a:spcBef>
              <a:spcAft>
                <a:spcPts val="600"/>
              </a:spcAft>
            </a:pPr>
            <a:endParaRPr lang="en-US" sz="2200" b="1">
              <a:solidFill>
                <a:srgbClr val="002060"/>
              </a:solidFill>
              <a:latin typeface="Cambria" pitchFamily="18" charset="0"/>
            </a:endParaRPr>
          </a:p>
          <a:p>
            <a:pPr marL="179388" indent="-179388" algn="just" eaLnBrk="0" hangingPunct="0">
              <a:spcBef>
                <a:spcPts val="600"/>
              </a:spcBef>
              <a:spcAft>
                <a:spcPts val="600"/>
              </a:spcAft>
            </a:pPr>
            <a:endParaRPr lang="en-US" sz="1200" b="1">
              <a:solidFill>
                <a:srgbClr val="002060"/>
              </a:solidFill>
              <a:latin typeface="Cambria" pitchFamily="18" charset="0"/>
            </a:endParaRPr>
          </a:p>
          <a:p>
            <a:pPr marL="179388" indent="-179388" algn="just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200" b="1">
                <a:solidFill>
                  <a:srgbClr val="002060"/>
                </a:solidFill>
                <a:latin typeface="Cambria" pitchFamily="18" charset="0"/>
              </a:rPr>
              <a:t>What is required? </a:t>
            </a:r>
            <a:r>
              <a:rPr lang="en-US" sz="2200">
                <a:latin typeface="Cambria" pitchFamily="18" charset="0"/>
              </a:rPr>
              <a:t>It works on </a:t>
            </a:r>
            <a:r>
              <a:rPr lang="en-US" sz="2200" b="1">
                <a:latin typeface="Cambria" pitchFamily="18" charset="0"/>
              </a:rPr>
              <a:t>run-off triangles </a:t>
            </a:r>
            <a:r>
              <a:rPr lang="en-US" sz="2200">
                <a:latin typeface="Cambria" pitchFamily="18" charset="0"/>
              </a:rPr>
              <a:t>(</a:t>
            </a:r>
            <a:r>
              <a:rPr lang="en-US" sz="2200" b="1">
                <a:latin typeface="Cambria" pitchFamily="18" charset="0"/>
              </a:rPr>
              <a:t>adding expert knowledge</a:t>
            </a:r>
            <a:r>
              <a:rPr lang="en-US" sz="2200">
                <a:latin typeface="Cambria" pitchFamily="18" charset="0"/>
              </a:rPr>
              <a:t> if available).</a:t>
            </a: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468313" y="2949575"/>
            <a:ext cx="4824412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002060"/>
                </a:solidFill>
                <a:latin typeface="Cambria" pitchFamily="18" charset="0"/>
              </a:rPr>
              <a:t>Why? </a:t>
            </a:r>
            <a:endParaRPr lang="en-US" sz="2200" dirty="0">
              <a:latin typeface="Cambria" pitchFamily="18" charset="0"/>
            </a:endParaRPr>
          </a:p>
          <a:p>
            <a:pPr lvl="1" eaLnBrk="0" hangingPunct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2200" b="1" dirty="0" smtClean="0">
                <a:latin typeface="Cambria" pitchFamily="18" charset="0"/>
              </a:rPr>
              <a:t>Connection </a:t>
            </a:r>
            <a:r>
              <a:rPr lang="en-US" sz="2200" b="1" dirty="0" smtClean="0">
                <a:latin typeface="Cambria" pitchFamily="18" charset="0"/>
              </a:rPr>
              <a:t>with </a:t>
            </a:r>
            <a:r>
              <a:rPr lang="en-US" sz="2200" b="1" dirty="0">
                <a:latin typeface="Cambria" pitchFamily="18" charset="0"/>
              </a:rPr>
              <a:t>classical </a:t>
            </a:r>
            <a:r>
              <a:rPr lang="en-US" sz="2200" b="1" dirty="0" smtClean="0">
                <a:latin typeface="Cambria" pitchFamily="18" charset="0"/>
              </a:rPr>
              <a:t>reserving (tacit knowledge)</a:t>
            </a:r>
            <a:endParaRPr lang="en-US" sz="2200" b="1" dirty="0">
              <a:latin typeface="Cambria" pitchFamily="18" charset="0"/>
            </a:endParaRPr>
          </a:p>
          <a:p>
            <a:pPr lvl="1" eaLnBrk="0" hangingPunct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2200" dirty="0">
                <a:latin typeface="Cambria" pitchFamily="18" charset="0"/>
              </a:rPr>
              <a:t>Intrinsic </a:t>
            </a:r>
            <a:r>
              <a:rPr lang="en-US" sz="2200" b="1" dirty="0">
                <a:latin typeface="Cambria" pitchFamily="18" charset="0"/>
              </a:rPr>
              <a:t>tail</a:t>
            </a:r>
            <a:r>
              <a:rPr lang="en-US" sz="2200" dirty="0">
                <a:latin typeface="Cambria" pitchFamily="18" charset="0"/>
              </a:rPr>
              <a:t> estimation</a:t>
            </a:r>
          </a:p>
          <a:p>
            <a:pPr lvl="1" eaLnBrk="0" hangingPunct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2200" b="1" dirty="0">
                <a:latin typeface="Cambria" pitchFamily="18" charset="0"/>
              </a:rPr>
              <a:t>RBNS</a:t>
            </a:r>
            <a:r>
              <a:rPr lang="en-US" sz="2200" dirty="0">
                <a:latin typeface="Cambria" pitchFamily="18" charset="0"/>
              </a:rPr>
              <a:t> and </a:t>
            </a:r>
            <a:r>
              <a:rPr lang="en-US" sz="2200" b="1" dirty="0">
                <a:latin typeface="Cambria" pitchFamily="18" charset="0"/>
              </a:rPr>
              <a:t>IBNR</a:t>
            </a:r>
            <a:r>
              <a:rPr lang="en-US" sz="2200" dirty="0">
                <a:latin typeface="Cambria" pitchFamily="18" charset="0"/>
              </a:rPr>
              <a:t> claims</a:t>
            </a:r>
          </a:p>
          <a:p>
            <a:pPr lvl="1" eaLnBrk="0" hangingPunct="0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Font typeface="Wingdings" pitchFamily="2" charset="2"/>
              <a:buChar char="ü"/>
            </a:pPr>
            <a:r>
              <a:rPr lang="en-US" sz="2200" dirty="0">
                <a:latin typeface="Cambria" pitchFamily="18" charset="0"/>
              </a:rPr>
              <a:t>The distribution:</a:t>
            </a:r>
            <a:r>
              <a:rPr lang="en-US" sz="2200" b="1" dirty="0">
                <a:latin typeface="Cambria" pitchFamily="18" charset="0"/>
              </a:rPr>
              <a:t> full cash-flow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8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The modelled data: </a:t>
            </a:r>
            <a:r>
              <a:rPr lang="en-GB" smtClean="0">
                <a:solidFill>
                  <a:schemeClr val="tx1"/>
                </a:solidFill>
              </a:rPr>
              <a:t>two run-off triangles</a:t>
            </a:r>
          </a:p>
        </p:txBody>
      </p:sp>
      <p:sp>
        <p:nvSpPr>
          <p:cNvPr id="1449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11188" y="2060575"/>
            <a:ext cx="3889375" cy="37099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F99D31"/>
              </a:buClr>
            </a:pPr>
            <a:r>
              <a:rPr lang="en-US" smtClean="0"/>
              <a:t>We model annual/quarterly run-off triangles:</a:t>
            </a:r>
          </a:p>
          <a:p>
            <a:pPr marL="523875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q"/>
            </a:pPr>
            <a:r>
              <a:rPr lang="en-US" b="1" smtClean="0"/>
              <a:t>Incremental aggregated payments</a:t>
            </a:r>
            <a:r>
              <a:rPr lang="en-US" smtClean="0"/>
              <a:t> (paid triangle).</a:t>
            </a:r>
          </a:p>
          <a:p>
            <a:pPr marL="523875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q"/>
            </a:pPr>
            <a:endParaRPr lang="en-US" smtClean="0"/>
          </a:p>
          <a:p>
            <a:pPr marL="523875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q"/>
            </a:pPr>
            <a:r>
              <a:rPr lang="en-US" b="1" smtClean="0"/>
              <a:t>Incremental aggregated counts data</a:t>
            </a:r>
            <a:r>
              <a:rPr lang="en-US" smtClean="0"/>
              <a:t>, which is assumed to have fully run off.</a:t>
            </a:r>
          </a:p>
        </p:txBody>
      </p:sp>
      <p:grpSp>
        <p:nvGrpSpPr>
          <p:cNvPr id="14500" name="16 Grupo"/>
          <p:cNvGrpSpPr>
            <a:grpSpLocks/>
          </p:cNvGrpSpPr>
          <p:nvPr/>
        </p:nvGrpSpPr>
        <p:grpSpPr bwMode="auto">
          <a:xfrm>
            <a:off x="4643438" y="1844675"/>
            <a:ext cx="4187825" cy="4579938"/>
            <a:chOff x="4573466" y="1844824"/>
            <a:chExt cx="4186603" cy="4579685"/>
          </a:xfrm>
        </p:grpSpPr>
        <p:sp>
          <p:nvSpPr>
            <p:cNvPr id="14501" name="Line 11"/>
            <p:cNvSpPr>
              <a:spLocks noChangeShapeType="1"/>
            </p:cNvSpPr>
            <p:nvPr/>
          </p:nvSpPr>
          <p:spPr bwMode="auto">
            <a:xfrm>
              <a:off x="5190392" y="2104921"/>
              <a:ext cx="35227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502" name="TextBox 9"/>
            <p:cNvSpPr txBox="1">
              <a:spLocks noChangeArrowheads="1"/>
            </p:cNvSpPr>
            <p:nvPr/>
          </p:nvSpPr>
          <p:spPr bwMode="auto">
            <a:xfrm>
              <a:off x="4592516" y="2249385"/>
              <a:ext cx="331177" cy="158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A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C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C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I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D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E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N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4503" name="TextBox 10"/>
            <p:cNvSpPr txBox="1">
              <a:spLocks noChangeArrowheads="1"/>
            </p:cNvSpPr>
            <p:nvPr/>
          </p:nvSpPr>
          <p:spPr bwMode="auto">
            <a:xfrm>
              <a:off x="6120913" y="1844824"/>
              <a:ext cx="170863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100" b="1">
                  <a:solidFill>
                    <a:srgbClr val="000000"/>
                  </a:solidFill>
                </a:rPr>
                <a:t>D E V E L O P M E N T</a:t>
              </a:r>
            </a:p>
          </p:txBody>
        </p:sp>
        <p:sp>
          <p:nvSpPr>
            <p:cNvPr id="14504" name="Line 12"/>
            <p:cNvSpPr>
              <a:spLocks noChangeShapeType="1"/>
            </p:cNvSpPr>
            <p:nvPr/>
          </p:nvSpPr>
          <p:spPr bwMode="auto">
            <a:xfrm>
              <a:off x="5237284" y="4481409"/>
              <a:ext cx="35227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505" name="TextBox 14"/>
            <p:cNvSpPr txBox="1">
              <a:spLocks noChangeArrowheads="1"/>
            </p:cNvSpPr>
            <p:nvPr/>
          </p:nvSpPr>
          <p:spPr bwMode="auto">
            <a:xfrm rot="10800000" flipH="1" flipV="1">
              <a:off x="4573466" y="4697310"/>
              <a:ext cx="331177" cy="1570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A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C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C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I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D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E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N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4506" name="TextBox 15"/>
            <p:cNvSpPr txBox="1">
              <a:spLocks noChangeArrowheads="1"/>
            </p:cNvSpPr>
            <p:nvPr/>
          </p:nvSpPr>
          <p:spPr bwMode="auto">
            <a:xfrm>
              <a:off x="6235212" y="4219724"/>
              <a:ext cx="132910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100" b="1">
                  <a:solidFill>
                    <a:srgbClr val="000000"/>
                  </a:solidFill>
                </a:rPr>
                <a:t>R E P O R T I N G</a:t>
              </a:r>
            </a:p>
          </p:txBody>
        </p:sp>
        <p:graphicFrame>
          <p:nvGraphicFramePr>
            <p:cNvPr id="14496" name="Object 160"/>
            <p:cNvGraphicFramePr>
              <a:graphicFrameLocks noChangeAspect="1"/>
            </p:cNvGraphicFramePr>
            <p:nvPr/>
          </p:nvGraphicFramePr>
          <p:xfrm>
            <a:off x="5190392" y="2249384"/>
            <a:ext cx="3522785" cy="172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4" name="Worksheet" r:id="rId4" imgW="3562350" imgH="1790700" progId="Excel.Sheet.8">
                    <p:embed/>
                  </p:oleObj>
                </mc:Choice>
                <mc:Fallback>
                  <p:oleObj name="Worksheet" r:id="rId4" imgW="3562350" imgH="1790700" progId="Excel.Sheet.8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12978"/>
                        <a:stretch>
                          <a:fillRect/>
                        </a:stretch>
                      </p:blipFill>
                      <p:spPr bwMode="auto">
                        <a:xfrm>
                          <a:off x="5190392" y="2249384"/>
                          <a:ext cx="3522785" cy="172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97" name="Object 161"/>
            <p:cNvGraphicFramePr>
              <a:graphicFrameLocks noChangeAspect="1"/>
            </p:cNvGraphicFramePr>
            <p:nvPr/>
          </p:nvGraphicFramePr>
          <p:xfrm>
            <a:off x="5190392" y="4697309"/>
            <a:ext cx="3522785" cy="172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5" name="Worksheet" r:id="rId6" imgW="3562485" imgH="1790790" progId="Excel.Sheet.8">
                    <p:embed/>
                  </p:oleObj>
                </mc:Choice>
                <mc:Fallback>
                  <p:oleObj name="Worksheet" r:id="rId6" imgW="3562485" imgH="1790790" progId="Excel.Sheet.8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12978"/>
                        <a:stretch>
                          <a:fillRect/>
                        </a:stretch>
                      </p:blipFill>
                      <p:spPr bwMode="auto">
                        <a:xfrm>
                          <a:off x="5190392" y="4697309"/>
                          <a:ext cx="3522785" cy="172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1857375"/>
            <a:ext cx="41465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2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The Double Chain Ladder Model</a:t>
            </a:r>
          </a:p>
        </p:txBody>
      </p:sp>
      <p:grpSp>
        <p:nvGrpSpPr>
          <p:cNvPr id="16387" name="4 Grupo"/>
          <p:cNvGrpSpPr>
            <a:grpSpLocks/>
          </p:cNvGrpSpPr>
          <p:nvPr/>
        </p:nvGrpSpPr>
        <p:grpSpPr bwMode="auto">
          <a:xfrm>
            <a:off x="688975" y="2420938"/>
            <a:ext cx="4365625" cy="3917950"/>
            <a:chOff x="688649" y="2420888"/>
            <a:chExt cx="4365337" cy="3918673"/>
          </a:xfrm>
        </p:grpSpPr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688649" y="2420888"/>
              <a:ext cx="4316128" cy="387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GB" sz="2200" b="1" dirty="0">
                  <a:latin typeface="+mn-lt"/>
                  <a:cs typeface="+mn-cs"/>
                </a:rPr>
                <a:t>Ultimate claim numbers</a:t>
              </a:r>
              <a:r>
                <a:rPr lang="en-GB" sz="2200" dirty="0">
                  <a:latin typeface="+mn-lt"/>
                  <a:cs typeface="+mn-cs"/>
                </a:rPr>
                <a:t>:       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GB" sz="2200" b="1" dirty="0">
                  <a:latin typeface="+mn-lt"/>
                  <a:cs typeface="+mn-cs"/>
                </a:rPr>
                <a:t>Reporting delay</a:t>
              </a:r>
              <a:r>
                <a:rPr lang="en-GB" sz="2200" dirty="0">
                  <a:latin typeface="+mn-lt"/>
                  <a:cs typeface="+mn-cs"/>
                </a:rPr>
                <a:t>:        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GB" sz="2200" b="1" dirty="0">
                  <a:latin typeface="+mn-lt"/>
                  <a:cs typeface="+mn-cs"/>
                </a:rPr>
                <a:t>Settlement delay</a:t>
              </a:r>
              <a:r>
                <a:rPr lang="en-GB" sz="2200" dirty="0">
                  <a:latin typeface="+mn-lt"/>
                  <a:cs typeface="+mn-cs"/>
                </a:rPr>
                <a:t>: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GB" sz="2200" b="1" dirty="0">
                  <a:latin typeface="+mn-lt"/>
                  <a:cs typeface="+mn-cs"/>
                </a:rPr>
                <a:t>Development delay</a:t>
              </a:r>
              <a:r>
                <a:rPr lang="en-GB" sz="2200" dirty="0">
                  <a:latin typeface="+mn-lt"/>
                  <a:cs typeface="+mn-cs"/>
                </a:rPr>
                <a:t>: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GB" sz="2200" b="1" dirty="0">
                  <a:latin typeface="+mn-lt"/>
                  <a:cs typeface="+mn-cs"/>
                </a:rPr>
                <a:t>Ultimate payment numbers</a:t>
              </a:r>
              <a:r>
                <a:rPr lang="en-GB" sz="2200" dirty="0">
                  <a:latin typeface="+mn-lt"/>
                  <a:cs typeface="+mn-cs"/>
                </a:rPr>
                <a:t>: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GB" sz="2200" b="1" dirty="0">
                  <a:latin typeface="+mn-lt"/>
                  <a:cs typeface="+mn-cs"/>
                </a:rPr>
                <a:t>Severity:</a:t>
              </a:r>
            </a:p>
            <a:p>
              <a:pPr marL="533400" lvl="1" indent="-258763"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ü"/>
                <a:defRPr/>
              </a:pPr>
              <a:r>
                <a:rPr lang="en-GB" sz="2200" dirty="0">
                  <a:latin typeface="+mn-lt"/>
                  <a:cs typeface="+mn-cs"/>
                </a:rPr>
                <a:t>underwriting inflation:</a:t>
              </a:r>
            </a:p>
            <a:p>
              <a:pPr marL="533400" lvl="1" indent="-258763"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ü"/>
                <a:defRPr/>
              </a:pPr>
              <a:r>
                <a:rPr lang="en-GB" sz="2200" dirty="0">
                  <a:latin typeface="+mn-lt"/>
                  <a:cs typeface="+mn-cs"/>
                </a:rPr>
                <a:t>delay mean dependencies:</a:t>
              </a:r>
            </a:p>
          </p:txBody>
        </p:sp>
        <p:pic>
          <p:nvPicPr>
            <p:cNvPr id="16390" name="Picture 3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67944" y="2420888"/>
              <a:ext cx="298938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1" name="Picture 36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27984" y="4392910"/>
              <a:ext cx="298938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2" name="Picture 3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92942" y="3384798"/>
              <a:ext cx="298938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3" name="Picture 4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19872" y="3884662"/>
              <a:ext cx="298938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4" name="Picture 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50146" y="2924944"/>
              <a:ext cx="378069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5" name="Picture 22"/>
            <p:cNvPicPr>
              <a:picLocks noChangeAspect="1" noChangeArrowheads="1"/>
            </p:cNvPicPr>
            <p:nvPr/>
          </p:nvPicPr>
          <p:blipFill>
            <a:blip r:embed="rId8"/>
            <a:srcRect l="56250" t="68234" r="36844" b="20186"/>
            <a:stretch>
              <a:fillRect/>
            </a:stretch>
          </p:blipFill>
          <p:spPr bwMode="auto">
            <a:xfrm>
              <a:off x="4572000" y="5834439"/>
              <a:ext cx="481986" cy="505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6" name="Picture 24"/>
            <p:cNvPicPr>
              <a:picLocks noChangeAspect="1" noChangeArrowheads="1"/>
            </p:cNvPicPr>
            <p:nvPr/>
          </p:nvPicPr>
          <p:blipFill>
            <a:blip r:embed="rId8"/>
            <a:srcRect l="63069" t="71205" r="32672" b="21523"/>
            <a:stretch>
              <a:fillRect/>
            </a:stretch>
          </p:blipFill>
          <p:spPr bwMode="auto">
            <a:xfrm>
              <a:off x="4139952" y="5445224"/>
              <a:ext cx="297246" cy="317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2 CuadroTexto"/>
          <p:cNvSpPr txBox="1"/>
          <p:nvPr/>
        </p:nvSpPr>
        <p:spPr>
          <a:xfrm>
            <a:off x="539750" y="1906588"/>
            <a:ext cx="4603750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200" b="1" dirty="0">
                <a:solidFill>
                  <a:srgbClr val="C00000"/>
                </a:solidFill>
                <a:latin typeface="+mn-lt"/>
                <a:cs typeface="+mn-cs"/>
              </a:rPr>
              <a:t>Parameters</a:t>
            </a:r>
            <a:r>
              <a:rPr lang="en-GB" sz="2200" dirty="0">
                <a:latin typeface="+mn-lt"/>
                <a:cs typeface="+mn-cs"/>
              </a:rPr>
              <a:t> involved in the model: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Implementing Double Chain Ladder</a:t>
            </a:r>
          </a:p>
        </p:txBody>
      </p:sp>
      <p:graphicFrame>
        <p:nvGraphicFramePr>
          <p:cNvPr id="3" name="2 Diagrama"/>
          <p:cNvGraphicFramePr/>
          <p:nvPr/>
        </p:nvGraphicFramePr>
        <p:xfrm>
          <a:off x="947936" y="2029296"/>
          <a:ext cx="7800528" cy="456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5" name="Line 10"/>
          <p:cNvSpPr>
            <a:spLocks noChangeShapeType="1"/>
          </p:cNvSpPr>
          <p:nvPr/>
        </p:nvSpPr>
        <p:spPr bwMode="auto">
          <a:xfrm>
            <a:off x="962025" y="2422525"/>
            <a:ext cx="0" cy="1511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44046" name="Line 9"/>
          <p:cNvSpPr>
            <a:spLocks noChangeShapeType="1"/>
          </p:cNvSpPr>
          <p:nvPr/>
        </p:nvSpPr>
        <p:spPr bwMode="auto">
          <a:xfrm>
            <a:off x="965200" y="4856163"/>
            <a:ext cx="0" cy="1511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grpSp>
        <p:nvGrpSpPr>
          <p:cNvPr id="44047" name="3 Grupo"/>
          <p:cNvGrpSpPr>
            <a:grpSpLocks/>
          </p:cNvGrpSpPr>
          <p:nvPr/>
        </p:nvGrpSpPr>
        <p:grpSpPr bwMode="auto">
          <a:xfrm>
            <a:off x="611188" y="1946275"/>
            <a:ext cx="4186237" cy="4578350"/>
            <a:chOff x="4573466" y="1844824"/>
            <a:chExt cx="4186603" cy="4579685"/>
          </a:xfrm>
        </p:grpSpPr>
        <p:sp>
          <p:nvSpPr>
            <p:cNvPr id="44051" name="Line 11"/>
            <p:cNvSpPr>
              <a:spLocks noChangeShapeType="1"/>
            </p:cNvSpPr>
            <p:nvPr/>
          </p:nvSpPr>
          <p:spPr bwMode="auto">
            <a:xfrm>
              <a:off x="5190392" y="2104921"/>
              <a:ext cx="35227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052" name="TextBox 9"/>
            <p:cNvSpPr txBox="1">
              <a:spLocks noChangeArrowheads="1"/>
            </p:cNvSpPr>
            <p:nvPr/>
          </p:nvSpPr>
          <p:spPr bwMode="auto">
            <a:xfrm>
              <a:off x="4592516" y="2249385"/>
              <a:ext cx="331177" cy="158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A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C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C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I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D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E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N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44053" name="TextBox 10"/>
            <p:cNvSpPr txBox="1">
              <a:spLocks noChangeArrowheads="1"/>
            </p:cNvSpPr>
            <p:nvPr/>
          </p:nvSpPr>
          <p:spPr bwMode="auto">
            <a:xfrm>
              <a:off x="6120913" y="1844824"/>
              <a:ext cx="170863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100" b="1">
                  <a:solidFill>
                    <a:srgbClr val="000000"/>
                  </a:solidFill>
                </a:rPr>
                <a:t>D E V E L O P M E N T</a:t>
              </a:r>
            </a:p>
          </p:txBody>
        </p:sp>
        <p:sp>
          <p:nvSpPr>
            <p:cNvPr id="44054" name="Line 12"/>
            <p:cNvSpPr>
              <a:spLocks noChangeShapeType="1"/>
            </p:cNvSpPr>
            <p:nvPr/>
          </p:nvSpPr>
          <p:spPr bwMode="auto">
            <a:xfrm>
              <a:off x="5237284" y="4481409"/>
              <a:ext cx="35227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055" name="TextBox 14"/>
            <p:cNvSpPr txBox="1">
              <a:spLocks noChangeArrowheads="1"/>
            </p:cNvSpPr>
            <p:nvPr/>
          </p:nvSpPr>
          <p:spPr bwMode="auto">
            <a:xfrm rot="10800000" flipH="1" flipV="1">
              <a:off x="4573466" y="4697310"/>
              <a:ext cx="331177" cy="1570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A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C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C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I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D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E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N</a:t>
              </a:r>
            </a:p>
            <a:p>
              <a:pPr algn="ctr"/>
              <a:r>
                <a:rPr lang="en-GB" sz="1200" b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44056" name="TextBox 15"/>
            <p:cNvSpPr txBox="1">
              <a:spLocks noChangeArrowheads="1"/>
            </p:cNvSpPr>
            <p:nvPr/>
          </p:nvSpPr>
          <p:spPr bwMode="auto">
            <a:xfrm>
              <a:off x="6235212" y="4219724"/>
              <a:ext cx="132910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100" b="1">
                  <a:solidFill>
                    <a:srgbClr val="000000"/>
                  </a:solidFill>
                </a:rPr>
                <a:t>R E P O R T I N G</a:t>
              </a:r>
            </a:p>
          </p:txBody>
        </p:sp>
        <p:graphicFrame>
          <p:nvGraphicFramePr>
            <p:cNvPr id="44043" name="Object 11"/>
            <p:cNvGraphicFramePr>
              <a:graphicFrameLocks noChangeAspect="1"/>
            </p:cNvGraphicFramePr>
            <p:nvPr/>
          </p:nvGraphicFramePr>
          <p:xfrm>
            <a:off x="5190392" y="2249384"/>
            <a:ext cx="3522785" cy="172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1" name="Worksheet" r:id="rId4" imgW="3562350" imgH="1790700" progId="Excel.Sheet.8">
                    <p:embed/>
                  </p:oleObj>
                </mc:Choice>
                <mc:Fallback>
                  <p:oleObj name="Worksheet" r:id="rId4" imgW="3562350" imgH="1790700" progId="Excel.Sheet.8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12978"/>
                        <a:stretch>
                          <a:fillRect/>
                        </a:stretch>
                      </p:blipFill>
                      <p:spPr bwMode="auto">
                        <a:xfrm>
                          <a:off x="5190392" y="2249384"/>
                          <a:ext cx="3522785" cy="172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4" name="Object 12"/>
            <p:cNvGraphicFramePr>
              <a:graphicFrameLocks noChangeAspect="1"/>
            </p:cNvGraphicFramePr>
            <p:nvPr/>
          </p:nvGraphicFramePr>
          <p:xfrm>
            <a:off x="5190392" y="4697309"/>
            <a:ext cx="3522785" cy="172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2" name="Worksheet" r:id="rId6" imgW="3562485" imgH="1790790" progId="Excel.Sheet.8">
                    <p:embed/>
                  </p:oleObj>
                </mc:Choice>
                <mc:Fallback>
                  <p:oleObj name="Worksheet" r:id="rId6" imgW="3562485" imgH="1790790" progId="Excel.Sheet.8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12978"/>
                        <a:stretch>
                          <a:fillRect/>
                        </a:stretch>
                      </p:blipFill>
                      <p:spPr bwMode="auto">
                        <a:xfrm>
                          <a:off x="5190392" y="4697309"/>
                          <a:ext cx="3522785" cy="172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8" name="1 Título"/>
          <p:cNvSpPr>
            <a:spLocks noGrp="1"/>
          </p:cNvSpPr>
          <p:nvPr>
            <p:ph type="title" idx="4294967295"/>
          </p:nvPr>
        </p:nvSpPr>
        <p:spPr bwMode="auto">
          <a:xfrm>
            <a:off x="1508125" y="1052513"/>
            <a:ext cx="7385050" cy="476250"/>
          </a:xfrm>
          <a:prstGeom prst="rect">
            <a:avLst/>
          </a:prstGeom>
          <a:noFill/>
          <a:ln w="19050">
            <a:bevel/>
            <a:headEnd/>
            <a:tailEnd/>
          </a:ln>
        </p:spPr>
        <p:txBody>
          <a:bodyPr/>
          <a:lstStyle/>
          <a:p>
            <a:pPr algn="r"/>
            <a:r>
              <a:rPr lang="en-GB" sz="2800" smtClean="0"/>
              <a:t>Visualizing the data: </a:t>
            </a:r>
            <a:r>
              <a:rPr lang="en-GB" sz="2800" smtClean="0">
                <a:solidFill>
                  <a:schemeClr val="tx1"/>
                </a:solidFill>
              </a:rPr>
              <a:t>the histogram</a:t>
            </a:r>
          </a:p>
        </p:txBody>
      </p:sp>
      <p:pic>
        <p:nvPicPr>
          <p:cNvPr id="44049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51500" y="4333875"/>
            <a:ext cx="2665413" cy="237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50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99113" y="1773238"/>
            <a:ext cx="2659062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1 Título"/>
          <p:cNvSpPr>
            <a:spLocks noGrp="1"/>
          </p:cNvSpPr>
          <p:nvPr>
            <p:ph type="title"/>
          </p:nvPr>
        </p:nvSpPr>
        <p:spPr bwMode="auto">
          <a:xfrm>
            <a:off x="1508125" y="1052513"/>
            <a:ext cx="7385050" cy="476250"/>
          </a:xfrm>
          <a:noFill/>
          <a:ln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The kernel: </a:t>
            </a:r>
            <a:r>
              <a:rPr lang="en-GB" smtClean="0">
                <a:solidFill>
                  <a:schemeClr val="tx1"/>
                </a:solidFill>
              </a:rPr>
              <a:t>calibrating the model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39750" y="2133600"/>
            <a:ext cx="4824413" cy="935038"/>
          </a:xfrm>
          <a:prstGeom prst="rect">
            <a:avLst/>
          </a:prstGeom>
        </p:spPr>
        <p:txBody>
          <a:bodyPr/>
          <a:lstStyle>
            <a:lvl1pPr marL="179388" indent="-1793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663" indent="-16668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2pPr>
            <a:lvl3pPr marL="538163" indent="-188913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3pPr>
            <a:lvl4pPr marL="712788" indent="-173038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4pPr>
            <a:lvl5pPr marL="898525" indent="-184150"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</a:defRPr>
            </a:lvl5pPr>
            <a:lvl6pPr marL="13557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6pPr>
            <a:lvl7pPr marL="18129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7pPr>
            <a:lvl8pPr marL="22701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8pPr>
            <a:lvl9pPr marL="2727325" indent="-184150" algn="l" rtl="0" fontAlgn="base">
              <a:spcBef>
                <a:spcPct val="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marL="360000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kern="0" dirty="0"/>
              <a:t>The available information </a:t>
            </a:r>
            <a:r>
              <a:rPr lang="en-US" kern="0" dirty="0" smtClean="0"/>
              <a:t>could make </a:t>
            </a:r>
            <a:r>
              <a:rPr lang="en-US" kern="0" dirty="0"/>
              <a:t>a model infeasible in practice</a:t>
            </a:r>
            <a:r>
              <a:rPr lang="en-US" kern="0" dirty="0" smtClean="0"/>
              <a:t>.</a:t>
            </a:r>
            <a:endParaRPr lang="es-ES" kern="0" dirty="0"/>
          </a:p>
        </p:txBody>
      </p:sp>
      <p:grpSp>
        <p:nvGrpSpPr>
          <p:cNvPr id="6" name="5 Grupo"/>
          <p:cNvGrpSpPr>
            <a:grpSpLocks/>
          </p:cNvGrpSpPr>
          <p:nvPr/>
        </p:nvGrpSpPr>
        <p:grpSpPr bwMode="auto">
          <a:xfrm>
            <a:off x="539750" y="3068638"/>
            <a:ext cx="4824413" cy="3384550"/>
            <a:chOff x="539552" y="3068960"/>
            <a:chExt cx="4824537" cy="3384376"/>
          </a:xfrm>
        </p:grpSpPr>
        <p:sp>
          <p:nvSpPr>
            <p:cNvPr id="11" name="2 Marcador de contenido"/>
            <p:cNvSpPr txBox="1">
              <a:spLocks/>
            </p:cNvSpPr>
            <p:nvPr/>
          </p:nvSpPr>
          <p:spPr>
            <a:xfrm>
              <a:off x="539552" y="3068960"/>
              <a:ext cx="4824537" cy="3384376"/>
            </a:xfrm>
            <a:prstGeom prst="rect">
              <a:avLst/>
            </a:prstGeom>
          </p:spPr>
          <p:txBody>
            <a:bodyPr/>
            <a:lstStyle>
              <a:lvl1pPr marL="179388" indent="-1793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7663" indent="-16668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+mn-lt"/>
                </a:defRPr>
              </a:lvl2pPr>
              <a:lvl3pPr marL="538163" indent="-188913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+mn-lt"/>
                </a:defRPr>
              </a:lvl3pPr>
              <a:lvl4pPr marL="712788" indent="-173038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+mn-lt"/>
                </a:defRPr>
              </a:lvl4pPr>
              <a:lvl5pPr marL="898525" indent="-18415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+mn-lt"/>
                </a:defRPr>
              </a:lvl5pPr>
              <a:lvl6pPr marL="1355725" indent="-184150" algn="l" rtl="0" fontAlgn="base">
                <a:spcBef>
                  <a:spcPct val="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+mn-lt"/>
                </a:defRPr>
              </a:lvl6pPr>
              <a:lvl7pPr marL="1812925" indent="-184150" algn="l" rtl="0" fontAlgn="base">
                <a:spcBef>
                  <a:spcPct val="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+mn-lt"/>
                </a:defRPr>
              </a:lvl7pPr>
              <a:lvl8pPr marL="2270125" indent="-184150" algn="l" rtl="0" fontAlgn="base">
                <a:spcBef>
                  <a:spcPct val="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+mn-lt"/>
                </a:defRPr>
              </a:lvl8pPr>
              <a:lvl9pPr marL="2727325" indent="-184150" algn="l" rtl="0" fontAlgn="base">
                <a:spcBef>
                  <a:spcPct val="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60000" indent="-342900" algn="just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75000"/>
                <a:buFont typeface="Wingdings" pitchFamily="2" charset="2"/>
                <a:buChar char="q"/>
                <a:defRPr/>
              </a:pPr>
              <a:r>
                <a:rPr lang="en-US" kern="0" dirty="0" smtClean="0"/>
                <a:t>From two run-off triangles, the </a:t>
              </a:r>
              <a:r>
                <a:rPr lang="en-US" b="1" kern="0" dirty="0" smtClean="0">
                  <a:solidFill>
                    <a:srgbClr val="002060"/>
                  </a:solidFill>
                </a:rPr>
                <a:t>Double Chain Ladder Method </a:t>
              </a:r>
              <a:r>
                <a:rPr lang="en-US" kern="0" dirty="0" smtClean="0"/>
                <a:t>estimate a model such as:</a:t>
              </a:r>
            </a:p>
            <a:p>
              <a:pPr marL="17100" indent="0" algn="just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75000"/>
                <a:defRPr/>
              </a:pPr>
              <a:r>
                <a:rPr lang="en-US" kern="0" dirty="0"/>
                <a:t>	</a:t>
              </a:r>
              <a:r>
                <a:rPr lang="en-US" kern="0" dirty="0" smtClean="0"/>
                <a:t>severity mean:</a:t>
              </a:r>
            </a:p>
            <a:p>
              <a:pPr marL="17100" indent="0" algn="just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75000"/>
                <a:defRPr/>
              </a:pPr>
              <a:r>
                <a:rPr lang="en-US" kern="0" dirty="0"/>
                <a:t>	</a:t>
              </a:r>
              <a:r>
                <a:rPr lang="en-US" kern="0" dirty="0" smtClean="0"/>
                <a:t>severity variance:</a:t>
              </a:r>
            </a:p>
            <a:p>
              <a:pPr marL="360000" indent="-342900" algn="just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75000"/>
                <a:buFont typeface="Wingdings" pitchFamily="2" charset="2"/>
                <a:buChar char="q"/>
                <a:defRPr/>
              </a:pPr>
              <a:r>
                <a:rPr lang="en-US" b="1" kern="0" dirty="0" smtClean="0"/>
                <a:t>Classical chain ladder technique is applied twice</a:t>
              </a:r>
              <a:r>
                <a:rPr lang="en-US" kern="0" dirty="0" smtClean="0"/>
                <a:t> to give everything needed to estimate.</a:t>
              </a:r>
              <a:endParaRPr lang="en-US" dirty="0">
                <a:solidFill>
                  <a:srgbClr val="002060"/>
                </a:solidFill>
              </a:endParaRPr>
            </a:p>
            <a:p>
              <a:pPr marL="360000" indent="-342900" algn="just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75000"/>
                <a:buFont typeface="Wingdings" pitchFamily="2" charset="2"/>
                <a:buChar char="q"/>
                <a:defRPr/>
              </a:pPr>
              <a:endParaRPr lang="en-US" kern="0" dirty="0" smtClean="0"/>
            </a:p>
            <a:p>
              <a:pPr marL="360000" indent="-342900" algn="just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75000"/>
                <a:buFont typeface="Wingdings" pitchFamily="2" charset="2"/>
                <a:buChar char="q"/>
                <a:defRPr/>
              </a:pPr>
              <a:endParaRPr lang="es-ES" kern="0" dirty="0" smtClean="0"/>
            </a:p>
            <a:p>
              <a:pPr marL="360000" indent="-342900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75000"/>
                <a:buFont typeface="Wingdings" pitchFamily="2" charset="2"/>
                <a:buChar char="q"/>
                <a:tabLst>
                  <a:tab pos="7527925" algn="l"/>
                </a:tabLst>
                <a:defRPr/>
              </a:pPr>
              <a:endParaRPr lang="en-US" kern="0" dirty="0" smtClean="0"/>
            </a:p>
            <a:p>
              <a:pPr marL="360000" indent="-342900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75000"/>
                <a:buFont typeface="Wingdings" pitchFamily="2" charset="2"/>
                <a:buChar char="q"/>
                <a:tabLst>
                  <a:tab pos="7527925" algn="l"/>
                </a:tabLst>
                <a:defRPr/>
              </a:pPr>
              <a:endParaRPr lang="es-ES" kern="0" dirty="0" smtClean="0"/>
            </a:p>
            <a:p>
              <a:pPr marL="360000" indent="-342900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Font typeface="Wingdings" pitchFamily="2" charset="2"/>
                <a:buChar char="q"/>
                <a:tabLst>
                  <a:tab pos="7527925" algn="l"/>
                </a:tabLst>
                <a:defRPr/>
              </a:pPr>
              <a:endParaRPr lang="es-ES" kern="0" dirty="0" smtClean="0"/>
            </a:p>
            <a:p>
              <a:pPr marL="523512" indent="-342900"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q"/>
                <a:tabLst>
                  <a:tab pos="7527925" algn="l"/>
                </a:tabLst>
                <a:defRPr/>
              </a:pPr>
              <a:endParaRPr lang="es-ES" kern="0" dirty="0"/>
            </a:p>
          </p:txBody>
        </p:sp>
        <p:grpSp>
          <p:nvGrpSpPr>
            <p:cNvPr id="46087" name="4 Grupo"/>
            <p:cNvGrpSpPr>
              <a:grpSpLocks/>
            </p:cNvGrpSpPr>
            <p:nvPr/>
          </p:nvGrpSpPr>
          <p:grpSpPr bwMode="auto">
            <a:xfrm>
              <a:off x="3749030" y="4221088"/>
              <a:ext cx="1543050" cy="1041648"/>
              <a:chOff x="3707904" y="4115544"/>
              <a:chExt cx="1543050" cy="1041648"/>
            </a:xfrm>
          </p:grpSpPr>
          <p:pic>
            <p:nvPicPr>
              <p:cNvPr id="46088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003179" y="4115544"/>
                <a:ext cx="1247775" cy="485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089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07904" y="4547592"/>
                <a:ext cx="154305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2450" y="1817688"/>
            <a:ext cx="3260725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2450" y="3644900"/>
            <a:ext cx="3332163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THEME_BG_IMAGE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6ICVwIi8+DQoJCTx1aXRleHQgbmFtZT0iQklPQlROX1RJVExFIiB2YWx1ZT0iQmlvIDoiLz4NCgkJPHVpdGV4dCBuYW1lPSJESVZJREVSQlROX1RJVExFIiB2YWx1ZT0ifCIvPg0KCQk8dWl0ZXh0IG5hbWU9IkNPTlRBQ1RCVE5fVElUTEUiIHZhbHVlPSJDb250YWN0Ii8+DQoJCTx1aXRleHQgbmFtZT0iVEFCX09VVExJTkUiIHZhbHVlPSJQbGFuIi8+DQoJCTx1aXRleHQgbmFtZT0iVEFCX1RIVU1CIiB2YWx1ZT0iIE1pbmlhdHVyZSIvPg0KCQk8dWl0ZXh0IG5hbWU9IlRBQl9OT1RFUyIgdmFsdWU9Ik5vdGVzIi8+DQoJCTx1aXRleHQgbmFtZT0iVEFCX1NFQVJDSCIgdmFsdWU9IiBDaGVyY2hlci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Ob3RlcyBkZXMgZGlhcG9zaXRpdmVz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+DQoJCTx1aXRleHQgbmFtZT0iU0NSVUJCQVJTVEFUVVNfUExBWUlORyIgdmFsdWU9IuWGjeeUn+S4rSIvPg0KCQk8dWl0ZXh0IG5hbWU9IlNDUlVCQkFSU1RBVFVTX05PQVVESU8iIHZhbHVlPSLpn7Plo7DjgarjgZc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/44Kk44OI44OrIi8+DQoJCTx1aXRleHQgbmFtZT0iRFVSQVRJT05fSEVBRElORyIgdmFsdWU9IumVt+OBlSIvPg0KCQk8dWl0ZXh0IG5hbWU9IlNFQVJDSF9IRUFESU5HIiB2YWx1ZT0i5qSc57Si44GZ44KL44OG44Kt44K544OIIDogIi8+DQoJCTx1aXRleHQgbmFtZT0iVEhVTUJfSEVBRElORyIgdmFsdWU9IuOCueODqeOCpOODiSIvPg0KCQk8dWl0ZXh0IG5hbWU9IlRIVU1CX0lORk8iIHZhbHVlPSLjgrnjg6njgqTjg4njgr/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+DQoJCTx1aXRleHQgbmFtZT0iU0NSVUJCQVJTVEFUVVNfU0xJREVJTkZPIiB2YWx1ZT0i7Iqs65287J2065OcICVuIC8gJXQgfCAiLz4NCgkJPHVpdGV4dCBuYW1lPSJTQ1JVQkJBUlNUQVRVU19TVE9QUEVEIiB2YWx1ZT0i7KSR7KeA65CoIi8+DQoJCTx1aXRleHQgbmFtZT0iU0NSVUJCQVJTVEFUVVNfUExBWUlORyIgdmFsdWU9IuyerOyDnSIvPg0KCQk8dWl0ZXh0IG5hbWU9IlNDUlVCQkFSU1RBVFVTX05PQVVESU8iIHZhbHVlPSLsmKTrlJTsmKQg7JeG7J2MIi8+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+DQoJCTwhLS0gc3Vic3RpdHV0aW9uOiAlbSA9PSBtaW51dGVzIHJlbWFpbmluZyAtLT4NCgkJPCEtLSBzdWJzdGl0dXRpb246ICVzID09IHNlY29uZHMgcmVtYWluaW5nIC0tPg0KCQk8dWl0ZXh0IG5hbWU9IkVMQVBTRUQiIHZhbHVlPSIlbeu2hCAlc+y0iCDrgqjsnYwiLz4NCgkJPHVpdGV4dCBuYW1lPSJOT1RGT1VORCIgdmFsdWU9IuyXhuydjCIvPg0KCQk8dWl0ZXh0IG5hbWU9IkFUVEFDSE1FTlRTIiB2YWx1ZT0i7LKo67aAIO2MjOydvCIvPg0KCQk8IS0tIHN1YnN0aXR1dGlvbjogJXAgPT0gY3VycmVudCBzcGVha2VyJ3MgdGl0bGUgLS0+DQoJCTx1aXRleHQgbmFtZT0iQklPV0lOX1RJVExFIiB2YWx1ZT0i6rK966ClIOyGjOqwnDogJXAiLz4NCgkJPHVpdGV4dCBuYW1lPSJCSU9CVE5fVElUTEUiIHZhbHVlPSLqsr3roKUg7IaM6rCcIi8+DQoJCTx1aXRleHQgbmFtZT0iRElWSURFUkJUTl9USVRMRSIgdmFsdWU9InwiLz4NCgkJPHVpdGV4dCBuYW1lPSJDT05UQUNUQlROX1RJVExFIiB2YWx1ZT0i7Jew65297LKY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EZXRlbmlkYSIvPg0KCQk8dWl0ZXh0IG5hbWU9IlNDUlVCQkFSU1RBVFVTX1BMQVlJTkciIHZhbHVlPSJSZXByb2R1Y2llbmRvIi8+DQoJCTx1aXRleHQgbmFtZT0iU0NSVUJCQVJTVEFUVVNfTk9BVURJTyIgdmFsdWU9IlNpbiBzb25pZG8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+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+DQoJCTx1aXRleHQgbmFtZT0iQVRUQUNITUVOVFMiIHZhbHVlPSJBcmNoaXZvcyBhZGp1bnRvcyIvPg0KCQk8IS0tIHN1YnN0aXR1dGlvbjogJXAgPT0gY3VycmVudCBzcGVha2VyJ3MgdGl0bGUgLS0+DQoJCTx1aXRleHQgbmFtZT0iQklPV0lOX1RJVExFIiB2YWx1ZT0iQmlvZ3JhZsOtYTogJXAiLz4NCgkJPHVpdGV4dCBuYW1lPSJCSU9CVE5fVElUTEUiIHZhbHVlPSJCaW9ncmFmw61hIi8+DQoJCTx1aXRleHQgbmFtZT0iRElWSURFUkJUTl9USVRMRSIgdmFsdWU9InwiLz4NCgkJPHVpdGV4dCBuYW1lPSJDT05UQUNUQlROX1RJVExFIiB2YWx1ZT0iQ29udGFjdG8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+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+DQoJCTx1aXRleHQgbmFtZT0iU0NSVUJCQVJTVEFUVVNfUkVWSUVXUVVJWiIgdmFsdWU9IlJldmlzYW5kbyBxdWVzdGlvbsOhcmlvIi8+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+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8L2NvbmZpZ3VyYXRpb24+DQo="/>
  <p:tag name="MMPROD_UIDATA" val="&lt;database version=&quot;6.0&quot;&gt;&lt;object type=&quot;1&quot; unique_id=&quot;10001&quot;&gt;&lt;property id=&quot;20141&quot; value=&quot;What is wrong with the chain ladder technique(?)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1&quot;/&gt;&lt;property id=&quot;20191&quot; value=&quot;city&quot;/&gt;&lt;property id=&quot;20192&quot; value=&quot;talk.city.ac.uk&quot;/&gt;&lt;property id=&quot;20193&quot; value=&quot;0&quot;/&gt;&lt;property id=&quot;20250&quot; value=&quot;6&quot;/&gt;&lt;property id=&quot;20251&quot; value=&quot;0&quot;/&gt;&lt;property id=&quot;20259&quot; value=&quot;0&quot;/&gt;&lt;property id=&quot;20262&quot; value=&quot;189253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ontinuous Chain Ladder&amp;quot;&quot;/&gt;&lt;property id=&quot;20307&quot; value=&quot;257&quot;/&gt;&lt;property id=&quot;20309&quot; value=&quot;-1&quot;/&gt;&lt;/object&gt;&lt;object type=&quot;3&quot; unique_id=&quot;19801&quot;&gt;&lt;property id=&quot;20148&quot; value=&quot;5&quot;/&gt;&lt;property id=&quot;20300&quot; value=&quot;Slide 2 - &amp;quot;The Claims Reserving exercise&amp;quot;&quot;/&gt;&lt;property id=&quot;20307&quot; value=&quot;318&quot;/&gt;&lt;/object&gt;&lt;object type=&quot;3&quot; unique_id=&quot;19802&quot;&gt;&lt;property id=&quot;20148&quot; value=&quot;5&quot;/&gt;&lt;property id=&quot;20300&quot; value=&quot;Slide 3 - &amp;quot;An exercise which amounts about the 5% of the GNP&amp;quot;&quot;/&gt;&lt;property id=&quot;20307&quot; value=&quot;327&quot;/&gt;&lt;/object&gt;&lt;object type=&quot;3&quot; unique_id=&quot;19803&quot;&gt;&lt;property id=&quot;20148&quot; value=&quot;5&quot;/&gt;&lt;property id=&quot;20300&quot; value=&quot;Slide 4 - &amp;quot;The life of an individual claim&amp;quot;&quot;/&gt;&lt;property id=&quot;20307&quot; value=&quot;322&quot;/&gt;&lt;/object&gt;&lt;object type=&quot;3&quot; unique_id=&quot;19804&quot;&gt;&lt;property id=&quot;20148&quot; value=&quot;5&quot;/&gt;&lt;property id=&quot;20300&quot; value=&quot;Slide 5 - &amp;quot;The data&amp;quot;&quot;/&gt;&lt;property id=&quot;20307&quot; value=&quot;319&quot;/&gt;&lt;/object&gt;&lt;object type=&quot;3&quot; unique_id=&quot;19805&quot;&gt;&lt;property id=&quot;20148&quot; value=&quot;5&quot;/&gt;&lt;property id=&quot;20300&quot; value=&quot;Slide 6 - &amp;quot;When you have “more data”: going granular&amp;quot;&quot;/&gt;&lt;property id=&quot;20307&quot; value=&quot;329&quot;/&gt;&lt;/object&gt;&lt;object type=&quot;3&quot; unique_id=&quot;19806&quot;&gt;&lt;property id=&quot;20148&quot; value=&quot;5&quot;/&gt;&lt;property id=&quot;20300&quot; value=&quot;Slide 7 - &amp;quot;It is time to modernising claims reserving methodology&amp;quot;&quot;/&gt;&lt;property id=&quot;20307&quot; value=&quot;331&quot;/&gt;&lt;/object&gt;&lt;object type=&quot;3&quot; unique_id=&quot;19807&quot;&gt;&lt;property id=&quot;20148&quot; value=&quot;5&quot;/&gt;&lt;property id=&quot;20300&quot; value=&quot;Slide 8 - &amp;quot;Going granular in reserving… &amp;#x0D;&amp;#x0A;                    …but respecting the chain ladder approach &amp;quot;&quot;/&gt;&lt;property id=&quot;20307&quot; value=&quot;333&quot;/&gt;&lt;/object&gt;&lt;object type=&quot;3&quot; unique_id=&quot;19808&quot;&gt;&lt;property id=&quot;20148&quot; value=&quot;5&quot;/&gt;&lt;property id=&quot;20300&quot; value=&quot;Slide 9 - &amp;quot;Reformulating claims reserving as a density problem&amp;quot;&quot;/&gt;&lt;property id=&quot;20307&quot; value=&quot;332&quot;/&gt;&lt;/object&gt;&lt;object type=&quot;3&quot; unique_id=&quot;19809&quot;&gt;&lt;property id=&quot;20148&quot; value=&quot;5&quot;/&gt;&lt;property id=&quot;20300&quot; value=&quot;Slide 10 - &amp;quot;Solving the problem in two steps&amp;quot;&quot;/&gt;&lt;property id=&quot;20307&quot; value=&quot;350&quot;/&gt;&lt;/object&gt;&lt;object type=&quot;3&quot; unique_id=&quot;19810&quot;&gt;&lt;property id=&quot;20148&quot; value=&quot;5&quot;/&gt;&lt;property id=&quot;20300&quot; value=&quot;Slide 11 - &amp;quot;Reformulating classical chain ladder in this framework&amp;quot;&quot;/&gt;&lt;property id=&quot;20307&quot; value=&quot;338&quot;/&gt;&lt;/object&gt;&lt;object type=&quot;3&quot; unique_id=&quot;19811&quot;&gt;&lt;property id=&quot;20148&quot; value=&quot;5&quot;/&gt;&lt;property id=&quot;20300&quot; value=&quot;Slide 12 - &amp;quot;That we can learn… 1. Chain ladder is indeed granular!&amp;quot;&quot;/&gt;&lt;property id=&quot;20307&quot; value=&quot;337&quot;/&gt;&lt;/object&gt;&lt;object type=&quot;3&quot; unique_id=&quot;19812&quot;&gt;&lt;property id=&quot;20148&quot; value=&quot;5&quot;/&gt;&lt;property id=&quot;20300&quot; value=&quot;Slide 13 - &amp;quot;That we can learn… 2. The multiplicative structure&amp;quot;&quot;/&gt;&lt;property id=&quot;20307&quot; value=&quot;334&quot;/&gt;&lt;/object&gt;&lt;object type=&quot;3&quot; unique_id=&quot;19813&quot;&gt;&lt;property id=&quot;20148&quot; value=&quot;5&quot;/&gt;&lt;property id=&quot;20300&quot; value=&quot;Slide 14 - &amp;quot;The classical Poisson model for chain ladder&amp;quot;&quot;/&gt;&lt;property id=&quot;20307&quot; value=&quot;335&quot;/&gt;&lt;/object&gt;&lt;object type=&quot;3&quot; unique_id=&quot;19814&quot;&gt;&lt;property id=&quot;20148&quot; value=&quot;5&quot;/&gt;&lt;property id=&quot;20300&quot; value=&quot;Slide 15 - &amp;quot;The classical Poisson model for chain ladder&amp;quot;&quot;/&gt;&lt;property id=&quot;20307&quot; value=&quot;336&quot;/&gt;&lt;/object&gt;&lt;object type=&quot;3&quot; unique_id=&quot;19815&quot;&gt;&lt;property id=&quot;20148&quot; value=&quot;5&quot;/&gt;&lt;property id=&quot;20300&quot; value=&quot;Slide 16 - &amp;quot;Reformulating the classical approach&amp;quot;&quot;/&gt;&lt;property id=&quot;20307&quot; value=&quot;339&quot;/&gt;&lt;/object&gt;&lt;object type=&quot;3&quot; unique_id=&quot;19816&quot;&gt;&lt;property id=&quot;20148&quot; value=&quot;5&quot;/&gt;&lt;property id=&quot;20300&quot; value=&quot;Slide 17 - &amp;quot;Reformulating the classical approach&amp;quot;&quot;/&gt;&lt;property id=&quot;20307&quot; value=&quot;341&quot;/&gt;&lt;/object&gt;&lt;object type=&quot;3&quot; unique_id=&quot;19817&quot;&gt;&lt;property id=&quot;20148&quot; value=&quot;5&quot;/&gt;&lt;property id=&quot;20300&quot; value=&quot;Slide 18 - &amp;quot;Summary:&amp;quot;&quot;/&gt;&lt;property id=&quot;20307&quot; value=&quot;342&quot;/&gt;&lt;/object&gt;&lt;object type=&quot;3&quot; unique_id=&quot;19818&quot;&gt;&lt;property id=&quot;20148&quot; value=&quot;5&quot;/&gt;&lt;property id=&quot;20300&quot; value=&quot;Slide 19 - &amp;quot;Continuous Chain Ladder: the natural improvement&amp;quot;&quot;/&gt;&lt;property id=&quot;20307&quot; value=&quot;345&quot;/&gt;&lt;/object&gt;&lt;object type=&quot;3&quot; unique_id=&quot;19819&quot;&gt;&lt;property id=&quot;20148&quot; value=&quot;5&quot;/&gt;&lt;property id=&quot;20300&quot; value=&quot;Slide 20 - &amp;quot;Continuous Chain Ladder: mathematical formulation&amp;quot;&quot;/&gt;&lt;property id=&quot;20307&quot; value=&quot;346&quot;/&gt;&lt;/object&gt;&lt;object type=&quot;3&quot; unique_id=&quot;19820&quot;&gt;&lt;property id=&quot;20148&quot; value=&quot;5&quot;/&gt;&lt;property id=&quot;20300&quot; value=&quot;Slide 21 - &amp;quot;Continuous Chain Ladder: mathematical formulation&amp;quot;&quot;/&gt;&lt;property id=&quot;20307&quot; value=&quot;347&quot;/&gt;&lt;/object&gt;&lt;object type=&quot;3&quot; unique_id=&quot;19821&quot;&gt;&lt;property id=&quot;20148&quot; value=&quot;5&quot;/&gt;&lt;property id=&quot;20300&quot; value=&quot;Slide 22 - &amp;quot;Continuous Chain Ladder: mathematical formulation&amp;quot;&quot;/&gt;&lt;property id=&quot;20307&quot; value=&quot;348&quot;/&gt;&lt;/object&gt;&lt;object type=&quot;3&quot; unique_id=&quot;19822&quot;&gt;&lt;property id=&quot;20148&quot; value=&quot;5&quot;/&gt;&lt;property id=&quot;20300&quot; value=&quot;Slide 23 - &amp;quot;Continuous Chain Ladder: mathematical formulation&amp;quot;&quot;/&gt;&lt;property id=&quot;20307&quot; value=&quot;349&quot;/&gt;&lt;/object&gt;&lt;object type=&quot;3&quot; unique_id=&quot;19823&quot;&gt;&lt;property id=&quot;20148&quot; value=&quot;5&quot;/&gt;&lt;property id=&quot;20300&quot; value=&quot;Slide 24 - &amp;quot;Continuous Chain Ladder: mathematical formulation&amp;quot;&quot;/&gt;&lt;property id=&quot;20307&quot; value=&quot;351&quot;/&gt;&lt;/object&gt;&lt;object type=&quot;3&quot; unique_id=&quot;19824&quot;&gt;&lt;property id=&quot;20148&quot; value=&quot;5&quot;/&gt;&lt;property id=&quot;20300&quot; value=&quot;Slide 25 - &amp;quot;Illustration: Prediction of the outstanding number of claims&amp;quot;&quot;/&gt;&lt;property id=&quot;20307&quot; value=&quot;352&quot;/&gt;&lt;/object&gt;&lt;object type=&quot;3&quot; unique_id=&quot;19825&quot;&gt;&lt;property id=&quot;20148&quot; value=&quot;5&quot;/&gt;&lt;property id=&quot;20300&quot; value=&quot;Slide 26 - &amp;quot;Illustration: Comparing four methods to solve the problem&amp;quot;&quot;/&gt;&lt;property id=&quot;20307&quot; value=&quot;356&quot;/&gt;&lt;/object&gt;&lt;object type=&quot;3&quot; unique_id=&quot;19826&quot;&gt;&lt;property id=&quot;20148&quot; value=&quot;5&quot;/&gt;&lt;property id=&quot;20300&quot; value=&quot;Slide 27 - &amp;quot;Illustration: results for large claims&amp;quot;&quot;/&gt;&lt;property id=&quot;20307&quot; value=&quot;357&quot;/&gt;&lt;/object&gt;&lt;object type=&quot;3&quot; unique_id=&quot;19827&quot;&gt;&lt;property id=&quot;20148&quot; value=&quot;5&quot;/&gt;&lt;property id=&quot;20300&quot; value=&quot;Slide 28 - &amp;quot;Illustration: results for small claims&amp;quot;&quot;/&gt;&lt;property id=&quot;20307&quot; value=&quot;360&quot;/&gt;&lt;/object&gt;&lt;object type=&quot;3&quot; unique_id=&quot;19828&quot;&gt;&lt;property id=&quot;20148&quot; value=&quot;5&quot;/&gt;&lt;property id=&quot;20300&quot; value=&quot;Slide 29 - &amp;quot;Illustration: testing results against experience&amp;quot;&quot;/&gt;&lt;property id=&quot;20307&quot; value=&quot;358&quot;/&gt;&lt;/object&gt;&lt;object type=&quot;3&quot; unique_id=&quot;19829&quot;&gt;&lt;property id=&quot;20148&quot; value=&quot;5&quot;/&gt;&lt;property id=&quot;20300&quot; value=&quot;Slide 30 - &amp;quot;Illustration: testing results against experience&amp;quot;&quot;/&gt;&lt;property id=&quot;20307&quot; value=&quot;361&quot;/&gt;&lt;/object&gt;&lt;object type=&quot;3&quot; unique_id=&quot;19830&quot;&gt;&lt;property id=&quot;20148&quot; value=&quot;5&quot;/&gt;&lt;property id=&quot;20300&quot; value=&quot;Slide 31 - &amp;quot;Illustration: testing results against experience&amp;quot;&quot;/&gt;&lt;property id=&quot;20307&quot; value=&quot;362&quot;/&gt;&lt;/object&gt;&lt;object type=&quot;3&quot; unique_id=&quot;19831&quot;&gt;&lt;property id=&quot;20148&quot; value=&quot;5&quot;/&gt;&lt;property id=&quot;20300&quot; value=&quot;Slide 32&quot;/&gt;&lt;property id=&quot;20307&quot; value=&quot;364&quot;/&gt;&lt;/object&gt;&lt;object type=&quot;3&quot; unique_id=&quot;19832&quot;&gt;&lt;property id=&quot;20148&quot; value=&quot;5&quot;/&gt;&lt;property id=&quot;20300&quot; value=&quot;Slide 33&quot;/&gt;&lt;property id=&quot;20307&quot; value=&quot;323&quot;/&gt;&lt;/object&gt;&lt;object type=&quot;3&quot; unique_id=&quot;19833&quot;&gt;&lt;property id=&quot;20148&quot; value=&quot;5&quot;/&gt;&lt;property id=&quot;20300&quot; value=&quot;Slide 34&quot;/&gt;&lt;property id=&quot;20307&quot; value=&quot;365&quot;/&gt;&lt;/object&gt;&lt;/object&gt;&lt;object type=&quot;4&quot; unique_id=&quot;11531&quot;&gt;&lt;/object&gt;&lt;/object&gt;&lt;/database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2084180986,C:\Documents and Settings\sc355\My Documents\My Documents\Talks\DCL and Bornhuetter-Ferguson.ppc"/>
</p:tagLst>
</file>

<file path=ppt/theme/theme1.xml><?xml version="1.0" encoding="utf-8"?>
<a:theme xmlns:a="http://schemas.openxmlformats.org/drawingml/2006/main" name="Cass Business School_v2">
  <a:themeElements>
    <a:clrScheme name="Cass Business School_v2 1">
      <a:dk1>
        <a:srgbClr val="000000"/>
      </a:dk1>
      <a:lt1>
        <a:srgbClr val="FFFFFF"/>
      </a:lt1>
      <a:dk2>
        <a:srgbClr val="E31B23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ss Business School_v2 1">
        <a:dk1>
          <a:srgbClr val="000000"/>
        </a:dk1>
        <a:lt1>
          <a:srgbClr val="FFFFFF"/>
        </a:lt1>
        <a:dk2>
          <a:srgbClr val="E31B2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1172</Words>
  <Application>Microsoft Office PowerPoint</Application>
  <PresentationFormat>Presentación en pantalla (4:3)</PresentationFormat>
  <Paragraphs>240</Paragraphs>
  <Slides>30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2" baseType="lpstr">
      <vt:lpstr>Cass Business School_v2</vt:lpstr>
      <vt:lpstr>Worksheet</vt:lpstr>
      <vt:lpstr>A new        -package for statistical modelling and forecasting in  non-life insurance</vt:lpstr>
      <vt:lpstr>Background</vt:lpstr>
      <vt:lpstr>The problem: the claims reserving exercise</vt:lpstr>
      <vt:lpstr>Framework: Double Chain Ladder</vt:lpstr>
      <vt:lpstr>The modelled data: two run-off triangles</vt:lpstr>
      <vt:lpstr>The Double Chain Ladder Model</vt:lpstr>
      <vt:lpstr>Implementing Double Chain Ladder</vt:lpstr>
      <vt:lpstr>Visualizing the data: the histogram</vt:lpstr>
      <vt:lpstr>The kernel: calibrating the model</vt:lpstr>
      <vt:lpstr>The kernel: parameter estimation using DCL</vt:lpstr>
      <vt:lpstr>The kernel: parameter estimation using DCL</vt:lpstr>
      <vt:lpstr>The functions in action: an example</vt:lpstr>
      <vt:lpstr>The best estimate: RBNS/IBNR split</vt:lpstr>
      <vt:lpstr>The best estimate: RBNS/IBNR split using DCL</vt:lpstr>
      <vt:lpstr>The function in action: an example</vt:lpstr>
      <vt:lpstr>The full cash-flow: Bootstrapping RBNS/IBNR</vt:lpstr>
      <vt:lpstr>The full cash-flow: Bootstrapping using DCL</vt:lpstr>
      <vt:lpstr>The functions in action: an example</vt:lpstr>
      <vt:lpstr>The functions in action: an example</vt:lpstr>
      <vt:lpstr>Moving from the (paid) chain ladder mean</vt:lpstr>
      <vt:lpstr>Using incurred data through BDCL and IDCL</vt:lpstr>
      <vt:lpstr>BDCL and IDCL in the package </vt:lpstr>
      <vt:lpstr>  Validation</vt:lpstr>
      <vt:lpstr>Validation strategy: validating.incurred()</vt:lpstr>
      <vt:lpstr>Working in practice with a more general model</vt:lpstr>
      <vt:lpstr>Summary: the content of the package</vt:lpstr>
      <vt:lpstr>What next?</vt:lpstr>
      <vt:lpstr>Appendix A: code -examples in this presentation</vt:lpstr>
      <vt:lpstr>Appendix B: Bootstrap methods</vt:lpstr>
      <vt:lpstr>Appendix B: Bootstrap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       -package for statistical modelling and forecasting in  non-life insurance</dc:title>
  <dc:creator/>
  <cp:lastModifiedBy/>
  <cp:revision>15</cp:revision>
  <dcterms:created xsi:type="dcterms:W3CDTF">2013-06-02T09:14:40Z</dcterms:created>
  <dcterms:modified xsi:type="dcterms:W3CDTF">2013-07-14T15:25:06Z</dcterms:modified>
</cp:coreProperties>
</file>