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media/image9.gif" ContentType="image/gif"/>
  <Override PartName="/ppt/media/image10.gif" ContentType="image/gif"/>
  <Override PartName="/ppt/media/image11.gif" ContentType="image/gif"/>
  <Override PartName="/ppt/media/image12.gif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316" r:id="rId2"/>
    <p:sldId id="425" r:id="rId3"/>
    <p:sldId id="508" r:id="rId4"/>
    <p:sldId id="431" r:id="rId5"/>
    <p:sldId id="558" r:id="rId6"/>
    <p:sldId id="500" r:id="rId7"/>
    <p:sldId id="502" r:id="rId8"/>
    <p:sldId id="530" r:id="rId9"/>
    <p:sldId id="531" r:id="rId10"/>
    <p:sldId id="535" r:id="rId11"/>
    <p:sldId id="506" r:id="rId12"/>
    <p:sldId id="536" r:id="rId13"/>
    <p:sldId id="537" r:id="rId14"/>
    <p:sldId id="538" r:id="rId15"/>
    <p:sldId id="532" r:id="rId16"/>
    <p:sldId id="533" r:id="rId17"/>
    <p:sldId id="556" r:id="rId18"/>
    <p:sldId id="557" r:id="rId19"/>
    <p:sldId id="547" r:id="rId20"/>
    <p:sldId id="550" r:id="rId21"/>
    <p:sldId id="554" r:id="rId22"/>
    <p:sldId id="553" r:id="rId23"/>
    <p:sldId id="555" r:id="rId24"/>
    <p:sldId id="552" r:id="rId25"/>
    <p:sldId id="543" r:id="rId26"/>
    <p:sldId id="567" r:id="rId27"/>
    <p:sldId id="566" r:id="rId28"/>
    <p:sldId id="561" r:id="rId29"/>
    <p:sldId id="559" r:id="rId30"/>
    <p:sldId id="432" r:id="rId31"/>
    <p:sldId id="522" r:id="rId32"/>
    <p:sldId id="523" r:id="rId33"/>
    <p:sldId id="445" r:id="rId34"/>
    <p:sldId id="564" r:id="rId35"/>
    <p:sldId id="534" r:id="rId36"/>
    <p:sldId id="563" r:id="rId37"/>
    <p:sldId id="565" r:id="rId38"/>
    <p:sldId id="450" r:id="rId39"/>
    <p:sldId id="487" r:id="rId40"/>
    <p:sldId id="483" r:id="rId41"/>
    <p:sldId id="488" r:id="rId42"/>
    <p:sldId id="489" r:id="rId43"/>
    <p:sldId id="490" r:id="rId44"/>
    <p:sldId id="491" r:id="rId45"/>
    <p:sldId id="492" r:id="rId46"/>
    <p:sldId id="454" r:id="rId47"/>
    <p:sldId id="455" r:id="rId48"/>
    <p:sldId id="499" r:id="rId49"/>
    <p:sldId id="498" r:id="rId50"/>
    <p:sldId id="497" r:id="rId51"/>
    <p:sldId id="496" r:id="rId52"/>
    <p:sldId id="494" r:id="rId53"/>
    <p:sldId id="495" r:id="rId54"/>
    <p:sldId id="458" r:id="rId55"/>
    <p:sldId id="539" r:id="rId56"/>
  </p:sldIdLst>
  <p:sldSz cx="9144000" cy="6858000" type="screen4x3"/>
  <p:notesSz cx="6858000" cy="9144000"/>
  <p:custDataLst>
    <p:tags r:id="rId5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2308" autoAdjust="0"/>
  </p:normalViewPr>
  <p:slideViewPr>
    <p:cSldViewPr>
      <p:cViewPr varScale="1">
        <p:scale>
          <a:sx n="68" d="100"/>
          <a:sy n="68" d="100"/>
        </p:scale>
        <p:origin x="-14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bus022fi\home\abjm940\My%20Documents\Dropbox\Cass\PresentationSteve\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'Social Class differences'!$K$6</c:f>
              <c:strCache>
                <c:ptCount val="1"/>
                <c:pt idx="0">
                  <c:v>I-Professionals</c:v>
                </c:pt>
              </c:strCache>
            </c:strRef>
          </c:tx>
          <c:cat>
            <c:strRef>
              <c:f>'Social Class differences'!$B$7:$B$13</c:f>
              <c:strCache>
                <c:ptCount val="7"/>
                <c:pt idx="0">
                  <c:v>1972-76</c:v>
                </c:pt>
                <c:pt idx="1">
                  <c:v>1977-81</c:v>
                </c:pt>
                <c:pt idx="2">
                  <c:v>1982-86</c:v>
                </c:pt>
                <c:pt idx="3">
                  <c:v>1987-91</c:v>
                </c:pt>
                <c:pt idx="4">
                  <c:v>1992-96</c:v>
                </c:pt>
                <c:pt idx="5">
                  <c:v>1997-01</c:v>
                </c:pt>
                <c:pt idx="6">
                  <c:v>2002-06</c:v>
                </c:pt>
              </c:strCache>
            </c:strRef>
          </c:cat>
          <c:val>
            <c:numRef>
              <c:f>'Social Class differences'!$K$7:$K$13</c:f>
              <c:numCache>
                <c:formatCode>General</c:formatCode>
                <c:ptCount val="7"/>
                <c:pt idx="0">
                  <c:v>14</c:v>
                </c:pt>
                <c:pt idx="1">
                  <c:v>15.5</c:v>
                </c:pt>
                <c:pt idx="2">
                  <c:v>15.5</c:v>
                </c:pt>
                <c:pt idx="3">
                  <c:v>15.8</c:v>
                </c:pt>
                <c:pt idx="4">
                  <c:v>17</c:v>
                </c:pt>
                <c:pt idx="5">
                  <c:v>18.2</c:v>
                </c:pt>
                <c:pt idx="6">
                  <c:v>18.600000000000001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'Social Class differences'!$L$6</c:f>
              <c:strCache>
                <c:ptCount val="1"/>
                <c:pt idx="0">
                  <c:v>II-Managerial and Technical</c:v>
                </c:pt>
              </c:strCache>
            </c:strRef>
          </c:tx>
          <c:cat>
            <c:strRef>
              <c:f>'Social Class differences'!$B$7:$B$13</c:f>
              <c:strCache>
                <c:ptCount val="7"/>
                <c:pt idx="0">
                  <c:v>1972-76</c:v>
                </c:pt>
                <c:pt idx="1">
                  <c:v>1977-81</c:v>
                </c:pt>
                <c:pt idx="2">
                  <c:v>1982-86</c:v>
                </c:pt>
                <c:pt idx="3">
                  <c:v>1987-91</c:v>
                </c:pt>
                <c:pt idx="4">
                  <c:v>1992-96</c:v>
                </c:pt>
                <c:pt idx="5">
                  <c:v>1997-01</c:v>
                </c:pt>
                <c:pt idx="6">
                  <c:v>2002-06</c:v>
                </c:pt>
              </c:strCache>
            </c:strRef>
          </c:cat>
          <c:val>
            <c:numRef>
              <c:f>'Social Class differences'!$L$7:$L$13</c:f>
              <c:numCache>
                <c:formatCode>General</c:formatCode>
                <c:ptCount val="7"/>
                <c:pt idx="0">
                  <c:v>13.3</c:v>
                </c:pt>
                <c:pt idx="1">
                  <c:v>14.2</c:v>
                </c:pt>
                <c:pt idx="2">
                  <c:v>14.5</c:v>
                </c:pt>
                <c:pt idx="3">
                  <c:v>15</c:v>
                </c:pt>
                <c:pt idx="4">
                  <c:v>15.6</c:v>
                </c:pt>
                <c:pt idx="5">
                  <c:v>17</c:v>
                </c:pt>
                <c:pt idx="6">
                  <c:v>18.100000000000001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'Social Class differences'!$M$6</c:f>
              <c:strCache>
                <c:ptCount val="1"/>
                <c:pt idx="0">
                  <c:v>IIIN-Skilled non-manual</c:v>
                </c:pt>
              </c:strCache>
            </c:strRef>
          </c:tx>
          <c:cat>
            <c:strRef>
              <c:f>'Social Class differences'!$B$7:$B$13</c:f>
              <c:strCache>
                <c:ptCount val="7"/>
                <c:pt idx="0">
                  <c:v>1972-76</c:v>
                </c:pt>
                <c:pt idx="1">
                  <c:v>1977-81</c:v>
                </c:pt>
                <c:pt idx="2">
                  <c:v>1982-86</c:v>
                </c:pt>
                <c:pt idx="3">
                  <c:v>1987-91</c:v>
                </c:pt>
                <c:pt idx="4">
                  <c:v>1992-96</c:v>
                </c:pt>
                <c:pt idx="5">
                  <c:v>1997-01</c:v>
                </c:pt>
                <c:pt idx="6">
                  <c:v>2002-06</c:v>
                </c:pt>
              </c:strCache>
            </c:strRef>
          </c:cat>
          <c:val>
            <c:numRef>
              <c:f>'Social Class differences'!$M$7:$M$13</c:f>
              <c:numCache>
                <c:formatCode>General</c:formatCode>
                <c:ptCount val="7"/>
                <c:pt idx="0">
                  <c:v>12.6</c:v>
                </c:pt>
                <c:pt idx="1">
                  <c:v>13.3</c:v>
                </c:pt>
                <c:pt idx="2">
                  <c:v>13.6</c:v>
                </c:pt>
                <c:pt idx="3">
                  <c:v>14.3</c:v>
                </c:pt>
                <c:pt idx="4">
                  <c:v>15.3</c:v>
                </c:pt>
                <c:pt idx="5">
                  <c:v>16.600000000000001</c:v>
                </c:pt>
                <c:pt idx="6">
                  <c:v>17.5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'Social Class differences'!$N$6</c:f>
              <c:strCache>
                <c:ptCount val="1"/>
                <c:pt idx="0">
                  <c:v>IIIM-Skilled manual</c:v>
                </c:pt>
              </c:strCache>
            </c:strRef>
          </c:tx>
          <c:cat>
            <c:strRef>
              <c:f>'Social Class differences'!$B$7:$B$13</c:f>
              <c:strCache>
                <c:ptCount val="7"/>
                <c:pt idx="0">
                  <c:v>1972-76</c:v>
                </c:pt>
                <c:pt idx="1">
                  <c:v>1977-81</c:v>
                </c:pt>
                <c:pt idx="2">
                  <c:v>1982-86</c:v>
                </c:pt>
                <c:pt idx="3">
                  <c:v>1987-91</c:v>
                </c:pt>
                <c:pt idx="4">
                  <c:v>1992-96</c:v>
                </c:pt>
                <c:pt idx="5">
                  <c:v>1997-01</c:v>
                </c:pt>
                <c:pt idx="6">
                  <c:v>2002-06</c:v>
                </c:pt>
              </c:strCache>
            </c:strRef>
          </c:cat>
          <c:val>
            <c:numRef>
              <c:f>'Social Class differences'!$N$7:$N$13</c:f>
              <c:numCache>
                <c:formatCode>General</c:formatCode>
                <c:ptCount val="7"/>
                <c:pt idx="0">
                  <c:v>12.2</c:v>
                </c:pt>
                <c:pt idx="1">
                  <c:v>12.5</c:v>
                </c:pt>
                <c:pt idx="2">
                  <c:v>13.1</c:v>
                </c:pt>
                <c:pt idx="3">
                  <c:v>13.6</c:v>
                </c:pt>
                <c:pt idx="4">
                  <c:v>14.3</c:v>
                </c:pt>
                <c:pt idx="5">
                  <c:v>15.2</c:v>
                </c:pt>
                <c:pt idx="6">
                  <c:v>16.3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'Social Class differences'!$O$6</c:f>
              <c:strCache>
                <c:ptCount val="1"/>
                <c:pt idx="0">
                  <c:v>IV-Semi-skilled manual</c:v>
                </c:pt>
              </c:strCache>
            </c:strRef>
          </c:tx>
          <c:cat>
            <c:strRef>
              <c:f>'Social Class differences'!$B$7:$B$13</c:f>
              <c:strCache>
                <c:ptCount val="7"/>
                <c:pt idx="0">
                  <c:v>1972-76</c:v>
                </c:pt>
                <c:pt idx="1">
                  <c:v>1977-81</c:v>
                </c:pt>
                <c:pt idx="2">
                  <c:v>1982-86</c:v>
                </c:pt>
                <c:pt idx="3">
                  <c:v>1987-91</c:v>
                </c:pt>
                <c:pt idx="4">
                  <c:v>1992-96</c:v>
                </c:pt>
                <c:pt idx="5">
                  <c:v>1997-01</c:v>
                </c:pt>
                <c:pt idx="6">
                  <c:v>2002-06</c:v>
                </c:pt>
              </c:strCache>
            </c:strRef>
          </c:cat>
          <c:val>
            <c:numRef>
              <c:f>'Social Class differences'!$O$7:$O$13</c:f>
              <c:numCache>
                <c:formatCode>General</c:formatCode>
                <c:ptCount val="7"/>
                <c:pt idx="0">
                  <c:v>12.2</c:v>
                </c:pt>
                <c:pt idx="1">
                  <c:v>12.1</c:v>
                </c:pt>
                <c:pt idx="2">
                  <c:v>12.7</c:v>
                </c:pt>
                <c:pt idx="3">
                  <c:v>12.8</c:v>
                </c:pt>
                <c:pt idx="4">
                  <c:v>13.9</c:v>
                </c:pt>
                <c:pt idx="5">
                  <c:v>14</c:v>
                </c:pt>
                <c:pt idx="6">
                  <c:v>15.8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'Social Class differences'!$P$6</c:f>
              <c:strCache>
                <c:ptCount val="1"/>
                <c:pt idx="0">
                  <c:v>V-Unskilled manual</c:v>
                </c:pt>
              </c:strCache>
            </c:strRef>
          </c:tx>
          <c:cat>
            <c:strRef>
              <c:f>'Social Class differences'!$B$7:$B$13</c:f>
              <c:strCache>
                <c:ptCount val="7"/>
                <c:pt idx="0">
                  <c:v>1972-76</c:v>
                </c:pt>
                <c:pt idx="1">
                  <c:v>1977-81</c:v>
                </c:pt>
                <c:pt idx="2">
                  <c:v>1982-86</c:v>
                </c:pt>
                <c:pt idx="3">
                  <c:v>1987-91</c:v>
                </c:pt>
                <c:pt idx="4">
                  <c:v>1992-96</c:v>
                </c:pt>
                <c:pt idx="5">
                  <c:v>1997-01</c:v>
                </c:pt>
                <c:pt idx="6">
                  <c:v>2002-06</c:v>
                </c:pt>
              </c:strCache>
            </c:strRef>
          </c:cat>
          <c:val>
            <c:numRef>
              <c:f>'Social Class differences'!$P$7:$P$13</c:f>
              <c:numCache>
                <c:formatCode>General</c:formatCode>
                <c:ptCount val="7"/>
                <c:pt idx="0">
                  <c:v>11.6</c:v>
                </c:pt>
                <c:pt idx="1">
                  <c:v>11.8</c:v>
                </c:pt>
                <c:pt idx="2">
                  <c:v>11.6</c:v>
                </c:pt>
                <c:pt idx="3">
                  <c:v>12</c:v>
                </c:pt>
                <c:pt idx="4">
                  <c:v>12.5</c:v>
                </c:pt>
                <c:pt idx="5">
                  <c:v>13.1</c:v>
                </c:pt>
                <c:pt idx="6">
                  <c:v>14.5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918528"/>
        <c:axId val="50920064"/>
      </c:lineChart>
      <c:catAx>
        <c:axId val="509185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0920064"/>
        <c:crosses val="autoZero"/>
        <c:auto val="1"/>
        <c:lblAlgn val="ctr"/>
        <c:lblOffset val="100"/>
        <c:noMultiLvlLbl val="0"/>
      </c:catAx>
      <c:valAx>
        <c:axId val="50920064"/>
        <c:scaling>
          <c:orientation val="minMax"/>
          <c:min val="11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091852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B9250-B740-4B7D-B80B-AEB46C19B413}" type="datetimeFigureOut">
              <a:rPr lang="en-GB" smtClean="0"/>
              <a:pPr/>
              <a:t>14/07/2013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3958B-0A86-4E3B-8E1C-96E36FFD6F75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34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3958B-0A86-4E3B-8E1C-96E36FFD6F7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68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9CA6056-F164-426F-A691-2D241964F30D}" type="datetime1">
              <a:rPr lang="en-GB" smtClean="0"/>
              <a:t>14/07/2013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44C2419-D04C-423C-9B9C-88345418A2C9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211B-BFE9-4B14-96D1-AD7B78024E58}" type="datetime1">
              <a:rPr lang="en-GB" smtClean="0"/>
              <a:t>14/07/2013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2419-D04C-423C-9B9C-88345418A2C9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CBD1-D67C-4BEE-9390-566DA7CE3D48}" type="datetime1">
              <a:rPr lang="en-GB" smtClean="0"/>
              <a:t>14/07/2013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2419-D04C-423C-9B9C-88345418A2C9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4A71-CC2A-46FC-ABAB-5DA4015FEBA6}" type="datetime1">
              <a:rPr lang="en-GB" smtClean="0"/>
              <a:t>14/07/2013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2419-D04C-423C-9B9C-88345418A2C9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2699-37C2-4D9C-BBAA-F59596A92019}" type="datetime1">
              <a:rPr lang="en-GB" smtClean="0"/>
              <a:t>14/07/2013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2419-D04C-423C-9B9C-88345418A2C9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A355BA4-E2B3-476E-8FD1-7C976C59D059}" type="datetime1">
              <a:rPr lang="en-GB" smtClean="0"/>
              <a:t>14/07/2013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4C2419-D04C-423C-9B9C-88345418A2C9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5B30-700C-4C87-96AE-7ACE7FE7153F}" type="datetime1">
              <a:rPr lang="en-GB" smtClean="0"/>
              <a:t>14/07/2013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2419-D04C-423C-9B9C-88345418A2C9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532-BD85-4185-B9D7-2EA1B092CC7F}" type="datetime1">
              <a:rPr lang="en-GB" smtClean="0"/>
              <a:t>14/07/2013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2419-D04C-423C-9B9C-88345418A2C9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7B0B-7353-41C5-9BAE-22CBC31C995C}" type="datetime1">
              <a:rPr lang="en-GB" smtClean="0"/>
              <a:t>14/07/2013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2419-D04C-423C-9B9C-88345418A2C9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BBFDB-96BA-4EE9-A946-C654E264EEAA}" type="datetime1">
              <a:rPr lang="en-GB" smtClean="0"/>
              <a:t>14/07/2013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2419-D04C-423C-9B9C-88345418A2C9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DA0C-A5B0-497A-9D24-094D58B66302}" type="datetime1">
              <a:rPr lang="en-GB" smtClean="0"/>
              <a:t>14/07/2013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2419-D04C-423C-9B9C-88345418A2C9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DDD2-7646-441F-8F4B-5C71596692B9}" type="datetime1">
              <a:rPr lang="en-GB" smtClean="0"/>
              <a:t>14/07/2013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2419-D04C-423C-9B9C-88345418A2C9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F5D79B-16A7-4753-B67D-3DAC7D309E77}" type="datetime1">
              <a:rPr lang="en-GB" smtClean="0"/>
              <a:t>14/07/2013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4C2419-D04C-423C-9B9C-88345418A2C9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gif"/><Relationship Id="rId1" Type="http://schemas.openxmlformats.org/officeDocument/2006/relationships/video" Target="NULL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4.png"/><Relationship Id="rId12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9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4.png"/><Relationship Id="rId12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9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cran.r-project.org/web/packages/ggplot2/index.html" TargetMode="External"/><Relationship Id="rId3" Type="http://schemas.openxmlformats.org/officeDocument/2006/relationships/hyperlink" Target="http://cran.r-project.org/web/packages/demography/index.html" TargetMode="External"/><Relationship Id="rId7" Type="http://schemas.openxmlformats.org/officeDocument/2006/relationships/hyperlink" Target="http://cran.r-project.org/doc/contrib/Charpentier_Dutang_actuariat_avec_R.pdf" TargetMode="External"/><Relationship Id="rId2" Type="http://schemas.openxmlformats.org/officeDocument/2006/relationships/hyperlink" Target="http://cran.r-project.org/web/packages/gnm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objhyndman.com/chapters/prospective-life-tables/" TargetMode="External"/><Relationship Id="rId5" Type="http://schemas.openxmlformats.org/officeDocument/2006/relationships/hyperlink" Target="http://www.jstatsoft.org/v50/i01" TargetMode="External"/><Relationship Id="rId10" Type="http://schemas.openxmlformats.org/officeDocument/2006/relationships/hyperlink" Target="http://robjhyndman.com/hyndsight/animations/" TargetMode="External"/><Relationship Id="rId4" Type="http://schemas.openxmlformats.org/officeDocument/2006/relationships/hyperlink" Target="http://www.jpmorgan.com/pages/jpmorgan/investbk/solutions/lifemetrics/software" TargetMode="External"/><Relationship Id="rId9" Type="http://schemas.openxmlformats.org/officeDocument/2006/relationships/hyperlink" Target="http://www.jstatsoft.org/v53/i01/pape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4294967295"/>
          </p:nvPr>
        </p:nvSpPr>
        <p:spPr>
          <a:xfrm>
            <a:off x="899592" y="3950568"/>
            <a:ext cx="7146032" cy="1566664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Andrés Villegas</a:t>
            </a:r>
            <a:r>
              <a:rPr lang="en-US" sz="1600" b="1" baseline="30000" dirty="0" smtClean="0"/>
              <a:t>1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400" dirty="0" smtClean="0"/>
              <a:t>Joint work with:</a:t>
            </a:r>
            <a:r>
              <a:rPr lang="en-US" sz="1400" b="1" dirty="0" smtClean="0"/>
              <a:t> </a:t>
            </a:r>
            <a:br>
              <a:rPr lang="en-US" sz="1400" b="1" dirty="0" smtClean="0"/>
            </a:br>
            <a:r>
              <a:rPr lang="en-US" sz="1400" dirty="0" smtClean="0"/>
              <a:t>Madhavi Bajekal</a:t>
            </a:r>
            <a:r>
              <a:rPr lang="en-US" sz="1400" baseline="30000" dirty="0" smtClean="0"/>
              <a:t>2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dirty="0" smtClean="0"/>
              <a:t>Steve Haberman</a:t>
            </a:r>
            <a:r>
              <a:rPr lang="en-US" sz="1400" baseline="30000" dirty="0" smtClean="0"/>
              <a:t>1</a:t>
            </a:r>
            <a:r>
              <a:rPr lang="en-US" sz="1000" baseline="30000" dirty="0" smtClean="0"/>
              <a:t/>
            </a:r>
            <a:br>
              <a:rPr lang="en-US" sz="1000" baseline="30000" dirty="0" smtClean="0"/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400" baseline="30000" dirty="0"/>
              <a:t>1</a:t>
            </a:r>
            <a:r>
              <a:rPr lang="en-US" sz="1400" dirty="0" smtClean="0"/>
              <a:t>Cass Business School, City University London </a:t>
            </a:r>
            <a:br>
              <a:rPr lang="en-US" sz="1400" dirty="0" smtClean="0"/>
            </a:br>
            <a:r>
              <a:rPr lang="en-GB" sz="1400" baseline="30000" dirty="0"/>
              <a:t>2</a:t>
            </a:r>
            <a:r>
              <a:rPr lang="en-GB" sz="1400" dirty="0"/>
              <a:t>Department of Applied Health Research, University College London</a:t>
            </a:r>
            <a:endParaRPr lang="en-GB" sz="16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4294967295"/>
          </p:nvPr>
        </p:nvSpPr>
        <p:spPr>
          <a:xfrm>
            <a:off x="1043608" y="5703912"/>
            <a:ext cx="6858000" cy="533400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  <a:defRPr/>
            </a:pPr>
            <a:r>
              <a:rPr lang="en-GB" dirty="0" smtClean="0"/>
              <a:t>R in Insurance</a:t>
            </a:r>
            <a:endParaRPr lang="es-CO" dirty="0" smtClean="0"/>
          </a:p>
          <a:p>
            <a:pPr marL="0" indent="0" algn="ctr">
              <a:buNone/>
              <a:defRPr/>
            </a:pPr>
            <a:r>
              <a:rPr lang="es-CO" dirty="0" err="1" smtClean="0"/>
              <a:t>July</a:t>
            </a:r>
            <a:r>
              <a:rPr lang="es-CO" dirty="0" smtClean="0"/>
              <a:t> 15</a:t>
            </a:r>
            <a:r>
              <a:rPr lang="es-CO" baseline="30000" dirty="0" smtClean="0"/>
              <a:t>th</a:t>
            </a:r>
            <a:r>
              <a:rPr lang="es-CO" dirty="0" smtClean="0"/>
              <a:t>, </a:t>
            </a:r>
            <a:r>
              <a:rPr lang="es-CO" dirty="0"/>
              <a:t>2013 </a:t>
            </a:r>
            <a:r>
              <a:rPr lang="es-CO" dirty="0" smtClean="0"/>
              <a:t>Cass Business </a:t>
            </a:r>
            <a:r>
              <a:rPr lang="es-CO" dirty="0" err="1" smtClean="0"/>
              <a:t>School</a:t>
            </a:r>
            <a:r>
              <a:rPr lang="es-CO" dirty="0" smtClean="0"/>
              <a:t> London</a:t>
            </a:r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836712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+mj-lt"/>
              </a:rPr>
              <a:t>Mortality modelling </a:t>
            </a:r>
            <a:r>
              <a:rPr lang="en-GB" sz="2400" dirty="0" smtClean="0">
                <a:latin typeface="+mj-lt"/>
              </a:rPr>
              <a:t>in R: an </a:t>
            </a:r>
            <a:r>
              <a:rPr lang="en-GB" sz="2400" dirty="0">
                <a:latin typeface="+mj-lt"/>
              </a:rPr>
              <a:t>analysis of </a:t>
            </a:r>
            <a:r>
              <a:rPr lang="en-GB" sz="2400" dirty="0" smtClean="0">
                <a:latin typeface="+mj-lt"/>
              </a:rPr>
              <a:t>mortality trends by cause of death and socio-economic circumstances in </a:t>
            </a:r>
            <a:r>
              <a:rPr lang="en-GB" sz="2400" dirty="0">
                <a:latin typeface="+mj-lt"/>
              </a:rPr>
              <a:t>England</a:t>
            </a:r>
            <a:endParaRPr lang="es-CO" sz="24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54574"/>
            <a:ext cx="1494186" cy="155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W.gif">
            <a:hlinkClick r:id="" action="ppaction://media"/>
          </p:cNvPr>
          <p:cNvPicPr>
            <a:picLocks noGrp="1" noChangeAspect="1"/>
          </p:cNvPicPr>
          <p:nvPr>
            <p:ph sz="quarter"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end="15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60000" y="1260000"/>
            <a:ext cx="6475835" cy="3808800"/>
          </a:xfrm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GB" dirty="0" smtClean="0"/>
              <a:t>Modelling mortality </a:t>
            </a:r>
            <a:br>
              <a:rPr lang="en-GB" dirty="0" smtClean="0"/>
            </a:br>
            <a:r>
              <a:rPr lang="en-GB" sz="1800" dirty="0" smtClean="0"/>
              <a:t>Lee-Carter model</a:t>
            </a:r>
            <a:endParaRPr lang="en-GB" sz="2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020272" y="5520714"/>
            <a:ext cx="2088232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 tip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Use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saveGIF</a:t>
            </a:r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from package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animation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to produce the animation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339752" y="5013176"/>
            <a:ext cx="8048625" cy="1239320"/>
            <a:chOff x="627831" y="5070000"/>
            <a:chExt cx="8048625" cy="1239320"/>
          </a:xfrm>
        </p:grpSpPr>
        <p:pic>
          <p:nvPicPr>
            <p:cNvPr id="4115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831" y="5280620"/>
              <a:ext cx="804862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24"/>
            <p:cNvSpPr/>
            <p:nvPr/>
          </p:nvSpPr>
          <p:spPr>
            <a:xfrm>
              <a:off x="2644056" y="5070000"/>
              <a:ext cx="5907894" cy="11804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Modelling mortality </a:t>
            </a:r>
            <a:br>
              <a:rPr lang="en-GB" dirty="0" smtClean="0"/>
            </a:br>
            <a:r>
              <a:rPr lang="en-GB" sz="1800" dirty="0" smtClean="0"/>
              <a:t>Lee-Carter model</a:t>
            </a:r>
            <a:endParaRPr lang="en-GB" sz="2800" dirty="0"/>
          </a:p>
        </p:txBody>
      </p:sp>
      <p:pic>
        <p:nvPicPr>
          <p:cNvPr id="3074" name="Picture 2" descr="C:\Users\Andres M Villegas\Dropbox\Cass\Thesis\Presentations\RinInsurance20130715\EWFina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00" y="1260000"/>
            <a:ext cx="647700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13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4"/>
          <p:cNvSpPr/>
          <p:nvPr/>
        </p:nvSpPr>
        <p:spPr>
          <a:xfrm>
            <a:off x="5720350" y="1248171"/>
            <a:ext cx="2875963" cy="1180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Modelling mortality </a:t>
            </a:r>
            <a:br>
              <a:rPr lang="en-GB" dirty="0" smtClean="0"/>
            </a:br>
            <a:r>
              <a:rPr lang="en-GB" sz="1800" dirty="0" smtClean="0"/>
              <a:t>Lee-Carter model</a:t>
            </a:r>
            <a:endParaRPr lang="en-GB" sz="2800" dirty="0"/>
          </a:p>
        </p:txBody>
      </p:sp>
      <p:pic>
        <p:nvPicPr>
          <p:cNvPr id="4098" name="Picture 2" descr="C:\Users\Andres M Villegas\Dropbox\Cass\Thesis\Presentations\RinInsurance20130715\EWa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00" y="1260000"/>
            <a:ext cx="6477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6 Grupo"/>
          <p:cNvGrpSpPr/>
          <p:nvPr/>
        </p:nvGrpSpPr>
        <p:grpSpPr>
          <a:xfrm>
            <a:off x="2339752" y="5013176"/>
            <a:ext cx="8048625" cy="1239320"/>
            <a:chOff x="627831" y="5070000"/>
            <a:chExt cx="8048625" cy="1239320"/>
          </a:xfrm>
        </p:grpSpPr>
        <p:pic>
          <p:nvPicPr>
            <p:cNvPr id="8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831" y="5280620"/>
              <a:ext cx="804862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/>
            <p:nvPr/>
          </p:nvSpPr>
          <p:spPr>
            <a:xfrm>
              <a:off x="3508150" y="5070000"/>
              <a:ext cx="5043799" cy="11804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4048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4"/>
          <p:cNvSpPr/>
          <p:nvPr/>
        </p:nvSpPr>
        <p:spPr>
          <a:xfrm>
            <a:off x="5720350" y="1248171"/>
            <a:ext cx="2875963" cy="1180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Modelling mortality </a:t>
            </a:r>
            <a:br>
              <a:rPr lang="en-GB" dirty="0" smtClean="0"/>
            </a:br>
            <a:r>
              <a:rPr lang="en-GB" sz="1800" dirty="0" smtClean="0"/>
              <a:t>Lee-Carter model</a:t>
            </a:r>
            <a:endParaRPr lang="en-GB" sz="2800" dirty="0"/>
          </a:p>
        </p:txBody>
      </p:sp>
      <p:pic>
        <p:nvPicPr>
          <p:cNvPr id="5122" name="Picture 2" descr="C:\Users\Andres M Villegas\Dropbox\Cass\Thesis\Presentations\RinInsurance20130715\EWk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00" y="1260000"/>
            <a:ext cx="6477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1 Grupo"/>
          <p:cNvGrpSpPr/>
          <p:nvPr/>
        </p:nvGrpSpPr>
        <p:grpSpPr>
          <a:xfrm>
            <a:off x="2339752" y="5013176"/>
            <a:ext cx="8048625" cy="1341832"/>
            <a:chOff x="2339752" y="5013176"/>
            <a:chExt cx="8048625" cy="1341832"/>
          </a:xfrm>
        </p:grpSpPr>
        <p:grpSp>
          <p:nvGrpSpPr>
            <p:cNvPr id="7" name="6 Grupo"/>
            <p:cNvGrpSpPr/>
            <p:nvPr/>
          </p:nvGrpSpPr>
          <p:grpSpPr>
            <a:xfrm>
              <a:off x="2339752" y="5013176"/>
              <a:ext cx="8048625" cy="1239320"/>
              <a:chOff x="627831" y="5070000"/>
              <a:chExt cx="8048625" cy="1239320"/>
            </a:xfrm>
          </p:grpSpPr>
          <p:pic>
            <p:nvPicPr>
              <p:cNvPr id="8" name="Picture 1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7831" y="5280620"/>
                <a:ext cx="8048625" cy="1028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Rectangle 24"/>
              <p:cNvSpPr/>
              <p:nvPr/>
            </p:nvSpPr>
            <p:spPr>
              <a:xfrm>
                <a:off x="4156223" y="5070000"/>
                <a:ext cx="720080" cy="11804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24"/>
            <p:cNvSpPr/>
            <p:nvPr/>
          </p:nvSpPr>
          <p:spPr>
            <a:xfrm>
              <a:off x="7524327" y="5174547"/>
              <a:ext cx="2864049" cy="11804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599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4"/>
          <p:cNvSpPr/>
          <p:nvPr/>
        </p:nvSpPr>
        <p:spPr>
          <a:xfrm>
            <a:off x="5720350" y="1248171"/>
            <a:ext cx="2875963" cy="1180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Modelling mortality </a:t>
            </a:r>
            <a:br>
              <a:rPr lang="en-GB" dirty="0" smtClean="0"/>
            </a:br>
            <a:r>
              <a:rPr lang="en-GB" sz="1800" dirty="0" smtClean="0"/>
              <a:t>Lee-Carter model</a:t>
            </a:r>
            <a:endParaRPr lang="en-GB" sz="2800" dirty="0"/>
          </a:p>
        </p:txBody>
      </p:sp>
      <p:pic>
        <p:nvPicPr>
          <p:cNvPr id="6146" name="Picture 2" descr="C:\Users\Andres M Villegas\Dropbox\Cass\Thesis\Presentations\RinInsurance20130715\EWb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00" y="1260000"/>
            <a:ext cx="6477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6 Grupo"/>
          <p:cNvGrpSpPr/>
          <p:nvPr/>
        </p:nvGrpSpPr>
        <p:grpSpPr>
          <a:xfrm>
            <a:off x="2339752" y="5174547"/>
            <a:ext cx="8048625" cy="1180461"/>
            <a:chOff x="2339752" y="5174547"/>
            <a:chExt cx="8048625" cy="1180461"/>
          </a:xfrm>
        </p:grpSpPr>
        <p:pic>
          <p:nvPicPr>
            <p:cNvPr id="10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5223796"/>
              <a:ext cx="804862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/>
            <p:nvPr/>
          </p:nvSpPr>
          <p:spPr>
            <a:xfrm>
              <a:off x="7524327" y="5174547"/>
              <a:ext cx="2864049" cy="11804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599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Modelling mortality </a:t>
            </a:r>
            <a:br>
              <a:rPr lang="en-GB" dirty="0" smtClean="0"/>
            </a:br>
            <a:r>
              <a:rPr lang="en-GB" sz="1800" dirty="0" smtClean="0"/>
              <a:t>Lee-Carter model in R</a:t>
            </a:r>
            <a:endParaRPr lang="en-GB" sz="2800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67544" y="4653136"/>
            <a:ext cx="8229600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600" dirty="0" smtClean="0"/>
          </a:p>
          <a:p>
            <a:r>
              <a:rPr lang="en-GB" sz="1600" dirty="0" smtClean="0"/>
              <a:t>General purpose package for fitting generalised non-linear models</a:t>
            </a:r>
          </a:p>
          <a:p>
            <a:r>
              <a:rPr lang="en-GB" sz="1600" dirty="0" smtClean="0"/>
              <a:t>Can be used to fit a large number of mortality models including the Lee-Carter model</a:t>
            </a:r>
          </a:p>
          <a:p>
            <a:r>
              <a:rPr lang="en-GB" sz="1600" dirty="0" smtClean="0"/>
              <a:t>Easily extendable (</a:t>
            </a:r>
            <a:r>
              <a:rPr lang="en-GB" sz="1600" dirty="0" err="1" smtClean="0"/>
              <a:t>e.g</a:t>
            </a:r>
            <a:r>
              <a:rPr lang="en-GB" sz="1600" dirty="0" smtClean="0"/>
              <a:t> cohort effects, </a:t>
            </a:r>
            <a:r>
              <a:rPr lang="en-GB" sz="1600" dirty="0" err="1" smtClean="0"/>
              <a:t>multipopulation</a:t>
            </a:r>
            <a:r>
              <a:rPr lang="en-GB" sz="1600" dirty="0" smtClean="0"/>
              <a:t> models,  </a:t>
            </a:r>
            <a:r>
              <a:rPr lang="en-GB" sz="1600" dirty="0" err="1" smtClean="0"/>
              <a:t>logit</a:t>
            </a:r>
            <a:r>
              <a:rPr lang="en-GB" sz="1600" dirty="0" smtClean="0"/>
              <a:t>/binomial framework)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67544" y="3068960"/>
            <a:ext cx="8229600" cy="1584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700" dirty="0" smtClean="0"/>
          </a:p>
          <a:p>
            <a:r>
              <a:rPr lang="en-GB" sz="1700" dirty="0" smtClean="0"/>
              <a:t>Implements the Lee-Carter models and other popular mortality models (</a:t>
            </a:r>
            <a:r>
              <a:rPr lang="en-GB" sz="1700" dirty="0" err="1" smtClean="0"/>
              <a:t>Renshaw</a:t>
            </a:r>
            <a:r>
              <a:rPr lang="en-GB" sz="1700" dirty="0" smtClean="0"/>
              <a:t> and Haberman (2006), APC, CBD and extensions)</a:t>
            </a:r>
          </a:p>
          <a:p>
            <a:r>
              <a:rPr lang="en-GB" sz="1700" dirty="0" smtClean="0"/>
              <a:t>Excel interface</a:t>
            </a:r>
          </a:p>
          <a:p>
            <a:r>
              <a:rPr lang="en-GB" sz="1700" dirty="0"/>
              <a:t>Not </a:t>
            </a:r>
            <a:r>
              <a:rPr lang="en-GB" sz="1700" dirty="0" smtClean="0"/>
              <a:t>easily extendable</a:t>
            </a:r>
            <a:endParaRPr lang="en-GB" sz="1700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67544" y="1196752"/>
            <a:ext cx="8229600" cy="1872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700" dirty="0" smtClean="0"/>
          </a:p>
          <a:p>
            <a:r>
              <a:rPr lang="en-GB" sz="1700" dirty="0" smtClean="0"/>
              <a:t>Implements several variants of the Lee-Carter model</a:t>
            </a:r>
          </a:p>
          <a:p>
            <a:r>
              <a:rPr lang="en-GB" sz="1700" dirty="0" smtClean="0"/>
              <a:t>Great for using data from the Human Mortality Data Base</a:t>
            </a:r>
          </a:p>
          <a:p>
            <a:r>
              <a:rPr lang="en-GB" sz="1700" dirty="0" smtClean="0"/>
              <a:t>Easy plotting of results and projection of mortality using package </a:t>
            </a:r>
            <a:r>
              <a:rPr lang="en-GB" sz="1700" b="1" dirty="0" smtClean="0"/>
              <a:t>forecast</a:t>
            </a:r>
          </a:p>
          <a:p>
            <a:r>
              <a:rPr lang="en-GB" sz="1700" dirty="0" smtClean="0"/>
              <a:t>Not easily extendable</a:t>
            </a:r>
            <a:endParaRPr lang="en-GB" sz="1700" dirty="0"/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1836000" y="1123200"/>
            <a:ext cx="5040560" cy="55198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200" dirty="0" smtClean="0">
                <a:solidFill>
                  <a:srgbClr val="FF0000"/>
                </a:solidFill>
              </a:rPr>
              <a:t>Package </a:t>
            </a:r>
            <a:r>
              <a:rPr lang="en-GB" sz="2200" b="1" dirty="0" smtClean="0">
                <a:solidFill>
                  <a:srgbClr val="FF0000"/>
                </a:solidFill>
              </a:rPr>
              <a:t>demography </a:t>
            </a:r>
            <a:r>
              <a:rPr lang="en-GB" sz="2200" dirty="0" smtClean="0">
                <a:solidFill>
                  <a:srgbClr val="FF0000"/>
                </a:solidFill>
              </a:rPr>
              <a:t>(Hyndman, 2012)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10" name="Text Placeholder 11"/>
          <p:cNvSpPr txBox="1">
            <a:spLocks/>
          </p:cNvSpPr>
          <p:nvPr/>
        </p:nvSpPr>
        <p:spPr>
          <a:xfrm>
            <a:off x="1835696" y="3068960"/>
            <a:ext cx="5040560" cy="55198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200" b="1" dirty="0" err="1" smtClean="0">
                <a:solidFill>
                  <a:srgbClr val="FF0000"/>
                </a:solidFill>
              </a:rPr>
              <a:t>LifeMetrics</a:t>
            </a:r>
            <a:r>
              <a:rPr lang="en-GB" sz="2200" dirty="0">
                <a:solidFill>
                  <a:srgbClr val="FF0000"/>
                </a:solidFill>
              </a:rPr>
              <a:t> software (JP Morgan)</a:t>
            </a:r>
            <a:endParaRPr lang="en-GB" sz="2200" b="1" dirty="0">
              <a:solidFill>
                <a:srgbClr val="FF0000"/>
              </a:solidFill>
            </a:endParaRP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1835696" y="4605212"/>
            <a:ext cx="5040560" cy="55198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200" dirty="0" smtClean="0">
                <a:solidFill>
                  <a:srgbClr val="FF0000"/>
                </a:solidFill>
              </a:rPr>
              <a:t>Package </a:t>
            </a:r>
            <a:r>
              <a:rPr lang="en-GB" sz="2200" b="1" dirty="0" err="1" smtClean="0">
                <a:solidFill>
                  <a:srgbClr val="FF0000"/>
                </a:solidFill>
              </a:rPr>
              <a:t>gnm</a:t>
            </a:r>
            <a:r>
              <a:rPr lang="en-GB" sz="2200" b="1" dirty="0" smtClean="0">
                <a:solidFill>
                  <a:srgbClr val="FF0000"/>
                </a:solidFill>
              </a:rPr>
              <a:t> </a:t>
            </a:r>
            <a:r>
              <a:rPr lang="en-GB" sz="2200" dirty="0" smtClean="0">
                <a:solidFill>
                  <a:srgbClr val="FF0000"/>
                </a:solidFill>
              </a:rPr>
              <a:t>(Turner and Firth, 2012)</a:t>
            </a:r>
            <a:endParaRPr lang="en-GB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0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Modelling mortality </a:t>
            </a:r>
            <a:br>
              <a:rPr lang="en-GB" dirty="0" smtClean="0"/>
            </a:br>
            <a:r>
              <a:rPr lang="en-GB" sz="1800" dirty="0" smtClean="0"/>
              <a:t>Lee-Carter model with </a:t>
            </a:r>
            <a:r>
              <a:rPr lang="en-GB" sz="1800" b="1" dirty="0" err="1" smtClean="0"/>
              <a:t>gnm</a:t>
            </a:r>
            <a:endParaRPr lang="en-GB" sz="2800" b="1" dirty="0"/>
          </a:p>
        </p:txBody>
      </p:sp>
      <p:sp>
        <p:nvSpPr>
          <p:cNvPr id="20" name="3 Marcador de contenido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604449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 smtClean="0"/>
              <a:t>Lee Carter in a Poisson regression framework (</a:t>
            </a:r>
            <a:r>
              <a:rPr lang="en-GB" sz="2200" dirty="0" err="1" smtClean="0"/>
              <a:t>Brouhns</a:t>
            </a:r>
            <a:r>
              <a:rPr lang="en-GB" sz="2200" dirty="0" smtClean="0"/>
              <a:t> et al, 2002)</a:t>
            </a:r>
            <a:endParaRPr lang="en-GB" sz="2200" dirty="0"/>
          </a:p>
        </p:txBody>
      </p:sp>
      <p:grpSp>
        <p:nvGrpSpPr>
          <p:cNvPr id="8" name="7 Grupo"/>
          <p:cNvGrpSpPr/>
          <p:nvPr/>
        </p:nvGrpSpPr>
        <p:grpSpPr>
          <a:xfrm>
            <a:off x="2267297" y="1772816"/>
            <a:ext cx="4752975" cy="2016224"/>
            <a:chOff x="2267297" y="1844824"/>
            <a:chExt cx="4752975" cy="2016224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1844824"/>
              <a:ext cx="349567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297" y="2477646"/>
              <a:ext cx="4752975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742" y="3041898"/>
              <a:ext cx="169545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5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816" y="3140968"/>
              <a:ext cx="1590675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491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Modelling mortality </a:t>
            </a:r>
            <a:br>
              <a:rPr lang="en-GB" dirty="0" smtClean="0"/>
            </a:br>
            <a:r>
              <a:rPr lang="en-GB" sz="1800" dirty="0" smtClean="0"/>
              <a:t>Lee-Carter model with </a:t>
            </a:r>
            <a:r>
              <a:rPr lang="en-GB" sz="1800" b="1" dirty="0" err="1" smtClean="0"/>
              <a:t>gnm</a:t>
            </a:r>
            <a:endParaRPr lang="en-GB" sz="2800" b="1" dirty="0"/>
          </a:p>
        </p:txBody>
      </p:sp>
      <p:sp>
        <p:nvSpPr>
          <p:cNvPr id="20" name="3 Marcador de contenido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604449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 smtClean="0"/>
              <a:t>Lee Carter in a Poisson regression framework (</a:t>
            </a:r>
            <a:r>
              <a:rPr lang="en-GB" sz="2200" dirty="0" err="1" smtClean="0"/>
              <a:t>Brouhns</a:t>
            </a:r>
            <a:r>
              <a:rPr lang="en-GB" sz="2200" dirty="0" smtClean="0"/>
              <a:t> et al, 2002)</a:t>
            </a:r>
            <a:endParaRPr lang="en-GB" sz="2200" dirty="0"/>
          </a:p>
        </p:txBody>
      </p:sp>
      <p:pic>
        <p:nvPicPr>
          <p:cNvPr id="2062" name="Picture 14" descr="Texto alternativo generado por el equipo: head (dataLc)&#10;age year&#10;o 1960&#10;0 1961&#10;o 1962&#10;0 1963&#10;0 1964&#10;0 1965&#10;D&#10;9911.123&#10;9988. 017&#10;10573. 037&#10;10401. 062&#10;10011.070&#10;9517. 982&#10;E&#10;389068.2&#10;403002.6&#10;414759.0&#10;424637.1&#10;430195.1&#10;431478.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" y="4025981"/>
            <a:ext cx="2087682" cy="113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2267297" y="1772816"/>
            <a:ext cx="4752975" cy="2016224"/>
            <a:chOff x="2267297" y="1844824"/>
            <a:chExt cx="4752975" cy="2016224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1844824"/>
              <a:ext cx="349567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297" y="2477646"/>
              <a:ext cx="4752975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742" y="3041898"/>
              <a:ext cx="169545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5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816" y="3140968"/>
              <a:ext cx="1590675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63" name="Picture 15" descr="Texto alternativo generado por el equipo: #fit the Lee-Carter model&#10;gnmLC &lt;- gnm(D—offset(log(E)) -1 + factor(age) + Mult(factor(age),factor(year)),&#10;data=dataLC, family=poisson(link = “log”))&#10;#Extract the coefficients&#10;coefcnmLC&lt;-coef(gnmLC)&#10;ax &lt;- coefcnmLC[grep(pattern=”Afactor[(]age[)]” ,names(coefcnmLC))]&#10;bx &lt;- coefcnmLC[grep(pattern=”[.]factor[(]age[)j ,names(coefcnmLC))]&#10;kt&lt;— coefcnmLC[grep(pattern=”, . [)j.factor[(]year[)]” ,names(coefcnmLC))]&#10;#Apply identifiability constraints \sum(kt) = O \sum(bx)=1&#10;cl &lt;- mean(kt)&#10;c2 &lt;- sum(bx)&#10;ax &lt;- ax + clNbx&#10;bx &lt;- bx/ c2&#10;kt &lt;- c2’(kt-c1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8" y="3861048"/>
            <a:ext cx="690632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2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Modelling mortality </a:t>
            </a:r>
            <a:br>
              <a:rPr lang="en-GB" dirty="0" smtClean="0"/>
            </a:br>
            <a:r>
              <a:rPr lang="en-GB" sz="1800" dirty="0" smtClean="0"/>
              <a:t>Lee-Carter model with </a:t>
            </a:r>
            <a:r>
              <a:rPr lang="en-GB" sz="1800" b="1" dirty="0" err="1" smtClean="0"/>
              <a:t>gnm</a:t>
            </a:r>
            <a:endParaRPr lang="en-GB" sz="2800" b="1" dirty="0"/>
          </a:p>
        </p:txBody>
      </p:sp>
      <p:sp>
        <p:nvSpPr>
          <p:cNvPr id="20" name="3 Marcador de contenido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604449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 smtClean="0"/>
              <a:t>Lee Carter in a Poisson regression framework (</a:t>
            </a:r>
            <a:r>
              <a:rPr lang="en-GB" sz="2200" dirty="0" err="1" smtClean="0"/>
              <a:t>Brouhns</a:t>
            </a:r>
            <a:r>
              <a:rPr lang="en-GB" sz="2200" dirty="0" smtClean="0"/>
              <a:t> et al, 2002)</a:t>
            </a:r>
            <a:endParaRPr lang="en-GB" sz="2200" dirty="0"/>
          </a:p>
        </p:txBody>
      </p:sp>
      <p:pic>
        <p:nvPicPr>
          <p:cNvPr id="2062" name="Picture 14" descr="Texto alternativo generado por el equipo: head (dataLc)&#10;age year&#10;o 1960&#10;0 1961&#10;o 1962&#10;0 1963&#10;0 1964&#10;0 1965&#10;D&#10;9911.123&#10;9988. 017&#10;10573. 037&#10;10401. 062&#10;10011.070&#10;9517. 982&#10;E&#10;389068.2&#10;403002.6&#10;414759.0&#10;424637.1&#10;430195.1&#10;431478.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" y="4025981"/>
            <a:ext cx="2087682" cy="113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2267297" y="1772816"/>
            <a:ext cx="4752975" cy="2016224"/>
            <a:chOff x="2267297" y="1844824"/>
            <a:chExt cx="4752975" cy="2016224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1844824"/>
              <a:ext cx="349567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297" y="2477646"/>
              <a:ext cx="4752975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742" y="3041898"/>
              <a:ext cx="169545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5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816" y="3140968"/>
              <a:ext cx="1590675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2 Grupo"/>
          <p:cNvGrpSpPr/>
          <p:nvPr/>
        </p:nvGrpSpPr>
        <p:grpSpPr>
          <a:xfrm>
            <a:off x="2195738" y="3861048"/>
            <a:ext cx="6906328" cy="2664296"/>
            <a:chOff x="2562215" y="4005064"/>
            <a:chExt cx="6618297" cy="2520280"/>
          </a:xfrm>
        </p:grpSpPr>
        <p:pic>
          <p:nvPicPr>
            <p:cNvPr id="2063" name="Picture 15" descr="Texto alternativo generado por el equipo: #fit the Lee-Carter model&#10;gnmLC &lt;- gnm(D—offset(log(E)) -1 + factor(age) + Mult(factor(age),factor(year)),&#10;data=dataLC, family=poisson(link = “log”))&#10;#Extract the coefficients&#10;coefcnmLC&lt;-coef(gnmLC)&#10;ax &lt;- coefcnmLC[grep(pattern=”Afactor[(]age[)]” ,names(coefcnmLC))]&#10;bx &lt;- coefcnmLC[grep(pattern=”[.]factor[(]age[)j ,names(coefcnmLC))]&#10;kt&lt;— coefcnmLC[grep(pattern=”, . [)j.factor[(]year[)]” ,names(coefcnmLC))]&#10;#Apply identifiability constraints \sum(kt) = O \sum(bx)=1&#10;cl &lt;- mean(kt)&#10;c2 &lt;- sum(bx)&#10;ax &lt;- ax + clNbx&#10;bx &lt;- bx/ c2&#10;kt &lt;- c2’(kt-c1)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215" y="4005064"/>
              <a:ext cx="6618297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1 Rectángulo"/>
            <p:cNvSpPr/>
            <p:nvPr/>
          </p:nvSpPr>
          <p:spPr>
            <a:xfrm>
              <a:off x="3666291" y="4329120"/>
              <a:ext cx="897063" cy="180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18 Rectángulo"/>
          <p:cNvSpPr/>
          <p:nvPr/>
        </p:nvSpPr>
        <p:spPr>
          <a:xfrm>
            <a:off x="35496" y="4005063"/>
            <a:ext cx="2066314" cy="11521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85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Modelling mortality </a:t>
            </a:r>
            <a:br>
              <a:rPr lang="en-GB" dirty="0" smtClean="0"/>
            </a:br>
            <a:r>
              <a:rPr lang="en-GB" sz="1800" dirty="0" smtClean="0"/>
              <a:t>Lee-Carter model with </a:t>
            </a:r>
            <a:r>
              <a:rPr lang="en-GB" sz="1800" b="1" dirty="0" err="1" smtClean="0"/>
              <a:t>gnm</a:t>
            </a:r>
            <a:endParaRPr lang="en-GB" sz="2800" b="1" dirty="0"/>
          </a:p>
        </p:txBody>
      </p:sp>
      <p:sp>
        <p:nvSpPr>
          <p:cNvPr id="20" name="3 Marcador de contenido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604449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 smtClean="0"/>
              <a:t>Lee Carter in a Poisson regression framework (</a:t>
            </a:r>
            <a:r>
              <a:rPr lang="en-GB" sz="2200" dirty="0" err="1" smtClean="0"/>
              <a:t>Brouhns</a:t>
            </a:r>
            <a:r>
              <a:rPr lang="en-GB" sz="2200" dirty="0" smtClean="0"/>
              <a:t> et al, 2002)</a:t>
            </a:r>
            <a:endParaRPr lang="en-GB" sz="2200" dirty="0"/>
          </a:p>
        </p:txBody>
      </p:sp>
      <p:pic>
        <p:nvPicPr>
          <p:cNvPr id="2062" name="Picture 14" descr="Texto alternativo generado por el equipo: head (dataLc)&#10;age year&#10;o 1960&#10;0 1961&#10;o 1962&#10;0 1963&#10;0 1964&#10;0 1965&#10;D&#10;9911.123&#10;9988. 017&#10;10573. 037&#10;10401. 062&#10;10011.070&#10;9517. 982&#10;E&#10;389068.2&#10;403002.6&#10;414759.0&#10;424637.1&#10;430195.1&#10;431478.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" y="4025981"/>
            <a:ext cx="2087682" cy="113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2267297" y="1772816"/>
            <a:ext cx="4752975" cy="2016224"/>
            <a:chOff x="2267297" y="1844824"/>
            <a:chExt cx="4752975" cy="2016224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1844824"/>
              <a:ext cx="349567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297" y="2477646"/>
              <a:ext cx="4752975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742" y="3041898"/>
              <a:ext cx="169545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5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816" y="3140968"/>
              <a:ext cx="1590675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14 Rectángulo"/>
          <p:cNvSpPr/>
          <p:nvPr/>
        </p:nvSpPr>
        <p:spPr>
          <a:xfrm>
            <a:off x="2771800" y="1880848"/>
            <a:ext cx="3495675" cy="39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15 Rectángulo"/>
          <p:cNvSpPr/>
          <p:nvPr/>
        </p:nvSpPr>
        <p:spPr>
          <a:xfrm>
            <a:off x="2195737" y="2456912"/>
            <a:ext cx="1080120" cy="39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2 Grupo"/>
          <p:cNvGrpSpPr/>
          <p:nvPr/>
        </p:nvGrpSpPr>
        <p:grpSpPr>
          <a:xfrm>
            <a:off x="2195738" y="3861048"/>
            <a:ext cx="6906328" cy="2664296"/>
            <a:chOff x="2562215" y="4005064"/>
            <a:chExt cx="6618297" cy="2520280"/>
          </a:xfrm>
        </p:grpSpPr>
        <p:pic>
          <p:nvPicPr>
            <p:cNvPr id="2063" name="Picture 15" descr="Texto alternativo generado por el equipo: #fit the Lee-Carter model&#10;gnmLC &lt;- gnm(D—offset(log(E)) -1 + factor(age) + Mult(factor(age),factor(year)),&#10;data=dataLC, family=poisson(link = “log”))&#10;#Extract the coefficients&#10;coefcnmLC&lt;-coef(gnmLC)&#10;ax &lt;- coefcnmLC[grep(pattern=”Afactor[(]age[)]” ,names(coefcnmLC))]&#10;bx &lt;- coefcnmLC[grep(pattern=”[.]factor[(]age[)j ,names(coefcnmLC))]&#10;kt&lt;— coefcnmLC[grep(pattern=”, . [)j.factor[(]year[)]” ,names(coefcnmLC))]&#10;#Apply identifiability constraints \sum(kt) = O \sum(bx)=1&#10;cl &lt;- mean(kt)&#10;c2 &lt;- sum(bx)&#10;ax &lt;- ax + clNbx&#10;bx &lt;- bx/ c2&#10;kt &lt;- c2’(kt-c1)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215" y="4005064"/>
              <a:ext cx="6618297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1 Rectángulo"/>
            <p:cNvSpPr/>
            <p:nvPr/>
          </p:nvSpPr>
          <p:spPr>
            <a:xfrm>
              <a:off x="4643784" y="4329120"/>
              <a:ext cx="2376488" cy="180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3635896" y="4149080"/>
              <a:ext cx="216024" cy="180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665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dirty="0" smtClean="0"/>
              <a:t>Agenda</a:t>
            </a:r>
            <a:endParaRPr lang="es-CO" sz="1800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Motivation</a:t>
            </a:r>
          </a:p>
          <a:p>
            <a:r>
              <a:rPr lang="en-GB" dirty="0" smtClean="0"/>
              <a:t>Modelling mortality in R</a:t>
            </a:r>
          </a:p>
          <a:p>
            <a:r>
              <a:rPr lang="en-GB" dirty="0" smtClean="0"/>
              <a:t>Modelling mortality by </a:t>
            </a:r>
            <a:r>
              <a:rPr lang="en-GB" dirty="0" err="1" smtClean="0"/>
              <a:t>CoD</a:t>
            </a:r>
            <a:r>
              <a:rPr lang="en-GB" dirty="0" smtClean="0"/>
              <a:t> and socio-economic stratification</a:t>
            </a:r>
          </a:p>
          <a:p>
            <a:r>
              <a:rPr lang="en-GB" dirty="0" smtClean="0"/>
              <a:t>Case study: Mortality by deprivation in England</a:t>
            </a:r>
          </a:p>
          <a:p>
            <a:r>
              <a:rPr lang="en-GB" dirty="0" smtClean="0"/>
              <a:t>Conclusions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54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Modelling mortality </a:t>
            </a:r>
            <a:br>
              <a:rPr lang="en-GB" dirty="0" smtClean="0"/>
            </a:br>
            <a:r>
              <a:rPr lang="en-GB" sz="1800" dirty="0" smtClean="0"/>
              <a:t>Lee-Carter model with </a:t>
            </a:r>
            <a:r>
              <a:rPr lang="en-GB" sz="1800" b="1" dirty="0" err="1" smtClean="0"/>
              <a:t>gnm</a:t>
            </a:r>
            <a:endParaRPr lang="en-GB" sz="2800" b="1" dirty="0"/>
          </a:p>
        </p:txBody>
      </p:sp>
      <p:sp>
        <p:nvSpPr>
          <p:cNvPr id="20" name="3 Marcador de contenido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604449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 smtClean="0"/>
              <a:t>Lee Carter in a Poisson regression framework (</a:t>
            </a:r>
            <a:r>
              <a:rPr lang="en-GB" sz="2200" dirty="0" err="1" smtClean="0"/>
              <a:t>Brouhns</a:t>
            </a:r>
            <a:r>
              <a:rPr lang="en-GB" sz="2200" dirty="0" smtClean="0"/>
              <a:t> et al, 2002)</a:t>
            </a:r>
            <a:endParaRPr lang="en-GB" sz="2200" dirty="0"/>
          </a:p>
        </p:txBody>
      </p:sp>
      <p:pic>
        <p:nvPicPr>
          <p:cNvPr id="2062" name="Picture 14" descr="Texto alternativo generado por el equipo: head (dataLc)&#10;age year&#10;o 1960&#10;0 1961&#10;o 1962&#10;0 1963&#10;0 1964&#10;0 1965&#10;D&#10;9911.123&#10;9988. 017&#10;10573. 037&#10;10401. 062&#10;10011.070&#10;9517. 982&#10;E&#10;389068.2&#10;403002.6&#10;414759.0&#10;424637.1&#10;430195.1&#10;431478.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" y="4025981"/>
            <a:ext cx="2087682" cy="113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2267297" y="1772816"/>
            <a:ext cx="4752975" cy="2016224"/>
            <a:chOff x="2267297" y="1844824"/>
            <a:chExt cx="4752975" cy="2016224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1844824"/>
              <a:ext cx="349567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297" y="2477646"/>
              <a:ext cx="4752975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742" y="3041898"/>
              <a:ext cx="169545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5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816" y="3140968"/>
              <a:ext cx="1590675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14 Rectángulo"/>
          <p:cNvSpPr/>
          <p:nvPr/>
        </p:nvSpPr>
        <p:spPr>
          <a:xfrm>
            <a:off x="5076056" y="1880848"/>
            <a:ext cx="531799" cy="39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2 Grupo"/>
          <p:cNvGrpSpPr/>
          <p:nvPr/>
        </p:nvGrpSpPr>
        <p:grpSpPr>
          <a:xfrm>
            <a:off x="2195738" y="3861048"/>
            <a:ext cx="6906328" cy="2664296"/>
            <a:chOff x="2562215" y="4005064"/>
            <a:chExt cx="6618297" cy="2520280"/>
          </a:xfrm>
        </p:grpSpPr>
        <p:pic>
          <p:nvPicPr>
            <p:cNvPr id="2063" name="Picture 15" descr="Texto alternativo generado por el equipo: #fit the Lee-Carter model&#10;gnmLC &lt;- gnm(D—offset(log(E)) -1 + factor(age) + Mult(factor(age),factor(year)),&#10;data=dataLC, family=poisson(link = “log”))&#10;#Extract the coefficients&#10;coefcnmLC&lt;-coef(gnmLC)&#10;ax &lt;- coefcnmLC[grep(pattern=”Afactor[(]age[)]” ,names(coefcnmLC))]&#10;bx &lt;- coefcnmLC[grep(pattern=”[.]factor[(]age[)j ,names(coefcnmLC))]&#10;kt&lt;— coefcnmLC[grep(pattern=”, . [)j.factor[(]year[)]” ,names(coefcnmLC))]&#10;#Apply identifiability constraints \sum(kt) = O \sum(bx)=1&#10;cl &lt;- mean(kt)&#10;c2 &lt;- sum(bx)&#10;ax &lt;- ax + clNbx&#10;bx &lt;- bx/ c2&#10;kt &lt;- c2’(kt-c1)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215" y="4005064"/>
              <a:ext cx="6618297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17 Rectángulo"/>
            <p:cNvSpPr/>
            <p:nvPr/>
          </p:nvSpPr>
          <p:spPr>
            <a:xfrm>
              <a:off x="3804301" y="4149080"/>
              <a:ext cx="1173083" cy="180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5462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Modelling mortality </a:t>
            </a:r>
            <a:br>
              <a:rPr lang="en-GB" dirty="0" smtClean="0"/>
            </a:br>
            <a:r>
              <a:rPr lang="en-GB" sz="1800" dirty="0" smtClean="0"/>
              <a:t>Lee-Carter model with </a:t>
            </a:r>
            <a:r>
              <a:rPr lang="en-GB" sz="1800" b="1" dirty="0" err="1" smtClean="0"/>
              <a:t>gnm</a:t>
            </a:r>
            <a:endParaRPr lang="en-GB" sz="2800" b="1" dirty="0"/>
          </a:p>
        </p:txBody>
      </p:sp>
      <p:sp>
        <p:nvSpPr>
          <p:cNvPr id="20" name="3 Marcador de contenido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604449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 smtClean="0"/>
              <a:t>Lee Carter in a Poisson regression framework (</a:t>
            </a:r>
            <a:r>
              <a:rPr lang="en-GB" sz="2200" dirty="0" err="1" smtClean="0"/>
              <a:t>Brouhns</a:t>
            </a:r>
            <a:r>
              <a:rPr lang="en-GB" sz="2200" dirty="0" smtClean="0"/>
              <a:t> et al, 2002)</a:t>
            </a:r>
            <a:endParaRPr lang="en-GB" sz="2200" dirty="0"/>
          </a:p>
        </p:txBody>
      </p:sp>
      <p:pic>
        <p:nvPicPr>
          <p:cNvPr id="2062" name="Picture 14" descr="Texto alternativo generado por el equipo: head (dataLc)&#10;age year&#10;o 1960&#10;0 1961&#10;o 1962&#10;0 1963&#10;0 1964&#10;0 1965&#10;D&#10;9911.123&#10;9988. 017&#10;10573. 037&#10;10401. 062&#10;10011.070&#10;9517. 982&#10;E&#10;389068.2&#10;403002.6&#10;414759.0&#10;424637.1&#10;430195.1&#10;431478.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" y="4025981"/>
            <a:ext cx="2087682" cy="113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2267297" y="1772816"/>
            <a:ext cx="4752975" cy="2016224"/>
            <a:chOff x="2267297" y="1844824"/>
            <a:chExt cx="4752975" cy="2016224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1844824"/>
              <a:ext cx="349567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297" y="2477646"/>
              <a:ext cx="4752975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742" y="3041898"/>
              <a:ext cx="169545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5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816" y="3140968"/>
              <a:ext cx="1590675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15 Rectángulo"/>
          <p:cNvSpPr/>
          <p:nvPr/>
        </p:nvSpPr>
        <p:spPr>
          <a:xfrm>
            <a:off x="4067944" y="2456912"/>
            <a:ext cx="1080120" cy="39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2 Grupo"/>
          <p:cNvGrpSpPr/>
          <p:nvPr/>
        </p:nvGrpSpPr>
        <p:grpSpPr>
          <a:xfrm>
            <a:off x="2195738" y="3861048"/>
            <a:ext cx="6906328" cy="2664296"/>
            <a:chOff x="2562215" y="4005064"/>
            <a:chExt cx="6618297" cy="2520280"/>
          </a:xfrm>
        </p:grpSpPr>
        <p:pic>
          <p:nvPicPr>
            <p:cNvPr id="2063" name="Picture 15" descr="Texto alternativo generado por el equipo: #fit the Lee-Carter model&#10;gnmLC &lt;- gnm(D—offset(log(E)) -1 + factor(age) + Mult(factor(age),factor(year)),&#10;data=dataLC, family=poisson(link = “log”))&#10;#Extract the coefficients&#10;coefcnmLC&lt;-coef(gnmLC)&#10;ax &lt;- coefcnmLC[grep(pattern=”Afactor[(]age[)]” ,names(coefcnmLC))]&#10;bx &lt;- coefcnmLC[grep(pattern=”[.]factor[(]age[)j ,names(coefcnmLC))]&#10;kt&lt;— coefcnmLC[grep(pattern=”, . [)j.factor[(]year[)]” ,names(coefcnmLC))]&#10;#Apply identifiability constraints \sum(kt) = O \sum(bx)=1&#10;cl &lt;- mean(kt)&#10;c2 &lt;- sum(bx)&#10;ax &lt;- ax + clNbx&#10;bx &lt;- bx/ c2&#10;kt &lt;- c2’(kt-c1)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215" y="4005064"/>
              <a:ext cx="6618297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17 Rectángulo"/>
            <p:cNvSpPr/>
            <p:nvPr/>
          </p:nvSpPr>
          <p:spPr>
            <a:xfrm>
              <a:off x="5451409" y="4161082"/>
              <a:ext cx="906072" cy="16799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5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Modelling mortality </a:t>
            </a:r>
            <a:br>
              <a:rPr lang="en-GB" dirty="0" smtClean="0"/>
            </a:br>
            <a:r>
              <a:rPr lang="en-GB" sz="1800" dirty="0" smtClean="0"/>
              <a:t>Lee-Carter model with </a:t>
            </a:r>
            <a:r>
              <a:rPr lang="en-GB" sz="1800" b="1" dirty="0" err="1" smtClean="0"/>
              <a:t>gnm</a:t>
            </a:r>
            <a:endParaRPr lang="en-GB" sz="2800" b="1" dirty="0"/>
          </a:p>
        </p:txBody>
      </p:sp>
      <p:sp>
        <p:nvSpPr>
          <p:cNvPr id="20" name="3 Marcador de contenido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604449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 smtClean="0"/>
              <a:t>Lee Carter in a Poisson regression framework (</a:t>
            </a:r>
            <a:r>
              <a:rPr lang="en-GB" sz="2200" dirty="0" err="1" smtClean="0"/>
              <a:t>Brouhns</a:t>
            </a:r>
            <a:r>
              <a:rPr lang="en-GB" sz="2200" dirty="0" smtClean="0"/>
              <a:t> et al, 2002)</a:t>
            </a:r>
            <a:endParaRPr lang="en-GB" sz="2200" dirty="0"/>
          </a:p>
        </p:txBody>
      </p:sp>
      <p:pic>
        <p:nvPicPr>
          <p:cNvPr id="2062" name="Picture 14" descr="Texto alternativo generado por el equipo: head (dataLc)&#10;age year&#10;o 1960&#10;0 1961&#10;o 1962&#10;0 1963&#10;0 1964&#10;0 1965&#10;D&#10;9911.123&#10;9988. 017&#10;10573. 037&#10;10401. 062&#10;10011.070&#10;9517. 982&#10;E&#10;389068.2&#10;403002.6&#10;414759.0&#10;424637.1&#10;430195.1&#10;431478.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" y="4025981"/>
            <a:ext cx="2087682" cy="113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2267297" y="1772816"/>
            <a:ext cx="4752975" cy="2016224"/>
            <a:chOff x="2267297" y="1844824"/>
            <a:chExt cx="4752975" cy="2016224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1844824"/>
              <a:ext cx="349567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297" y="2477646"/>
              <a:ext cx="4752975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742" y="3041898"/>
              <a:ext cx="169545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5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816" y="3140968"/>
              <a:ext cx="1590675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15 Rectángulo"/>
          <p:cNvSpPr/>
          <p:nvPr/>
        </p:nvSpPr>
        <p:spPr>
          <a:xfrm>
            <a:off x="5796136" y="2456912"/>
            <a:ext cx="1224136" cy="39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2 Grupo"/>
          <p:cNvGrpSpPr/>
          <p:nvPr/>
        </p:nvGrpSpPr>
        <p:grpSpPr>
          <a:xfrm>
            <a:off x="2195738" y="3861048"/>
            <a:ext cx="6906328" cy="2664296"/>
            <a:chOff x="2562215" y="4005064"/>
            <a:chExt cx="6618297" cy="2520280"/>
          </a:xfrm>
        </p:grpSpPr>
        <p:pic>
          <p:nvPicPr>
            <p:cNvPr id="2063" name="Picture 15" descr="Texto alternativo generado por el equipo: #fit the Lee-Carter model&#10;gnmLC &lt;- gnm(D—offset(log(E)) -1 + factor(age) + Mult(factor(age),factor(year)),&#10;data=dataLC, family=poisson(link = “log”))&#10;#Extract the coefficients&#10;coefcnmLC&lt;-coef(gnmLC)&#10;ax &lt;- coefcnmLC[grep(pattern=”Afactor[(]age[)]” ,names(coefcnmLC))]&#10;bx &lt;- coefcnmLC[grep(pattern=”[.]factor[(]age[)j ,names(coefcnmLC))]&#10;kt&lt;— coefcnmLC[grep(pattern=”, . [)j.factor[(]year[)]” ,names(coefcnmLC))]&#10;#Apply identifiability constraints \sum(kt) = O \sum(bx)=1&#10;cl &lt;- mean(kt)&#10;c2 &lt;- sum(bx)&#10;ax &lt;- ax + clNbx&#10;bx &lt;- bx/ c2&#10;kt &lt;- c2’(kt-c1)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215" y="4005064"/>
              <a:ext cx="6618297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17 Rectángulo"/>
            <p:cNvSpPr/>
            <p:nvPr/>
          </p:nvSpPr>
          <p:spPr>
            <a:xfrm>
              <a:off x="6555487" y="4161082"/>
              <a:ext cx="2424180" cy="16799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5318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Modelling mortality </a:t>
            </a:r>
            <a:br>
              <a:rPr lang="en-GB" dirty="0" smtClean="0"/>
            </a:br>
            <a:r>
              <a:rPr lang="en-GB" sz="1800" dirty="0" smtClean="0"/>
              <a:t>Lee-Carter model with </a:t>
            </a:r>
            <a:r>
              <a:rPr lang="en-GB" sz="1800" b="1" dirty="0" err="1" smtClean="0"/>
              <a:t>gnm</a:t>
            </a:r>
            <a:endParaRPr lang="en-GB" sz="2800" b="1" dirty="0"/>
          </a:p>
        </p:txBody>
      </p:sp>
      <p:sp>
        <p:nvSpPr>
          <p:cNvPr id="20" name="3 Marcador de contenido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604449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 smtClean="0"/>
              <a:t>Lee Carter in a Poisson regression framework (</a:t>
            </a:r>
            <a:r>
              <a:rPr lang="en-GB" sz="2200" dirty="0" err="1" smtClean="0"/>
              <a:t>Brouhns</a:t>
            </a:r>
            <a:r>
              <a:rPr lang="en-GB" sz="2200" dirty="0" smtClean="0"/>
              <a:t> et al, 2002)</a:t>
            </a:r>
            <a:endParaRPr lang="en-GB" sz="2200" dirty="0"/>
          </a:p>
        </p:txBody>
      </p:sp>
      <p:pic>
        <p:nvPicPr>
          <p:cNvPr id="2062" name="Picture 14" descr="Texto alternativo generado por el equipo: head (dataLc)&#10;age year&#10;o 1960&#10;0 1961&#10;o 1962&#10;0 1963&#10;0 1964&#10;0 1965&#10;D&#10;9911.123&#10;9988. 017&#10;10573. 037&#10;10401. 062&#10;10011.070&#10;9517. 982&#10;E&#10;389068.2&#10;403002.6&#10;414759.0&#10;424637.1&#10;430195.1&#10;431478.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" y="4025981"/>
            <a:ext cx="2087682" cy="113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2267297" y="1772816"/>
            <a:ext cx="4752975" cy="2016224"/>
            <a:chOff x="2267297" y="1844824"/>
            <a:chExt cx="4752975" cy="2016224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1844824"/>
              <a:ext cx="349567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297" y="2477646"/>
              <a:ext cx="4752975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742" y="3041898"/>
              <a:ext cx="169545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5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816" y="3140968"/>
              <a:ext cx="1590675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2 Grupo"/>
          <p:cNvGrpSpPr/>
          <p:nvPr/>
        </p:nvGrpSpPr>
        <p:grpSpPr>
          <a:xfrm>
            <a:off x="2186335" y="3861048"/>
            <a:ext cx="6915731" cy="2664296"/>
            <a:chOff x="2553204" y="4005064"/>
            <a:chExt cx="6627308" cy="2520280"/>
          </a:xfrm>
        </p:grpSpPr>
        <p:pic>
          <p:nvPicPr>
            <p:cNvPr id="2063" name="Picture 15" descr="Texto alternativo generado por el equipo: #fit the Lee-Carter model&#10;gnmLC &lt;- gnm(D—offset(log(E)) -1 + factor(age) + Mult(factor(age),factor(year)),&#10;data=dataLC, family=poisson(link = “log”))&#10;#Extract the coefficients&#10;coefcnmLC&lt;-coef(gnmLC)&#10;ax &lt;- coefcnmLC[grep(pattern=”Afactor[(]age[)]” ,names(coefcnmLC))]&#10;bx &lt;- coefcnmLC[grep(pattern=”[.]factor[(]age[)j ,names(coefcnmLC))]&#10;kt&lt;— coefcnmLC[grep(pattern=”, . [)j.factor[(]year[)]” ,names(coefcnmLC))]&#10;#Apply identifiability constraints \sum(kt) = O \sum(bx)=1&#10;cl &lt;- mean(kt)&#10;c2 &lt;- sum(bx)&#10;ax &lt;- ax + clNbx&#10;bx &lt;- bx/ c2&#10;kt &lt;- c2’(kt-c1)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215" y="4005064"/>
              <a:ext cx="6618297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17 Rectángulo"/>
            <p:cNvSpPr/>
            <p:nvPr/>
          </p:nvSpPr>
          <p:spPr>
            <a:xfrm>
              <a:off x="2553204" y="4586338"/>
              <a:ext cx="6627308" cy="98538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519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Modelling mortality </a:t>
            </a:r>
            <a:br>
              <a:rPr lang="en-GB" dirty="0" smtClean="0"/>
            </a:br>
            <a:r>
              <a:rPr lang="en-GB" sz="1800" dirty="0" smtClean="0"/>
              <a:t>Lee-Carter model with </a:t>
            </a:r>
            <a:r>
              <a:rPr lang="en-GB" sz="1800" b="1" dirty="0" err="1" smtClean="0"/>
              <a:t>gnm</a:t>
            </a:r>
            <a:endParaRPr lang="en-GB" sz="2800" b="1" dirty="0"/>
          </a:p>
        </p:txBody>
      </p:sp>
      <p:sp>
        <p:nvSpPr>
          <p:cNvPr id="20" name="3 Marcador de contenido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604449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 smtClean="0"/>
              <a:t>Lee Carter in a Poisson regression framework (</a:t>
            </a:r>
            <a:r>
              <a:rPr lang="en-GB" sz="2200" dirty="0" err="1" smtClean="0"/>
              <a:t>Brouhns</a:t>
            </a:r>
            <a:r>
              <a:rPr lang="en-GB" sz="2200" dirty="0" smtClean="0"/>
              <a:t> et al, 2002)</a:t>
            </a:r>
            <a:endParaRPr lang="en-GB" sz="2200" dirty="0"/>
          </a:p>
        </p:txBody>
      </p:sp>
      <p:pic>
        <p:nvPicPr>
          <p:cNvPr id="2062" name="Picture 14" descr="Texto alternativo generado por el equipo: head (dataLc)&#10;age year&#10;o 1960&#10;0 1961&#10;o 1962&#10;0 1963&#10;0 1964&#10;0 1965&#10;D&#10;9911.123&#10;9988. 017&#10;10573. 037&#10;10401. 062&#10;10011.070&#10;9517. 982&#10;E&#10;389068.2&#10;403002.6&#10;414759.0&#10;424637.1&#10;430195.1&#10;431478.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" y="4025981"/>
            <a:ext cx="2087682" cy="113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2267297" y="1772816"/>
            <a:ext cx="4752975" cy="2016224"/>
            <a:chOff x="2267297" y="1844824"/>
            <a:chExt cx="4752975" cy="2016224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1844824"/>
              <a:ext cx="349567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297" y="2477646"/>
              <a:ext cx="4752975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742" y="3041898"/>
              <a:ext cx="169545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5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816" y="3140968"/>
              <a:ext cx="1590675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15 Rectángulo"/>
          <p:cNvSpPr/>
          <p:nvPr/>
        </p:nvSpPr>
        <p:spPr>
          <a:xfrm>
            <a:off x="2987824" y="3032976"/>
            <a:ext cx="3312368" cy="70273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2 Grupo"/>
          <p:cNvGrpSpPr/>
          <p:nvPr/>
        </p:nvGrpSpPr>
        <p:grpSpPr>
          <a:xfrm>
            <a:off x="2186335" y="3861048"/>
            <a:ext cx="6915731" cy="2664296"/>
            <a:chOff x="2553204" y="4005064"/>
            <a:chExt cx="6627308" cy="2520280"/>
          </a:xfrm>
        </p:grpSpPr>
        <p:pic>
          <p:nvPicPr>
            <p:cNvPr id="2063" name="Picture 15" descr="Texto alternativo generado por el equipo: #fit the Lee-Carter model&#10;gnmLC &lt;- gnm(D—offset(log(E)) -1 + factor(age) + Mult(factor(age),factor(year)),&#10;data=dataLC, family=poisson(link = “log”))&#10;#Extract the coefficients&#10;coefcnmLC&lt;-coef(gnmLC)&#10;ax &lt;- coefcnmLC[grep(pattern=”Afactor[(]age[)]” ,names(coefcnmLC))]&#10;bx &lt;- coefcnmLC[grep(pattern=”[.]factor[(]age[)j ,names(coefcnmLC))]&#10;kt&lt;— coefcnmLC[grep(pattern=”, . [)j.factor[(]year[)]” ,names(coefcnmLC))]&#10;#Apply identifiability constraints \sum(kt) = O \sum(bx)=1&#10;cl &lt;- mean(kt)&#10;c2 &lt;- sum(bx)&#10;ax &lt;- ax + clNbx&#10;bx &lt;- bx/ c2&#10;kt &lt;- c2’(kt-c1)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215" y="4005064"/>
              <a:ext cx="6618297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17 Rectángulo"/>
            <p:cNvSpPr/>
            <p:nvPr/>
          </p:nvSpPr>
          <p:spPr>
            <a:xfrm>
              <a:off x="2553204" y="5539958"/>
              <a:ext cx="6627308" cy="98538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2426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1620000"/>
            <a:ext cx="8201715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7020272" y="5520714"/>
            <a:ext cx="2088232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 tip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Use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packages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grid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gridExtra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For controlling the layout of graphics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Modelling mortality </a:t>
            </a:r>
            <a:br>
              <a:rPr lang="en-GB" dirty="0" smtClean="0"/>
            </a:br>
            <a:r>
              <a:rPr lang="en-GB" sz="1800" dirty="0" smtClean="0"/>
              <a:t>Lee-Carter model with </a:t>
            </a:r>
            <a:r>
              <a:rPr lang="en-GB" sz="1800" b="1" dirty="0" err="1" smtClean="0"/>
              <a:t>gnm</a:t>
            </a:r>
            <a:r>
              <a:rPr lang="en-GB" sz="1800" b="1" dirty="0" smtClean="0"/>
              <a:t> </a:t>
            </a:r>
            <a:r>
              <a:rPr lang="en-GB" sz="1800" dirty="0" smtClean="0"/>
              <a:t>(E&amp;W </a:t>
            </a:r>
            <a:r>
              <a:rPr lang="en-GB" sz="1800" dirty="0" smtClean="0"/>
              <a:t>males 1960-2010)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89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Modelling mortality by cause of death</a:t>
            </a:r>
            <a:br>
              <a:rPr lang="en-GB" dirty="0" smtClean="0"/>
            </a:br>
            <a:r>
              <a:rPr lang="en-GB" sz="1800" dirty="0"/>
              <a:t>Lee-Carter model with coding changes</a:t>
            </a:r>
            <a:endParaRPr lang="en-GB" sz="2800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8972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Challenges</a:t>
            </a:r>
          </a:p>
          <a:p>
            <a:pPr lvl="1"/>
            <a:r>
              <a:rPr lang="en-GB" sz="1400" dirty="0" smtClean="0"/>
              <a:t>…</a:t>
            </a:r>
          </a:p>
          <a:p>
            <a:pPr lvl="1"/>
            <a:r>
              <a:rPr lang="en-GB" sz="1600" dirty="0"/>
              <a:t>Changes in classification of causes of death difficult the analysis of </a:t>
            </a:r>
            <a:r>
              <a:rPr lang="en-GB" sz="1600" dirty="0" smtClean="0"/>
              <a:t>trends</a:t>
            </a:r>
          </a:p>
          <a:p>
            <a:pPr lvl="1"/>
            <a:r>
              <a:rPr lang="en-GB" sz="1600" dirty="0" smtClean="0"/>
              <a:t>…</a:t>
            </a:r>
            <a:endParaRPr lang="en-GB" sz="1600" dirty="0"/>
          </a:p>
          <a:p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1789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Modelling mortality by cause of death</a:t>
            </a:r>
            <a:br>
              <a:rPr lang="en-GB" dirty="0" smtClean="0"/>
            </a:br>
            <a:r>
              <a:rPr lang="en-GB" sz="1800" dirty="0"/>
              <a:t>Lee-Carter model with coding changes</a:t>
            </a:r>
            <a:endParaRPr lang="en-GB" sz="2800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8972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Challenges</a:t>
            </a:r>
          </a:p>
          <a:p>
            <a:pPr lvl="1"/>
            <a:r>
              <a:rPr lang="en-GB" sz="1400" dirty="0" smtClean="0"/>
              <a:t>…</a:t>
            </a:r>
          </a:p>
          <a:p>
            <a:pPr lvl="1"/>
            <a:r>
              <a:rPr lang="en-GB" sz="1600" dirty="0"/>
              <a:t>Changes in classification of causes of death difficult the analysis of </a:t>
            </a:r>
            <a:r>
              <a:rPr lang="en-GB" sz="1600" dirty="0" smtClean="0"/>
              <a:t>trends</a:t>
            </a:r>
          </a:p>
          <a:p>
            <a:pPr lvl="1"/>
            <a:r>
              <a:rPr lang="en-GB" sz="1600" dirty="0" smtClean="0"/>
              <a:t>…</a:t>
            </a:r>
            <a:endParaRPr lang="en-GB" sz="1600" dirty="0"/>
          </a:p>
          <a:p>
            <a:endParaRPr lang="en-GB" sz="20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67744"/>
            <a:ext cx="8229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1"/>
          <p:cNvSpPr txBox="1">
            <a:spLocks/>
          </p:cNvSpPr>
          <p:nvPr/>
        </p:nvSpPr>
        <p:spPr>
          <a:xfrm>
            <a:off x="2411760" y="2464296"/>
            <a:ext cx="5040560" cy="558924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600" dirty="0" smtClean="0">
                <a:solidFill>
                  <a:srgbClr val="FF0000"/>
                </a:solidFill>
              </a:rPr>
              <a:t>Age-standardised mortality rate for respiratory diseases (Male age 25-84 – England and Wales)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7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Modelling mortality by cause of death</a:t>
            </a:r>
            <a:br>
              <a:rPr lang="en-GB" dirty="0" smtClean="0"/>
            </a:br>
            <a:r>
              <a:rPr lang="en-GB" sz="1800" dirty="0"/>
              <a:t>Lee-Carter model with coding changes</a:t>
            </a:r>
            <a:endParaRPr lang="en-GB" sz="2800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8972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Challenges</a:t>
            </a:r>
          </a:p>
          <a:p>
            <a:pPr lvl="1"/>
            <a:r>
              <a:rPr lang="en-GB" sz="1400" dirty="0" smtClean="0"/>
              <a:t>…</a:t>
            </a:r>
          </a:p>
          <a:p>
            <a:pPr lvl="1"/>
            <a:r>
              <a:rPr lang="en-GB" sz="1600" dirty="0"/>
              <a:t>Changes in classification of causes of death difficult the analysis of </a:t>
            </a:r>
            <a:r>
              <a:rPr lang="en-GB" sz="1600" dirty="0" smtClean="0"/>
              <a:t>trends</a:t>
            </a:r>
          </a:p>
          <a:p>
            <a:pPr lvl="1"/>
            <a:r>
              <a:rPr lang="en-GB" sz="1600" dirty="0" smtClean="0"/>
              <a:t>…</a:t>
            </a:r>
            <a:endParaRPr lang="en-GB" sz="1600" dirty="0"/>
          </a:p>
          <a:p>
            <a:endParaRPr lang="en-GB" sz="2000" dirty="0" smtClean="0"/>
          </a:p>
        </p:txBody>
      </p:sp>
      <p:grpSp>
        <p:nvGrpSpPr>
          <p:cNvPr id="3" name="2 Grupo"/>
          <p:cNvGrpSpPr/>
          <p:nvPr/>
        </p:nvGrpSpPr>
        <p:grpSpPr>
          <a:xfrm>
            <a:off x="683568" y="2492897"/>
            <a:ext cx="8064896" cy="3802954"/>
            <a:chOff x="683568" y="2492897"/>
            <a:chExt cx="8064896" cy="3802954"/>
          </a:xfrm>
        </p:grpSpPr>
        <p:grpSp>
          <p:nvGrpSpPr>
            <p:cNvPr id="38" name="37 Grupo"/>
            <p:cNvGrpSpPr/>
            <p:nvPr/>
          </p:nvGrpSpPr>
          <p:grpSpPr>
            <a:xfrm>
              <a:off x="683568" y="2492897"/>
              <a:ext cx="8064896" cy="3802954"/>
              <a:chOff x="413320" y="2191773"/>
              <a:chExt cx="8551168" cy="4136864"/>
            </a:xfrm>
          </p:grpSpPr>
          <p:pic>
            <p:nvPicPr>
              <p:cNvPr id="6" name="Picture 1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688" y="2191773"/>
                <a:ext cx="8048625" cy="1028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7" name="16 Grupo"/>
              <p:cNvGrpSpPr/>
              <p:nvPr/>
            </p:nvGrpSpPr>
            <p:grpSpPr>
              <a:xfrm>
                <a:off x="413320" y="5636865"/>
                <a:ext cx="8551168" cy="691772"/>
                <a:chOff x="323528" y="5668863"/>
                <a:chExt cx="8551168" cy="691772"/>
              </a:xfrm>
            </p:grpSpPr>
            <p:grpSp>
              <p:nvGrpSpPr>
                <p:cNvPr id="18" name="17 Grupo"/>
                <p:cNvGrpSpPr/>
                <p:nvPr/>
              </p:nvGrpSpPr>
              <p:grpSpPr>
                <a:xfrm>
                  <a:off x="323528" y="5668863"/>
                  <a:ext cx="8551168" cy="288032"/>
                  <a:chOff x="323528" y="5661248"/>
                  <a:chExt cx="8551168" cy="288032"/>
                </a:xfrm>
              </p:grpSpPr>
              <p:cxnSp>
                <p:nvCxnSpPr>
                  <p:cNvPr id="33" name="32 Conector recto de flecha"/>
                  <p:cNvCxnSpPr/>
                  <p:nvPr/>
                </p:nvCxnSpPr>
                <p:spPr>
                  <a:xfrm>
                    <a:off x="323528" y="5805264"/>
                    <a:ext cx="855116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33 Conector recto"/>
                  <p:cNvCxnSpPr/>
                  <p:nvPr/>
                </p:nvCxnSpPr>
                <p:spPr>
                  <a:xfrm>
                    <a:off x="1187624" y="5661248"/>
                    <a:ext cx="0" cy="2880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34 Conector recto"/>
                  <p:cNvCxnSpPr/>
                  <p:nvPr/>
                </p:nvCxnSpPr>
                <p:spPr>
                  <a:xfrm>
                    <a:off x="2339752" y="5661248"/>
                    <a:ext cx="0" cy="2880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35 Conector recto"/>
                  <p:cNvCxnSpPr/>
                  <p:nvPr/>
                </p:nvCxnSpPr>
                <p:spPr>
                  <a:xfrm>
                    <a:off x="7085806" y="5661248"/>
                    <a:ext cx="0" cy="2880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36 Conector recto"/>
                  <p:cNvCxnSpPr/>
                  <p:nvPr/>
                </p:nvCxnSpPr>
                <p:spPr>
                  <a:xfrm>
                    <a:off x="8244408" y="5661248"/>
                    <a:ext cx="0" cy="2880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" name="Picture 8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1374" y="5949280"/>
                  <a:ext cx="952500" cy="352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0" name="Picture 9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5726" y="5949280"/>
                  <a:ext cx="400050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1" name="20 Grupo"/>
                <p:cNvGrpSpPr/>
                <p:nvPr/>
              </p:nvGrpSpPr>
              <p:grpSpPr>
                <a:xfrm>
                  <a:off x="4015755" y="5668863"/>
                  <a:ext cx="1368152" cy="640457"/>
                  <a:chOff x="4015755" y="5661248"/>
                  <a:chExt cx="1368152" cy="640457"/>
                </a:xfrm>
              </p:grpSpPr>
              <p:cxnSp>
                <p:nvCxnSpPr>
                  <p:cNvPr id="30" name="29 Conector recto"/>
                  <p:cNvCxnSpPr/>
                  <p:nvPr/>
                </p:nvCxnSpPr>
                <p:spPr>
                  <a:xfrm>
                    <a:off x="4015755" y="5661248"/>
                    <a:ext cx="0" cy="2880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30 Conector recto"/>
                  <p:cNvCxnSpPr/>
                  <p:nvPr/>
                </p:nvCxnSpPr>
                <p:spPr>
                  <a:xfrm>
                    <a:off x="5129386" y="5661248"/>
                    <a:ext cx="0" cy="2880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2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60032" y="5949280"/>
                    <a:ext cx="523875" cy="352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22" name="Picture 12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76256" y="6036785"/>
                  <a:ext cx="419100" cy="3238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" name="Picture 13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53908" y="6035005"/>
                  <a:ext cx="381000" cy="31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" name="Picture 14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80105" y="6021288"/>
                  <a:ext cx="639767" cy="2665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" name="Picture 14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78352" y="5970743"/>
                  <a:ext cx="639767" cy="2665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15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7904" y="5947370"/>
                  <a:ext cx="628650" cy="361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9" name="Rectangle 24"/>
            <p:cNvSpPr/>
            <p:nvPr/>
          </p:nvSpPr>
          <p:spPr>
            <a:xfrm>
              <a:off x="5498795" y="2552985"/>
              <a:ext cx="2864049" cy="11804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704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Modelling mortality by cause of death</a:t>
            </a:r>
            <a:br>
              <a:rPr lang="en-GB" dirty="0" smtClean="0"/>
            </a:br>
            <a:r>
              <a:rPr lang="en-GB" sz="1800" dirty="0"/>
              <a:t>Lee-Carter model with coding changes</a:t>
            </a:r>
            <a:endParaRPr lang="en-GB" sz="2800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8972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Challenges</a:t>
            </a:r>
          </a:p>
          <a:p>
            <a:pPr lvl="1"/>
            <a:r>
              <a:rPr lang="en-GB" sz="1400" dirty="0" smtClean="0"/>
              <a:t>…</a:t>
            </a:r>
          </a:p>
          <a:p>
            <a:pPr lvl="1"/>
            <a:r>
              <a:rPr lang="en-GB" sz="1600" dirty="0"/>
              <a:t>Changes in classification of causes of death difficult the analysis of </a:t>
            </a:r>
            <a:r>
              <a:rPr lang="en-GB" sz="1600" dirty="0" smtClean="0"/>
              <a:t>trends</a:t>
            </a:r>
          </a:p>
          <a:p>
            <a:pPr lvl="1"/>
            <a:r>
              <a:rPr lang="en-GB" sz="1600" dirty="0" smtClean="0"/>
              <a:t>…</a:t>
            </a:r>
            <a:endParaRPr lang="en-GB" sz="1600" dirty="0"/>
          </a:p>
          <a:p>
            <a:endParaRPr lang="en-GB" sz="2000" dirty="0" smtClean="0"/>
          </a:p>
        </p:txBody>
      </p:sp>
      <p:sp>
        <p:nvSpPr>
          <p:cNvPr id="15" name="TextBox 13"/>
          <p:cNvSpPr txBox="1"/>
          <p:nvPr/>
        </p:nvSpPr>
        <p:spPr>
          <a:xfrm>
            <a:off x="6588224" y="3645024"/>
            <a:ext cx="2028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Adjustment for coding changes</a:t>
            </a:r>
            <a:endParaRPr lang="en-GB" sz="1600" dirty="0"/>
          </a:p>
        </p:txBody>
      </p:sp>
      <p:grpSp>
        <p:nvGrpSpPr>
          <p:cNvPr id="38" name="37 Grupo"/>
          <p:cNvGrpSpPr/>
          <p:nvPr/>
        </p:nvGrpSpPr>
        <p:grpSpPr>
          <a:xfrm>
            <a:off x="683568" y="2492897"/>
            <a:ext cx="8064896" cy="3802954"/>
            <a:chOff x="413320" y="2191773"/>
            <a:chExt cx="8551168" cy="4136864"/>
          </a:xfrm>
        </p:grpSpPr>
        <p:pic>
          <p:nvPicPr>
            <p:cNvPr id="6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688" y="2191773"/>
              <a:ext cx="804862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2975077"/>
              <a:ext cx="3171826" cy="885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16 Grupo"/>
            <p:cNvGrpSpPr/>
            <p:nvPr/>
          </p:nvGrpSpPr>
          <p:grpSpPr>
            <a:xfrm>
              <a:off x="413320" y="5229200"/>
              <a:ext cx="8551168" cy="1099437"/>
              <a:chOff x="323528" y="5261198"/>
              <a:chExt cx="8551168" cy="1099437"/>
            </a:xfrm>
          </p:grpSpPr>
          <p:grpSp>
            <p:nvGrpSpPr>
              <p:cNvPr id="18" name="17 Grupo"/>
              <p:cNvGrpSpPr/>
              <p:nvPr/>
            </p:nvGrpSpPr>
            <p:grpSpPr>
              <a:xfrm>
                <a:off x="323528" y="5668863"/>
                <a:ext cx="8551168" cy="288032"/>
                <a:chOff x="323528" y="5661248"/>
                <a:chExt cx="8551168" cy="288032"/>
              </a:xfrm>
            </p:grpSpPr>
            <p:cxnSp>
              <p:nvCxnSpPr>
                <p:cNvPr id="33" name="32 Conector recto de flecha"/>
                <p:cNvCxnSpPr/>
                <p:nvPr/>
              </p:nvCxnSpPr>
              <p:spPr>
                <a:xfrm>
                  <a:off x="323528" y="5805264"/>
                  <a:ext cx="85511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33 Conector recto"/>
                <p:cNvCxnSpPr/>
                <p:nvPr/>
              </p:nvCxnSpPr>
              <p:spPr>
                <a:xfrm>
                  <a:off x="1187624" y="5661248"/>
                  <a:ext cx="0" cy="2880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34 Conector recto"/>
                <p:cNvCxnSpPr/>
                <p:nvPr/>
              </p:nvCxnSpPr>
              <p:spPr>
                <a:xfrm>
                  <a:off x="2339752" y="5661248"/>
                  <a:ext cx="0" cy="2880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35 Conector recto"/>
                <p:cNvCxnSpPr/>
                <p:nvPr/>
              </p:nvCxnSpPr>
              <p:spPr>
                <a:xfrm>
                  <a:off x="7085806" y="5661248"/>
                  <a:ext cx="0" cy="2880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36 Conector recto"/>
                <p:cNvCxnSpPr/>
                <p:nvPr/>
              </p:nvCxnSpPr>
              <p:spPr>
                <a:xfrm>
                  <a:off x="8244408" y="5661248"/>
                  <a:ext cx="0" cy="2880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374" y="5949280"/>
                <a:ext cx="95250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5726" y="5949280"/>
                <a:ext cx="40005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1" name="20 Grupo"/>
              <p:cNvGrpSpPr/>
              <p:nvPr/>
            </p:nvGrpSpPr>
            <p:grpSpPr>
              <a:xfrm>
                <a:off x="4015755" y="5668863"/>
                <a:ext cx="1368152" cy="640457"/>
                <a:chOff x="4015755" y="5661248"/>
                <a:chExt cx="1368152" cy="640457"/>
              </a:xfrm>
            </p:grpSpPr>
            <p:cxnSp>
              <p:nvCxnSpPr>
                <p:cNvPr id="30" name="29 Conector recto"/>
                <p:cNvCxnSpPr/>
                <p:nvPr/>
              </p:nvCxnSpPr>
              <p:spPr>
                <a:xfrm>
                  <a:off x="4015755" y="5661248"/>
                  <a:ext cx="0" cy="2880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30 Conector recto"/>
                <p:cNvCxnSpPr/>
                <p:nvPr/>
              </p:nvCxnSpPr>
              <p:spPr>
                <a:xfrm>
                  <a:off x="5129386" y="5661248"/>
                  <a:ext cx="0" cy="2880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2" name="Picture 10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60032" y="5949280"/>
                  <a:ext cx="523875" cy="352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22" name="Picture 1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6256" y="6036785"/>
                <a:ext cx="419100" cy="323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1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3908" y="6035005"/>
                <a:ext cx="381000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14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0105" y="6021288"/>
                <a:ext cx="639767" cy="266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14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8352" y="5970743"/>
                <a:ext cx="639767" cy="266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15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7904" y="5947370"/>
                <a:ext cx="628650" cy="361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16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9632" y="5270723"/>
                <a:ext cx="1114425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17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1264" y="5261198"/>
                <a:ext cx="10668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18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9920" y="5356448"/>
                <a:ext cx="63817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cxnSp>
        <p:nvCxnSpPr>
          <p:cNvPr id="16" name="Straight Connector 15"/>
          <p:cNvCxnSpPr/>
          <p:nvPr/>
        </p:nvCxnSpPr>
        <p:spPr>
          <a:xfrm>
            <a:off x="7423186" y="3140968"/>
            <a:ext cx="117921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2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1621904"/>
            <a:ext cx="4038600" cy="4759424"/>
          </a:xfrm>
        </p:spPr>
        <p:txBody>
          <a:bodyPr>
            <a:normAutofit/>
          </a:bodyPr>
          <a:lstStyle/>
          <a:p>
            <a:r>
              <a:rPr lang="en-GB" sz="2000" dirty="0" smtClean="0"/>
              <a:t>Well-documented relationship between mortality and socioeconomic  variables</a:t>
            </a:r>
          </a:p>
          <a:p>
            <a:pPr lvl="1"/>
            <a:r>
              <a:rPr lang="en-GB" sz="1800" dirty="0" smtClean="0"/>
              <a:t>Education</a:t>
            </a:r>
          </a:p>
          <a:p>
            <a:pPr lvl="1"/>
            <a:r>
              <a:rPr lang="en-GB" sz="1800" dirty="0" smtClean="0"/>
              <a:t>Income</a:t>
            </a:r>
          </a:p>
          <a:p>
            <a:pPr lvl="1"/>
            <a:r>
              <a:rPr lang="en-GB" sz="1800" dirty="0" smtClean="0"/>
              <a:t>Occupation</a:t>
            </a:r>
          </a:p>
          <a:p>
            <a:r>
              <a:rPr lang="en-GB" sz="2100" dirty="0" smtClean="0"/>
              <a:t>Important implications on social and financial planning</a:t>
            </a:r>
          </a:p>
          <a:p>
            <a:pPr lvl="1"/>
            <a:r>
              <a:rPr lang="en-GB" sz="1800" dirty="0" smtClean="0"/>
              <a:t>…</a:t>
            </a:r>
          </a:p>
          <a:p>
            <a:pPr lvl="1"/>
            <a:r>
              <a:rPr lang="en-GB" sz="1800" dirty="0" smtClean="0"/>
              <a:t>Public policy for tackling inequalities</a:t>
            </a:r>
          </a:p>
          <a:p>
            <a:pPr lvl="1"/>
            <a:r>
              <a:rPr lang="en-GB" sz="1800" dirty="0" smtClean="0"/>
              <a:t>Longevity risk management</a:t>
            </a:r>
          </a:p>
          <a:p>
            <a:pPr lvl="1"/>
            <a:r>
              <a:rPr lang="en-GB" sz="1800" dirty="0" smtClean="0"/>
              <a:t>…</a:t>
            </a:r>
          </a:p>
          <a:p>
            <a:pPr lvl="1"/>
            <a:endParaRPr lang="en-GB" sz="1800" dirty="0" smtClean="0"/>
          </a:p>
          <a:p>
            <a:endParaRPr lang="en-GB" dirty="0"/>
          </a:p>
        </p:txBody>
      </p:sp>
      <p:graphicFrame>
        <p:nvGraphicFramePr>
          <p:cNvPr id="10" name="Content Placeholder 5"/>
          <p:cNvGraphicFramePr>
            <a:graphicFrameLocks noGrp="1"/>
          </p:cNvGraphicFramePr>
          <p:nvPr>
            <p:ph sz="quarter" idx="4"/>
          </p:nvPr>
        </p:nvGraphicFramePr>
        <p:xfrm>
          <a:off x="4648200" y="2133600"/>
          <a:ext cx="40386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 Placeholder 11"/>
          <p:cNvSpPr>
            <a:spLocks noGrp="1"/>
          </p:cNvSpPr>
          <p:nvPr>
            <p:ph type="body" sz="half" idx="3"/>
          </p:nvPr>
        </p:nvSpPr>
        <p:spPr>
          <a:xfrm>
            <a:off x="4648200" y="1447056"/>
            <a:ext cx="4041775" cy="68580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Male life expectancy at age 65 by social class -England and Wales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788024" y="6096000"/>
            <a:ext cx="382257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ONS Longitudinal Study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8488" y="332656"/>
            <a:ext cx="8308731" cy="751815"/>
          </a:xfrm>
        </p:spPr>
        <p:txBody>
          <a:bodyPr>
            <a:noAutofit/>
          </a:bodyPr>
          <a:lstStyle/>
          <a:p>
            <a:r>
              <a:rPr lang="en-GB" dirty="0" smtClean="0"/>
              <a:t>Motivation</a:t>
            </a:r>
            <a:br>
              <a:rPr lang="en-GB" dirty="0" smtClean="0"/>
            </a:br>
            <a:r>
              <a:rPr lang="en-GB" sz="1800" dirty="0" smtClean="0"/>
              <a:t>Socio-economic differences in mortality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99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Modelling mortality by cause of death</a:t>
            </a:r>
            <a:br>
              <a:rPr lang="en-GB" dirty="0" smtClean="0"/>
            </a:br>
            <a:r>
              <a:rPr lang="en-GB" sz="1800" dirty="0"/>
              <a:t>Lee-Carter model with coding changes</a:t>
            </a:r>
            <a:endParaRPr lang="en-GB" sz="2800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8972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Challenges</a:t>
            </a:r>
          </a:p>
          <a:p>
            <a:pPr lvl="1"/>
            <a:r>
              <a:rPr lang="en-GB" sz="1400" dirty="0" smtClean="0"/>
              <a:t>…</a:t>
            </a:r>
          </a:p>
          <a:p>
            <a:pPr lvl="1"/>
            <a:r>
              <a:rPr lang="en-GB" sz="1600" dirty="0"/>
              <a:t>Changes in classification of causes of death difficult the analysis of </a:t>
            </a:r>
            <a:r>
              <a:rPr lang="en-GB" sz="1600" dirty="0" smtClean="0"/>
              <a:t>trends</a:t>
            </a:r>
          </a:p>
          <a:p>
            <a:pPr lvl="1"/>
            <a:r>
              <a:rPr lang="en-GB" sz="1600" dirty="0" smtClean="0"/>
              <a:t>…</a:t>
            </a:r>
            <a:endParaRPr lang="en-GB" sz="1600" dirty="0"/>
          </a:p>
          <a:p>
            <a:endParaRPr lang="en-GB" sz="2000" dirty="0" smtClean="0"/>
          </a:p>
        </p:txBody>
      </p:sp>
      <p:sp>
        <p:nvSpPr>
          <p:cNvPr id="15" name="TextBox 13"/>
          <p:cNvSpPr txBox="1"/>
          <p:nvPr/>
        </p:nvSpPr>
        <p:spPr>
          <a:xfrm>
            <a:off x="6588224" y="3645024"/>
            <a:ext cx="2028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Adjustment for coding changes</a:t>
            </a:r>
            <a:endParaRPr lang="en-GB" sz="1600" dirty="0"/>
          </a:p>
        </p:txBody>
      </p:sp>
      <p:grpSp>
        <p:nvGrpSpPr>
          <p:cNvPr id="38" name="37 Grupo"/>
          <p:cNvGrpSpPr/>
          <p:nvPr/>
        </p:nvGrpSpPr>
        <p:grpSpPr>
          <a:xfrm>
            <a:off x="683568" y="2492897"/>
            <a:ext cx="8064896" cy="3802954"/>
            <a:chOff x="413320" y="2191773"/>
            <a:chExt cx="8551168" cy="4136864"/>
          </a:xfrm>
        </p:grpSpPr>
        <p:pic>
          <p:nvPicPr>
            <p:cNvPr id="6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688" y="2191773"/>
              <a:ext cx="804862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2975077"/>
              <a:ext cx="3171826" cy="885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16 Grupo"/>
            <p:cNvGrpSpPr/>
            <p:nvPr/>
          </p:nvGrpSpPr>
          <p:grpSpPr>
            <a:xfrm>
              <a:off x="413320" y="5229200"/>
              <a:ext cx="8551168" cy="1099437"/>
              <a:chOff x="323528" y="5261198"/>
              <a:chExt cx="8551168" cy="1099437"/>
            </a:xfrm>
          </p:grpSpPr>
          <p:grpSp>
            <p:nvGrpSpPr>
              <p:cNvPr id="18" name="17 Grupo"/>
              <p:cNvGrpSpPr/>
              <p:nvPr/>
            </p:nvGrpSpPr>
            <p:grpSpPr>
              <a:xfrm>
                <a:off x="323528" y="5668863"/>
                <a:ext cx="8551168" cy="288032"/>
                <a:chOff x="323528" y="5661248"/>
                <a:chExt cx="8551168" cy="288032"/>
              </a:xfrm>
            </p:grpSpPr>
            <p:cxnSp>
              <p:nvCxnSpPr>
                <p:cNvPr id="33" name="32 Conector recto de flecha"/>
                <p:cNvCxnSpPr/>
                <p:nvPr/>
              </p:nvCxnSpPr>
              <p:spPr>
                <a:xfrm>
                  <a:off x="323528" y="5805264"/>
                  <a:ext cx="855116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33 Conector recto"/>
                <p:cNvCxnSpPr/>
                <p:nvPr/>
              </p:nvCxnSpPr>
              <p:spPr>
                <a:xfrm>
                  <a:off x="1187624" y="5661248"/>
                  <a:ext cx="0" cy="2880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34 Conector recto"/>
                <p:cNvCxnSpPr/>
                <p:nvPr/>
              </p:nvCxnSpPr>
              <p:spPr>
                <a:xfrm>
                  <a:off x="2339752" y="5661248"/>
                  <a:ext cx="0" cy="2880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35 Conector recto"/>
                <p:cNvCxnSpPr/>
                <p:nvPr/>
              </p:nvCxnSpPr>
              <p:spPr>
                <a:xfrm>
                  <a:off x="7085806" y="5661248"/>
                  <a:ext cx="0" cy="2880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36 Conector recto"/>
                <p:cNvCxnSpPr/>
                <p:nvPr/>
              </p:nvCxnSpPr>
              <p:spPr>
                <a:xfrm>
                  <a:off x="8244408" y="5661248"/>
                  <a:ext cx="0" cy="2880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374" y="5949280"/>
                <a:ext cx="95250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5726" y="5949280"/>
                <a:ext cx="40005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1" name="20 Grupo"/>
              <p:cNvGrpSpPr/>
              <p:nvPr/>
            </p:nvGrpSpPr>
            <p:grpSpPr>
              <a:xfrm>
                <a:off x="4015755" y="5668863"/>
                <a:ext cx="1368152" cy="640457"/>
                <a:chOff x="4015755" y="5661248"/>
                <a:chExt cx="1368152" cy="640457"/>
              </a:xfrm>
            </p:grpSpPr>
            <p:cxnSp>
              <p:nvCxnSpPr>
                <p:cNvPr id="30" name="29 Conector recto"/>
                <p:cNvCxnSpPr/>
                <p:nvPr/>
              </p:nvCxnSpPr>
              <p:spPr>
                <a:xfrm>
                  <a:off x="4015755" y="5661248"/>
                  <a:ext cx="0" cy="2880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30 Conector recto"/>
                <p:cNvCxnSpPr/>
                <p:nvPr/>
              </p:nvCxnSpPr>
              <p:spPr>
                <a:xfrm>
                  <a:off x="5129386" y="5661248"/>
                  <a:ext cx="0" cy="2880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2" name="Picture 10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60032" y="5949280"/>
                  <a:ext cx="523875" cy="352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22" name="Picture 1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6256" y="6036785"/>
                <a:ext cx="419100" cy="323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1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3908" y="6035005"/>
                <a:ext cx="381000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14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0105" y="6021288"/>
                <a:ext cx="639767" cy="266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14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8352" y="5970743"/>
                <a:ext cx="639767" cy="266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15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7904" y="5947370"/>
                <a:ext cx="628650" cy="361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16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9632" y="5270723"/>
                <a:ext cx="1114425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17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1264" y="5261198"/>
                <a:ext cx="10668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18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9920" y="5356448"/>
                <a:ext cx="63817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cxnSp>
        <p:nvCxnSpPr>
          <p:cNvPr id="16" name="Straight Connector 15"/>
          <p:cNvCxnSpPr/>
          <p:nvPr/>
        </p:nvCxnSpPr>
        <p:spPr>
          <a:xfrm>
            <a:off x="7423186" y="3140968"/>
            <a:ext cx="117921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709550" y="4450758"/>
            <a:ext cx="781515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 </a:t>
            </a:r>
            <a:r>
              <a:rPr lang="en-GB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implementation</a:t>
            </a:r>
            <a:endParaRPr lang="en-GB" sz="14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This extension can be implemented using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gnm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combined with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the package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mgcv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in order to ensure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smoothness at the times of coding changes 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3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GB" sz="2700" dirty="0" smtClean="0"/>
              <a:t>Modelling by </a:t>
            </a:r>
            <a:r>
              <a:rPr lang="en-GB" sz="2700" dirty="0" err="1" smtClean="0"/>
              <a:t>CoD</a:t>
            </a:r>
            <a:r>
              <a:rPr lang="en-GB" sz="2700" dirty="0" smtClean="0"/>
              <a:t> and socio-economic stratification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800" dirty="0" smtClean="0"/>
              <a:t>Three-way Lee-Carter model (</a:t>
            </a:r>
            <a:r>
              <a:rPr lang="en-GB" sz="1800" dirty="0" err="1" smtClean="0"/>
              <a:t>Russolillo</a:t>
            </a:r>
            <a:r>
              <a:rPr lang="en-GB" sz="1800" dirty="0" smtClean="0"/>
              <a:t> et al, 2011)</a:t>
            </a:r>
            <a:endParaRPr lang="en-GB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953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4"/>
          <p:cNvSpPr/>
          <p:nvPr/>
        </p:nvSpPr>
        <p:spPr>
          <a:xfrm>
            <a:off x="3059833" y="1405032"/>
            <a:ext cx="936104" cy="799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24"/>
          <p:cNvSpPr/>
          <p:nvPr/>
        </p:nvSpPr>
        <p:spPr>
          <a:xfrm>
            <a:off x="4659010" y="1340768"/>
            <a:ext cx="345038" cy="799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6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GB" sz="2700" dirty="0" smtClean="0"/>
              <a:t>Modelling by </a:t>
            </a:r>
            <a:r>
              <a:rPr lang="en-GB" sz="2700" dirty="0" err="1" smtClean="0"/>
              <a:t>CoD</a:t>
            </a:r>
            <a:r>
              <a:rPr lang="en-GB" sz="2700" dirty="0" smtClean="0"/>
              <a:t> and socio-economic stratification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800" dirty="0" smtClean="0"/>
              <a:t>Three-way Lee-Carter model (</a:t>
            </a:r>
            <a:r>
              <a:rPr lang="en-GB" sz="1800" dirty="0" err="1" smtClean="0"/>
              <a:t>Russolillo</a:t>
            </a:r>
            <a:r>
              <a:rPr lang="en-GB" sz="1800" dirty="0" smtClean="0"/>
              <a:t> et al, 2011)</a:t>
            </a:r>
            <a:endParaRPr lang="en-GB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953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6 Grupo"/>
          <p:cNvGrpSpPr/>
          <p:nvPr/>
        </p:nvGrpSpPr>
        <p:grpSpPr>
          <a:xfrm>
            <a:off x="1241630" y="2002334"/>
            <a:ext cx="2418268" cy="905909"/>
            <a:chOff x="1241630" y="2002334"/>
            <a:chExt cx="2418268" cy="905909"/>
          </a:xfrm>
        </p:grpSpPr>
        <p:sp>
          <p:nvSpPr>
            <p:cNvPr id="8" name="TextBox 11"/>
            <p:cNvSpPr txBox="1"/>
            <p:nvPr/>
          </p:nvSpPr>
          <p:spPr>
            <a:xfrm>
              <a:off x="1241630" y="2569689"/>
              <a:ext cx="202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Level differentials </a:t>
              </a:r>
              <a:endParaRPr lang="en-GB" sz="1600" dirty="0"/>
            </a:p>
          </p:txBody>
        </p:sp>
        <p:cxnSp>
          <p:nvCxnSpPr>
            <p:cNvPr id="9" name="Straight Connector 12"/>
            <p:cNvCxnSpPr/>
            <p:nvPr/>
          </p:nvCxnSpPr>
          <p:spPr>
            <a:xfrm rot="10800000" flipV="1">
              <a:off x="2255742" y="2002334"/>
              <a:ext cx="1404156" cy="56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24"/>
          <p:cNvSpPr/>
          <p:nvPr/>
        </p:nvSpPr>
        <p:spPr>
          <a:xfrm>
            <a:off x="4659010" y="1340768"/>
            <a:ext cx="345038" cy="799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9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GB" sz="2700" dirty="0" smtClean="0"/>
              <a:t>Modelling by </a:t>
            </a:r>
            <a:r>
              <a:rPr lang="en-GB" sz="2700" dirty="0" err="1" smtClean="0"/>
              <a:t>CoD</a:t>
            </a:r>
            <a:r>
              <a:rPr lang="en-GB" sz="2700" dirty="0" smtClean="0"/>
              <a:t> and socio-economic stratification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800" dirty="0" smtClean="0"/>
              <a:t>Three-way Lee-Carter model (</a:t>
            </a:r>
            <a:r>
              <a:rPr lang="en-GB" sz="1800" dirty="0" err="1" smtClean="0"/>
              <a:t>Russolillo</a:t>
            </a:r>
            <a:r>
              <a:rPr lang="en-GB" sz="1800" dirty="0" smtClean="0"/>
              <a:t> et al, 2011)</a:t>
            </a:r>
            <a:endParaRPr lang="en-GB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953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6 Grupo"/>
          <p:cNvGrpSpPr/>
          <p:nvPr/>
        </p:nvGrpSpPr>
        <p:grpSpPr>
          <a:xfrm>
            <a:off x="1241630" y="2002334"/>
            <a:ext cx="2418268" cy="905909"/>
            <a:chOff x="1241630" y="2002334"/>
            <a:chExt cx="2418268" cy="905909"/>
          </a:xfrm>
        </p:grpSpPr>
        <p:sp>
          <p:nvSpPr>
            <p:cNvPr id="8" name="TextBox 11"/>
            <p:cNvSpPr txBox="1"/>
            <p:nvPr/>
          </p:nvSpPr>
          <p:spPr>
            <a:xfrm>
              <a:off x="1241630" y="2569689"/>
              <a:ext cx="202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Level differentials </a:t>
              </a:r>
              <a:endParaRPr lang="en-GB" sz="1600" dirty="0"/>
            </a:p>
          </p:txBody>
        </p:sp>
        <p:cxnSp>
          <p:nvCxnSpPr>
            <p:cNvPr id="9" name="Straight Connector 12"/>
            <p:cNvCxnSpPr/>
            <p:nvPr/>
          </p:nvCxnSpPr>
          <p:spPr>
            <a:xfrm rot="10800000" flipV="1">
              <a:off x="2255742" y="2002334"/>
              <a:ext cx="1404156" cy="56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11 Grupo"/>
          <p:cNvGrpSpPr/>
          <p:nvPr/>
        </p:nvGrpSpPr>
        <p:grpSpPr>
          <a:xfrm>
            <a:off x="3449876" y="2060848"/>
            <a:ext cx="2418268" cy="1058634"/>
            <a:chOff x="2100550" y="1908448"/>
            <a:chExt cx="2418268" cy="1058634"/>
          </a:xfrm>
        </p:grpSpPr>
        <p:sp>
          <p:nvSpPr>
            <p:cNvPr id="13" name="TextBox 11"/>
            <p:cNvSpPr txBox="1"/>
            <p:nvPr/>
          </p:nvSpPr>
          <p:spPr>
            <a:xfrm>
              <a:off x="2100550" y="2628528"/>
              <a:ext cx="2418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Improvement differentials </a:t>
              </a:r>
              <a:endParaRPr lang="en-GB" sz="1600" dirty="0"/>
            </a:p>
          </p:txBody>
        </p:sp>
        <p:cxnSp>
          <p:nvCxnSpPr>
            <p:cNvPr id="14" name="Straight Connector 12"/>
            <p:cNvCxnSpPr/>
            <p:nvPr/>
          </p:nvCxnSpPr>
          <p:spPr>
            <a:xfrm flipH="1">
              <a:off x="3114662" y="1908448"/>
              <a:ext cx="324036" cy="7415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96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GB" sz="2700" dirty="0" smtClean="0"/>
              <a:t>Modelling by </a:t>
            </a:r>
            <a:r>
              <a:rPr lang="en-GB" sz="2700" dirty="0" err="1" smtClean="0"/>
              <a:t>CoD</a:t>
            </a:r>
            <a:r>
              <a:rPr lang="en-GB" sz="2700" dirty="0" smtClean="0"/>
              <a:t> and socio-economic stratification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800" dirty="0" smtClean="0"/>
              <a:t>Three-way Lee-Carter model (</a:t>
            </a:r>
            <a:r>
              <a:rPr lang="en-GB" sz="1800" dirty="0" err="1" smtClean="0"/>
              <a:t>Russolillo</a:t>
            </a:r>
            <a:r>
              <a:rPr lang="en-GB" sz="1800" dirty="0" smtClean="0"/>
              <a:t> et al, 2011)</a:t>
            </a:r>
            <a:endParaRPr lang="en-GB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953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6 Grupo"/>
          <p:cNvGrpSpPr/>
          <p:nvPr/>
        </p:nvGrpSpPr>
        <p:grpSpPr>
          <a:xfrm>
            <a:off x="1241630" y="2002334"/>
            <a:ext cx="2418268" cy="905909"/>
            <a:chOff x="1241630" y="2002334"/>
            <a:chExt cx="2418268" cy="905909"/>
          </a:xfrm>
        </p:grpSpPr>
        <p:sp>
          <p:nvSpPr>
            <p:cNvPr id="8" name="TextBox 11"/>
            <p:cNvSpPr txBox="1"/>
            <p:nvPr/>
          </p:nvSpPr>
          <p:spPr>
            <a:xfrm>
              <a:off x="1241630" y="2569689"/>
              <a:ext cx="202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Level differentials </a:t>
              </a:r>
              <a:endParaRPr lang="en-GB" sz="1600" dirty="0"/>
            </a:p>
          </p:txBody>
        </p:sp>
        <p:cxnSp>
          <p:nvCxnSpPr>
            <p:cNvPr id="9" name="Straight Connector 12"/>
            <p:cNvCxnSpPr/>
            <p:nvPr/>
          </p:nvCxnSpPr>
          <p:spPr>
            <a:xfrm rot="10800000" flipV="1">
              <a:off x="2255742" y="2002334"/>
              <a:ext cx="1404156" cy="56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11 Grupo"/>
          <p:cNvGrpSpPr/>
          <p:nvPr/>
        </p:nvGrpSpPr>
        <p:grpSpPr>
          <a:xfrm>
            <a:off x="3449876" y="2060848"/>
            <a:ext cx="2418268" cy="1058634"/>
            <a:chOff x="2100550" y="1908448"/>
            <a:chExt cx="2418268" cy="1058634"/>
          </a:xfrm>
        </p:grpSpPr>
        <p:sp>
          <p:nvSpPr>
            <p:cNvPr id="13" name="TextBox 11"/>
            <p:cNvSpPr txBox="1"/>
            <p:nvPr/>
          </p:nvSpPr>
          <p:spPr>
            <a:xfrm>
              <a:off x="2100550" y="2628528"/>
              <a:ext cx="2418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Improvement differentials </a:t>
              </a:r>
              <a:endParaRPr lang="en-GB" sz="1600" dirty="0"/>
            </a:p>
          </p:txBody>
        </p:sp>
        <p:cxnSp>
          <p:nvCxnSpPr>
            <p:cNvPr id="14" name="Straight Connector 12"/>
            <p:cNvCxnSpPr/>
            <p:nvPr/>
          </p:nvCxnSpPr>
          <p:spPr>
            <a:xfrm flipH="1">
              <a:off x="3114662" y="1908448"/>
              <a:ext cx="324036" cy="7415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10 CuadroTexto"/>
          <p:cNvSpPr txBox="1"/>
          <p:nvPr/>
        </p:nvSpPr>
        <p:spPr>
          <a:xfrm>
            <a:off x="709550" y="3632244"/>
            <a:ext cx="781515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 </a:t>
            </a:r>
            <a:r>
              <a:rPr lang="en-GB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implementation</a:t>
            </a:r>
            <a:endParaRPr lang="en-GB" sz="14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1400" b="1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The standard three-way Lee-Carter and other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multipopulation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extensions of the Lee-Carter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can be easily fitted using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gnm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gnm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D~offset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(log(E)) -1 + 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factor(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age:sec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+ </a:t>
            </a:r>
            <a:endParaRPr lang="en-GB" sz="14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Mult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(factor(age),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factor(sec),factor(year)),.....)</a:t>
            </a:r>
          </a:p>
          <a:p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47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GB" sz="2700" dirty="0" smtClean="0"/>
              <a:t>Modelling by </a:t>
            </a:r>
            <a:r>
              <a:rPr lang="en-GB" sz="2700" dirty="0" err="1" smtClean="0"/>
              <a:t>CoD</a:t>
            </a:r>
            <a:r>
              <a:rPr lang="en-GB" sz="2700" dirty="0" smtClean="0"/>
              <a:t> and socio-economic stratification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800" dirty="0" smtClean="0"/>
              <a:t>Three-way Lee-Carter model (</a:t>
            </a:r>
            <a:r>
              <a:rPr lang="en-GB" sz="1800" dirty="0" err="1" smtClean="0"/>
              <a:t>Russolillo</a:t>
            </a:r>
            <a:r>
              <a:rPr lang="en-GB" sz="1800" dirty="0" smtClean="0"/>
              <a:t> et al, 2011)</a:t>
            </a:r>
            <a:endParaRPr lang="en-GB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953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6 Grupo"/>
          <p:cNvGrpSpPr/>
          <p:nvPr/>
        </p:nvGrpSpPr>
        <p:grpSpPr>
          <a:xfrm>
            <a:off x="1241630" y="2002334"/>
            <a:ext cx="2418268" cy="905909"/>
            <a:chOff x="1241630" y="2002334"/>
            <a:chExt cx="2418268" cy="905909"/>
          </a:xfrm>
        </p:grpSpPr>
        <p:sp>
          <p:nvSpPr>
            <p:cNvPr id="8" name="TextBox 11"/>
            <p:cNvSpPr txBox="1"/>
            <p:nvPr/>
          </p:nvSpPr>
          <p:spPr>
            <a:xfrm>
              <a:off x="1241630" y="2569689"/>
              <a:ext cx="202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Level differentials </a:t>
              </a:r>
              <a:endParaRPr lang="en-GB" sz="1600" dirty="0"/>
            </a:p>
          </p:txBody>
        </p:sp>
        <p:cxnSp>
          <p:nvCxnSpPr>
            <p:cNvPr id="9" name="Straight Connector 12"/>
            <p:cNvCxnSpPr/>
            <p:nvPr/>
          </p:nvCxnSpPr>
          <p:spPr>
            <a:xfrm rot="10800000" flipV="1">
              <a:off x="2255742" y="2002334"/>
              <a:ext cx="1404156" cy="56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11 Grupo"/>
          <p:cNvGrpSpPr/>
          <p:nvPr/>
        </p:nvGrpSpPr>
        <p:grpSpPr>
          <a:xfrm>
            <a:off x="3449876" y="2060848"/>
            <a:ext cx="2418268" cy="1058634"/>
            <a:chOff x="2100550" y="1908448"/>
            <a:chExt cx="2418268" cy="1058634"/>
          </a:xfrm>
        </p:grpSpPr>
        <p:sp>
          <p:nvSpPr>
            <p:cNvPr id="13" name="TextBox 11"/>
            <p:cNvSpPr txBox="1"/>
            <p:nvPr/>
          </p:nvSpPr>
          <p:spPr>
            <a:xfrm>
              <a:off x="2100550" y="2628528"/>
              <a:ext cx="2418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Improvement differentials </a:t>
              </a:r>
              <a:endParaRPr lang="en-GB" sz="1600" dirty="0"/>
            </a:p>
          </p:txBody>
        </p:sp>
        <p:cxnSp>
          <p:nvCxnSpPr>
            <p:cNvPr id="14" name="Straight Connector 12"/>
            <p:cNvCxnSpPr/>
            <p:nvPr/>
          </p:nvCxnSpPr>
          <p:spPr>
            <a:xfrm flipH="1">
              <a:off x="3114662" y="1908448"/>
              <a:ext cx="324036" cy="7415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10 CuadroTexto"/>
          <p:cNvSpPr txBox="1"/>
          <p:nvPr/>
        </p:nvSpPr>
        <p:spPr>
          <a:xfrm>
            <a:off x="709550" y="3632244"/>
            <a:ext cx="781515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 </a:t>
            </a:r>
            <a:r>
              <a:rPr lang="en-GB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implementation</a:t>
            </a:r>
            <a:endParaRPr lang="en-GB" sz="14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1400" b="1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The standard three-way Lee-Carter and other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multipopulation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extensions of the Lee-Carter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can be easily fitted using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gnm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gnm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D~offset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(log(E)) -1 + 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factor(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age:sec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+ </a:t>
            </a:r>
            <a:endParaRPr lang="en-GB" sz="14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Mult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(factor(age),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factor(sec),factor(year)),.....)</a:t>
            </a:r>
          </a:p>
          <a:p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066655" y="4725144"/>
            <a:ext cx="1665585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16 Rectángulo"/>
          <p:cNvSpPr/>
          <p:nvPr/>
        </p:nvSpPr>
        <p:spPr>
          <a:xfrm>
            <a:off x="3338463" y="1556792"/>
            <a:ext cx="657473" cy="4455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6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GB" sz="2700" dirty="0" smtClean="0"/>
              <a:t>Modelling by </a:t>
            </a:r>
            <a:r>
              <a:rPr lang="en-GB" sz="2700" dirty="0" err="1" smtClean="0"/>
              <a:t>CoD</a:t>
            </a:r>
            <a:r>
              <a:rPr lang="en-GB" sz="2700" dirty="0" smtClean="0"/>
              <a:t> and socio-economic stratification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800" dirty="0" smtClean="0"/>
              <a:t>Three-way Lee-Carter model (</a:t>
            </a:r>
            <a:r>
              <a:rPr lang="en-GB" sz="1800" dirty="0" err="1" smtClean="0"/>
              <a:t>Russolillo</a:t>
            </a:r>
            <a:r>
              <a:rPr lang="en-GB" sz="1800" dirty="0" smtClean="0"/>
              <a:t> et al, 2011)</a:t>
            </a:r>
            <a:endParaRPr lang="en-GB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953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6 Grupo"/>
          <p:cNvGrpSpPr/>
          <p:nvPr/>
        </p:nvGrpSpPr>
        <p:grpSpPr>
          <a:xfrm>
            <a:off x="1241630" y="2002334"/>
            <a:ext cx="2418268" cy="905909"/>
            <a:chOff x="1241630" y="2002334"/>
            <a:chExt cx="2418268" cy="905909"/>
          </a:xfrm>
        </p:grpSpPr>
        <p:sp>
          <p:nvSpPr>
            <p:cNvPr id="8" name="TextBox 11"/>
            <p:cNvSpPr txBox="1"/>
            <p:nvPr/>
          </p:nvSpPr>
          <p:spPr>
            <a:xfrm>
              <a:off x="1241630" y="2569689"/>
              <a:ext cx="202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Level differentials </a:t>
              </a:r>
              <a:endParaRPr lang="en-GB" sz="1600" dirty="0"/>
            </a:p>
          </p:txBody>
        </p:sp>
        <p:cxnSp>
          <p:nvCxnSpPr>
            <p:cNvPr id="9" name="Straight Connector 12"/>
            <p:cNvCxnSpPr/>
            <p:nvPr/>
          </p:nvCxnSpPr>
          <p:spPr>
            <a:xfrm rot="10800000" flipV="1">
              <a:off x="2255742" y="2002334"/>
              <a:ext cx="1404156" cy="56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11 Grupo"/>
          <p:cNvGrpSpPr/>
          <p:nvPr/>
        </p:nvGrpSpPr>
        <p:grpSpPr>
          <a:xfrm>
            <a:off x="3449876" y="2060848"/>
            <a:ext cx="2418268" cy="1058634"/>
            <a:chOff x="2100550" y="1908448"/>
            <a:chExt cx="2418268" cy="1058634"/>
          </a:xfrm>
        </p:grpSpPr>
        <p:sp>
          <p:nvSpPr>
            <p:cNvPr id="13" name="TextBox 11"/>
            <p:cNvSpPr txBox="1"/>
            <p:nvPr/>
          </p:nvSpPr>
          <p:spPr>
            <a:xfrm>
              <a:off x="2100550" y="2628528"/>
              <a:ext cx="2418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Improvement differentials </a:t>
              </a:r>
              <a:endParaRPr lang="en-GB" sz="1600" dirty="0"/>
            </a:p>
          </p:txBody>
        </p:sp>
        <p:cxnSp>
          <p:nvCxnSpPr>
            <p:cNvPr id="14" name="Straight Connector 12"/>
            <p:cNvCxnSpPr/>
            <p:nvPr/>
          </p:nvCxnSpPr>
          <p:spPr>
            <a:xfrm flipH="1">
              <a:off x="3114662" y="1908448"/>
              <a:ext cx="324036" cy="7415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10 CuadroTexto"/>
          <p:cNvSpPr txBox="1"/>
          <p:nvPr/>
        </p:nvSpPr>
        <p:spPr>
          <a:xfrm>
            <a:off x="709550" y="3632244"/>
            <a:ext cx="781515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 </a:t>
            </a:r>
            <a:r>
              <a:rPr lang="en-GB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implementation</a:t>
            </a:r>
            <a:endParaRPr lang="en-GB" sz="14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1400" b="1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The standard three-way Lee-Carter and other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multipopulation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extensions of the Lee-Carter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can be easily fitted using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gnm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gnm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D~offset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(log(E)) -1 + 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factor(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age:sec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+ </a:t>
            </a:r>
            <a:endParaRPr lang="en-GB" sz="14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Mult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(factor(age),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factor(sec),factor(year)),.....)</a:t>
            </a:r>
          </a:p>
          <a:p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907704" y="4941168"/>
            <a:ext cx="4608512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16 Rectángulo"/>
          <p:cNvSpPr/>
          <p:nvPr/>
        </p:nvSpPr>
        <p:spPr>
          <a:xfrm>
            <a:off x="4346575" y="1556792"/>
            <a:ext cx="1017513" cy="4455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6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GB" sz="2700" dirty="0" smtClean="0"/>
              <a:t>Modelling by </a:t>
            </a:r>
            <a:r>
              <a:rPr lang="en-GB" sz="2700" dirty="0" err="1" smtClean="0"/>
              <a:t>CoD</a:t>
            </a:r>
            <a:r>
              <a:rPr lang="en-GB" sz="2700" dirty="0" smtClean="0"/>
              <a:t> and socio-economic stratification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800" dirty="0" smtClean="0"/>
              <a:t>Three-way Lee-Carter model (</a:t>
            </a:r>
            <a:r>
              <a:rPr lang="en-GB" sz="1800" dirty="0" err="1" smtClean="0"/>
              <a:t>Russolillo</a:t>
            </a:r>
            <a:r>
              <a:rPr lang="en-GB" sz="1800" dirty="0" smtClean="0"/>
              <a:t> et al, 2011)</a:t>
            </a:r>
            <a:endParaRPr lang="en-GB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953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6 Grupo"/>
          <p:cNvGrpSpPr/>
          <p:nvPr/>
        </p:nvGrpSpPr>
        <p:grpSpPr>
          <a:xfrm>
            <a:off x="1241630" y="2002334"/>
            <a:ext cx="2418268" cy="905909"/>
            <a:chOff x="1241630" y="2002334"/>
            <a:chExt cx="2418268" cy="905909"/>
          </a:xfrm>
        </p:grpSpPr>
        <p:sp>
          <p:nvSpPr>
            <p:cNvPr id="8" name="TextBox 11"/>
            <p:cNvSpPr txBox="1"/>
            <p:nvPr/>
          </p:nvSpPr>
          <p:spPr>
            <a:xfrm>
              <a:off x="1241630" y="2569689"/>
              <a:ext cx="202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Level differentials </a:t>
              </a:r>
              <a:endParaRPr lang="en-GB" sz="1600" dirty="0"/>
            </a:p>
          </p:txBody>
        </p:sp>
        <p:cxnSp>
          <p:nvCxnSpPr>
            <p:cNvPr id="9" name="Straight Connector 12"/>
            <p:cNvCxnSpPr/>
            <p:nvPr/>
          </p:nvCxnSpPr>
          <p:spPr>
            <a:xfrm rot="10800000" flipV="1">
              <a:off x="2255742" y="2002334"/>
              <a:ext cx="1404156" cy="56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11 Grupo"/>
          <p:cNvGrpSpPr/>
          <p:nvPr/>
        </p:nvGrpSpPr>
        <p:grpSpPr>
          <a:xfrm>
            <a:off x="3449876" y="2060848"/>
            <a:ext cx="2418268" cy="1058634"/>
            <a:chOff x="2100550" y="1908448"/>
            <a:chExt cx="2418268" cy="1058634"/>
          </a:xfrm>
        </p:grpSpPr>
        <p:sp>
          <p:nvSpPr>
            <p:cNvPr id="13" name="TextBox 11"/>
            <p:cNvSpPr txBox="1"/>
            <p:nvPr/>
          </p:nvSpPr>
          <p:spPr>
            <a:xfrm>
              <a:off x="2100550" y="2628528"/>
              <a:ext cx="2418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Improvement differentials </a:t>
              </a:r>
              <a:endParaRPr lang="en-GB" sz="1600" dirty="0"/>
            </a:p>
          </p:txBody>
        </p:sp>
        <p:cxnSp>
          <p:nvCxnSpPr>
            <p:cNvPr id="14" name="Straight Connector 12"/>
            <p:cNvCxnSpPr/>
            <p:nvPr/>
          </p:nvCxnSpPr>
          <p:spPr>
            <a:xfrm flipH="1">
              <a:off x="3114662" y="1908448"/>
              <a:ext cx="324036" cy="7415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10 CuadroTexto"/>
          <p:cNvSpPr txBox="1"/>
          <p:nvPr/>
        </p:nvSpPr>
        <p:spPr>
          <a:xfrm>
            <a:off x="709550" y="3632244"/>
            <a:ext cx="781515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 </a:t>
            </a:r>
            <a:r>
              <a:rPr lang="en-GB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implementation</a:t>
            </a:r>
            <a:endParaRPr lang="en-GB" sz="14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1400" b="1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The standard three-way Lee-Carter and other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multipopulation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extensions of the Lee-Carter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can be easily fitted using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gnm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gnm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D~offset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(log(E)) -1 + 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factor(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age:sec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+ </a:t>
            </a:r>
            <a:endParaRPr lang="en-GB" sz="14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Mult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(factor(age),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factor(sec),factor(year)),.....)</a:t>
            </a:r>
          </a:p>
          <a:p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three-way Lee-Carter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with cause of death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coding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changes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can be fitted with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gnm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in a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two stage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estimation procedure with a 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reference population</a:t>
            </a:r>
          </a:p>
          <a:p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93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Subpopulation data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Reference population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/>
              <a:t>England population disaggregated by IMD 2007 quintile</a:t>
            </a:r>
          </a:p>
          <a:p>
            <a:pPr lvl="1"/>
            <a:r>
              <a:rPr lang="en-GB" dirty="0" smtClean="0"/>
              <a:t>Ages: 25-29,30-34,…,80-84</a:t>
            </a:r>
          </a:p>
          <a:p>
            <a:pPr lvl="1"/>
            <a:r>
              <a:rPr lang="en-GB" dirty="0" smtClean="0"/>
              <a:t>Period: 1981-2007</a:t>
            </a:r>
          </a:p>
          <a:p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lang="en-GB" dirty="0" smtClean="0"/>
              <a:t>England and Wales population </a:t>
            </a:r>
            <a:r>
              <a:rPr lang="en-GB" dirty="0" err="1" smtClean="0">
                <a:solidFill>
                  <a:schemeClr val="bg1"/>
                </a:solidFill>
              </a:rPr>
              <a:t>asfdafasdfa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sdfafd</a:t>
            </a:r>
            <a:endParaRPr lang="en-GB" dirty="0" smtClean="0">
              <a:solidFill>
                <a:schemeClr val="bg1"/>
              </a:solidFill>
            </a:endParaRPr>
          </a:p>
          <a:p>
            <a:pPr lvl="1"/>
            <a:r>
              <a:rPr lang="en-GB" dirty="0" smtClean="0"/>
              <a:t>Ages: 25-29,30-34</a:t>
            </a:r>
            <a:r>
              <a:rPr lang="en-GB" dirty="0"/>
              <a:t>,…,80-84</a:t>
            </a:r>
          </a:p>
          <a:p>
            <a:pPr lvl="1"/>
            <a:r>
              <a:rPr lang="en-GB" dirty="0" smtClean="0"/>
              <a:t>Period: 1960-2009</a:t>
            </a:r>
          </a:p>
          <a:p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GB" sz="2700" dirty="0" smtClean="0"/>
              <a:t>Case study: Mortality by deprivation in England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1800" dirty="0" smtClean="0"/>
              <a:t> Application data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90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1" y="1620000"/>
            <a:ext cx="8201715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GB" sz="2700" dirty="0" smtClean="0"/>
              <a:t>Case study: Mortality by deprivation in England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1800" dirty="0" err="1" smtClean="0"/>
              <a:t>England</a:t>
            </a:r>
            <a:r>
              <a:rPr lang="en-GB" sz="1800" dirty="0" smtClean="0"/>
              <a:t> and Wales Male population parameters</a:t>
            </a:r>
            <a:endParaRPr lang="en-US" sz="1800" dirty="0"/>
          </a:p>
        </p:txBody>
      </p:sp>
      <p:grpSp>
        <p:nvGrpSpPr>
          <p:cNvPr id="2" name="1 Grupo"/>
          <p:cNvGrpSpPr/>
          <p:nvPr/>
        </p:nvGrpSpPr>
        <p:grpSpPr>
          <a:xfrm>
            <a:off x="2483769" y="1177122"/>
            <a:ext cx="4392487" cy="595694"/>
            <a:chOff x="2483769" y="1177122"/>
            <a:chExt cx="4392487" cy="59569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9" y="1177122"/>
              <a:ext cx="4392487" cy="59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2"/>
            <p:cNvSpPr/>
            <p:nvPr/>
          </p:nvSpPr>
          <p:spPr>
            <a:xfrm>
              <a:off x="3779913" y="1403976"/>
              <a:ext cx="576063" cy="21602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2"/>
            <p:cNvSpPr/>
            <p:nvPr/>
          </p:nvSpPr>
          <p:spPr>
            <a:xfrm>
              <a:off x="5220072" y="1177122"/>
              <a:ext cx="1656184" cy="59569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2"/>
            <p:cNvSpPr/>
            <p:nvPr/>
          </p:nvSpPr>
          <p:spPr>
            <a:xfrm>
              <a:off x="4788025" y="1340768"/>
              <a:ext cx="216023" cy="28803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0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ctr"/>
            <a:r>
              <a:rPr lang="en-GB" dirty="0" smtClean="0"/>
              <a:t>Forecasts of cause-specific mortality required for many purposes</a:t>
            </a:r>
          </a:p>
          <a:p>
            <a:pPr lvl="1" fontAlgn="ctr"/>
            <a:r>
              <a:rPr lang="en-GB" dirty="0" err="1" smtClean="0"/>
              <a:t>E.g</a:t>
            </a:r>
            <a:r>
              <a:rPr lang="en-GB" dirty="0" smtClean="0"/>
              <a:t> Estimation of health care costs</a:t>
            </a:r>
          </a:p>
          <a:p>
            <a:pPr fontAlgn="ctr"/>
            <a:endParaRPr lang="en-GB" dirty="0" smtClean="0"/>
          </a:p>
          <a:p>
            <a:pPr fontAlgn="ctr"/>
            <a:r>
              <a:rPr lang="en-GB" dirty="0" smtClean="0"/>
              <a:t>Inform the assumptions underlying overall mortality projections</a:t>
            </a:r>
          </a:p>
          <a:p>
            <a:pPr fontAlgn="ctr"/>
            <a:endParaRPr lang="en-GB" dirty="0" smtClean="0"/>
          </a:p>
          <a:p>
            <a:pPr fontAlgn="ctr"/>
            <a:r>
              <a:rPr lang="en-GB" dirty="0" smtClean="0"/>
              <a:t>Shed light on the drivers of mortality  </a:t>
            </a:r>
          </a:p>
          <a:p>
            <a:pPr lvl="1" fontAlgn="ctr"/>
            <a:r>
              <a:rPr lang="en-GB" dirty="0"/>
              <a:t>M</a:t>
            </a:r>
            <a:r>
              <a:rPr lang="en-GB" dirty="0" smtClean="0"/>
              <a:t>ortality change</a:t>
            </a:r>
          </a:p>
          <a:p>
            <a:pPr lvl="1" fontAlgn="ctr"/>
            <a:r>
              <a:rPr lang="en-GB" dirty="0"/>
              <a:t>M</a:t>
            </a:r>
            <a:r>
              <a:rPr lang="en-GB" dirty="0" smtClean="0"/>
              <a:t>ortality differentials</a:t>
            </a:r>
          </a:p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8488" y="332656"/>
            <a:ext cx="8308731" cy="751815"/>
          </a:xfrm>
        </p:spPr>
        <p:txBody>
          <a:bodyPr>
            <a:noAutofit/>
          </a:bodyPr>
          <a:lstStyle/>
          <a:p>
            <a:r>
              <a:rPr lang="en-GB" dirty="0" smtClean="0"/>
              <a:t>Motivation</a:t>
            </a:r>
            <a:br>
              <a:rPr lang="en-GB" dirty="0" smtClean="0"/>
            </a:br>
            <a:r>
              <a:rPr lang="en-GB" sz="1800" dirty="0" smtClean="0"/>
              <a:t>Cause-specific mortality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83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GB" sz="2700" dirty="0" smtClean="0"/>
              <a:t>Case study: Mortality by deprivation in England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1800" dirty="0" err="1" smtClean="0"/>
              <a:t>England</a:t>
            </a:r>
            <a:r>
              <a:rPr lang="en-GB" sz="1800" dirty="0" smtClean="0"/>
              <a:t> and Wales Male population parameters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1620000"/>
            <a:ext cx="8201716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1 Grupo"/>
          <p:cNvGrpSpPr/>
          <p:nvPr/>
        </p:nvGrpSpPr>
        <p:grpSpPr>
          <a:xfrm>
            <a:off x="2483769" y="1177122"/>
            <a:ext cx="4392487" cy="595694"/>
            <a:chOff x="2483769" y="1177122"/>
            <a:chExt cx="4392487" cy="59569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9" y="1177122"/>
              <a:ext cx="4392487" cy="59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2"/>
            <p:cNvSpPr/>
            <p:nvPr/>
          </p:nvSpPr>
          <p:spPr>
            <a:xfrm>
              <a:off x="3779913" y="1403976"/>
              <a:ext cx="576063" cy="21602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2"/>
            <p:cNvSpPr/>
            <p:nvPr/>
          </p:nvSpPr>
          <p:spPr>
            <a:xfrm>
              <a:off x="5220072" y="1177122"/>
              <a:ext cx="1656184" cy="59569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2"/>
            <p:cNvSpPr/>
            <p:nvPr/>
          </p:nvSpPr>
          <p:spPr>
            <a:xfrm>
              <a:off x="4788025" y="1340768"/>
              <a:ext cx="216023" cy="28803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940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1620000"/>
            <a:ext cx="8201715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GB" sz="2700" dirty="0" smtClean="0"/>
              <a:t>Case study: Mortality by deprivation in England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1800" dirty="0" err="1" smtClean="0"/>
              <a:t>England</a:t>
            </a:r>
            <a:r>
              <a:rPr lang="en-GB" sz="1800" dirty="0" smtClean="0"/>
              <a:t> and Wales Male population parameters</a:t>
            </a:r>
            <a:endParaRPr lang="en-US" sz="1800" dirty="0"/>
          </a:p>
        </p:txBody>
      </p:sp>
      <p:grpSp>
        <p:nvGrpSpPr>
          <p:cNvPr id="2" name="1 Grupo"/>
          <p:cNvGrpSpPr/>
          <p:nvPr/>
        </p:nvGrpSpPr>
        <p:grpSpPr>
          <a:xfrm>
            <a:off x="2483769" y="1177122"/>
            <a:ext cx="4392487" cy="595694"/>
            <a:chOff x="2483769" y="1177122"/>
            <a:chExt cx="4392487" cy="59569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9" y="1177122"/>
              <a:ext cx="4392487" cy="59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2"/>
            <p:cNvSpPr/>
            <p:nvPr/>
          </p:nvSpPr>
          <p:spPr>
            <a:xfrm>
              <a:off x="3779913" y="1403976"/>
              <a:ext cx="576063" cy="21602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2"/>
            <p:cNvSpPr/>
            <p:nvPr/>
          </p:nvSpPr>
          <p:spPr>
            <a:xfrm>
              <a:off x="5220072" y="1177122"/>
              <a:ext cx="1656184" cy="59569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2"/>
            <p:cNvSpPr/>
            <p:nvPr/>
          </p:nvSpPr>
          <p:spPr>
            <a:xfrm>
              <a:off x="4788025" y="1340768"/>
              <a:ext cx="216023" cy="28803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85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1" y="1620000"/>
            <a:ext cx="8201715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GB" sz="2700" dirty="0" smtClean="0"/>
              <a:t>Case study: Mortality by deprivation in England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1800" dirty="0" err="1" smtClean="0"/>
              <a:t>England</a:t>
            </a:r>
            <a:r>
              <a:rPr lang="en-GB" sz="1800" dirty="0" smtClean="0"/>
              <a:t> and Wales Male population parameters</a:t>
            </a:r>
            <a:endParaRPr lang="en-US" sz="1800" dirty="0"/>
          </a:p>
        </p:txBody>
      </p:sp>
      <p:grpSp>
        <p:nvGrpSpPr>
          <p:cNvPr id="2" name="1 Grupo"/>
          <p:cNvGrpSpPr/>
          <p:nvPr/>
        </p:nvGrpSpPr>
        <p:grpSpPr>
          <a:xfrm>
            <a:off x="2483769" y="1177122"/>
            <a:ext cx="4392487" cy="595694"/>
            <a:chOff x="2483769" y="1177122"/>
            <a:chExt cx="4392487" cy="59569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9" y="1177122"/>
              <a:ext cx="4392487" cy="59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2"/>
            <p:cNvSpPr/>
            <p:nvPr/>
          </p:nvSpPr>
          <p:spPr>
            <a:xfrm>
              <a:off x="3779913" y="1403976"/>
              <a:ext cx="576063" cy="21602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2"/>
            <p:cNvSpPr/>
            <p:nvPr/>
          </p:nvSpPr>
          <p:spPr>
            <a:xfrm>
              <a:off x="5220072" y="1177122"/>
              <a:ext cx="1656184" cy="59569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2"/>
            <p:cNvSpPr/>
            <p:nvPr/>
          </p:nvSpPr>
          <p:spPr>
            <a:xfrm>
              <a:off x="4788025" y="1340768"/>
              <a:ext cx="216023" cy="28803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85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1620000"/>
            <a:ext cx="8201715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GB" sz="2700" dirty="0" smtClean="0"/>
              <a:t>Case study: Mortality by deprivation in England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1800" dirty="0" err="1" smtClean="0"/>
              <a:t>England</a:t>
            </a:r>
            <a:r>
              <a:rPr lang="en-GB" sz="1800" dirty="0" smtClean="0"/>
              <a:t> and Wales Male population parameters</a:t>
            </a:r>
            <a:endParaRPr lang="en-US" sz="1800" dirty="0"/>
          </a:p>
        </p:txBody>
      </p:sp>
      <p:grpSp>
        <p:nvGrpSpPr>
          <p:cNvPr id="2" name="1 Grupo"/>
          <p:cNvGrpSpPr/>
          <p:nvPr/>
        </p:nvGrpSpPr>
        <p:grpSpPr>
          <a:xfrm>
            <a:off x="2483769" y="1177122"/>
            <a:ext cx="4392487" cy="595694"/>
            <a:chOff x="2483769" y="1177122"/>
            <a:chExt cx="4392487" cy="59569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9" y="1177122"/>
              <a:ext cx="4392487" cy="59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2"/>
            <p:cNvSpPr/>
            <p:nvPr/>
          </p:nvSpPr>
          <p:spPr>
            <a:xfrm>
              <a:off x="3779913" y="1403976"/>
              <a:ext cx="576063" cy="21602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2"/>
            <p:cNvSpPr/>
            <p:nvPr/>
          </p:nvSpPr>
          <p:spPr>
            <a:xfrm>
              <a:off x="5220072" y="1177122"/>
              <a:ext cx="1656184" cy="59569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2"/>
            <p:cNvSpPr/>
            <p:nvPr/>
          </p:nvSpPr>
          <p:spPr>
            <a:xfrm>
              <a:off x="4788025" y="1340768"/>
              <a:ext cx="216023" cy="28803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85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1" y="1620000"/>
            <a:ext cx="8201715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GB" sz="2700" dirty="0" smtClean="0"/>
              <a:t>Case study: Mortality by deprivation in England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1800" dirty="0" err="1" smtClean="0"/>
              <a:t>England</a:t>
            </a:r>
            <a:r>
              <a:rPr lang="en-GB" sz="1800" dirty="0" smtClean="0"/>
              <a:t> and Wales Male population parameters</a:t>
            </a:r>
            <a:endParaRPr lang="en-US" sz="1800" dirty="0"/>
          </a:p>
        </p:txBody>
      </p:sp>
      <p:grpSp>
        <p:nvGrpSpPr>
          <p:cNvPr id="2" name="1 Grupo"/>
          <p:cNvGrpSpPr/>
          <p:nvPr/>
        </p:nvGrpSpPr>
        <p:grpSpPr>
          <a:xfrm>
            <a:off x="2483769" y="1177122"/>
            <a:ext cx="4392487" cy="595694"/>
            <a:chOff x="2483769" y="1177122"/>
            <a:chExt cx="4392487" cy="59569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9" y="1177122"/>
              <a:ext cx="4392487" cy="59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2"/>
            <p:cNvSpPr/>
            <p:nvPr/>
          </p:nvSpPr>
          <p:spPr>
            <a:xfrm>
              <a:off x="3779913" y="1403976"/>
              <a:ext cx="576063" cy="21602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2"/>
            <p:cNvSpPr/>
            <p:nvPr/>
          </p:nvSpPr>
          <p:spPr>
            <a:xfrm>
              <a:off x="5220072" y="1177122"/>
              <a:ext cx="1656184" cy="59569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2"/>
            <p:cNvSpPr/>
            <p:nvPr/>
          </p:nvSpPr>
          <p:spPr>
            <a:xfrm>
              <a:off x="4788025" y="1340768"/>
              <a:ext cx="216023" cy="28803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85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1620000"/>
            <a:ext cx="8201715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GB" sz="2700" dirty="0" smtClean="0"/>
              <a:t>Case study: Mortality by deprivation in England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1800" dirty="0" err="1" smtClean="0"/>
              <a:t>England</a:t>
            </a:r>
            <a:r>
              <a:rPr lang="en-GB" sz="1800" dirty="0" smtClean="0"/>
              <a:t> and Wales Male population parameters</a:t>
            </a:r>
            <a:endParaRPr lang="en-US" sz="1800" dirty="0"/>
          </a:p>
        </p:txBody>
      </p:sp>
      <p:grpSp>
        <p:nvGrpSpPr>
          <p:cNvPr id="2" name="1 Grupo"/>
          <p:cNvGrpSpPr/>
          <p:nvPr/>
        </p:nvGrpSpPr>
        <p:grpSpPr>
          <a:xfrm>
            <a:off x="2483769" y="1177122"/>
            <a:ext cx="4392487" cy="595694"/>
            <a:chOff x="2483769" y="1177122"/>
            <a:chExt cx="4392487" cy="595694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9" y="1177122"/>
              <a:ext cx="4392487" cy="59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2"/>
            <p:cNvSpPr/>
            <p:nvPr/>
          </p:nvSpPr>
          <p:spPr>
            <a:xfrm>
              <a:off x="3779913" y="1403976"/>
              <a:ext cx="576063" cy="21602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2"/>
            <p:cNvSpPr/>
            <p:nvPr/>
          </p:nvSpPr>
          <p:spPr>
            <a:xfrm>
              <a:off x="5220072" y="1177122"/>
              <a:ext cx="1656184" cy="59569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2"/>
            <p:cNvSpPr/>
            <p:nvPr/>
          </p:nvSpPr>
          <p:spPr>
            <a:xfrm>
              <a:off x="4788025" y="1340768"/>
              <a:ext cx="216023" cy="28803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85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52525"/>
            <a:ext cx="923925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GB" sz="2700" dirty="0" smtClean="0"/>
              <a:t>Case study: Mortality by deprivation in England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1800" dirty="0" smtClean="0"/>
              <a:t> Level differences by deprivation quintile</a:t>
            </a:r>
            <a:endParaRPr lang="en-US" sz="1800" dirty="0"/>
          </a:p>
        </p:txBody>
      </p:sp>
      <p:grpSp>
        <p:nvGrpSpPr>
          <p:cNvPr id="11" name="10 Grupo"/>
          <p:cNvGrpSpPr/>
          <p:nvPr/>
        </p:nvGrpSpPr>
        <p:grpSpPr>
          <a:xfrm>
            <a:off x="2483769" y="1177122"/>
            <a:ext cx="4392487" cy="595694"/>
            <a:chOff x="2483769" y="1177122"/>
            <a:chExt cx="4392487" cy="595694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9" y="1177122"/>
              <a:ext cx="4392487" cy="59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3491880" y="1340768"/>
              <a:ext cx="504055" cy="27923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2"/>
            <p:cNvSpPr/>
            <p:nvPr/>
          </p:nvSpPr>
          <p:spPr>
            <a:xfrm>
              <a:off x="5220072" y="1177122"/>
              <a:ext cx="1656184" cy="59569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2"/>
            <p:cNvSpPr/>
            <p:nvPr/>
          </p:nvSpPr>
          <p:spPr>
            <a:xfrm>
              <a:off x="4355976" y="1340768"/>
              <a:ext cx="864095" cy="28803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7020272" y="5520714"/>
            <a:ext cx="208823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 tip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Use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facet_wrap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ggplot2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to produce the same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plot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for different levels of a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factor</a:t>
            </a:r>
            <a:endParaRPr lang="en-GB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0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0000"/>
            <a:ext cx="8201715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GB" sz="2700" dirty="0" smtClean="0"/>
              <a:t>Case study: Mortality by deprivation in England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1800" dirty="0" smtClean="0"/>
              <a:t> Trend differences by deprivation quintile</a:t>
            </a:r>
            <a:endParaRPr lang="en-US" sz="1800" dirty="0"/>
          </a:p>
        </p:txBody>
      </p:sp>
      <p:grpSp>
        <p:nvGrpSpPr>
          <p:cNvPr id="14" name="13 Grupo"/>
          <p:cNvGrpSpPr/>
          <p:nvPr/>
        </p:nvGrpSpPr>
        <p:grpSpPr>
          <a:xfrm>
            <a:off x="2483769" y="1177122"/>
            <a:ext cx="4392487" cy="595694"/>
            <a:chOff x="2483769" y="1177122"/>
            <a:chExt cx="4392487" cy="595694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9" y="1177122"/>
              <a:ext cx="4392487" cy="59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2"/>
            <p:cNvSpPr/>
            <p:nvPr/>
          </p:nvSpPr>
          <p:spPr>
            <a:xfrm>
              <a:off x="3491880" y="1340768"/>
              <a:ext cx="864096" cy="27923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2"/>
            <p:cNvSpPr/>
            <p:nvPr/>
          </p:nvSpPr>
          <p:spPr>
            <a:xfrm>
              <a:off x="5004048" y="1177122"/>
              <a:ext cx="1872208" cy="59569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2"/>
            <p:cNvSpPr/>
            <p:nvPr/>
          </p:nvSpPr>
          <p:spPr>
            <a:xfrm>
              <a:off x="4355976" y="1340768"/>
              <a:ext cx="432047" cy="28803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10 CuadroTexto"/>
          <p:cNvSpPr txBox="1"/>
          <p:nvPr/>
        </p:nvSpPr>
        <p:spPr>
          <a:xfrm>
            <a:off x="7020272" y="5520714"/>
            <a:ext cx="2088232" cy="1231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 tip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Use function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viewport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in package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grid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embed a miniature plot within a plot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GB" sz="2700" dirty="0" smtClean="0"/>
              <a:t>Case study: Mortality by deprivation in England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1800" dirty="0" smtClean="0"/>
              <a:t> Trend differences by deprivation quintile</a:t>
            </a:r>
            <a:endParaRPr lang="en-US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620000"/>
            <a:ext cx="8201715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10 Grupo"/>
          <p:cNvGrpSpPr/>
          <p:nvPr/>
        </p:nvGrpSpPr>
        <p:grpSpPr>
          <a:xfrm>
            <a:off x="2483769" y="1177122"/>
            <a:ext cx="4392487" cy="595694"/>
            <a:chOff x="2483769" y="1177122"/>
            <a:chExt cx="4392487" cy="595694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9" y="1177122"/>
              <a:ext cx="4392487" cy="59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3491880" y="1340768"/>
              <a:ext cx="864096" cy="27923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/>
            <p:cNvSpPr/>
            <p:nvPr/>
          </p:nvSpPr>
          <p:spPr>
            <a:xfrm>
              <a:off x="5004048" y="1177122"/>
              <a:ext cx="1872208" cy="59569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2"/>
            <p:cNvSpPr/>
            <p:nvPr/>
          </p:nvSpPr>
          <p:spPr>
            <a:xfrm>
              <a:off x="4355976" y="1340768"/>
              <a:ext cx="432047" cy="28803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7020272" y="5520714"/>
            <a:ext cx="2088232" cy="1231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 tip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Use function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viewport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in package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grid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embed a miniature plot within a plot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GB" sz="2700" dirty="0" smtClean="0"/>
              <a:t>Case study: Mortality by deprivation in England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1800" dirty="0" smtClean="0"/>
              <a:t> Trend differences by deprivation quintile</a:t>
            </a:r>
            <a:endParaRPr lang="en-US" sz="1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620000"/>
            <a:ext cx="8201715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10 Grupo"/>
          <p:cNvGrpSpPr/>
          <p:nvPr/>
        </p:nvGrpSpPr>
        <p:grpSpPr>
          <a:xfrm>
            <a:off x="2483769" y="1177122"/>
            <a:ext cx="4392487" cy="595694"/>
            <a:chOff x="2483769" y="1177122"/>
            <a:chExt cx="4392487" cy="595694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9" y="1177122"/>
              <a:ext cx="4392487" cy="59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3491880" y="1340768"/>
              <a:ext cx="864096" cy="27923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/>
            <p:cNvSpPr/>
            <p:nvPr/>
          </p:nvSpPr>
          <p:spPr>
            <a:xfrm>
              <a:off x="5004048" y="1177122"/>
              <a:ext cx="1872208" cy="59569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2"/>
            <p:cNvSpPr/>
            <p:nvPr/>
          </p:nvSpPr>
          <p:spPr>
            <a:xfrm>
              <a:off x="4355976" y="1340768"/>
              <a:ext cx="432047" cy="28803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7020272" y="5520714"/>
            <a:ext cx="2088232" cy="1231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 tip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Use function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viewport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in package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grid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embed a miniature plot within a plot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ctr"/>
            <a:r>
              <a:rPr lang="en-GB" dirty="0" smtClean="0"/>
              <a:t>Flexible </a:t>
            </a:r>
            <a:r>
              <a:rPr lang="en-GB" dirty="0" smtClean="0"/>
              <a:t>tools for analysing mortality data and fitting mortality models</a:t>
            </a:r>
          </a:p>
          <a:p>
            <a:pPr fontAlgn="ctr"/>
            <a:endParaRPr lang="en-GB" dirty="0" smtClean="0"/>
          </a:p>
          <a:p>
            <a:pPr fontAlgn="ctr"/>
            <a:r>
              <a:rPr lang="en-GB" dirty="0" smtClean="0"/>
              <a:t>Very </a:t>
            </a:r>
            <a:r>
              <a:rPr lang="en-GB" dirty="0" smtClean="0"/>
              <a:t>good tools for presenting and communicating methods and results</a:t>
            </a:r>
            <a:endParaRPr lang="en-GB" dirty="0"/>
          </a:p>
          <a:p>
            <a:pPr fontAlgn="ctr"/>
            <a:endParaRPr lang="en-GB" dirty="0" smtClean="0"/>
          </a:p>
          <a:p>
            <a:pPr fontAlgn="ctr"/>
            <a:r>
              <a:rPr lang="en-GB" dirty="0" smtClean="0"/>
              <a:t>R is free</a:t>
            </a:r>
          </a:p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8488" y="332656"/>
            <a:ext cx="8308731" cy="751815"/>
          </a:xfrm>
        </p:spPr>
        <p:txBody>
          <a:bodyPr>
            <a:noAutofit/>
          </a:bodyPr>
          <a:lstStyle/>
          <a:p>
            <a:r>
              <a:rPr lang="en-GB" dirty="0" smtClean="0"/>
              <a:t>Motivation</a:t>
            </a:r>
            <a:br>
              <a:rPr lang="en-GB" dirty="0" smtClean="0"/>
            </a:br>
            <a:r>
              <a:rPr lang="en-GB" sz="1800" dirty="0" smtClean="0"/>
              <a:t>Why use 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41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GB" sz="2700" dirty="0" smtClean="0"/>
              <a:t>Case study: Mortality by deprivation in England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1800" dirty="0" smtClean="0"/>
              <a:t> Trend differences by deprivation quintile</a:t>
            </a:r>
            <a:endParaRPr lang="en-US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620000"/>
            <a:ext cx="8201715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10 Grupo"/>
          <p:cNvGrpSpPr/>
          <p:nvPr/>
        </p:nvGrpSpPr>
        <p:grpSpPr>
          <a:xfrm>
            <a:off x="2483769" y="1177122"/>
            <a:ext cx="4392487" cy="595694"/>
            <a:chOff x="2483769" y="1177122"/>
            <a:chExt cx="4392487" cy="595694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9" y="1177122"/>
              <a:ext cx="4392487" cy="59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3491880" y="1340768"/>
              <a:ext cx="864096" cy="27923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/>
            <p:cNvSpPr/>
            <p:nvPr/>
          </p:nvSpPr>
          <p:spPr>
            <a:xfrm>
              <a:off x="5004048" y="1177122"/>
              <a:ext cx="1872208" cy="59569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2"/>
            <p:cNvSpPr/>
            <p:nvPr/>
          </p:nvSpPr>
          <p:spPr>
            <a:xfrm>
              <a:off x="4355976" y="1340768"/>
              <a:ext cx="432047" cy="28803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7020272" y="5520714"/>
            <a:ext cx="2088232" cy="1231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 tip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Use function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viewport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in package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grid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embed a miniature plot within a plot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GB" sz="2700" dirty="0" smtClean="0"/>
              <a:t>Case study: Mortality by deprivation in England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1800" dirty="0" smtClean="0"/>
              <a:t> Trend differences by deprivation quintile</a:t>
            </a:r>
            <a:endParaRPr lang="en-US" sz="1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620000"/>
            <a:ext cx="8201715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10 Grupo"/>
          <p:cNvGrpSpPr/>
          <p:nvPr/>
        </p:nvGrpSpPr>
        <p:grpSpPr>
          <a:xfrm>
            <a:off x="2483769" y="1177122"/>
            <a:ext cx="4392487" cy="595694"/>
            <a:chOff x="2483769" y="1177122"/>
            <a:chExt cx="4392487" cy="595694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9" y="1177122"/>
              <a:ext cx="4392487" cy="59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3491880" y="1340768"/>
              <a:ext cx="864096" cy="27923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/>
            <p:cNvSpPr/>
            <p:nvPr/>
          </p:nvSpPr>
          <p:spPr>
            <a:xfrm>
              <a:off x="5004048" y="1177122"/>
              <a:ext cx="1872208" cy="59569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2"/>
            <p:cNvSpPr/>
            <p:nvPr/>
          </p:nvSpPr>
          <p:spPr>
            <a:xfrm>
              <a:off x="4355976" y="1340768"/>
              <a:ext cx="432047" cy="28803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7020272" y="5520714"/>
            <a:ext cx="2088232" cy="1231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 tip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Use function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viewport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in package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grid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embed a miniature plot within a plot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GB" sz="2700" dirty="0" smtClean="0"/>
              <a:t>Case study: Mortality by deprivation in England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1800" dirty="0" smtClean="0"/>
              <a:t> Trend differences by deprivation quintile</a:t>
            </a:r>
            <a:endParaRPr lang="en-US" sz="1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620000"/>
            <a:ext cx="8201715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10 Grupo"/>
          <p:cNvGrpSpPr/>
          <p:nvPr/>
        </p:nvGrpSpPr>
        <p:grpSpPr>
          <a:xfrm>
            <a:off x="2483769" y="1177122"/>
            <a:ext cx="4392487" cy="595694"/>
            <a:chOff x="2483769" y="1177122"/>
            <a:chExt cx="4392487" cy="595694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9" y="1177122"/>
              <a:ext cx="4392487" cy="59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3491880" y="1340768"/>
              <a:ext cx="864096" cy="27923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/>
            <p:cNvSpPr/>
            <p:nvPr/>
          </p:nvSpPr>
          <p:spPr>
            <a:xfrm>
              <a:off x="5004048" y="1177122"/>
              <a:ext cx="1872208" cy="59569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2"/>
            <p:cNvSpPr/>
            <p:nvPr/>
          </p:nvSpPr>
          <p:spPr>
            <a:xfrm>
              <a:off x="4355976" y="1340768"/>
              <a:ext cx="432047" cy="28803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7020272" y="5520714"/>
            <a:ext cx="2088232" cy="1231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 tip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Use function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viewport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in package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grid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embed a miniature plot within a plot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65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GB" sz="2700" dirty="0" smtClean="0"/>
              <a:t>Case study: Mortality by deprivation in England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1800" dirty="0" smtClean="0"/>
              <a:t> Trend differences by deprivation quintile</a:t>
            </a:r>
            <a:endParaRPr lang="en-US" sz="1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620000"/>
            <a:ext cx="8201715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10 Grupo"/>
          <p:cNvGrpSpPr/>
          <p:nvPr/>
        </p:nvGrpSpPr>
        <p:grpSpPr>
          <a:xfrm>
            <a:off x="2483769" y="1177122"/>
            <a:ext cx="4392487" cy="595694"/>
            <a:chOff x="2483769" y="1177122"/>
            <a:chExt cx="4392487" cy="595694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9" y="1177122"/>
              <a:ext cx="4392487" cy="59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3491880" y="1340768"/>
              <a:ext cx="864096" cy="27923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/>
            <p:cNvSpPr/>
            <p:nvPr/>
          </p:nvSpPr>
          <p:spPr>
            <a:xfrm>
              <a:off x="5004048" y="1177122"/>
              <a:ext cx="1872208" cy="59569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2"/>
            <p:cNvSpPr/>
            <p:nvPr/>
          </p:nvSpPr>
          <p:spPr>
            <a:xfrm>
              <a:off x="4355976" y="1340768"/>
              <a:ext cx="432047" cy="28803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8 CuadroTexto"/>
          <p:cNvSpPr txBox="1"/>
          <p:nvPr/>
        </p:nvSpPr>
        <p:spPr>
          <a:xfrm>
            <a:off x="7020272" y="5520714"/>
            <a:ext cx="2088232" cy="1231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 tip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Use function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viewport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in package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grid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embed a miniature plot within a plot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Conclusions</a:t>
            </a:r>
            <a:br>
              <a:rPr lang="en-GB" sz="3600" dirty="0" smtClean="0"/>
            </a:br>
            <a:endParaRPr lang="en-GB" sz="2000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8229600" cy="4937760"/>
          </a:xfrm>
        </p:spPr>
        <p:txBody>
          <a:bodyPr>
            <a:normAutofit/>
          </a:bodyPr>
          <a:lstStyle/>
          <a:p>
            <a:pPr fontAlgn="ctr"/>
            <a:r>
              <a:rPr lang="en-GB" sz="2000" b="1" dirty="0" smtClean="0"/>
              <a:t>R</a:t>
            </a:r>
            <a:r>
              <a:rPr lang="en-GB" sz="2000" dirty="0" smtClean="0"/>
              <a:t> and in particular the package </a:t>
            </a:r>
            <a:r>
              <a:rPr lang="en-GB" sz="2000" b="1" dirty="0" err="1" smtClean="0"/>
              <a:t>gnm</a:t>
            </a:r>
            <a:r>
              <a:rPr lang="en-GB" sz="2000" b="1" dirty="0" smtClean="0"/>
              <a:t> </a:t>
            </a:r>
            <a:r>
              <a:rPr lang="en-GB" sz="2000" dirty="0" smtClean="0"/>
              <a:t>are flexible tools for the fitting of</a:t>
            </a:r>
          </a:p>
          <a:p>
            <a:pPr lvl="1" fontAlgn="ctr"/>
            <a:r>
              <a:rPr lang="en-GB" sz="1700" dirty="0" smtClean="0"/>
              <a:t>Standard mortality models including the Lee-Carter model</a:t>
            </a:r>
          </a:p>
          <a:p>
            <a:pPr lvl="1" fontAlgn="ctr"/>
            <a:r>
              <a:rPr lang="en-GB" sz="1700" dirty="0" smtClean="0"/>
              <a:t>Complex extensions of the Lee-Carter model</a:t>
            </a:r>
            <a:endParaRPr lang="en-GB" sz="1700" b="1" dirty="0"/>
          </a:p>
          <a:p>
            <a:pPr fontAlgn="ctr"/>
            <a:endParaRPr lang="en-GB" sz="2000" dirty="0" smtClean="0"/>
          </a:p>
          <a:p>
            <a:pPr fontAlgn="ctr"/>
            <a:r>
              <a:rPr lang="en-GB" sz="2000" b="1" dirty="0" smtClean="0"/>
              <a:t>R</a:t>
            </a:r>
            <a:r>
              <a:rPr lang="en-GB" sz="2000" dirty="0" smtClean="0"/>
              <a:t> offers compelling tools for communicating modelling results</a:t>
            </a:r>
          </a:p>
          <a:p>
            <a:pPr fontAlgn="ctr"/>
            <a:endParaRPr lang="en-GB" sz="2000" dirty="0" smtClean="0"/>
          </a:p>
          <a:p>
            <a:pPr fontAlgn="ctr"/>
            <a:r>
              <a:rPr lang="en-GB" sz="2000" dirty="0" smtClean="0"/>
              <a:t>Application </a:t>
            </a:r>
            <a:r>
              <a:rPr lang="en-GB" sz="2000" dirty="0"/>
              <a:t>in the analysis of the extent of mortality differentials across deprivation subgroups in England for the period 1981- 2007 </a:t>
            </a:r>
            <a:endParaRPr lang="en-GB" sz="2000" dirty="0" smtClean="0"/>
          </a:p>
          <a:p>
            <a:pPr lvl="1" fontAlgn="ctr"/>
            <a:r>
              <a:rPr lang="en-GB" sz="2000" dirty="0" smtClean="0"/>
              <a:t>Clear inverse relationship between area deprivation and mortality for all causes</a:t>
            </a:r>
          </a:p>
          <a:p>
            <a:pPr lvl="1" fontAlgn="ctr"/>
            <a:r>
              <a:rPr lang="en-GB" sz="2000" dirty="0" smtClean="0"/>
              <a:t>Reduction of differentials in cancer mortality</a:t>
            </a:r>
          </a:p>
          <a:p>
            <a:pPr lvl="1" fontAlgn="ctr"/>
            <a:r>
              <a:rPr lang="en-GB" sz="2000" dirty="0" smtClean="0"/>
              <a:t>Offset of this reduction by marked differentials in digestive, respiratory and mental and behavioural diseases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493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075184"/>
            <a:ext cx="8229600" cy="5090120"/>
          </a:xfrm>
        </p:spPr>
        <p:txBody>
          <a:bodyPr>
            <a:noAutofit/>
          </a:bodyPr>
          <a:lstStyle/>
          <a:p>
            <a:r>
              <a:rPr lang="en-GB" sz="1400" dirty="0" smtClean="0"/>
              <a:t>Turner, H., Firth, D., 2012. Generalized nonlinear models in R: an overview of the </a:t>
            </a:r>
            <a:r>
              <a:rPr lang="en-GB" sz="1400" b="1" dirty="0" err="1" smtClean="0"/>
              <a:t>gnm</a:t>
            </a:r>
            <a:r>
              <a:rPr lang="en-GB" sz="1400" dirty="0" smtClean="0"/>
              <a:t> package. (</a:t>
            </a:r>
            <a:r>
              <a:rPr lang="en-GB" sz="1400" dirty="0" smtClean="0">
                <a:hlinkClick r:id="rId2"/>
              </a:rPr>
              <a:t>http://cran.r-project.org/web/packages/gnm/index.html</a:t>
            </a:r>
            <a:r>
              <a:rPr lang="en-GB" sz="1400" dirty="0" smtClean="0"/>
              <a:t>)</a:t>
            </a:r>
            <a:endParaRPr lang="en-GB" sz="1400" b="1" dirty="0" smtClean="0"/>
          </a:p>
          <a:p>
            <a:r>
              <a:rPr lang="en-GB" sz="1400" dirty="0" smtClean="0"/>
              <a:t>Hyndman</a:t>
            </a:r>
            <a:r>
              <a:rPr lang="en-GB" sz="1400" dirty="0"/>
              <a:t>, R. J. (2012), </a:t>
            </a:r>
            <a:r>
              <a:rPr lang="en-GB" sz="1400" dirty="0" smtClean="0"/>
              <a:t> </a:t>
            </a:r>
            <a:r>
              <a:rPr lang="en-GB" sz="1400" b="1" dirty="0" smtClean="0"/>
              <a:t>demography</a:t>
            </a:r>
            <a:r>
              <a:rPr lang="en-GB" sz="1400" dirty="0"/>
              <a:t>: Forecasting mortality, fertility, migration and </a:t>
            </a:r>
            <a:r>
              <a:rPr lang="en-GB" sz="1400" dirty="0" smtClean="0"/>
              <a:t>population data</a:t>
            </a:r>
            <a:r>
              <a:rPr lang="en-GB" sz="1400" dirty="0"/>
              <a:t>. with contributions from Heather Booth, Leonie Tickle and John </a:t>
            </a:r>
            <a:r>
              <a:rPr lang="en-GB" sz="1400" dirty="0" err="1" smtClean="0"/>
              <a:t>Maindonald</a:t>
            </a:r>
            <a:r>
              <a:rPr lang="en-GB" sz="1400" dirty="0" smtClean="0"/>
              <a:t>.  (</a:t>
            </a:r>
            <a:r>
              <a:rPr lang="en-GB" sz="1400" dirty="0">
                <a:hlinkClick r:id="rId3"/>
              </a:rPr>
              <a:t>http://cran.r-project.org/web/packages/demography/index.html</a:t>
            </a:r>
            <a:r>
              <a:rPr lang="en-GB" sz="1400" dirty="0" smtClean="0"/>
              <a:t> ) </a:t>
            </a:r>
          </a:p>
          <a:p>
            <a:r>
              <a:rPr lang="en-GB" sz="1400" b="1" dirty="0" err="1" smtClean="0"/>
              <a:t>LifeMetrics</a:t>
            </a:r>
            <a:r>
              <a:rPr lang="en-GB" sz="1400" b="1" dirty="0" smtClean="0"/>
              <a:t> (</a:t>
            </a:r>
            <a:r>
              <a:rPr lang="en-GB" sz="1400" dirty="0" smtClean="0">
                <a:hlinkClick r:id="rId4"/>
              </a:rPr>
              <a:t>http</a:t>
            </a:r>
            <a:r>
              <a:rPr lang="en-GB" sz="1400" dirty="0">
                <a:hlinkClick r:id="rId4"/>
              </a:rPr>
              <a:t>://</a:t>
            </a:r>
            <a:r>
              <a:rPr lang="en-GB" sz="1400" dirty="0" smtClean="0">
                <a:hlinkClick r:id="rId4"/>
              </a:rPr>
              <a:t>www.jpmorgan.com/pages/jpmorgan/investbk/solutions/lifemetrics/software</a:t>
            </a:r>
            <a:r>
              <a:rPr lang="en-GB" sz="1400" dirty="0" smtClean="0"/>
              <a:t>)</a:t>
            </a:r>
          </a:p>
          <a:p>
            <a:r>
              <a:rPr lang="en-GB" sz="1400" dirty="0" err="1"/>
              <a:t>Camarda</a:t>
            </a:r>
            <a:r>
              <a:rPr lang="en-GB" sz="1400" dirty="0"/>
              <a:t>, C. G. (2012), </a:t>
            </a:r>
            <a:r>
              <a:rPr lang="en-GB" sz="1400" dirty="0" smtClean="0"/>
              <a:t> </a:t>
            </a:r>
            <a:r>
              <a:rPr lang="en-GB" sz="1400" b="1" dirty="0" err="1" smtClean="0"/>
              <a:t>MortalitySmooth</a:t>
            </a:r>
            <a:r>
              <a:rPr lang="en-GB" sz="1400" dirty="0"/>
              <a:t>: </a:t>
            </a:r>
            <a:r>
              <a:rPr lang="en-GB" sz="1400" dirty="0" smtClean="0"/>
              <a:t> An </a:t>
            </a:r>
            <a:r>
              <a:rPr lang="en-GB" sz="1400" dirty="0"/>
              <a:t>R package for smoothing Poisson counts </a:t>
            </a:r>
            <a:r>
              <a:rPr lang="en-GB" sz="1400" dirty="0" smtClean="0"/>
              <a:t>with P-splines.  Journal </a:t>
            </a:r>
            <a:r>
              <a:rPr lang="en-GB" sz="1400" dirty="0"/>
              <a:t>of Statistical Software 50(1), </a:t>
            </a:r>
            <a:r>
              <a:rPr lang="en-GB" sz="1400" dirty="0" smtClean="0"/>
              <a:t>1-24.  (</a:t>
            </a:r>
            <a:r>
              <a:rPr lang="en-GB" sz="1400" dirty="0" smtClean="0">
                <a:hlinkClick r:id="rId5"/>
              </a:rPr>
              <a:t>http</a:t>
            </a:r>
            <a:r>
              <a:rPr lang="en-GB" sz="1400" dirty="0">
                <a:hlinkClick r:id="rId5"/>
              </a:rPr>
              <a:t>://</a:t>
            </a:r>
            <a:r>
              <a:rPr lang="en-GB" sz="1400" dirty="0" smtClean="0">
                <a:hlinkClick r:id="rId5"/>
              </a:rPr>
              <a:t>www.jstatsoft.org/v50/i01</a:t>
            </a:r>
            <a:r>
              <a:rPr lang="en-GB" sz="1400" dirty="0" smtClean="0"/>
              <a:t>) </a:t>
            </a:r>
            <a:r>
              <a:rPr lang="en-GB" sz="1400" dirty="0" smtClean="0"/>
              <a:t> </a:t>
            </a:r>
          </a:p>
          <a:p>
            <a:pPr lvl="1"/>
            <a:r>
              <a:rPr lang="en-GB" sz="1300" dirty="0" smtClean="0"/>
              <a:t>Package for fitting P-Splines to mortality data</a:t>
            </a:r>
            <a:endParaRPr lang="en-GB" sz="1300" dirty="0" smtClean="0"/>
          </a:p>
          <a:p>
            <a:r>
              <a:rPr lang="en-GB" sz="1400" dirty="0" smtClean="0"/>
              <a:t>Booth, Hyndman and Tickle (2013). Prospective life tables. In: Computational Actuarial Science with R. Edited by Arthur </a:t>
            </a:r>
            <a:r>
              <a:rPr lang="en-GB" sz="1400" dirty="0" err="1" smtClean="0"/>
              <a:t>Charpentier</a:t>
            </a:r>
            <a:r>
              <a:rPr lang="en-GB" sz="1400" dirty="0" smtClean="0"/>
              <a:t> (</a:t>
            </a:r>
            <a:r>
              <a:rPr lang="en-GB" sz="1400" dirty="0" smtClean="0">
                <a:hlinkClick r:id="rId6"/>
              </a:rPr>
              <a:t>http://robjhyndman.com/chapters/prospective-life-tables/</a:t>
            </a:r>
            <a:r>
              <a:rPr lang="en-GB" sz="1400" dirty="0" smtClean="0"/>
              <a:t>)</a:t>
            </a:r>
          </a:p>
          <a:p>
            <a:pPr lvl="1"/>
            <a:r>
              <a:rPr lang="en-GB" sz="1300" dirty="0" smtClean="0"/>
              <a:t>Examples of the use </a:t>
            </a:r>
            <a:r>
              <a:rPr lang="en-GB" sz="1300" dirty="0"/>
              <a:t>of packages </a:t>
            </a:r>
            <a:r>
              <a:rPr lang="en-GB" sz="1300" b="1" dirty="0"/>
              <a:t>demography</a:t>
            </a:r>
            <a:r>
              <a:rPr lang="en-GB" sz="1300" dirty="0" smtClean="0"/>
              <a:t>,  </a:t>
            </a:r>
            <a:r>
              <a:rPr lang="en-GB" sz="1300" b="1" dirty="0" err="1"/>
              <a:t>MortalitySmooth</a:t>
            </a:r>
            <a:r>
              <a:rPr lang="en-GB" sz="1300" b="1" dirty="0"/>
              <a:t> and </a:t>
            </a:r>
            <a:r>
              <a:rPr lang="en-GB" sz="1300" b="1" dirty="0" err="1"/>
              <a:t>LifeMetric</a:t>
            </a:r>
            <a:r>
              <a:rPr lang="en-GB" sz="1300" b="1" dirty="0"/>
              <a:t> functions</a:t>
            </a:r>
            <a:endParaRPr lang="en-GB" sz="1300" dirty="0" smtClean="0"/>
          </a:p>
          <a:p>
            <a:r>
              <a:rPr lang="en-GB" sz="1400" dirty="0" err="1" smtClean="0"/>
              <a:t>Charpentier</a:t>
            </a:r>
            <a:r>
              <a:rPr lang="en-GB" sz="1400" dirty="0" smtClean="0"/>
              <a:t> , </a:t>
            </a:r>
            <a:r>
              <a:rPr lang="en-GB" sz="1400" dirty="0" err="1" smtClean="0"/>
              <a:t>Dutang</a:t>
            </a:r>
            <a:r>
              <a:rPr lang="en-GB" sz="1400" dirty="0" smtClean="0"/>
              <a:t> (2012) . Chapter 5  (Les tables </a:t>
            </a:r>
            <a:r>
              <a:rPr lang="en-GB" sz="1400" dirty="0" err="1" smtClean="0"/>
              <a:t>prospectives</a:t>
            </a:r>
            <a:r>
              <a:rPr lang="en-GB" sz="1400" dirty="0" smtClean="0"/>
              <a:t>) from </a:t>
            </a:r>
            <a:r>
              <a:rPr lang="en-GB" sz="1400" dirty="0" err="1" smtClean="0"/>
              <a:t>L’Actuariat</a:t>
            </a:r>
            <a:r>
              <a:rPr lang="en-GB" sz="1400" dirty="0" smtClean="0"/>
              <a:t> avec R.  (</a:t>
            </a:r>
            <a:r>
              <a:rPr lang="en-GB" sz="1400" dirty="0">
                <a:hlinkClick r:id="rId7"/>
              </a:rPr>
              <a:t>http://</a:t>
            </a:r>
            <a:r>
              <a:rPr lang="en-GB" sz="1400" dirty="0" smtClean="0">
                <a:hlinkClick r:id="rId7"/>
              </a:rPr>
              <a:t>cran.r-project.org/doc/contrib/Charpentier_Dutang_actuariat_avec_R.pdf</a:t>
            </a:r>
            <a:r>
              <a:rPr lang="en-GB" sz="1400" dirty="0" smtClean="0"/>
              <a:t>)</a:t>
            </a:r>
          </a:p>
          <a:p>
            <a:pPr lvl="1"/>
            <a:r>
              <a:rPr lang="en-GB" sz="1300" dirty="0" smtClean="0"/>
              <a:t>Examples of the use </a:t>
            </a:r>
            <a:r>
              <a:rPr lang="en-GB" sz="1300" dirty="0"/>
              <a:t>of packages </a:t>
            </a:r>
            <a:r>
              <a:rPr lang="en-GB" sz="1300" b="1" dirty="0"/>
              <a:t>demography</a:t>
            </a:r>
            <a:r>
              <a:rPr lang="en-GB" sz="1300" dirty="0"/>
              <a:t>,  </a:t>
            </a:r>
            <a:r>
              <a:rPr lang="en-GB" sz="1300" b="1" dirty="0" err="1" smtClean="0"/>
              <a:t>gnm</a:t>
            </a:r>
            <a:r>
              <a:rPr lang="en-GB" sz="1300" b="1" dirty="0" smtClean="0"/>
              <a:t> and </a:t>
            </a:r>
            <a:r>
              <a:rPr lang="en-GB" sz="1300" b="1" dirty="0" err="1"/>
              <a:t>LifeMetric</a:t>
            </a:r>
            <a:r>
              <a:rPr lang="en-GB" sz="1300" b="1" dirty="0"/>
              <a:t> </a:t>
            </a:r>
            <a:r>
              <a:rPr lang="en-GB" sz="1300" b="1" dirty="0" smtClean="0"/>
              <a:t>functions</a:t>
            </a:r>
            <a:endParaRPr lang="en-GB" sz="1300" b="1" dirty="0" smtClean="0"/>
          </a:p>
          <a:p>
            <a:r>
              <a:rPr lang="en-GB" sz="1400" dirty="0"/>
              <a:t>Wickham, </a:t>
            </a:r>
            <a:r>
              <a:rPr lang="en-GB" sz="1400" dirty="0" smtClean="0"/>
              <a:t>H. (2009).  </a:t>
            </a:r>
            <a:r>
              <a:rPr lang="en-GB" sz="1400" b="1" dirty="0" smtClean="0"/>
              <a:t>ggplot2</a:t>
            </a:r>
            <a:r>
              <a:rPr lang="en-GB" sz="1400" dirty="0"/>
              <a:t>: elegant graphics for data analysis. Springer New York</a:t>
            </a:r>
            <a:r>
              <a:rPr lang="en-GB" sz="1400" dirty="0" smtClean="0"/>
              <a:t>. (</a:t>
            </a:r>
            <a:r>
              <a:rPr lang="en-GB" sz="1400" dirty="0" smtClean="0">
                <a:hlinkClick r:id="rId8"/>
              </a:rPr>
              <a:t>http</a:t>
            </a:r>
            <a:r>
              <a:rPr lang="en-GB" sz="1400" dirty="0">
                <a:hlinkClick r:id="rId8"/>
              </a:rPr>
              <a:t>://</a:t>
            </a:r>
            <a:r>
              <a:rPr lang="en-GB" sz="1400" dirty="0" smtClean="0">
                <a:hlinkClick r:id="rId8"/>
              </a:rPr>
              <a:t>cran.r-project.org/web/packages/ggplot2/index.html</a:t>
            </a:r>
            <a:r>
              <a:rPr lang="en-GB" sz="1400" dirty="0" smtClean="0"/>
              <a:t>)</a:t>
            </a:r>
          </a:p>
          <a:p>
            <a:r>
              <a:rPr lang="en-GB" sz="1400" dirty="0" err="1" smtClean="0"/>
              <a:t>Xie</a:t>
            </a:r>
            <a:r>
              <a:rPr lang="en-GB" sz="1400" dirty="0" smtClean="0"/>
              <a:t>, Y. </a:t>
            </a:r>
            <a:r>
              <a:rPr lang="en-GB" sz="1400" dirty="0"/>
              <a:t>(2013). </a:t>
            </a:r>
            <a:r>
              <a:rPr lang="en-GB" sz="1400" dirty="0" smtClean="0"/>
              <a:t> </a:t>
            </a:r>
            <a:r>
              <a:rPr lang="en-GB" sz="1400" b="1" dirty="0" smtClean="0"/>
              <a:t>animation</a:t>
            </a:r>
            <a:r>
              <a:rPr lang="en-GB" sz="1400" dirty="0"/>
              <a:t>: </a:t>
            </a:r>
            <a:r>
              <a:rPr lang="en-GB" sz="1400" dirty="0" smtClean="0"/>
              <a:t> An </a:t>
            </a:r>
            <a:r>
              <a:rPr lang="en-GB" sz="1400" dirty="0"/>
              <a:t>R Package for Creating </a:t>
            </a:r>
            <a:r>
              <a:rPr lang="en-GB" sz="1400" dirty="0" smtClean="0"/>
              <a:t>Animations and </a:t>
            </a:r>
            <a:r>
              <a:rPr lang="en-GB" sz="1400" dirty="0"/>
              <a:t>Demonstrating Statistical </a:t>
            </a:r>
            <a:r>
              <a:rPr lang="en-GB" sz="1400" dirty="0" smtClean="0"/>
              <a:t>Methods. </a:t>
            </a:r>
            <a:r>
              <a:rPr lang="en-GB" sz="1400" dirty="0"/>
              <a:t>Journal of Statistical Software </a:t>
            </a:r>
            <a:r>
              <a:rPr lang="en-GB" sz="1400" dirty="0" smtClean="0"/>
              <a:t>53(1</a:t>
            </a:r>
            <a:r>
              <a:rPr lang="en-GB" sz="1400" dirty="0"/>
              <a:t>), </a:t>
            </a:r>
            <a:r>
              <a:rPr lang="en-GB" sz="1400" dirty="0" smtClean="0"/>
              <a:t>1-27  (</a:t>
            </a:r>
            <a:r>
              <a:rPr lang="en-GB" sz="1400" dirty="0" smtClean="0">
                <a:hlinkClick r:id="rId9"/>
              </a:rPr>
              <a:t>http</a:t>
            </a:r>
            <a:r>
              <a:rPr lang="en-GB" sz="1400" dirty="0">
                <a:hlinkClick r:id="rId9"/>
              </a:rPr>
              <a:t>://</a:t>
            </a:r>
            <a:r>
              <a:rPr lang="en-GB" sz="1400" dirty="0" smtClean="0">
                <a:hlinkClick r:id="rId9"/>
              </a:rPr>
              <a:t>www.jstatsoft.org/v53/i01/paper</a:t>
            </a:r>
            <a:r>
              <a:rPr lang="en-GB" sz="1400" dirty="0" smtClean="0"/>
              <a:t>)</a:t>
            </a:r>
            <a:endParaRPr lang="en-GB" sz="1400" dirty="0" smtClean="0">
              <a:hlinkClick r:id="rId10"/>
            </a:endParaRPr>
          </a:p>
          <a:p>
            <a:r>
              <a:rPr lang="en-GB" sz="1400" dirty="0" smtClean="0">
                <a:hlinkClick r:id="rId10"/>
              </a:rPr>
              <a:t>http</a:t>
            </a:r>
            <a:r>
              <a:rPr lang="en-GB" sz="1400" dirty="0">
                <a:hlinkClick r:id="rId10"/>
              </a:rPr>
              <a:t>://robjhyndman.com/hyndsight/animations</a:t>
            </a:r>
            <a:r>
              <a:rPr lang="en-GB" sz="1400" dirty="0" smtClean="0">
                <a:hlinkClick r:id="rId10"/>
              </a:rPr>
              <a:t>/</a:t>
            </a:r>
            <a:r>
              <a:rPr lang="en-GB" sz="1400" dirty="0" smtClean="0"/>
              <a:t>:  Rob </a:t>
            </a:r>
            <a:r>
              <a:rPr lang="en-GB" sz="1400" dirty="0"/>
              <a:t>H</a:t>
            </a:r>
            <a:r>
              <a:rPr lang="en-GB" sz="1400" dirty="0" smtClean="0"/>
              <a:t>yndman </a:t>
            </a:r>
            <a:r>
              <a:rPr lang="en-GB" sz="1400" dirty="0"/>
              <a:t>e</a:t>
            </a:r>
            <a:r>
              <a:rPr lang="en-GB" sz="1400" dirty="0" smtClean="0"/>
              <a:t>xplanation of animations in R with an example for mortality data</a:t>
            </a:r>
            <a:endParaRPr lang="en-GB" sz="1400" dirty="0" smtClean="0"/>
          </a:p>
          <a:p>
            <a:pPr lvl="1"/>
            <a:endParaRPr lang="en-GB" sz="20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Useful references</a:t>
            </a:r>
            <a:br>
              <a:rPr lang="en-GB" sz="3600" dirty="0" smtClean="0"/>
            </a:b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938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GB" sz="2700" dirty="0" smtClean="0"/>
              <a:t>Causes of mortality in England and Wales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1800" dirty="0" smtClean="0"/>
              <a:t>Causes </a:t>
            </a:r>
            <a:r>
              <a:rPr lang="en-GB" sz="1800" dirty="0"/>
              <a:t>distribution </a:t>
            </a:r>
            <a:r>
              <a:rPr lang="en-GB" sz="1800" dirty="0" smtClean="0"/>
              <a:t>in time (ASDR males age 25-84)</a:t>
            </a:r>
            <a:endParaRPr lang="en-US" sz="1800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73" y="1168102"/>
            <a:ext cx="77628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7020272" y="5520714"/>
            <a:ext cx="208823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 tip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Graphs made using package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ggplot2.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It makes it easy to control details (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e.g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legends, colours)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GB" sz="2700" dirty="0"/>
              <a:t>Causes of mortality in England and Wales </a:t>
            </a:r>
            <a:r>
              <a:rPr lang="en-GB" sz="2700" dirty="0" smtClean="0"/>
              <a:t/>
            </a:r>
            <a:br>
              <a:rPr lang="en-GB" sz="2700" dirty="0" smtClean="0"/>
            </a:br>
            <a:r>
              <a:rPr lang="en-GB" sz="1800" dirty="0" smtClean="0"/>
              <a:t>Causes </a:t>
            </a:r>
            <a:r>
              <a:rPr lang="en-GB" sz="1800" dirty="0"/>
              <a:t>distribution </a:t>
            </a:r>
            <a:r>
              <a:rPr lang="en-GB" sz="1800" dirty="0" smtClean="0"/>
              <a:t>by age (males 2001-2010)</a:t>
            </a:r>
            <a:endParaRPr lang="en-US" sz="1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98" y="1455762"/>
            <a:ext cx="77152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7020272" y="5520714"/>
            <a:ext cx="2088232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 tip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Graphs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produced using geometry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from package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ggplot2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3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GB" sz="2700" dirty="0"/>
              <a:t>Causes of mortality in England and Wales</a:t>
            </a:r>
            <a:r>
              <a:rPr lang="en-GB" sz="1800" dirty="0" smtClean="0"/>
              <a:t> </a:t>
            </a:r>
            <a:br>
              <a:rPr lang="en-GB" sz="1800" dirty="0" smtClean="0"/>
            </a:br>
            <a:r>
              <a:rPr lang="en-GB" sz="1800" dirty="0" smtClean="0"/>
              <a:t>Main causes for males aged 50-84 (2001-2010)</a:t>
            </a:r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71" y="1197280"/>
            <a:ext cx="8023101" cy="47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7020272" y="5520714"/>
            <a:ext cx="2088232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 tip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Graphs produced using geometry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from package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ggplot2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15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GB" sz="2700" dirty="0"/>
              <a:t>Causes of mortality in England and Wales</a:t>
            </a:r>
            <a:r>
              <a:rPr lang="en-GB" sz="1800" dirty="0" smtClean="0"/>
              <a:t> </a:t>
            </a:r>
            <a:br>
              <a:rPr lang="en-GB" sz="1800" dirty="0" smtClean="0"/>
            </a:br>
            <a:r>
              <a:rPr lang="en-GB" sz="1800" dirty="0" smtClean="0"/>
              <a:t>Main </a:t>
            </a:r>
            <a:r>
              <a:rPr lang="en-GB" sz="1800" dirty="0"/>
              <a:t>causes for males aged </a:t>
            </a:r>
            <a:r>
              <a:rPr lang="en-GB" sz="1800" dirty="0" smtClean="0"/>
              <a:t>25-49 </a:t>
            </a:r>
            <a:r>
              <a:rPr lang="en-GB" sz="1800" dirty="0"/>
              <a:t>(</a:t>
            </a:r>
            <a:r>
              <a:rPr lang="en-GB" sz="1800" dirty="0" smtClean="0"/>
              <a:t>2001-2010)</a:t>
            </a:r>
            <a:endParaRPr 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528" y="1197280"/>
            <a:ext cx="9220016" cy="47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7020272" y="5520714"/>
            <a:ext cx="2088232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 tip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Graphs produced using geometry 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from package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ggplot2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9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1241&quot;&gt;&lt;property id=&quot;20148&quot; value=&quot;5&quot;/&gt;&lt;property id=&quot;20300&quot; value=&quot;Slide 1 - &amp;quot;Andres Villegas&amp;#x0D;&amp;#x0A;Supervisor: Steve Haberman&amp;#x0D;&amp;#x0A;Cass Business School, City University London &amp;#x0D;&amp;#x0A;Andres.Villegas.1@cass.cit&quot;/&gt;&lt;property id=&quot;20307&quot; value=&quot;316&quot;/&gt;&lt;/object&gt;&lt;object type=&quot;3&quot; unique_id=&quot;19040&quot;&gt;&lt;property id=&quot;20148&quot; value=&quot;5&quot;/&gt;&lt;property id=&quot;20300&quot; value=&quot;Slide 2 - &amp;quot;Agenda&amp;quot;&quot;/&gt;&lt;property id=&quot;20307&quot; value=&quot;425&quot;/&gt;&lt;/object&gt;&lt;object type=&quot;3&quot; unique_id=&quot;26506&quot;&gt;&lt;property id=&quot;20148&quot; value=&quot;5&quot;/&gt;&lt;property id=&quot;20300&quot; value=&quot;Slide 72 - &amp;quot;Modelling mortality differentials&amp;#x0D;&amp;#x0A;Subpopulations model&amp;quot;&quot;/&gt;&lt;property id=&quot;20307&quot; value=&quot;480&quot;/&gt;&lt;/object&gt;&lt;object type=&quot;3&quot; unique_id=&quot;26507&quot;&gt;&lt;property id=&quot;20148&quot; value=&quot;5&quot;/&gt;&lt;property id=&quot;20300&quot; value=&quot;Slide 73 - &amp;quot;Modelling mortality differentials&amp;#x0D;&amp;#x0A;Subpopulations model&amp;quot;&quot;/&gt;&lt;property id=&quot;20307&quot; value=&quot;481&quot;/&gt;&lt;/object&gt;&lt;object type=&quot;3&quot; unique_id=&quot;26508&quot;&gt;&lt;property id=&quot;20148&quot; value=&quot;5&quot;/&gt;&lt;property id=&quot;20300&quot; value=&quot;Slide 74 - &amp;quot;Modelling mortality differentials&amp;#x0D;&amp;#x0A;Subpopulations model&amp;quot;&quot;/&gt;&lt;property id=&quot;20307&quot; value=&quot;482&quot;/&gt;&lt;/object&gt;&lt;object type=&quot;3&quot; unique_id=&quot;26509&quot;&gt;&lt;property id=&quot;20148&quot; value=&quot;5&quot;/&gt;&lt;property id=&quot;20300&quot; value=&quot;Slide 75 - &amp;quot;Modelling mortality differentials&amp;#x0D;&amp;#x0A;Subpopulations model&amp;quot;&quot;/&gt;&lt;property id=&quot;20307&quot; value=&quot;483&quot;/&gt;&lt;/object&gt;&lt;object type=&quot;3&quot; unique_id=&quot;26510&quot;&gt;&lt;property id=&quot;20148&quot; value=&quot;5&quot;/&gt;&lt;property id=&quot;20300&quot; value=&quot;Slide 76 - &amp;quot;Modelling mortality differentials&amp;#x0D;&amp;#x0A;Subpopulations model&amp;quot;&quot;/&gt;&lt;property id=&quot;20307&quot; value=&quot;484&quot;/&gt;&lt;/object&gt;&lt;object type=&quot;3&quot; unique_id=&quot;26511&quot;&gt;&lt;property id=&quot;20148&quot; value=&quot;5&quot;/&gt;&lt;property id=&quot;20300&quot; value=&quot;Slide 77 - &amp;quot;Modelling mortality differentials&amp;#x0D;&amp;#x0A;Subpopulations model&amp;quot;&quot;/&gt;&lt;property id=&quot;20307&quot; value=&quot;485&quot;/&gt;&lt;/object&gt;&lt;object type=&quot;3&quot; unique_id=&quot;26512&quot;&gt;&lt;property id=&quot;20148&quot; value=&quot;5&quot;/&gt;&lt;property id=&quot;20300&quot; value=&quot;Slide 78 - &amp;quot;Modelling mortality differentials&amp;#x0D;&amp;#x0A;Subpopulations model&amp;quot;&quot;/&gt;&lt;property id=&quot;20307&quot; value=&quot;486&quot;/&gt;&lt;/object&gt;&lt;object type=&quot;3&quot; unique_id=&quot;26513&quot;&gt;&lt;property id=&quot;20148&quot; value=&quot;5&quot;/&gt;&lt;property id=&quot;20300&quot; value=&quot;Slide 79 - &amp;quot;Modelling mortality differentials&amp;#x0D;&amp;#x0A;Subpopulations model&amp;quot;&quot;/&gt;&lt;property id=&quot;20307&quot; value=&quot;487&quot;/&gt;&lt;/object&gt;&lt;object type=&quot;3&quot; unique_id=&quot;26514&quot;&gt;&lt;property id=&quot;20148&quot; value=&quot;5&quot;/&gt;&lt;property id=&quot;20300&quot; value=&quot;Slide 80 - &amp;quot;Modelling mortality differentials&amp;#x0D;&amp;#x0A;Subpopulations model&amp;quot;&quot;/&gt;&lt;property id=&quot;20307&quot; value=&quot;488&quot;/&gt;&lt;/object&gt;&lt;object type=&quot;3&quot; unique_id=&quot;26515&quot;&gt;&lt;property id=&quot;20148&quot; value=&quot;5&quot;/&gt;&lt;property id=&quot;20300&quot; value=&quot;Slide 81 - &amp;quot;Modelling mortality differentials&amp;#x0D;&amp;#x0A;Subpopulations model&amp;quot;&quot;/&gt;&lt;property id=&quot;20307&quot; value=&quot;489&quot;/&gt;&lt;/object&gt;&lt;object type=&quot;3&quot; unique_id=&quot;26516&quot;&gt;&lt;property id=&quot;20148&quot; value=&quot;5&quot;/&gt;&lt;property id=&quot;20300&quot; value=&quot;Slide 82 - &amp;quot;Modelling mortality differentials&amp;#x0D;&amp;#x0A;Subpopulations model&amp;quot;&quot;/&gt;&lt;property id=&quot;20307&quot; value=&quot;490&quot;/&gt;&lt;/object&gt;&lt;object type=&quot;3&quot; unique_id=&quot;26517&quot;&gt;&lt;property id=&quot;20148&quot; value=&quot;5&quot;/&gt;&lt;property id=&quot;20300&quot; value=&quot;Slide 83 - &amp;quot;Modelling mortality differentials&amp;#x0D;&amp;#x0A;Subpopulations model&amp;quot;&quot;/&gt;&lt;property id=&quot;20307&quot; value=&quot;491&quot;/&gt;&lt;/object&gt;&lt;object type=&quot;3&quot; unique_id=&quot;26518&quot;&gt;&lt;property id=&quot;20148&quot; value=&quot;5&quot;/&gt;&lt;property id=&quot;20300&quot; value=&quot;Slide 84 - &amp;quot;Modelling mortality differentials&amp;#x0D;&amp;#x0A;Subpopulations model&amp;quot;&quot;/&gt;&lt;property id=&quot;20307&quot; value=&quot;492&quot;/&gt;&lt;/object&gt;&lt;object type=&quot;3&quot; unique_id=&quot;26519&quot;&gt;&lt;property id=&quot;20148&quot; value=&quot;5&quot;/&gt;&lt;property id=&quot;20300&quot; value=&quot;Slide 85 - &amp;quot;Modelling mortality differentials&amp;#x0D;&amp;#x0A;Subpopulations model&amp;quot;&quot;/&gt;&lt;property id=&quot;20307&quot; value=&quot;493&quot;/&gt;&lt;/object&gt;&lt;object type=&quot;3&quot; unique_id=&quot;26520&quot;&gt;&lt;property id=&quot;20148&quot; value=&quot;5&quot;/&gt;&lt;property id=&quot;20300&quot; value=&quot;Slide 86 - &amp;quot;Modelling mortality differentials&amp;#x0D;&amp;#x0A;Subpopulations model&amp;quot;&quot;/&gt;&lt;property id=&quot;20307&quot; value=&quot;494&quot;/&gt;&lt;/object&gt;&lt;object type=&quot;3&quot; unique_id=&quot;26521&quot;&gt;&lt;property id=&quot;20148&quot; value=&quot;5&quot;/&gt;&lt;property id=&quot;20300&quot; value=&quot;Slide 87 - &amp;quot;Modelling mortality differentials&amp;#x0D;&amp;#x0A;Subpopulations model&amp;quot;&quot;/&gt;&lt;property id=&quot;20307&quot; value=&quot;495&quot;/&gt;&lt;/object&gt;&lt;object type=&quot;3&quot; unique_id=&quot;26522&quot;&gt;&lt;property id=&quot;20148&quot; value=&quot;5&quot;/&gt;&lt;property id=&quot;20300&quot; value=&quot;Slide 88 - &amp;quot;Modelling mortality differentials&amp;#x0D;&amp;#x0A;Subpopulations model&amp;quot;&quot;/&gt;&lt;property id=&quot;20307&quot; value=&quot;496&quot;/&gt;&lt;/object&gt;&lt;object type=&quot;3&quot; unique_id=&quot;26523&quot;&gt;&lt;property id=&quot;20148&quot; value=&quot;5&quot;/&gt;&lt;property id=&quot;20300&quot; value=&quot;Slide 89 - &amp;quot;Modelling mortality differentials&amp;#x0D;&amp;#x0A;Subpopulations model&amp;quot;&quot;/&gt;&lt;property id=&quot;20307&quot; value=&quot;497&quot;/&gt;&lt;/object&gt;&lt;object type=&quot;3&quot; unique_id=&quot;26524&quot;&gt;&lt;property id=&quot;20148&quot; value=&quot;5&quot;/&gt;&lt;property id=&quot;20300&quot; value=&quot;Slide 90 - &amp;quot;Modelling mortality differentials&amp;#x0D;&amp;#x0A;Subpopulations model&amp;quot;&quot;/&gt;&lt;property id=&quot;20307&quot; value=&quot;498&quot;/&gt;&lt;/object&gt;&lt;object type=&quot;3&quot; unique_id=&quot;26525&quot;&gt;&lt;property id=&quot;20148&quot; value=&quot;5&quot;/&gt;&lt;property id=&quot;20300&quot; value=&quot;Slide 91 - &amp;quot;Modelling mortality differentials&amp;#x0D;&amp;#x0A;Subpopulations model&amp;quot;&quot;/&gt;&lt;property id=&quot;20307&quot; value=&quot;499&quot;/&gt;&lt;/object&gt;&lt;object type=&quot;3&quot; unique_id=&quot;26526&quot;&gt;&lt;property id=&quot;20148&quot; value=&quot;5&quot;/&gt;&lt;property id=&quot;20300&quot; value=&quot;Slide 92 - &amp;quot;Modelling mortality differentials&amp;#x0D;&amp;#x0A;Subpopulations model&amp;quot;&quot;/&gt;&lt;property id=&quot;20307&quot; value=&quot;500&quot;/&gt;&lt;/object&gt;&lt;object type=&quot;3&quot; unique_id=&quot;26527&quot;&gt;&lt;property id=&quot;20148&quot; value=&quot;5&quot;/&gt;&lt;property id=&quot;20300&quot; value=&quot;Slide 93 - &amp;quot;Modelling mortality differentials&amp;#x0D;&amp;#x0A;Subpopulations model&amp;quot;&quot;/&gt;&lt;property id=&quot;20307&quot; value=&quot;501&quot;/&gt;&lt;/object&gt;&lt;object type=&quot;3&quot; unique_id=&quot;26528&quot;&gt;&lt;property id=&quot;20148&quot; value=&quot;5&quot;/&gt;&lt;property id=&quot;20300&quot; value=&quot;Slide 94 - &amp;quot;Modelling mortality differentials&amp;#x0D;&amp;#x0A;Subpopulations model&amp;quot;&quot;/&gt;&lt;property id=&quot;20307&quot; value=&quot;502&quot;/&gt;&lt;/object&gt;&lt;object type=&quot;3&quot; unique_id=&quot;26529&quot;&gt;&lt;property id=&quot;20148&quot; value=&quot;5&quot;/&gt;&lt;property id=&quot;20300&quot; value=&quot;Slide 95 - &amp;quot;Modelling mortality differentials&amp;#x0D;&amp;#x0A;Subpopulations model&amp;quot;&quot;/&gt;&lt;property id=&quot;20307&quot; value=&quot;503&quot;/&gt;&lt;/object&gt;&lt;object type=&quot;3&quot; unique_id=&quot;26530&quot;&gt;&lt;property id=&quot;20148&quot; value=&quot;5&quot;/&gt;&lt;property id=&quot;20300&quot; value=&quot;Slide 96 - &amp;quot;Modelling mortality differentials&amp;#x0D;&amp;#x0A;Subpopulations model&amp;quot;&quot;/&gt;&lt;property id=&quot;20307&quot; value=&quot;504&quot;/&gt;&lt;/object&gt;&lt;object type=&quot;3&quot; unique_id=&quot;26531&quot;&gt;&lt;property id=&quot;20148&quot; value=&quot;5&quot;/&gt;&lt;property id=&quot;20300&quot; value=&quot;Slide 97 - &amp;quot;Modelling mortality differentials&amp;#x0D;&amp;#x0A;Subpopulations model&amp;quot;&quot;/&gt;&lt;property id=&quot;20307&quot; value=&quot;505&quot;/&gt;&lt;/object&gt;&lt;object type=&quot;3&quot; unique_id=&quot;26532&quot;&gt;&lt;property id=&quot;20148&quot; value=&quot;5&quot;/&gt;&lt;property id=&quot;20300&quot; value=&quot;Slide 98 - &amp;quot;Modelling mortality differentials&amp;#x0D;&amp;#x0A;Subpopulations model&amp;quot;&quot;/&gt;&lt;property id=&quot;20307&quot; value=&quot;506&quot;/&gt;&lt;/object&gt;&lt;object type=&quot;3&quot; unique_id=&quot;26993&quot;&gt;&lt;property id=&quot;20148&quot; value=&quot;5&quot;/&gt;&lt;property id=&quot;20300&quot; value=&quot;Slide 4 - &amp;quot;Motivation&amp;#x0D;&amp;#x0A;Subpopulation mortality&amp;quot;&quot;/&gt;&lt;property id=&quot;20307&quot; value=&quot;513&quot;/&gt;&lt;/object&gt;&lt;object type=&quot;3&quot; unique_id=&quot;26994&quot;&gt;&lt;property id=&quot;20148&quot; value=&quot;5&quot;/&gt;&lt;property id=&quot;20300&quot; value=&quot;Slide 10 - &amp;quot;Objectives&amp;quot;&quot;/&gt;&lt;property id=&quot;20307&quot; value=&quot;512&quot;/&gt;&lt;/object&gt;&lt;object type=&quot;3&quot; unique_id=&quot;28379&quot;&gt;&lt;property id=&quot;20148&quot; value=&quot;5&quot;/&gt;&lt;property id=&quot;20300&quot; value=&quot;Slide 9 - &amp;quot;Motivation&amp;#x0D;&amp;#x0A;SES differences in mortality&amp;quot;&quot;/&gt;&lt;property id=&quot;20307&quot; value=&quot;516&quot;/&gt;&lt;/object&gt;&lt;object type=&quot;3&quot; unique_id=&quot;29038&quot;&gt;&lt;property id=&quot;20148&quot; value=&quot;5&quot;/&gt;&lt;property id=&quot;20300&quot; value=&quot;Slide 12 - &amp;quot;Literature review&amp;quot;&quot;/&gt;&lt;property id=&quot;20307&quot; value=&quot;517&quot;/&gt;&lt;/object&gt;&lt;object type=&quot;3&quot; unique_id=&quot;29324&quot;&gt;&lt;property id=&quot;20148&quot; value=&quot;5&quot;/&gt;&lt;property id=&quot;20300&quot; value=&quot;Slide 14 - &amp;quot;Modelling mortality differentials&amp;#x0D;&amp;#x0A;General idea&amp;quot;&quot;/&gt;&lt;property id=&quot;20307&quot; value=&quot;518&quot;/&gt;&lt;/object&gt;&lt;object type=&quot;3&quot; unique_id=&quot;30093&quot;&gt;&lt;property id=&quot;20148&quot; value=&quot;5&quot;/&gt;&lt;property id=&quot;20300&quot; value=&quot;Slide 16 - &amp;quot;Modelling mortality differentials&amp;#x0D;&amp;#x0A;Data&amp;quot;&quot;/&gt;&lt;property id=&quot;20307&quot; value=&quot;519&quot;/&gt;&lt;/object&gt;&lt;object type=&quot;3&quot; unique_id=&quot;31671&quot;&gt;&lt;property id=&quot;20148&quot; value=&quot;5&quot;/&gt;&lt;property id=&quot;20300&quot; value=&quot;Slide 107 - &amp;quot;Case study: Mortality by deprivation in England&amp;#x0D;&amp;#x0A; Application data  - IMD 2007&amp;quot;&quot;/&gt;&lt;property id=&quot;20307&quot; value=&quot;523&quot;/&gt;&lt;/object&gt;&lt;object type=&quot;3&quot; unique_id=&quot;32482&quot;&gt;&lt;property id=&quot;20148&quot; value=&quot;5&quot;/&gt;&lt;property id=&quot;20300&quot; value=&quot;Slide 3 - &amp;quot;Agenda&amp;quot;&quot;/&gt;&lt;property id=&quot;20307&quot; value=&quot;525&quot;/&gt;&lt;/object&gt;&lt;object type=&quot;3&quot; unique_id=&quot;32483&quot;&gt;&lt;property id=&quot;20148&quot; value=&quot;5&quot;/&gt;&lt;property id=&quot;20300&quot; value=&quot;Slide 11 - &amp;quot;Agenda&amp;quot;&quot;/&gt;&lt;property id=&quot;20307&quot; value=&quot;526&quot;/&gt;&lt;/object&gt;&lt;object type=&quot;3&quot; unique_id=&quot;32484&quot;&gt;&lt;property id=&quot;20148&quot; value=&quot;5&quot;/&gt;&lt;property id=&quot;20300&quot; value=&quot;Slide 13 - &amp;quot;Agenda&amp;quot;&quot;/&gt;&lt;property id=&quot;20307&quot; value=&quot;527&quot;/&gt;&lt;/object&gt;&lt;object type=&quot;3&quot; unique_id=&quot;32485&quot;&gt;&lt;property id=&quot;20148&quot; value=&quot;5&quot;/&gt;&lt;property id=&quot;20300&quot; value=&quot;Slide 106 - &amp;quot;Agenda&amp;quot;&quot;/&gt;&lt;property id=&quot;20307&quot; value=&quot;528&quot;/&gt;&lt;/object&gt;&lt;object type=&quot;3&quot; unique_id=&quot;32486&quot;&gt;&lt;property id=&quot;20148&quot; value=&quot;5&quot;/&gt;&lt;property id=&quot;20300&quot; value=&quot;Slide 120 - &amp;quot;Agenda&amp;quot;&quot;/&gt;&lt;property id=&quot;20307&quot; value=&quot;529&quot;/&gt;&lt;/object&gt;&lt;object type=&quot;3&quot; unique_id=&quot;32911&quot;&gt;&lt;property id=&quot;20148&quot; value=&quot;5&quot;/&gt;&lt;property id=&quot;20300&quot; value=&quot;Slide 104 - &amp;quot;Modelling mortality differentials &amp;#x0D;&amp;#x0A;Summing up&amp;quot;&quot;/&gt;&lt;property id=&quot;20307&quot; value=&quot;531&quot;/&gt;&lt;/object&gt;&lt;object type=&quot;3&quot; unique_id=&quot;32912&quot;&gt;&lt;property id=&quot;20148&quot; value=&quot;5&quot;/&gt;&lt;property id=&quot;20300&quot; value=&quot;Slide 126 - &amp;quot;Andres Villegas &amp;#x0D;&amp;#x0A;Cass Business School, City University London &amp;#x0D;&amp;#x0A;Andres.Villegas.1@cass.city.ac.uk&amp;quot;&quot;/&gt;&lt;property id=&quot;20307&quot; value=&quot;530&quot;/&gt;&lt;/object&gt;&lt;object type=&quot;3&quot; unique_id=&quot;36068&quot;&gt;&lt;property id=&quot;20148&quot; value=&quot;5&quot;/&gt;&lt;property id=&quot;20300&quot; value=&quot;Slide 111 - &amp;quot;Case study: Mortality by deprivation in England&amp;#x0D;&amp;#x0A;England and Wales male population deviance residuals&amp;quot;&quot;/&gt;&lt;property id=&quot;20307&quot; value=&quot;536&quot;/&gt;&lt;/object&gt;&lt;object type=&quot;3&quot; unique_id=&quot;36073&quot;&gt;&lt;property id=&quot;20148&quot; value=&quot;5&quot;/&gt;&lt;property id=&quot;20300&quot; value=&quot;Slide 113 - &amp;quot;Case study: Mortality by deprivation in England&amp;#x0D;&amp;#x0A;Male population time index forecasts&amp;quot;&quot;/&gt;&lt;property id=&quot;20307&quot; value=&quot;541&quot;/&gt;&lt;/object&gt;&lt;object type=&quot;3&quot; unique_id=&quot;36076&quot;&gt;&lt;property id=&quot;20148&quot; value=&quot;5&quot;/&gt;&lt;property id=&quot;20300&quot; value=&quot;Slide 115 - &amp;quot;Case study: Mortality by deprivation in England&amp;#x0D;&amp;#x0A;Mortality rate ratio – Male age 65-69&amp;quot;&quot;/&gt;&lt;property id=&quot;20307&quot; value=&quot;544&quot;/&gt;&lt;/object&gt;&lt;object type=&quot;3&quot; unique_id=&quot;37804&quot;&gt;&lt;property id=&quot;20148&quot; value=&quot;5&quot;/&gt;&lt;property id=&quot;20300&quot; value=&quot;Slide 117 - &amp;quot;Case study: Mortality by deprivation in England&amp;#x0D;&amp;#x0A;Life expectancy gap – Male age 65&amp;quot;&quot;/&gt;&lt;property id=&quot;20307&quot; value=&quot;550&quot;/&gt;&lt;/object&gt;&lt;object type=&quot;3&quot; unique_id=&quot;38183&quot;&gt;&lt;property id=&quot;20148&quot; value=&quot;5&quot;/&gt;&lt;property id=&quot;20300&quot; value=&quot;Slide 119 - &amp;quot;Case study: Mortality by deprivation in England&amp;#x0D;&amp;#x0A;Cohort life expectancies and annuity rates - Male&amp;quot;&quot;/&gt;&lt;property id=&quot;20307&quot; value=&quot;551&quot;/&gt;&lt;/object&gt;&lt;object type=&quot;3&quot; unique_id=&quot;38565&quot;&gt;&lt;property id=&quot;20148&quot; value=&quot;5&quot;/&gt;&lt;property id=&quot;20300&quot; value=&quot;Slide 121 - &amp;quot;Conclusions&amp;quot;&quot;/&gt;&lt;property id=&quot;20307&quot; value=&quot;552&quot;/&gt;&lt;/object&gt;&lt;object type=&quot;3&quot; unique_id=&quot;39078&quot;&gt;&lt;property id=&quot;20148&quot; value=&quot;5&quot;/&gt;&lt;property id=&quot;20300&quot; value=&quot;Slide 122 - &amp;quot;Future work&amp;quot;&quot;/&gt;&lt;property id=&quot;20307&quot; value=&quot;553&quot;/&gt;&lt;/object&gt;&lt;object type=&quot;3&quot; unique_id=&quot;39079&quot;&gt;&lt;property id=&quot;20148&quot; value=&quot;5&quot;/&gt;&lt;property id=&quot;20300&quot; value=&quot;Slide 124 - &amp;quot;References&amp;quot;&quot;/&gt;&lt;property id=&quot;20307&quot; value=&quot;554&quot;/&gt;&lt;/object&gt;&lt;object type=&quot;3&quot; unique_id=&quot;40250&quot;&gt;&lt;property id=&quot;20148&quot; value=&quot;5&quot;/&gt;&lt;property id=&quot;20300&quot; value=&quot;Slide 5 - &amp;quot;Motivation&amp;#x0D;&amp;#x0A;Subpopulation mortality&amp;quot;&quot;/&gt;&lt;property id=&quot;20307&quot; value=&quot;555&quot;/&gt;&lt;/object&gt;&lt;object type=&quot;3&quot; unique_id=&quot;40785&quot;&gt;&lt;property id=&quot;20148&quot; value=&quot;5&quot;/&gt;&lt;property id=&quot;20300&quot; value=&quot;Slide 6 - &amp;quot;Motivation&amp;#x0D;&amp;#x0A;Subpopulation mortality&amp;quot;&quot;/&gt;&lt;property id=&quot;20307&quot; value=&quot;558&quot;/&gt;&lt;/object&gt;&lt;object type=&quot;3&quot; unique_id=&quot;40786&quot;&gt;&lt;property id=&quot;20148&quot; value=&quot;5&quot;/&gt;&lt;property id=&quot;20300&quot; value=&quot;Slide 8 - &amp;quot;Motivation&amp;#x0D;&amp;#x0A;Subpopulation mortality&amp;quot;&quot;/&gt;&lt;property id=&quot;20307&quot; value=&quot;559&quot;/&gt;&lt;/object&gt;&lt;object type=&quot;3&quot; unique_id=&quot;41859&quot;&gt;&lt;property id=&quot;20148&quot; value=&quot;5&quot;/&gt;&lt;property id=&quot;20300&quot; value=&quot;Slide 7 - &amp;quot;Motivation&amp;#x0D;&amp;#x0A;Subpopulation mortality&amp;quot;&quot;/&gt;&lt;property id=&quot;20307&quot; value=&quot;560&quot;/&gt;&lt;/object&gt;&lt;object type=&quot;3&quot; unique_id=&quot;43334&quot;&gt;&lt;property id=&quot;20148&quot; value=&quot;5&quot;/&gt;&lt;property id=&quot;20300&quot; value=&quot;Slide 15 - &amp;quot;Modelling mortality differentials&amp;#x0D;&amp;#x0A;Data&amp;quot;&quot;/&gt;&lt;property id=&quot;20307&quot; value=&quot;561&quot;/&gt;&lt;/object&gt;&lt;object type=&quot;3&quot; unique_id=&quot;60124&quot;&gt;&lt;property id=&quot;20148&quot; value=&quot;5&quot;/&gt;&lt;property id=&quot;20300&quot; value=&quot;Slide 17 - &amp;quot;Modelling mortality differentials&amp;#x0D;&amp;#x0A;Reference population model&amp;quot;&quot;/&gt;&lt;property id=&quot;20307&quot; value=&quot;562&quot;/&gt;&lt;/object&gt;&lt;object type=&quot;3&quot; unique_id=&quot;60125&quot;&gt;&lt;property id=&quot;20148&quot; value=&quot;5&quot;/&gt;&lt;property id=&quot;20300&quot; value=&quot;Slide 18 - &amp;quot;Modelling mortality differentials&amp;#x0D;&amp;#x0A;Reference population model&amp;quot;&quot;/&gt;&lt;property id=&quot;20307&quot; value=&quot;563&quot;/&gt;&lt;/object&gt;&lt;object type=&quot;3&quot; unique_id=&quot;60126&quot;&gt;&lt;property id=&quot;20148&quot; value=&quot;5&quot;/&gt;&lt;property id=&quot;20300&quot; value=&quot;Slide 19 - &amp;quot;Modelling mortality differentials&amp;#x0D;&amp;#x0A;Reference population model&amp;quot;&quot;/&gt;&lt;property id=&quot;20307&quot; value=&quot;564&quot;/&gt;&lt;/object&gt;&lt;object type=&quot;3&quot; unique_id=&quot;60127&quot;&gt;&lt;property id=&quot;20148&quot; value=&quot;5&quot;/&gt;&lt;property id=&quot;20300&quot; value=&quot;Slide 20 - &amp;quot;Modelling mortality differentials&amp;#x0D;&amp;#x0A;Reference population model&amp;quot;&quot;/&gt;&lt;property id=&quot;20307&quot; value=&quot;565&quot;/&gt;&lt;/object&gt;&lt;object type=&quot;3&quot; unique_id=&quot;60128&quot;&gt;&lt;property id=&quot;20148&quot; value=&quot;5&quot;/&gt;&lt;property id=&quot;20300&quot; value=&quot;Slide 21 - &amp;quot;Modelling mortality differentials&amp;#x0D;&amp;#x0A;Reference population model&amp;quot;&quot;/&gt;&lt;property id=&quot;20307&quot; value=&quot;566&quot;/&gt;&lt;/object&gt;&lt;object type=&quot;3&quot; unique_id=&quot;60129&quot;&gt;&lt;property id=&quot;20148&quot; value=&quot;5&quot;/&gt;&lt;property id=&quot;20300&quot; value=&quot;Slide 22 - &amp;quot;Modelling mortality differentials&amp;#x0D;&amp;#x0A;Reference population model&amp;quot;&quot;/&gt;&lt;property id=&quot;20307&quot; value=&quot;567&quot;/&gt;&lt;/object&gt;&lt;object type=&quot;3&quot; unique_id=&quot;60130&quot;&gt;&lt;property id=&quot;20148&quot; value=&quot;5&quot;/&gt;&lt;property id=&quot;20300&quot; value=&quot;Slide 23 - &amp;quot;Modelling mortality differentials&amp;#x0D;&amp;#x0A;Reference population model&amp;quot;&quot;/&gt;&lt;property id=&quot;20307&quot; value=&quot;568&quot;/&gt;&lt;/object&gt;&lt;object type=&quot;3&quot; unique_id=&quot;60131&quot;&gt;&lt;property id=&quot;20148&quot; value=&quot;5&quot;/&gt;&lt;property id=&quot;20300&quot; value=&quot;Slide 24 - &amp;quot;Modelling mortality differentials&amp;#x0D;&amp;#x0A;Reference population model&amp;quot;&quot;/&gt;&lt;property id=&quot;20307&quot; value=&quot;569&quot;/&gt;&lt;/object&gt;&lt;object type=&quot;3&quot; unique_id=&quot;60132&quot;&gt;&lt;property id=&quot;20148&quot; value=&quot;5&quot;/&gt;&lt;property id=&quot;20300&quot; value=&quot;Slide 25 - &amp;quot;Modelling mortality differentials&amp;#x0D;&amp;#x0A;Reference population model&amp;quot;&quot;/&gt;&lt;property id=&quot;20307&quot; value=&quot;570&quot;/&gt;&lt;/object&gt;&lt;object type=&quot;3&quot; unique_id=&quot;60133&quot;&gt;&lt;property id=&quot;20148&quot; value=&quot;5&quot;/&gt;&lt;property id=&quot;20300&quot; value=&quot;Slide 26 - &amp;quot;Modelling mortality differentials&amp;#x0D;&amp;#x0A;Reference population model&amp;quot;&quot;/&gt;&lt;property id=&quot;20307&quot; value=&quot;571&quot;/&gt;&lt;/object&gt;&lt;object type=&quot;3&quot; unique_id=&quot;60134&quot;&gt;&lt;property id=&quot;20148&quot; value=&quot;5&quot;/&gt;&lt;property id=&quot;20300&quot; value=&quot;Slide 27 - &amp;quot;Modelling mortality differentials&amp;#x0D;&amp;#x0A;Reference population model&amp;quot;&quot;/&gt;&lt;property id=&quot;20307&quot; value=&quot;572&quot;/&gt;&lt;/object&gt;&lt;object type=&quot;3&quot; unique_id=&quot;60135&quot;&gt;&lt;property id=&quot;20148&quot; value=&quot;5&quot;/&gt;&lt;property id=&quot;20300&quot; value=&quot;Slide 28 - &amp;quot;Modelling mortality differentials&amp;#x0D;&amp;#x0A;Reference population model&amp;quot;&quot;/&gt;&lt;property id=&quot;20307&quot; value=&quot;573&quot;/&gt;&lt;/object&gt;&lt;object type=&quot;3&quot; unique_id=&quot;60136&quot;&gt;&lt;property id=&quot;20148&quot; value=&quot;5&quot;/&gt;&lt;property id=&quot;20300&quot; value=&quot;Slide 29 - &amp;quot;Modelling mortality differentials&amp;#x0D;&amp;#x0A;Reference population model&amp;quot;&quot;/&gt;&lt;property id=&quot;20307&quot; value=&quot;574&quot;/&gt;&lt;/object&gt;&lt;object type=&quot;3&quot; unique_id=&quot;60137&quot;&gt;&lt;property id=&quot;20148&quot; value=&quot;5&quot;/&gt;&lt;property id=&quot;20300&quot; value=&quot;Slide 30 - &amp;quot;Modelling mortality differentials&amp;#x0D;&amp;#x0A;Reference population model&amp;quot;&quot;/&gt;&lt;property id=&quot;20307&quot; value=&quot;575&quot;/&gt;&lt;/object&gt;&lt;object type=&quot;3&quot; unique_id=&quot;60138&quot;&gt;&lt;property id=&quot;20148&quot; value=&quot;5&quot;/&gt;&lt;property id=&quot;20300&quot; value=&quot;Slide 31 - &amp;quot;Modelling mortality differentials&amp;#x0D;&amp;#x0A;Reference population model&amp;quot;&quot;/&gt;&lt;property id=&quot;20307&quot; value=&quot;576&quot;/&gt;&lt;/object&gt;&lt;object type=&quot;3&quot; unique_id=&quot;60139&quot;&gt;&lt;property id=&quot;20148&quot; value=&quot;5&quot;/&gt;&lt;property id=&quot;20300&quot; value=&quot;Slide 32 - &amp;quot;Modelling mortality differentials&amp;#x0D;&amp;#x0A;Reference population model&amp;quot;&quot;/&gt;&lt;property id=&quot;20307&quot; value=&quot;577&quot;/&gt;&lt;/object&gt;&lt;object type=&quot;3&quot; unique_id=&quot;60140&quot;&gt;&lt;property id=&quot;20148&quot; value=&quot;5&quot;/&gt;&lt;property id=&quot;20300&quot; value=&quot;Slide 33 - &amp;quot;Modelling mortality differentials&amp;#x0D;&amp;#x0A;Reference population model&amp;quot;&quot;/&gt;&lt;property id=&quot;20307&quot; value=&quot;578&quot;/&gt;&lt;/object&gt;&lt;object type=&quot;3&quot; unique_id=&quot;60141&quot;&gt;&lt;property id=&quot;20148&quot; value=&quot;5&quot;/&gt;&lt;property id=&quot;20300&quot; value=&quot;Slide 34 - &amp;quot;Modelling mortality differentials&amp;#x0D;&amp;#x0A;Reference population model&amp;quot;&quot;/&gt;&lt;property id=&quot;20307&quot; value=&quot;579&quot;/&gt;&lt;/object&gt;&lt;object type=&quot;3&quot; unique_id=&quot;60142&quot;&gt;&lt;property id=&quot;20148&quot; value=&quot;5&quot;/&gt;&lt;property id=&quot;20300&quot; value=&quot;Slide 35 - &amp;quot;Modelling mortality differentials&amp;#x0D;&amp;#x0A;Reference population model&amp;quot;&quot;/&gt;&lt;property id=&quot;20307&quot; value=&quot;580&quot;/&gt;&lt;/object&gt;&lt;object type=&quot;3&quot; unique_id=&quot;60143&quot;&gt;&lt;property id=&quot;20148&quot; value=&quot;5&quot;/&gt;&lt;property id=&quot;20300&quot; value=&quot;Slide 36 - &amp;quot;Modelling mortality differentials&amp;#x0D;&amp;#x0A;Reference population model&amp;quot;&quot;/&gt;&lt;property id=&quot;20307&quot; value=&quot;581&quot;/&gt;&lt;/object&gt;&lt;object type=&quot;3&quot; unique_id=&quot;60144&quot;&gt;&lt;property id=&quot;20148&quot; value=&quot;5&quot;/&gt;&lt;property id=&quot;20300&quot; value=&quot;Slide 37 - &amp;quot;Modelling mortality differentials&amp;#x0D;&amp;#x0A;Reference population model&amp;quot;&quot;/&gt;&lt;property id=&quot;20307&quot; value=&quot;582&quot;/&gt;&lt;/object&gt;&lt;object type=&quot;3&quot; unique_id=&quot;60145&quot;&gt;&lt;property id=&quot;20148&quot; value=&quot;5&quot;/&gt;&lt;property id=&quot;20300&quot; value=&quot;Slide 38 - &amp;quot;Modelling mortality differentials&amp;#x0D;&amp;#x0A;Reference population model&amp;quot;&quot;/&gt;&lt;property id=&quot;20307&quot; value=&quot;583&quot;/&gt;&lt;/object&gt;&lt;object type=&quot;3&quot; unique_id=&quot;60146&quot;&gt;&lt;property id=&quot;20148&quot; value=&quot;5&quot;/&gt;&lt;property id=&quot;20300&quot; value=&quot;Slide 39 - &amp;quot;Modelling mortality differentials&amp;#x0D;&amp;#x0A;Reference population model&amp;quot;&quot;/&gt;&lt;property id=&quot;20307&quot; value=&quot;584&quot;/&gt;&lt;/object&gt;&lt;object type=&quot;3&quot; unique_id=&quot;60147&quot;&gt;&lt;property id=&quot;20148&quot; value=&quot;5&quot;/&gt;&lt;property id=&quot;20300&quot; value=&quot;Slide 40 - &amp;quot;Modelling mortality differentials&amp;#x0D;&amp;#x0A;Reference population model&amp;quot;&quot;/&gt;&lt;property id=&quot;20307&quot; value=&quot;585&quot;/&gt;&lt;/object&gt;&lt;object type=&quot;3&quot; unique_id=&quot;60148&quot;&gt;&lt;property id=&quot;20148&quot; value=&quot;5&quot;/&gt;&lt;property id=&quot;20300&quot; value=&quot;Slide 41 - &amp;quot;Modelling mortality differentials&amp;#x0D;&amp;#x0A;Reference population model&amp;quot;&quot;/&gt;&lt;property id=&quot;20307&quot; value=&quot;586&quot;/&gt;&lt;/object&gt;&lt;object type=&quot;3&quot; unique_id=&quot;60149&quot;&gt;&lt;property id=&quot;20148&quot; value=&quot;5&quot;/&gt;&lt;property id=&quot;20300&quot; value=&quot;Slide 42 - &amp;quot;Modelling mortality differentials&amp;#x0D;&amp;#x0A;Reference population model&amp;quot;&quot;/&gt;&lt;property id=&quot;20307&quot; value=&quot;587&quot;/&gt;&lt;/object&gt;&lt;object type=&quot;3&quot; unique_id=&quot;60150&quot;&gt;&lt;property id=&quot;20148&quot; value=&quot;5&quot;/&gt;&lt;property id=&quot;20300&quot; value=&quot;Slide 43 - &amp;quot;Modelling mortality differentials&amp;#x0D;&amp;#x0A;Reference population model&amp;quot;&quot;/&gt;&lt;property id=&quot;20307&quot; value=&quot;588&quot;/&gt;&lt;/object&gt;&lt;object type=&quot;3&quot; unique_id=&quot;60151&quot;&gt;&lt;property id=&quot;20148&quot; value=&quot;5&quot;/&gt;&lt;property id=&quot;20300&quot; value=&quot;Slide 44 - &amp;quot;Modelling mortality differentials&amp;#x0D;&amp;#x0A;Reference population model&amp;quot;&quot;/&gt;&lt;property id=&quot;20307&quot; value=&quot;589&quot;/&gt;&lt;/object&gt;&lt;object type=&quot;3&quot; unique_id=&quot;60152&quot;&gt;&lt;property id=&quot;20148&quot; value=&quot;5&quot;/&gt;&lt;property id=&quot;20300&quot; value=&quot;Slide 45 - &amp;quot;Modelling mortality differentials&amp;#x0D;&amp;#x0A;Reference population model&amp;quot;&quot;/&gt;&lt;property id=&quot;20307&quot; value=&quot;590&quot;/&gt;&lt;/object&gt;&lt;object type=&quot;3&quot; unique_id=&quot;60153&quot;&gt;&lt;property id=&quot;20148&quot; value=&quot;5&quot;/&gt;&lt;property id=&quot;20300&quot; value=&quot;Slide 46 - &amp;quot;Modelling mortality differentials&amp;#x0D;&amp;#x0A;Reference population model&amp;quot;&quot;/&gt;&lt;property id=&quot;20307&quot; value=&quot;591&quot;/&gt;&lt;/object&gt;&lt;object type=&quot;3&quot; unique_id=&quot;60154&quot;&gt;&lt;property id=&quot;20148&quot; value=&quot;5&quot;/&gt;&lt;property id=&quot;20300&quot; value=&quot;Slide 47 - &amp;quot;Modelling mortality differentials&amp;#x0D;&amp;#x0A;Reference population model&amp;quot;&quot;/&gt;&lt;property id=&quot;20307&quot; value=&quot;592&quot;/&gt;&lt;/object&gt;&lt;object type=&quot;3&quot; unique_id=&quot;60155&quot;&gt;&lt;property id=&quot;20148&quot; value=&quot;5&quot;/&gt;&lt;property id=&quot;20300&quot; value=&quot;Slide 48 - &amp;quot;Modelling mortality differentials&amp;#x0D;&amp;#x0A;Reference population model&amp;quot;&quot;/&gt;&lt;property id=&quot;20307&quot; value=&quot;593&quot;/&gt;&lt;/object&gt;&lt;object type=&quot;3&quot; unique_id=&quot;60156&quot;&gt;&lt;property id=&quot;20148&quot; value=&quot;5&quot;/&gt;&lt;property id=&quot;20300&quot; value=&quot;Slide 49 - &amp;quot;Modelling mortality differentials&amp;#x0D;&amp;#x0A;Reference population model&amp;quot;&quot;/&gt;&lt;property id=&quot;20307&quot; value=&quot;594&quot;/&gt;&lt;/object&gt;&lt;object type=&quot;3&quot; unique_id=&quot;60157&quot;&gt;&lt;property id=&quot;20148&quot; value=&quot;5&quot;/&gt;&lt;property id=&quot;20300&quot; value=&quot;Slide 50 - &amp;quot;Modelling mortality differentials&amp;#x0D;&amp;#x0A;Reference population model&amp;quot;&quot;/&gt;&lt;property id=&quot;20307&quot; value=&quot;595&quot;/&gt;&lt;/object&gt;&lt;object type=&quot;3&quot; unique_id=&quot;60158&quot;&gt;&lt;property id=&quot;20148&quot; value=&quot;5&quot;/&gt;&lt;property id=&quot;20300&quot; value=&quot;Slide 51 - &amp;quot;Modelling mortality differentials&amp;#x0D;&amp;#x0A;Reference population model&amp;quot;&quot;/&gt;&lt;property id=&quot;20307&quot; value=&quot;596&quot;/&gt;&lt;/object&gt;&lt;object type=&quot;3&quot; unique_id=&quot;60159&quot;&gt;&lt;property id=&quot;20148&quot; value=&quot;5&quot;/&gt;&lt;property id=&quot;20300&quot; value=&quot;Slide 52 - &amp;quot;Modelling mortality differentials&amp;#x0D;&amp;#x0A;Reference population model&amp;quot;&quot;/&gt;&lt;property id=&quot;20307&quot; value=&quot;597&quot;/&gt;&lt;/object&gt;&lt;object type=&quot;3&quot; unique_id=&quot;60160&quot;&gt;&lt;property id=&quot;20148&quot; value=&quot;5&quot;/&gt;&lt;property id=&quot;20300&quot; value=&quot;Slide 53 - &amp;quot;Modelling mortality differentials&amp;#x0D;&amp;#x0A;Reference population model&amp;quot;&quot;/&gt;&lt;property id=&quot;20307&quot; value=&quot;598&quot;/&gt;&lt;/object&gt;&lt;object type=&quot;3&quot; unique_id=&quot;60161&quot;&gt;&lt;property id=&quot;20148&quot; value=&quot;5&quot;/&gt;&lt;property id=&quot;20300&quot; value=&quot;Slide 54 - &amp;quot;Modelling mortality differentials&amp;#x0D;&amp;#x0A;Reference population model&amp;quot;&quot;/&gt;&lt;property id=&quot;20307&quot; value=&quot;599&quot;/&gt;&lt;/object&gt;&lt;object type=&quot;3&quot; unique_id=&quot;60162&quot;&gt;&lt;property id=&quot;20148&quot; value=&quot;5&quot;/&gt;&lt;property id=&quot;20300&quot; value=&quot;Slide 55 - &amp;quot;Modelling mortality differentials&amp;#x0D;&amp;#x0A;Reference population model&amp;quot;&quot;/&gt;&lt;property id=&quot;20307&quot; value=&quot;600&quot;/&gt;&lt;/object&gt;&lt;object type=&quot;3&quot; unique_id=&quot;60163&quot;&gt;&lt;property id=&quot;20148&quot; value=&quot;5&quot;/&gt;&lt;property id=&quot;20300&quot; value=&quot;Slide 56 - &amp;quot;Modelling mortality differentials&amp;#x0D;&amp;#x0A;Reference population model&amp;quot;&quot;/&gt;&lt;property id=&quot;20307&quot; value=&quot;601&quot;/&gt;&lt;/object&gt;&lt;object type=&quot;3&quot; unique_id=&quot;60164&quot;&gt;&lt;property id=&quot;20148&quot; value=&quot;5&quot;/&gt;&lt;property id=&quot;20300&quot; value=&quot;Slide 57 - &amp;quot;Modelling mortality differentials&amp;#x0D;&amp;#x0A;Reference population model&amp;quot;&quot;/&gt;&lt;property id=&quot;20307&quot; value=&quot;602&quot;/&gt;&lt;/object&gt;&lt;object type=&quot;3&quot; unique_id=&quot;60165&quot;&gt;&lt;property id=&quot;20148&quot; value=&quot;5&quot;/&gt;&lt;property id=&quot;20300&quot; value=&quot;Slide 58 - &amp;quot;Modelling mortality differentials&amp;#x0D;&amp;#x0A;Reference population model&amp;quot;&quot;/&gt;&lt;property id=&quot;20307&quot; value=&quot;603&quot;/&gt;&lt;/object&gt;&lt;object type=&quot;3&quot; unique_id=&quot;60166&quot;&gt;&lt;property id=&quot;20148&quot; value=&quot;5&quot;/&gt;&lt;property id=&quot;20300&quot; value=&quot;Slide 59 - &amp;quot;Modelling mortality differentials&amp;#x0D;&amp;#x0A;Reference population model&amp;quot;&quot;/&gt;&lt;property id=&quot;20307&quot; value=&quot;604&quot;/&gt;&lt;/object&gt;&lt;object type=&quot;3&quot; unique_id=&quot;60167&quot;&gt;&lt;property id=&quot;20148&quot; value=&quot;5&quot;/&gt;&lt;property id=&quot;20300&quot; value=&quot;Slide 60 - &amp;quot;Modelling mortality differentials&amp;#x0D;&amp;#x0A;Reference population model&amp;quot;&quot;/&gt;&lt;property id=&quot;20307&quot; value=&quot;605&quot;/&gt;&lt;/object&gt;&lt;object type=&quot;3&quot; unique_id=&quot;60168&quot;&gt;&lt;property id=&quot;20148&quot; value=&quot;5&quot;/&gt;&lt;property id=&quot;20300&quot; value=&quot;Slide 61 - &amp;quot;Modelling mortality differentials&amp;#x0D;&amp;#x0A;Reference population model&amp;quot;&quot;/&gt;&lt;property id=&quot;20307&quot; value=&quot;606&quot;/&gt;&lt;/object&gt;&lt;object type=&quot;3&quot; unique_id=&quot;60169&quot;&gt;&lt;property id=&quot;20148&quot; value=&quot;5&quot;/&gt;&lt;property id=&quot;20300&quot; value=&quot;Slide 62 - &amp;quot;Modelling mortality differentials&amp;#x0D;&amp;#x0A;Reference population model&amp;quot;&quot;/&gt;&lt;property id=&quot;20307&quot; value=&quot;607&quot;/&gt;&lt;/object&gt;&lt;object type=&quot;3&quot; unique_id=&quot;60170&quot;&gt;&lt;property id=&quot;20148&quot; value=&quot;5&quot;/&gt;&lt;property id=&quot;20300&quot; value=&quot;Slide 63 - &amp;quot;Modelling mortality differentials&amp;#x0D;&amp;#x0A;Reference population model&amp;quot;&quot;/&gt;&lt;property id=&quot;20307&quot; value=&quot;608&quot;/&gt;&lt;/object&gt;&lt;object type=&quot;3&quot; unique_id=&quot;60171&quot;&gt;&lt;property id=&quot;20148&quot; value=&quot;5&quot;/&gt;&lt;property id=&quot;20300&quot; value=&quot;Slide 64 - &amp;quot;Modelling mortality differentials&amp;#x0D;&amp;#x0A;Reference population model&amp;quot;&quot;/&gt;&lt;property id=&quot;20307&quot; value=&quot;609&quot;/&gt;&lt;/object&gt;&lt;object type=&quot;3&quot; unique_id=&quot;60172&quot;&gt;&lt;property id=&quot;20148&quot; value=&quot;5&quot;/&gt;&lt;property id=&quot;20300&quot; value=&quot;Slide 65 - &amp;quot;Modelling mortality differentials&amp;#x0D;&amp;#x0A;Reference population model&amp;quot;&quot;/&gt;&lt;property id=&quot;20307&quot; value=&quot;610&quot;/&gt;&lt;/object&gt;&lt;object type=&quot;3&quot; unique_id=&quot;60173&quot;&gt;&lt;property id=&quot;20148&quot; value=&quot;5&quot;/&gt;&lt;property id=&quot;20300&quot; value=&quot;Slide 66 - &amp;quot;Modelling mortality differentials&amp;#x0D;&amp;#x0A;Reference population model&amp;quot;&quot;/&gt;&lt;property id=&quot;20307&quot; value=&quot;611&quot;/&gt;&lt;/object&gt;&lt;object type=&quot;3&quot; unique_id=&quot;60174&quot;&gt;&lt;property id=&quot;20148&quot; value=&quot;5&quot;/&gt;&lt;property id=&quot;20300&quot; value=&quot;Slide 67 - &amp;quot;Modelling mortality differentials&amp;#x0D;&amp;#x0A;Reference population model&amp;quot;&quot;/&gt;&lt;property id=&quot;20307&quot; value=&quot;612&quot;/&gt;&lt;/object&gt;&lt;object type=&quot;3&quot; unique_id=&quot;60175&quot;&gt;&lt;property id=&quot;20148&quot; value=&quot;5&quot;/&gt;&lt;property id=&quot;20300&quot; value=&quot;Slide 68 - &amp;quot;Modelling mortality differentials&amp;#x0D;&amp;#x0A;Reference population model&amp;quot;&quot;/&gt;&lt;property id=&quot;20307&quot; value=&quot;613&quot;/&gt;&lt;/object&gt;&lt;object type=&quot;3&quot; unique_id=&quot;60176&quot;&gt;&lt;property id=&quot;20148&quot; value=&quot;5&quot;/&gt;&lt;property id=&quot;20300&quot; value=&quot;Slide 69 - &amp;quot;Modelling mortality differentials&amp;#x0D;&amp;#x0A;Reference population model&amp;quot;&quot;/&gt;&lt;property id=&quot;20307&quot; value=&quot;614&quot;/&gt;&lt;/object&gt;&lt;object type=&quot;3&quot; unique_id=&quot;60177&quot;&gt;&lt;property id=&quot;20148&quot; value=&quot;5&quot;/&gt;&lt;property id=&quot;20300&quot; value=&quot;Slide 70 - &amp;quot;Modelling mortality differentials&amp;#x0D;&amp;#x0A;Reference population model&amp;quot;&quot;/&gt;&lt;property id=&quot;20307&quot; value=&quot;615&quot;/&gt;&lt;/object&gt;&lt;object type=&quot;3&quot; unique_id=&quot;60178&quot;&gt;&lt;property id=&quot;20148&quot; value=&quot;5&quot;/&gt;&lt;property id=&quot;20300&quot; value=&quot;Slide 71 - &amp;quot;Modelling mortality differentials&amp;#x0D;&amp;#x0A;Reference population model&amp;quot;&quot;/&gt;&lt;property id=&quot;20307&quot; value=&quot;616&quot;/&gt;&lt;/object&gt;&lt;object type=&quot;3&quot; unique_id=&quot;62565&quot;&gt;&lt;property id=&quot;20148&quot; value=&quot;5&quot;/&gt;&lt;property id=&quot;20300&quot; value=&quot;Slide 99 - &amp;quot;Modelling mortality differentials&amp;#x0D;&amp;#x0A;Subpopulations model&amp;quot;&quot;/&gt;&lt;property id=&quot;20307&quot; value=&quot;621&quot;/&gt;&lt;/object&gt;&lt;object type=&quot;3&quot; unique_id=&quot;62566&quot;&gt;&lt;property id=&quot;20148&quot; value=&quot;5&quot;/&gt;&lt;property id=&quot;20300&quot; value=&quot;Slide 100 - &amp;quot;Modelling mortality differentials&amp;#x0D;&amp;#x0A;Subpopulations model&amp;quot;&quot;/&gt;&lt;property id=&quot;20307&quot; value=&quot;622&quot;/&gt;&lt;/object&gt;&lt;object type=&quot;3&quot; unique_id=&quot;62567&quot;&gt;&lt;property id=&quot;20148&quot; value=&quot;5&quot;/&gt;&lt;property id=&quot;20300&quot; value=&quot;Slide 101 - &amp;quot;Modelling mortality differentials&amp;#x0D;&amp;#x0A;Subpopulations model&amp;quot;&quot;/&gt;&lt;property id=&quot;20307&quot; value=&quot;617&quot;/&gt;&lt;/object&gt;&lt;object type=&quot;3&quot; unique_id=&quot;62568&quot;&gt;&lt;property id=&quot;20148&quot; value=&quot;5&quot;/&gt;&lt;property id=&quot;20300&quot; value=&quot;Slide 102 - &amp;quot;Modelling mortality differentials&amp;#x0D;&amp;#x0A;Subpopulations model&amp;quot;&quot;/&gt;&lt;property id=&quot;20307&quot; value=&quot;618&quot;/&gt;&lt;/object&gt;&lt;object type=&quot;3&quot; unique_id=&quot;62569&quot;&gt;&lt;property id=&quot;20148&quot; value=&quot;5&quot;/&gt;&lt;property id=&quot;20300&quot; value=&quot;Slide 103 - &amp;quot;Modelling mortality differentials&amp;#x0D;&amp;#x0A;Subpopulations model&amp;quot;&quot;/&gt;&lt;property id=&quot;20307&quot; value=&quot;619&quot;/&gt;&lt;/object&gt;&lt;object type=&quot;3&quot; unique_id=&quot;62978&quot;&gt;&lt;property id=&quot;20148&quot; value=&quot;5&quot;/&gt;&lt;property id=&quot;20300&quot; value=&quot;Slide 105 - &amp;quot;Modelling mortality differentials &amp;#x0D;&amp;#x0A;Model comments and assumptions&amp;quot;&quot;/&gt;&lt;property id=&quot;20307&quot; value=&quot;623&quot;/&gt;&lt;/object&gt;&lt;object type=&quot;3&quot; unique_id=&quot;65039&quot;&gt;&lt;property id=&quot;20148&quot; value=&quot;5&quot;/&gt;&lt;property id=&quot;20300&quot; value=&quot;Slide 108 - &amp;quot;Case study: Mortality by deprivation in England&amp;#x0D;&amp;#x0A; Application data (Cont…)&amp;quot;&quot;/&gt;&lt;property id=&quot;20307&quot; value=&quot;626&quot;/&gt;&lt;/object&gt;&lt;object type=&quot;3&quot; unique_id=&quot;65454&quot;&gt;&lt;property id=&quot;20148&quot; value=&quot;5&quot;/&gt;&lt;property id=&quot;20300&quot; value=&quot;Slide 109 - &amp;quot;Case study: Mortality by deprivation in England&amp;#x0D;&amp;#x0A;England and Wales male population parameters&amp;quot;&quot;/&gt;&lt;property id=&quot;20307&quot; value=&quot;627&quot;/&gt;&lt;/object&gt;&lt;object type=&quot;3&quot; unique_id=&quot;66127&quot;&gt;&lt;property id=&quot;20148&quot; value=&quot;5&quot;/&gt;&lt;property id=&quot;20300&quot; value=&quot;Slide 110 - &amp;quot;Case study: Mortality by deprivation in England&amp;#x0D;&amp;#x0A;Male subpopulation parameters&amp;quot;&quot;/&gt;&lt;property id=&quot;20307&quot; value=&quot;628&quot;/&gt;&lt;/object&gt;&lt;object type=&quot;3&quot; unique_id=&quot;68671&quot;&gt;&lt;property id=&quot;20148&quot; value=&quot;5&quot;/&gt;&lt;property id=&quot;20300&quot; value=&quot;Slide 112 - &amp;quot;Case study: Mortality by deprivation in England&amp;#x0D;&amp;#x0A;Male subpopulation deviance residuals&amp;quot;&quot;/&gt;&lt;property id=&quot;20307&quot; value=&quot;634&quot;/&gt;&lt;/object&gt;&lt;object type=&quot;3&quot; unique_id=&quot;73816&quot;&gt;&lt;property id=&quot;20148&quot; value=&quot;5&quot;/&gt;&lt;property id=&quot;20300&quot; value=&quot;Slide 114 - &amp;quot;Case study: Mortality by deprivation in England&amp;#x0D;&amp;#x0A;Male subpopulations log death rates forecasts&amp;quot;&quot;/&gt;&lt;property id=&quot;20307&quot; value=&quot;636&quot;/&gt;&lt;/object&gt;&lt;object type=&quot;3&quot; unique_id=&quot;75380&quot;&gt;&lt;property id=&quot;20148&quot; value=&quot;5&quot;/&gt;&lt;property id=&quot;20300&quot; value=&quot;Slide 116 - &amp;quot;Case study: Mortality by deprivation in England&amp;#x0D;&amp;#x0A;Period life expectancies - Male&amp;quot;&quot;/&gt;&lt;property id=&quot;20307&quot; value=&quot;638&quot;/&gt;&lt;/object&gt;&lt;object type=&quot;3&quot; unique_id=&quot;84228&quot;&gt;&lt;property id=&quot;20148&quot; value=&quot;5&quot;/&gt;&lt;property id=&quot;20300&quot; value=&quot;Slide 125 - &amp;quot;References&amp;quot;&quot;/&gt;&lt;property id=&quot;20307&quot; value=&quot;650&quot;/&gt;&lt;/object&gt;&lt;object type=&quot;3&quot; unique_id=&quot;84229&quot;&gt;&lt;property id=&quot;20148&quot; value=&quot;5&quot;/&gt;&lt;property id=&quot;20300&quot; value=&quot;Slide 123 - &amp;quot;Acknowledgements&amp;quot;&quot;/&gt;&lt;property id=&quot;20307&quot; value=&quot;649&quot;/&gt;&lt;/object&gt;&lt;object type=&quot;3&quot; unique_id=&quot;85015&quot;&gt;&lt;property id=&quot;20148&quot; value=&quot;5&quot;/&gt;&lt;property id=&quot;20300&quot; value=&quot;Slide 118 - &amp;quot;Case study: Mortality by deprivation in England&amp;#x0D;&amp;#x0A;Cohort life expectancies and annuity rates&amp;quot;&quot;/&gt;&lt;property id=&quot;20307&quot; value=&quot;651&quot;/&gt;&lt;/object&gt;&lt;object type=&quot;3&quot; unique_id=&quot;88651&quot;&gt;&lt;property id=&quot;20148&quot; value=&quot;5&quot;/&gt;&lt;property id=&quot;20300&quot; value=&quot;Slide 128&quot;/&gt;&lt;property id=&quot;20307&quot; value=&quot;652&quot;/&gt;&lt;/object&gt;&lt;object type=&quot;3&quot; unique_id=&quot;89184&quot;&gt;&lt;property id=&quot;20148&quot; value=&quot;5&quot;/&gt;&lt;property id=&quot;20300&quot; value=&quot;Slide 127 - &amp;quot;Andres Villegas &amp;#x0D;&amp;#x0A;Cass Business School, City University London &amp;#x0D;&amp;#x0A;Andres.Villegas.1@cass.city.ac.uk&amp;quot;&quot;/&gt;&lt;property id=&quot;20307&quot; value=&quot;667&quot;/&gt;&lt;/object&gt;&lt;object type=&quot;3&quot; unique_id=&quot;89533&quot;&gt;&lt;property id=&quot;20148&quot; value=&quot;5&quot;/&gt;&lt;property id=&quot;20300&quot; value=&quot;Slide 130 - &amp;quot;Case study: Mortality by deprivation in England&amp;#x0D;&amp;#x0A;Modelling the time index – E &amp;amp; W male population&amp;quot;&quot;/&gt;&lt;property id=&quot;20307&quot; value=&quot;669&quot;/&gt;&lt;/object&gt;&lt;object type=&quot;3&quot; unique_id=&quot;89534&quot;&gt;&lt;property id=&quot;20148&quot; value=&quot;5&quot;/&gt;&lt;property id=&quot;20300&quot; value=&quot;Slide 131 - &amp;quot;Case study: Mortality by deprivation in England&amp;#x0D;&amp;#x0A;Limitations&amp;quot;&quot;/&gt;&lt;property id=&quot;20307&quot; value=&quot;668&quot;/&gt;&lt;/object&gt;&lt;object type=&quot;3&quot; unique_id=&quot;90596&quot;&gt;&lt;property id=&quot;20148&quot; value=&quot;5&quot;/&gt;&lt;property id=&quot;20300&quot; value=&quot;Slide 129 - &amp;quot;&amp;#x0D;&amp;#x0A;&amp;#x0D;&amp;#x0A;&amp;#x0D;&amp;#x0A;Case study: Mortality by deprivation in England&amp;#x0D;&amp;#x0A; Application data  - IMD 2007&amp;quot;&quot;/&gt;&lt;property id=&quot;20307&quot; value=&quot;670&quot;/&gt;&lt;/object&gt;&lt;object type=&quot;3&quot; unique_id=&quot;93273&quot;&gt;&lt;property id=&quot;20148&quot; value=&quot;5&quot;/&gt;&lt;property id=&quot;20300&quot; value=&quot;Slide 132 - &amp;quot;Case study: Mortality by deprivation in England&amp;#x0D;&amp;#x0A;Male subpopulation deviance residuals&amp;quot;&quot;/&gt;&lt;property id=&quot;20307&quot; value=&quot;671&quot;/&gt;&lt;/object&gt;&lt;object type=&quot;3&quot; unique_id=&quot;93274&quot;&gt;&lt;property id=&quot;20148&quot; value=&quot;5&quot;/&gt;&lt;property id=&quot;20300&quot; value=&quot;Slide 133 - &amp;quot;Case study: Mortality by deprivation in England&amp;#x0D;&amp;#x0A;Male subpopulation deviance residuals&amp;quot;&quot;/&gt;&lt;property id=&quot;20307&quot; value=&quot;672&quot;/&gt;&lt;/object&gt;&lt;object type=&quot;3&quot; unique_id=&quot;93275&quot;&gt;&lt;property id=&quot;20148&quot; value=&quot;5&quot;/&gt;&lt;property id=&quot;20300&quot; value=&quot;Slide 134 - &amp;quot;Case study: Mortality by deprivation in England&amp;#x0D;&amp;#x0A;Male subpopulation deviance residuals&amp;quot;&quot;/&gt;&lt;property id=&quot;20307&quot; value=&quot;673&quot;/&gt;&lt;/object&gt;&lt;object type=&quot;3&quot; unique_id=&quot;93276&quot;&gt;&lt;property id=&quot;20148&quot; value=&quot;5&quot;/&gt;&lt;property id=&quot;20300&quot; value=&quot;Slide 135 - &amp;quot;Case study: Mortality by deprivation in England&amp;#x0D;&amp;#x0A;Male subpopulation deviance residuals&amp;quot;&quot;/&gt;&lt;property id=&quot;20307&quot; value=&quot;674&quot;/&gt;&lt;/object&gt;&lt;object type=&quot;3&quot; unique_id=&quot;93277&quot;&gt;&lt;property id=&quot;20148&quot; value=&quot;5&quot;/&gt;&lt;property id=&quot;20300&quot; value=&quot;Slide 136 - &amp;quot;Case study: Mortality by deprivation in England&amp;#x0D;&amp;#x0A;Male subpopulation deviance residuals&amp;quot;&quot;/&gt;&lt;property id=&quot;20307&quot; value=&quot;675&quot;/&gt;&lt;/object&gt;&lt;object type=&quot;3&quot; unique_id=&quot;93278&quot;&gt;&lt;property id=&quot;20148&quot; value=&quot;5&quot;/&gt;&lt;property id=&quot;20300&quot; value=&quot;Slide 137 - &amp;quot;Case study: Mortality by deprivation in England&amp;#x0D;&amp;#x0A;Period life expectancies&amp;quot;&quot;/&gt;&lt;property id=&quot;20307&quot; value=&quot;676&quot;/&gt;&lt;/object&gt;&lt;object type=&quot;3&quot; unique_id=&quot;93279&quot;&gt;&lt;property id=&quot;20148&quot; value=&quot;5&quot;/&gt;&lt;property id=&quot;20300&quot; value=&quot;Slide 138 - &amp;quot;Case study: Mortality by deprivation in England&amp;#x0D;&amp;#x0A;Topping-out by age&amp;quot;&quot;/&gt;&lt;property id=&quot;20307&quot; value=&quot;677&quot;/&gt;&lt;/object&gt;&lt;object type=&quot;3&quot; unique_id=&quot;93280&quot;&gt;&lt;property id=&quot;20148&quot; value=&quot;5&quot;/&gt;&lt;property id=&quot;20300&quot; value=&quot;Slide 139 - &amp;quot;Case study: Mortality by deprivation in England&amp;#x0D;&amp;#x0A;Subpopulation mortality rates expansion&amp;quot;&quot;/&gt;&lt;property id=&quot;20307&quot; value=&quot;678&quot;/&gt;&lt;/object&gt;&lt;object type=&quot;3&quot; unique_id=&quot;93281&quot;&gt;&lt;property id=&quot;20148&quot; value=&quot;5&quot;/&gt;&lt;property id=&quot;20300&quot; value=&quot;Slide 140 - &amp;quot;Case study: Mortality by deprivation in England&amp;#x0D;&amp;#x0A;Subpopulation mortality rates expansion&amp;quot;&quot;/&gt;&lt;property id=&quot;20307&quot; value=&quot;679&quot;/&gt;&lt;/object&gt;&lt;object type=&quot;3&quot; unique_id=&quot;93282&quot;&gt;&lt;property id=&quot;20148&quot; value=&quot;5&quot;/&gt;&lt;property id=&quot;20300&quot; value=&quot;Slide 141 - &amp;quot;Case study: Mortality by deprivation in England&amp;#x0D;&amp;#x0A;Subpopulation mortality rates expansion&amp;quot;&quot;/&gt;&lt;property id=&quot;20307&quot; value=&quot;680&quot;/&gt;&lt;/object&gt;&lt;object type=&quot;3&quot; unique_id=&quot;93283&quot;&gt;&lt;property id=&quot;20148&quot; value=&quot;5&quot;/&gt;&lt;property id=&quot;20300&quot; value=&quot;Slide 142 - &amp;quot;Case study: Mortality by deprivation in England&amp;#x0D;&amp;#x0A;Subpopulation mortality rates expansion&amp;quot;&quot;/&gt;&lt;property id=&quot;20307&quot; value=&quot;681&quot;/&gt;&lt;/object&gt;&lt;object type=&quot;3&quot; unique_id=&quot;93284&quot;&gt;&lt;property id=&quot;20148&quot; value=&quot;5&quot;/&gt;&lt;property id=&quot;20300&quot; value=&quot;Slide 143 - &amp;quot;Case study: Mortality by deprivation in England&amp;#x0D;&amp;#x0A;Projected period life tables for 2015&amp;quot;&quot;/&gt;&lt;property id=&quot;20307&quot; value=&quot;682&quot;/&gt;&lt;/object&gt;&lt;/object&gt;&lt;/object&gt;&lt;/database&gt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11603</TotalTime>
  <Words>1552</Words>
  <Application>Microsoft Office PowerPoint</Application>
  <PresentationFormat>Presentación en pantalla (4:3)</PresentationFormat>
  <Paragraphs>246</Paragraphs>
  <Slides>55</Slides>
  <Notes>1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55</vt:i4>
      </vt:variant>
    </vt:vector>
  </HeadingPairs>
  <TitlesOfParts>
    <vt:vector size="56" baseType="lpstr">
      <vt:lpstr>Origin</vt:lpstr>
      <vt:lpstr> Andrés Villegas1 Joint work with:  Madhavi Bajekal2 Steve Haberman1  1Cass Business School, City University London  2Department of Applied Health Research, University College London</vt:lpstr>
      <vt:lpstr>Agenda</vt:lpstr>
      <vt:lpstr>Motivation Socio-economic differences in mortality</vt:lpstr>
      <vt:lpstr>Motivation Cause-specific mortality </vt:lpstr>
      <vt:lpstr>Motivation Why use R?</vt:lpstr>
      <vt:lpstr>Causes of mortality in England and Wales Causes distribution in time (ASDR males age 25-84)</vt:lpstr>
      <vt:lpstr>Causes of mortality in England and Wales  Causes distribution by age (males 2001-2010)</vt:lpstr>
      <vt:lpstr>Causes of mortality in England and Wales  Main causes for males aged 50-84 (2001-2010)</vt:lpstr>
      <vt:lpstr>Causes of mortality in England and Wales  Main causes for males aged 25-49 (2001-2010)</vt:lpstr>
      <vt:lpstr>Modelling mortality  Lee-Carter model</vt:lpstr>
      <vt:lpstr>Modelling mortality  Lee-Carter model</vt:lpstr>
      <vt:lpstr>Modelling mortality  Lee-Carter model</vt:lpstr>
      <vt:lpstr>Modelling mortality  Lee-Carter model</vt:lpstr>
      <vt:lpstr>Modelling mortality  Lee-Carter model</vt:lpstr>
      <vt:lpstr>Modelling mortality  Lee-Carter model in R</vt:lpstr>
      <vt:lpstr>Modelling mortality  Lee-Carter model with gnm</vt:lpstr>
      <vt:lpstr>Modelling mortality  Lee-Carter model with gnm</vt:lpstr>
      <vt:lpstr>Modelling mortality  Lee-Carter model with gnm</vt:lpstr>
      <vt:lpstr>Modelling mortality  Lee-Carter model with gnm</vt:lpstr>
      <vt:lpstr>Modelling mortality  Lee-Carter model with gnm</vt:lpstr>
      <vt:lpstr>Modelling mortality  Lee-Carter model with gnm</vt:lpstr>
      <vt:lpstr>Modelling mortality  Lee-Carter model with gnm</vt:lpstr>
      <vt:lpstr>Modelling mortality  Lee-Carter model with gnm</vt:lpstr>
      <vt:lpstr>Modelling mortality  Lee-Carter model with gnm</vt:lpstr>
      <vt:lpstr>Modelling mortality  Lee-Carter model with gnm (E&amp;W males 1960-2010)</vt:lpstr>
      <vt:lpstr>Modelling mortality by cause of death Lee-Carter model with coding changes</vt:lpstr>
      <vt:lpstr>Modelling mortality by cause of death Lee-Carter model with coding changes</vt:lpstr>
      <vt:lpstr>Modelling mortality by cause of death Lee-Carter model with coding changes</vt:lpstr>
      <vt:lpstr>Modelling mortality by cause of death Lee-Carter model with coding changes</vt:lpstr>
      <vt:lpstr>Modelling mortality by cause of death Lee-Carter model with coding changes</vt:lpstr>
      <vt:lpstr>Modelling by CoD and socio-economic stratification Three-way Lee-Carter model (Russolillo et al, 2011)</vt:lpstr>
      <vt:lpstr>Modelling by CoD and socio-economic stratification Three-way Lee-Carter model (Russolillo et al, 2011)</vt:lpstr>
      <vt:lpstr>Modelling by CoD and socio-economic stratification Three-way Lee-Carter model (Russolillo et al, 2011)</vt:lpstr>
      <vt:lpstr>Modelling by CoD and socio-economic stratification Three-way Lee-Carter model (Russolillo et al, 2011)</vt:lpstr>
      <vt:lpstr>Modelling by CoD and socio-economic stratification Three-way Lee-Carter model (Russolillo et al, 2011)</vt:lpstr>
      <vt:lpstr>Modelling by CoD and socio-economic stratification Three-way Lee-Carter model (Russolillo et al, 2011)</vt:lpstr>
      <vt:lpstr>Modelling by CoD and socio-economic stratification Three-way Lee-Carter model (Russolillo et al, 2011)</vt:lpstr>
      <vt:lpstr>Case study: Mortality by deprivation in England  Application data</vt:lpstr>
      <vt:lpstr>Case study: Mortality by deprivation in England England and Wales Male population parameters</vt:lpstr>
      <vt:lpstr>Case study: Mortality by deprivation in England England and Wales Male population parameters</vt:lpstr>
      <vt:lpstr>Case study: Mortality by deprivation in England England and Wales Male population parameters</vt:lpstr>
      <vt:lpstr>Case study: Mortality by deprivation in England England and Wales Male population parameters</vt:lpstr>
      <vt:lpstr>Case study: Mortality by deprivation in England England and Wales Male population parameters</vt:lpstr>
      <vt:lpstr>Case study: Mortality by deprivation in England England and Wales Male population parameters</vt:lpstr>
      <vt:lpstr>Case study: Mortality by deprivation in England England and Wales Male population parameters</vt:lpstr>
      <vt:lpstr>Case study: Mortality by deprivation in England  Level differences by deprivation quintile</vt:lpstr>
      <vt:lpstr>Case study: Mortality by deprivation in England  Trend differences by deprivation quintile</vt:lpstr>
      <vt:lpstr>Case study: Mortality by deprivation in England  Trend differences by deprivation quintile</vt:lpstr>
      <vt:lpstr>Case study: Mortality by deprivation in England  Trend differences by deprivation quintile</vt:lpstr>
      <vt:lpstr>Case study: Mortality by deprivation in England  Trend differences by deprivation quintile</vt:lpstr>
      <vt:lpstr>Case study: Mortality by deprivation in England  Trend differences by deprivation quintile</vt:lpstr>
      <vt:lpstr>Case study: Mortality by deprivation in England  Trend differences by deprivation quintile</vt:lpstr>
      <vt:lpstr>Case study: Mortality by deprivation in England  Trend differences by deprivation quintile</vt:lpstr>
      <vt:lpstr>Conclusions </vt:lpstr>
      <vt:lpstr>Useful references </vt:lpstr>
    </vt:vector>
  </TitlesOfParts>
  <Company>Cass Business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abjm940</dc:creator>
  <cp:lastModifiedBy>Andres M Villegas</cp:lastModifiedBy>
  <cp:revision>757</cp:revision>
  <dcterms:created xsi:type="dcterms:W3CDTF">2011-11-05T14:27:33Z</dcterms:created>
  <dcterms:modified xsi:type="dcterms:W3CDTF">2013-07-14T21:56:44Z</dcterms:modified>
</cp:coreProperties>
</file>