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9.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0.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1.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2.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3.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5.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6.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7.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8.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9.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20.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21.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22.xml" ContentType="application/vnd.openxmlformats-officedocument.theme+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23.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3" r:id="rId3"/>
    <p:sldMasterId id="2147483655" r:id="rId4"/>
    <p:sldMasterId id="2147483656" r:id="rId5"/>
    <p:sldMasterId id="2147483657" r:id="rId6"/>
    <p:sldMasterId id="2147483659" r:id="rId7"/>
    <p:sldMasterId id="2147483660" r:id="rId8"/>
    <p:sldMasterId id="2147483661" r:id="rId9"/>
    <p:sldMasterId id="2147483663" r:id="rId10"/>
    <p:sldMasterId id="2147483664" r:id="rId11"/>
    <p:sldMasterId id="2147483665" r:id="rId12"/>
    <p:sldMasterId id="2147483667" r:id="rId13"/>
    <p:sldMasterId id="2147483668" r:id="rId14"/>
    <p:sldMasterId id="2147483669" r:id="rId15"/>
    <p:sldMasterId id="2147483671" r:id="rId16"/>
    <p:sldMasterId id="2147483672" r:id="rId17"/>
    <p:sldMasterId id="2147483673" r:id="rId18"/>
    <p:sldMasterId id="2147483675" r:id="rId19"/>
    <p:sldMasterId id="2147483676" r:id="rId20"/>
    <p:sldMasterId id="2147483677" r:id="rId21"/>
    <p:sldMasterId id="2147483679" r:id="rId22"/>
    <p:sldMasterId id="2147483680" r:id="rId23"/>
    <p:sldMasterId id="2147487096" r:id="rId24"/>
    <p:sldMasterId id="2147487110" r:id="rId25"/>
    <p:sldMasterId id="2147487111" r:id="rId26"/>
  </p:sldMasterIdLst>
  <p:notesMasterIdLst>
    <p:notesMasterId r:id="rId53"/>
  </p:notesMasterIdLst>
  <p:handoutMasterIdLst>
    <p:handoutMasterId r:id="rId54"/>
  </p:handoutMasterIdLst>
  <p:sldIdLst>
    <p:sldId id="932" r:id="rId27"/>
    <p:sldId id="971" r:id="rId28"/>
    <p:sldId id="972" r:id="rId29"/>
    <p:sldId id="974" r:id="rId30"/>
    <p:sldId id="973" r:id="rId31"/>
    <p:sldId id="977" r:id="rId32"/>
    <p:sldId id="976" r:id="rId33"/>
    <p:sldId id="978" r:id="rId34"/>
    <p:sldId id="979" r:id="rId35"/>
    <p:sldId id="967" r:id="rId36"/>
    <p:sldId id="980" r:id="rId37"/>
    <p:sldId id="949" r:id="rId38"/>
    <p:sldId id="986" r:id="rId39"/>
    <p:sldId id="985" r:id="rId40"/>
    <p:sldId id="992" r:id="rId41"/>
    <p:sldId id="962" r:id="rId42"/>
    <p:sldId id="983" r:id="rId43"/>
    <p:sldId id="981" r:id="rId44"/>
    <p:sldId id="982" r:id="rId45"/>
    <p:sldId id="988" r:id="rId46"/>
    <p:sldId id="987" r:id="rId47"/>
    <p:sldId id="989" r:id="rId48"/>
    <p:sldId id="990" r:id="rId49"/>
    <p:sldId id="984" r:id="rId50"/>
    <p:sldId id="993" r:id="rId51"/>
    <p:sldId id="991" r:id="rId52"/>
  </p:sldIdLst>
  <p:sldSz cx="9144000" cy="6858000" type="screen4x3"/>
  <p:notesSz cx="6797675" cy="9928225"/>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CC66"/>
    <a:srgbClr val="990000"/>
    <a:srgbClr val="336699"/>
    <a:srgbClr val="33CC33"/>
    <a:srgbClr val="00CCFF"/>
    <a:srgbClr val="FFCC00"/>
    <a:srgbClr val="BBE0E3"/>
    <a:srgbClr val="9933FF"/>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08" autoAdjust="0"/>
    <p:restoredTop sz="99473" autoAdjust="0"/>
  </p:normalViewPr>
  <p:slideViewPr>
    <p:cSldViewPr>
      <p:cViewPr>
        <p:scale>
          <a:sx n="103" d="100"/>
          <a:sy n="103" d="100"/>
        </p:scale>
        <p:origin x="2456" y="-216"/>
      </p:cViewPr>
      <p:guideLst>
        <p:guide orient="horz" pos="4319"/>
        <p:guide pos="5216"/>
      </p:guideLst>
    </p:cSldViewPr>
  </p:slideViewPr>
  <p:outlineViewPr>
    <p:cViewPr>
      <p:scale>
        <a:sx n="33" d="100"/>
        <a:sy n="33" d="100"/>
      </p:scale>
      <p:origin x="0" y="2694"/>
    </p:cViewPr>
  </p:outlineViewPr>
  <p:notesTextViewPr>
    <p:cViewPr>
      <p:scale>
        <a:sx n="1" d="1"/>
        <a:sy n="1" d="1"/>
      </p:scale>
      <p:origin x="0" y="0"/>
    </p:cViewPr>
  </p:notesTextViewPr>
  <p:sorterViewPr>
    <p:cViewPr>
      <p:scale>
        <a:sx n="137" d="100"/>
        <a:sy n="137" d="100"/>
      </p:scale>
      <p:origin x="0" y="3824"/>
    </p:cViewPr>
  </p:sorterViewPr>
  <p:notesViewPr>
    <p:cSldViewPr snapToGrid="0">
      <p:cViewPr varScale="1">
        <p:scale>
          <a:sx n="49" d="100"/>
          <a:sy n="49" d="100"/>
        </p:scale>
        <p:origin x="-2706"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50" Type="http://schemas.openxmlformats.org/officeDocument/2006/relationships/slide" Target="slides/slide24.xml"/><Relationship Id="rId51" Type="http://schemas.openxmlformats.org/officeDocument/2006/relationships/slide" Target="slides/slide25.xml"/><Relationship Id="rId52" Type="http://schemas.openxmlformats.org/officeDocument/2006/relationships/slide" Target="slides/slide26.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slide" Target="slides/slide17.xml"/><Relationship Id="rId44" Type="http://schemas.openxmlformats.org/officeDocument/2006/relationships/slide" Target="slides/slide18.xml"/><Relationship Id="rId45" Type="http://schemas.openxmlformats.org/officeDocument/2006/relationships/slide" Target="slides/slide19.xml"/><Relationship Id="rId46" Type="http://schemas.openxmlformats.org/officeDocument/2006/relationships/slide" Target="slides/slide20.xml"/><Relationship Id="rId47" Type="http://schemas.openxmlformats.org/officeDocument/2006/relationships/slide" Target="slides/slide21.xml"/><Relationship Id="rId48" Type="http://schemas.openxmlformats.org/officeDocument/2006/relationships/slide" Target="slides/slide22.xml"/><Relationship Id="rId4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slideMaster" Target="slideMasters/slideMaster25.xml"/><Relationship Id="rId26" Type="http://schemas.openxmlformats.org/officeDocument/2006/relationships/slideMaster" Target="slideMasters/slideMaster26.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00" cy="496888"/>
          </a:xfrm>
          <a:prstGeom prst="rect">
            <a:avLst/>
          </a:prstGeom>
        </p:spPr>
        <p:txBody>
          <a:bodyPr vert="horz" lIns="91269" tIns="45634" rIns="91269" bIns="45634" rtlCol="0"/>
          <a:lstStyle>
            <a:lvl1pPr algn="l">
              <a:defRPr sz="1200">
                <a:latin typeface="Arial" charset="0"/>
                <a:cs typeface="Arial" charset="0"/>
              </a:defRPr>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269" tIns="45634" rIns="91269" bIns="45634" rtlCol="0"/>
          <a:lstStyle>
            <a:lvl1pPr algn="r">
              <a:defRPr sz="1200">
                <a:latin typeface="Arial" charset="0"/>
                <a:cs typeface="Arial" charset="0"/>
              </a:defRPr>
            </a:lvl1pPr>
          </a:lstStyle>
          <a:p>
            <a:pPr>
              <a:defRPr/>
            </a:pPr>
            <a:fld id="{87119889-BB7D-47D9-82FE-0D2EE932D1CF}" type="datetimeFigureOut">
              <a:rPr lang="en-GB"/>
              <a:pPr>
                <a:defRPr/>
              </a:pPr>
              <a:t>15/07/2013</a:t>
            </a:fld>
            <a:endParaRPr lang="en-GB"/>
          </a:p>
        </p:txBody>
      </p:sp>
      <p:sp>
        <p:nvSpPr>
          <p:cNvPr id="4" name="Footer Placeholder 3"/>
          <p:cNvSpPr>
            <a:spLocks noGrp="1"/>
          </p:cNvSpPr>
          <p:nvPr>
            <p:ph type="ftr" sz="quarter" idx="2"/>
          </p:nvPr>
        </p:nvSpPr>
        <p:spPr>
          <a:xfrm>
            <a:off x="1" y="9429751"/>
            <a:ext cx="2946400" cy="496888"/>
          </a:xfrm>
          <a:prstGeom prst="rect">
            <a:avLst/>
          </a:prstGeom>
        </p:spPr>
        <p:txBody>
          <a:bodyPr vert="horz" lIns="91269" tIns="45634" rIns="91269" bIns="45634" rtlCol="0" anchor="b"/>
          <a:lstStyle>
            <a:lvl1pPr algn="l">
              <a:defRPr sz="1200">
                <a:latin typeface="Arial" charset="0"/>
                <a:cs typeface="Arial" charset="0"/>
              </a:defRPr>
            </a:lvl1pPr>
          </a:lstStyle>
          <a:p>
            <a:pPr>
              <a:defRPr/>
            </a:pPr>
            <a:endParaRPr lang="en-GB"/>
          </a:p>
        </p:txBody>
      </p:sp>
      <p:sp>
        <p:nvSpPr>
          <p:cNvPr id="5" name="Slide Number Placeholder 4"/>
          <p:cNvSpPr>
            <a:spLocks noGrp="1"/>
          </p:cNvSpPr>
          <p:nvPr>
            <p:ph type="sldNum" sz="quarter" idx="3"/>
          </p:nvPr>
        </p:nvSpPr>
        <p:spPr>
          <a:xfrm>
            <a:off x="3849688" y="9429751"/>
            <a:ext cx="2946400" cy="496888"/>
          </a:xfrm>
          <a:prstGeom prst="rect">
            <a:avLst/>
          </a:prstGeom>
        </p:spPr>
        <p:txBody>
          <a:bodyPr vert="horz" lIns="91269" tIns="45634" rIns="91269" bIns="45634" rtlCol="0" anchor="b"/>
          <a:lstStyle>
            <a:lvl1pPr algn="r">
              <a:defRPr sz="1200">
                <a:latin typeface="Arial" charset="0"/>
                <a:cs typeface="Arial" charset="0"/>
              </a:defRPr>
            </a:lvl1pPr>
          </a:lstStyle>
          <a:p>
            <a:pPr>
              <a:defRPr/>
            </a:pPr>
            <a:fld id="{17B43AC8-89B3-48A5-84D5-F435755AF759}" type="slidenum">
              <a:rPr lang="en-GB"/>
              <a:pPr>
                <a:defRPr/>
              </a:pPr>
              <a:t>‹#›</a:t>
            </a:fld>
            <a:endParaRPr lang="en-GB"/>
          </a:p>
        </p:txBody>
      </p:sp>
    </p:spTree>
    <p:extLst>
      <p:ext uri="{BB962C8B-B14F-4D97-AF65-F5344CB8AC3E}">
        <p14:creationId xmlns:p14="http://schemas.microsoft.com/office/powerpoint/2010/main" val="2374038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00" cy="496888"/>
          </a:xfrm>
          <a:prstGeom prst="rect">
            <a:avLst/>
          </a:prstGeom>
        </p:spPr>
        <p:txBody>
          <a:bodyPr vert="horz" lIns="91269" tIns="45634" rIns="91269" bIns="45634" rtlCol="0"/>
          <a:lstStyle>
            <a:lvl1pPr algn="l">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269" tIns="45634" rIns="91269" bIns="45634" rtlCol="0"/>
          <a:lstStyle>
            <a:lvl1pPr algn="r">
              <a:defRPr sz="1200">
                <a:latin typeface="Arial" charset="0"/>
                <a:cs typeface="Arial" charset="0"/>
              </a:defRPr>
            </a:lvl1pPr>
          </a:lstStyle>
          <a:p>
            <a:pPr>
              <a:defRPr/>
            </a:pPr>
            <a:fld id="{8BADA793-9C28-42E8-BB29-C6D081E8C0FC}" type="datetimeFigureOut">
              <a:rPr lang="en-GB"/>
              <a:pPr>
                <a:defRPr/>
              </a:pPr>
              <a:t>15/07/2013</a:t>
            </a:fld>
            <a:endParaRPr lang="en-GB"/>
          </a:p>
        </p:txBody>
      </p:sp>
      <p:sp>
        <p:nvSpPr>
          <p:cNvPr id="4" name="Slide Image Placehold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269" tIns="45634" rIns="91269" bIns="45634" rtlCol="0" anchor="ctr"/>
          <a:lstStyle/>
          <a:p>
            <a:pPr lvl="0"/>
            <a:endParaRPr lang="en-GB" noProof="0"/>
          </a:p>
        </p:txBody>
      </p:sp>
      <p:sp>
        <p:nvSpPr>
          <p:cNvPr id="5" name="Notes Placeholder 4"/>
          <p:cNvSpPr>
            <a:spLocks noGrp="1"/>
          </p:cNvSpPr>
          <p:nvPr>
            <p:ph type="body" sz="quarter" idx="3"/>
          </p:nvPr>
        </p:nvSpPr>
        <p:spPr>
          <a:xfrm>
            <a:off x="679450" y="4716464"/>
            <a:ext cx="5438775" cy="4467225"/>
          </a:xfrm>
          <a:prstGeom prst="rect">
            <a:avLst/>
          </a:prstGeom>
        </p:spPr>
        <p:txBody>
          <a:bodyPr vert="horz" lIns="91269" tIns="45634" rIns="91269" bIns="4563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1" y="9429751"/>
            <a:ext cx="2946400" cy="496888"/>
          </a:xfrm>
          <a:prstGeom prst="rect">
            <a:avLst/>
          </a:prstGeom>
        </p:spPr>
        <p:txBody>
          <a:bodyPr vert="horz" lIns="91269" tIns="45634" rIns="91269" bIns="45634" rtlCol="0" anchor="b"/>
          <a:lstStyle>
            <a:lvl1pPr algn="l">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49688" y="9429751"/>
            <a:ext cx="2946400" cy="496888"/>
          </a:xfrm>
          <a:prstGeom prst="rect">
            <a:avLst/>
          </a:prstGeom>
        </p:spPr>
        <p:txBody>
          <a:bodyPr vert="horz" lIns="91269" tIns="45634" rIns="91269" bIns="45634" rtlCol="0" anchor="b"/>
          <a:lstStyle>
            <a:lvl1pPr algn="r">
              <a:defRPr sz="1200">
                <a:latin typeface="Arial" charset="0"/>
                <a:cs typeface="Arial" charset="0"/>
              </a:defRPr>
            </a:lvl1pPr>
          </a:lstStyle>
          <a:p>
            <a:pPr>
              <a:defRPr/>
            </a:pPr>
            <a:fld id="{E46C6036-3E6F-4D1A-A070-C47ABCA8967C}" type="slidenum">
              <a:rPr lang="en-GB"/>
              <a:pPr>
                <a:defRPr/>
              </a:pPr>
              <a:t>‹#›</a:t>
            </a:fld>
            <a:endParaRPr lang="en-GB"/>
          </a:p>
        </p:txBody>
      </p:sp>
    </p:spTree>
    <p:extLst>
      <p:ext uri="{BB962C8B-B14F-4D97-AF65-F5344CB8AC3E}">
        <p14:creationId xmlns:p14="http://schemas.microsoft.com/office/powerpoint/2010/main" val="3050111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BDBE11-8A70-4C84-B0B4-73D4819B412B}"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871061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Rot="1" noChangeAspect="1" noChangeArrowheads="1" noTextEdit="1"/>
          </p:cNvSpPr>
          <p:nvPr>
            <p:ph type="sldImg"/>
          </p:nvPr>
        </p:nvSpPr>
        <p:spPr>
          <a:xfrm>
            <a:off x="917575" y="744538"/>
            <a:ext cx="4962525" cy="3722687"/>
          </a:xfrm>
          <a:ln/>
          <a:extLst>
            <a:ext uri="{FAA26D3D-D897-4be2-8F04-BA451C77F1D7}">
              <ma14:placeholderFlag xmlns:ma14="http://schemas.microsoft.com/office/mac/drawingml/2011/main" val="1"/>
            </a:ext>
          </a:extLst>
        </p:spPr>
      </p:sp>
      <p:sp>
        <p:nvSpPr>
          <p:cNvPr id="471043" name="Rectangle 3"/>
          <p:cNvSpPr>
            <a:spLocks noGrp="1" noChangeArrowheads="1"/>
          </p:cNvSpPr>
          <p:nvPr>
            <p:ph type="body" idx="1"/>
          </p:nvPr>
        </p:nvSpPr>
        <p:spPr>
          <a:xfrm>
            <a:off x="680232" y="4716807"/>
            <a:ext cx="5437211" cy="4467252"/>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p:cNvSpPr>
            <a:spLocks noGrp="1" noChangeArrowheads="1"/>
          </p:cNvSpPr>
          <p:nvPr>
            <p:ph type="sldNum"/>
          </p:nvPr>
        </p:nvSpPr>
        <p:spPr>
          <a:ln/>
        </p:spPr>
        <p:txBody>
          <a:bodyPr/>
          <a:lstStyle/>
          <a:p>
            <a:fld id="{6B9787B5-9532-0E4C-B69B-885DEFA533D9}" type="slidenum">
              <a:rPr lang="en-GB"/>
              <a:pPr/>
              <a:t>14</a:t>
            </a:fld>
            <a:endParaRPr lang="en-GB"/>
          </a:p>
        </p:txBody>
      </p:sp>
      <p:sp>
        <p:nvSpPr>
          <p:cNvPr id="37889"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buClrTx/>
              <a:buFontTx/>
              <a:buNone/>
            </a:pPr>
            <a:fld id="{46562BA0-8C39-D940-8A7C-8731BA0E996F}" type="slidenum">
              <a:rPr lang="en-GB" sz="1400">
                <a:cs typeface="ＭＳ Ｐゴシック" charset="0"/>
              </a:rPr>
              <a:pPr>
                <a:buClrTx/>
                <a:buFontTx/>
                <a:buNone/>
              </a:pPr>
              <a:t>14</a:t>
            </a:fld>
            <a:endParaRPr lang="en-GB" sz="1400">
              <a:cs typeface="ＭＳ Ｐゴシック" charset="0"/>
            </a:endParaRPr>
          </a:p>
        </p:txBody>
      </p:sp>
      <p:sp>
        <p:nvSpPr>
          <p:cNvPr id="37890" name="Text Box 2"/>
          <p:cNvSpPr txBox="1">
            <a:spLocks noGrp="1" noRot="1" noChangeAspect="1" noChangeArrowheads="1"/>
          </p:cNvSpPr>
          <p:nvPr>
            <p:ph type="sldImg"/>
          </p:nvPr>
        </p:nvSpPr>
        <p:spPr bwMode="auto">
          <a:xfrm>
            <a:off x="917575" y="754063"/>
            <a:ext cx="4964113"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1" name="Text Box 3"/>
          <p:cNvSpPr txBox="1">
            <a:spLocks noGrp="1" noChangeArrowheads="1"/>
          </p:cNvSpPr>
          <p:nvPr>
            <p:ph type="body" idx="1"/>
          </p:nvPr>
        </p:nvSpPr>
        <p:spPr bwMode="auto">
          <a:xfrm>
            <a:off x="679609" y="4714876"/>
            <a:ext cx="543845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a:spcBef>
                <a:spcPts val="450"/>
              </a:spcBef>
              <a:buClrTx/>
              <a:buFontTx/>
              <a:buNone/>
            </a:pPr>
            <a:endParaRPr lang="en-GB">
              <a:cs typeface="Microsoft YaHe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p:cNvSpPr>
            <a:spLocks noGrp="1" noChangeArrowheads="1"/>
          </p:cNvSpPr>
          <p:nvPr>
            <p:ph type="sldNum"/>
          </p:nvPr>
        </p:nvSpPr>
        <p:spPr>
          <a:ln/>
        </p:spPr>
        <p:txBody>
          <a:bodyPr/>
          <a:lstStyle/>
          <a:p>
            <a:fld id="{7E04CE1A-9E6D-744D-A737-88B79BDB927C}" type="slidenum">
              <a:rPr lang="en-GB"/>
              <a:pPr/>
              <a:t>15</a:t>
            </a:fld>
            <a:endParaRPr lang="en-GB"/>
          </a:p>
        </p:txBody>
      </p:sp>
      <p:sp>
        <p:nvSpPr>
          <p:cNvPr id="3891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buClrTx/>
              <a:buFontTx/>
              <a:buNone/>
            </a:pPr>
            <a:fld id="{FC789638-A34C-8946-B886-7C32CBE0E1B9}" type="slidenum">
              <a:rPr lang="en-GB" sz="1400">
                <a:cs typeface="ＭＳ Ｐゴシック" charset="0"/>
              </a:rPr>
              <a:pPr>
                <a:buClrTx/>
                <a:buFontTx/>
                <a:buNone/>
              </a:pPr>
              <a:t>15</a:t>
            </a:fld>
            <a:endParaRPr lang="en-GB" sz="1400">
              <a:cs typeface="ＭＳ Ｐゴシック" charset="0"/>
            </a:endParaRPr>
          </a:p>
        </p:txBody>
      </p:sp>
      <p:sp>
        <p:nvSpPr>
          <p:cNvPr id="38914" name="Text Box 2"/>
          <p:cNvSpPr txBox="1">
            <a:spLocks noGrp="1" noRot="1" noChangeAspect="1" noChangeArrowheads="1"/>
          </p:cNvSpPr>
          <p:nvPr>
            <p:ph type="sldImg"/>
          </p:nvPr>
        </p:nvSpPr>
        <p:spPr bwMode="auto">
          <a:xfrm>
            <a:off x="917575" y="754063"/>
            <a:ext cx="4964113"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5" name="Text Box 3"/>
          <p:cNvSpPr txBox="1">
            <a:spLocks noGrp="1" noChangeArrowheads="1"/>
          </p:cNvSpPr>
          <p:nvPr>
            <p:ph type="body" idx="1"/>
          </p:nvPr>
        </p:nvSpPr>
        <p:spPr bwMode="auto">
          <a:xfrm>
            <a:off x="679609" y="4714876"/>
            <a:ext cx="543845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eaLnBrk="1">
              <a:spcBef>
                <a:spcPct val="0"/>
              </a:spcBef>
              <a:buClrTx/>
              <a:buFontTx/>
              <a:buNone/>
            </a:pPr>
            <a:endParaRPr lang="en-GB" sz="2000">
              <a:latin typeface="Arial" charset="0"/>
              <a:cs typeface="Microsoft YaHe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F06E0C8-B467-CA46-B392-86B56196D9F9}" type="slidenum">
              <a:rPr lang="en-GB"/>
              <a:pPr/>
              <a:t>18</a:t>
            </a:fld>
            <a:endParaRPr lang="en-GB"/>
          </a:p>
        </p:txBody>
      </p:sp>
      <p:sp>
        <p:nvSpPr>
          <p:cNvPr id="36865" name="Text Box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eaLnBrk="1">
              <a:spcBef>
                <a:spcPct val="0"/>
              </a:spcBef>
            </a:pPr>
            <a:r>
              <a:rPr lang="en-GB">
                <a:latin typeface="+mn-lt" charset="0"/>
                <a:cs typeface="+mn-ea" charset="0"/>
              </a:rPr>
              <a:t>Facial expressions aren't the only clue. Because deception is a social act involving language, researchers are also studying liars' verbal and written output to find distinctive patterns.</a:t>
            </a:r>
          </a:p>
          <a:p>
            <a:pPr eaLnBrk="1">
              <a:spcBef>
                <a:spcPct val="0"/>
              </a:spcBef>
            </a:pPr>
            <a:r>
              <a:rPr lang="en-GB">
                <a:latin typeface="+mn-lt" charset="0"/>
                <a:cs typeface="+mn-ea" charset="0"/>
              </a:rPr>
              <a:t>DePaulo and Morris say that liars take longer to start answering questions than truth-tellers--but when they have time to plan, liars actually start their answers more quickly than truth-tellers. And they talk less. On the whole, to other people, liars seem more negative--more nervous and complaining, and less cooperative--than truth-tellers, they say.</a:t>
            </a:r>
          </a:p>
          <a:p>
            <a:pPr eaLnBrk="1">
              <a:spcBef>
                <a:spcPct val="0"/>
              </a:spcBef>
            </a:pPr>
            <a:r>
              <a:rPr lang="en-GB">
                <a:latin typeface="+mn-lt" charset="0"/>
                <a:cs typeface="+mn-ea" charset="0"/>
              </a:rPr>
              <a:t>The content of conversations can be another tip-off. DePaulo and Morris report that liars seem to withhold information, either from guilt or to make it easier to get their stories straight.</a:t>
            </a:r>
          </a:p>
          <a:p>
            <a:pPr eaLnBrk="1">
              <a:spcBef>
                <a:spcPct val="0"/>
              </a:spcBef>
            </a:pPr>
            <a:r>
              <a:rPr lang="en-GB">
                <a:latin typeface="+mn-lt" charset="0"/>
                <a:cs typeface="+mn-ea" charset="0"/>
              </a:rPr>
              <a:t>"Liars' answers sound more discrepant and ambivalent, the structure of their stories is less logical, and their stories sound less plausible," they say. Liars also use fewer hand movements to illustrate their actions but are more likely to repeat words and phrases, they add.</a:t>
            </a:r>
          </a:p>
          <a:p>
            <a:pPr eaLnBrk="1">
              <a:spcBef>
                <a:spcPct val="0"/>
              </a:spcBef>
            </a:pPr>
            <a:endParaRPr lang="en-GB">
              <a:latin typeface="+mn-lt" charset="0"/>
              <a:cs typeface="+mn-ea" charset="0"/>
            </a:endParaRPr>
          </a:p>
        </p:txBody>
      </p:sp>
      <p:sp>
        <p:nvSpPr>
          <p:cNvPr id="3686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nSpc>
                <a:spcPct val="100000"/>
              </a:lnSpc>
            </a:pPr>
            <a:fld id="{81288963-2546-9340-B01C-47066198A888}" type="slidenum">
              <a:rPr lang="en-GB" sz="1400">
                <a:solidFill>
                  <a:srgbClr val="000000"/>
                </a:solidFill>
                <a:cs typeface="+mn-ea" charset="0"/>
              </a:rPr>
              <a:pPr>
                <a:lnSpc>
                  <a:spcPct val="100000"/>
                </a:lnSpc>
              </a:pPr>
              <a:t>18</a:t>
            </a:fld>
            <a:endParaRPr lang="en-GB" sz="1400">
              <a:solidFill>
                <a:srgbClr val="000000"/>
              </a:solidFill>
              <a:cs typeface="+mn-ea"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F131FA-78F9-7249-B068-7E22FD8DF61B}" type="slidenum">
              <a:rPr lang="en-GB"/>
              <a:pPr/>
              <a:t>19</a:t>
            </a:fld>
            <a:endParaRPr lang="en-GB"/>
          </a:p>
        </p:txBody>
      </p:sp>
      <p:sp>
        <p:nvSpPr>
          <p:cNvPr id="37889"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p:cNvSpPr>
            <a:spLocks noGrp="1" noChangeArrowheads="1"/>
          </p:cNvSpPr>
          <p:nvPr>
            <p:ph type="sldNum"/>
          </p:nvPr>
        </p:nvSpPr>
        <p:spPr>
          <a:ln/>
        </p:spPr>
        <p:txBody>
          <a:bodyPr/>
          <a:lstStyle/>
          <a:p>
            <a:fld id="{DA0B6E9D-48C6-534A-A4FB-D23FE2C070DC}" type="slidenum">
              <a:rPr lang="en-GB"/>
              <a:pPr/>
              <a:t>20</a:t>
            </a:fld>
            <a:endParaRPr lang="en-GB"/>
          </a:p>
        </p:txBody>
      </p:sp>
      <p:sp>
        <p:nvSpPr>
          <p:cNvPr id="45057"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buClrTx/>
              <a:buFontTx/>
              <a:buNone/>
            </a:pPr>
            <a:fld id="{8F89C6EA-A0D2-7F40-9250-06D0F2DE85C4}" type="slidenum">
              <a:rPr lang="en-GB" sz="1400">
                <a:cs typeface="ＭＳ Ｐゴシック" charset="0"/>
              </a:rPr>
              <a:pPr>
                <a:buClrTx/>
                <a:buFontTx/>
                <a:buNone/>
              </a:pPr>
              <a:t>20</a:t>
            </a:fld>
            <a:endParaRPr lang="en-GB" sz="1400">
              <a:cs typeface="ＭＳ Ｐゴシック" charset="0"/>
            </a:endParaRPr>
          </a:p>
        </p:txBody>
      </p:sp>
      <p:sp>
        <p:nvSpPr>
          <p:cNvPr id="45058" name="Text Box 2"/>
          <p:cNvSpPr txBox="1">
            <a:spLocks noGrp="1" noRot="1" noChangeAspect="1" noChangeArrowheads="1"/>
          </p:cNvSpPr>
          <p:nvPr>
            <p:ph type="sldImg"/>
          </p:nvPr>
        </p:nvSpPr>
        <p:spPr bwMode="auto">
          <a:xfrm>
            <a:off x="917575" y="754063"/>
            <a:ext cx="4964113"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9" name="Text Box 3"/>
          <p:cNvSpPr txBox="1">
            <a:spLocks noGrp="1" noChangeArrowheads="1"/>
          </p:cNvSpPr>
          <p:nvPr>
            <p:ph type="body" idx="1"/>
          </p:nvPr>
        </p:nvSpPr>
        <p:spPr bwMode="auto">
          <a:xfrm>
            <a:off x="679609" y="4714876"/>
            <a:ext cx="543845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a:spcBef>
                <a:spcPts val="450"/>
              </a:spcBef>
            </a:pPr>
            <a:endParaRPr lang="en-GB">
              <a:cs typeface="Microsoft YaHe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p:cNvSpPr>
            <a:spLocks noGrp="1" noChangeArrowheads="1"/>
          </p:cNvSpPr>
          <p:nvPr>
            <p:ph type="sldNum"/>
          </p:nvPr>
        </p:nvSpPr>
        <p:spPr>
          <a:ln/>
        </p:spPr>
        <p:txBody>
          <a:bodyPr/>
          <a:lstStyle/>
          <a:p>
            <a:fld id="{365E5F9C-1A81-B642-B68A-2D622674AEA8}" type="slidenum">
              <a:rPr lang="en-GB"/>
              <a:pPr/>
              <a:t>22</a:t>
            </a:fld>
            <a:endParaRPr lang="en-GB"/>
          </a:p>
        </p:txBody>
      </p:sp>
      <p:sp>
        <p:nvSpPr>
          <p:cNvPr id="46081"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buClrTx/>
              <a:buFontTx/>
              <a:buNone/>
            </a:pPr>
            <a:fld id="{17EF4F17-D3B6-2149-993B-F1205FC642FF}" type="slidenum">
              <a:rPr lang="en-GB" sz="1400">
                <a:cs typeface="ＭＳ Ｐゴシック" charset="0"/>
              </a:rPr>
              <a:pPr>
                <a:buClrTx/>
                <a:buFontTx/>
                <a:buNone/>
              </a:pPr>
              <a:t>22</a:t>
            </a:fld>
            <a:endParaRPr lang="en-GB" sz="1400">
              <a:cs typeface="ＭＳ Ｐゴシック" charset="0"/>
            </a:endParaRPr>
          </a:p>
        </p:txBody>
      </p:sp>
      <p:sp>
        <p:nvSpPr>
          <p:cNvPr id="46082" name="Text Box 2"/>
          <p:cNvSpPr txBox="1">
            <a:spLocks noGrp="1" noRot="1" noChangeAspect="1" noChangeArrowheads="1"/>
          </p:cNvSpPr>
          <p:nvPr>
            <p:ph type="sldImg"/>
          </p:nvPr>
        </p:nvSpPr>
        <p:spPr bwMode="auto">
          <a:xfrm>
            <a:off x="917575" y="754063"/>
            <a:ext cx="4964113"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3" name="Text Box 3"/>
          <p:cNvSpPr txBox="1">
            <a:spLocks noGrp="1" noChangeArrowheads="1"/>
          </p:cNvSpPr>
          <p:nvPr>
            <p:ph type="body" idx="1"/>
          </p:nvPr>
        </p:nvSpPr>
        <p:spPr bwMode="auto">
          <a:xfrm>
            <a:off x="679609" y="4714876"/>
            <a:ext cx="543845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a:spcBef>
                <a:spcPts val="450"/>
              </a:spcBef>
            </a:pPr>
            <a:endParaRPr lang="en-GB">
              <a:cs typeface="Microsoft YaHe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p:cNvSpPr>
            <a:spLocks noGrp="1" noChangeArrowheads="1"/>
          </p:cNvSpPr>
          <p:nvPr>
            <p:ph type="sldNum"/>
          </p:nvPr>
        </p:nvSpPr>
        <p:spPr>
          <a:ln/>
        </p:spPr>
        <p:txBody>
          <a:bodyPr/>
          <a:lstStyle/>
          <a:p>
            <a:fld id="{9D85DD55-317E-8F44-98CA-F43A78DD052A}" type="slidenum">
              <a:rPr lang="en-GB"/>
              <a:pPr/>
              <a:t>23</a:t>
            </a:fld>
            <a:endParaRPr lang="en-GB"/>
          </a:p>
        </p:txBody>
      </p:sp>
      <p:sp>
        <p:nvSpPr>
          <p:cNvPr id="48129"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buClrTx/>
              <a:buFontTx/>
              <a:buNone/>
            </a:pPr>
            <a:fld id="{C30CA3D8-3D0E-FE40-951E-EECBB4184275}" type="slidenum">
              <a:rPr lang="en-GB" sz="1400">
                <a:cs typeface="ＭＳ Ｐゴシック" charset="0"/>
              </a:rPr>
              <a:pPr>
                <a:buClrTx/>
                <a:buFontTx/>
                <a:buNone/>
              </a:pPr>
              <a:t>23</a:t>
            </a:fld>
            <a:endParaRPr lang="en-GB" sz="1400">
              <a:cs typeface="ＭＳ Ｐゴシック" charset="0"/>
            </a:endParaRPr>
          </a:p>
        </p:txBody>
      </p:sp>
      <p:sp>
        <p:nvSpPr>
          <p:cNvPr id="48130" name="Text Box 2"/>
          <p:cNvSpPr txBox="1">
            <a:spLocks noGrp="1" noRot="1" noChangeAspect="1" noChangeArrowheads="1"/>
          </p:cNvSpPr>
          <p:nvPr>
            <p:ph type="sldImg"/>
          </p:nvPr>
        </p:nvSpPr>
        <p:spPr bwMode="auto">
          <a:xfrm>
            <a:off x="917575" y="754063"/>
            <a:ext cx="4964113"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8131" name="Text Box 3"/>
          <p:cNvSpPr txBox="1">
            <a:spLocks noGrp="1" noChangeArrowheads="1"/>
          </p:cNvSpPr>
          <p:nvPr>
            <p:ph type="body" idx="1"/>
          </p:nvPr>
        </p:nvSpPr>
        <p:spPr bwMode="auto">
          <a:xfrm>
            <a:off x="679609" y="4714876"/>
            <a:ext cx="543845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ＭＳ Ｐゴシック" charset="0"/>
              </a:defRPr>
            </a:lvl9pPr>
          </a:lstStyle>
          <a:p>
            <a:pPr eaLnBrk="1">
              <a:spcBef>
                <a:spcPct val="0"/>
              </a:spcBef>
              <a:buClrTx/>
              <a:buFontTx/>
              <a:buNone/>
            </a:pPr>
            <a:endParaRPr lang="en-GB" sz="2000">
              <a:latin typeface="Arial" charset="0"/>
              <a:cs typeface="Microsoft YaHe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531BE7-C1A4-2249-866A-C62FDA78578A}" type="slidenum">
              <a:rPr lang="en-GB"/>
              <a:pPr/>
              <a:t>24</a:t>
            </a:fld>
            <a:endParaRPr lang="en-GB"/>
          </a:p>
        </p:txBody>
      </p:sp>
      <p:sp>
        <p:nvSpPr>
          <p:cNvPr id="41985"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2D8EFC-2ED7-7347-B877-15B69D295A92}" type="slidenum">
              <a:rPr lang="en-GB"/>
              <a:pPr/>
              <a:t>2</a:t>
            </a:fld>
            <a:endParaRPr lang="en-GB"/>
          </a:p>
        </p:txBody>
      </p:sp>
      <p:sp>
        <p:nvSpPr>
          <p:cNvPr id="25601"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5602"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78BB7C-4A8A-F049-9421-135F9AC293CE}" type="slidenum">
              <a:rPr lang="en-GB"/>
              <a:pPr/>
              <a:t>3</a:t>
            </a:fld>
            <a:endParaRPr lang="en-GB"/>
          </a:p>
        </p:txBody>
      </p:sp>
      <p:sp>
        <p:nvSpPr>
          <p:cNvPr id="26625" name="Text Box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6626" name="Text Box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799D43-051C-A542-9ED8-3A2EA4A35EB3}" type="slidenum">
              <a:rPr lang="en-GB"/>
              <a:pPr/>
              <a:t>4</a:t>
            </a:fld>
            <a:endParaRPr lang="en-GB"/>
          </a:p>
        </p:txBody>
      </p:sp>
      <p:sp>
        <p:nvSpPr>
          <p:cNvPr id="27649"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E33449-3AD1-F645-9F5B-4BDDAAC4A80B}" type="slidenum">
              <a:rPr lang="en-GB"/>
              <a:pPr/>
              <a:t>5</a:t>
            </a:fld>
            <a:endParaRPr lang="en-GB"/>
          </a:p>
        </p:txBody>
      </p:sp>
      <p:sp>
        <p:nvSpPr>
          <p:cNvPr id="28673"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677FBD2-220F-CF41-8881-BE980485DA69}" type="slidenum">
              <a:rPr lang="en-GB"/>
              <a:pPr/>
              <a:t>7</a:t>
            </a:fld>
            <a:endParaRPr lang="en-GB"/>
          </a:p>
        </p:txBody>
      </p:sp>
      <p:sp>
        <p:nvSpPr>
          <p:cNvPr id="30721" name="Text Box 1"/>
          <p:cNvSpPr txBox="1">
            <a:spLocks noGrp="1" noRot="1" noChangeAspect="1" noChangeArrowheads="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0722" name="Text Box 2"/>
          <p:cNvSpPr txBox="1">
            <a:spLocks noGrp="1" noChangeArrowheads="1"/>
          </p:cNvSpPr>
          <p:nvPr>
            <p:ph type="body" idx="1"/>
          </p:nvPr>
        </p:nvSpPr>
        <p:spPr bwMode="auto">
          <a:xfrm>
            <a:off x="681038" y="4716463"/>
            <a:ext cx="5437187"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spcBef>
                <a:spcPct val="0"/>
              </a:spcBef>
            </a:pPr>
            <a:endParaRPr lang="en-GB" sz="2000">
              <a:latin typeface="Arial" charset="0"/>
              <a:cs typeface="Microsoft YaHe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25E11F-2ED9-C44B-93CA-8D894A125711}" type="slidenum">
              <a:rPr lang="en-GB"/>
              <a:pPr/>
              <a:t>8</a:t>
            </a:fld>
            <a:endParaRPr lang="en-GB"/>
          </a:p>
        </p:txBody>
      </p:sp>
      <p:sp>
        <p:nvSpPr>
          <p:cNvPr id="31745"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B66060-02C4-0048-B689-7CCFE251573B}" type="slidenum">
              <a:rPr lang="en-GB"/>
              <a:pPr/>
              <a:t>9</a:t>
            </a:fld>
            <a:endParaRPr lang="en-GB"/>
          </a:p>
        </p:txBody>
      </p:sp>
      <p:sp>
        <p:nvSpPr>
          <p:cNvPr id="32769" name="Text Box 1"/>
          <p:cNvSpPr txBox="1">
            <a:spLocks noGrp="1" noRot="1" noChangeAspect="1" noChangeArrowheads="1"/>
          </p:cNvSpPr>
          <p:nvPr>
            <p:ph type="sldImg"/>
          </p:nvPr>
        </p:nvSpPr>
        <p:spPr bwMode="auto">
          <a:xfrm>
            <a:off x="917575" y="754063"/>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Grp="1" noChangeArrowheads="1"/>
          </p:cNvSpPr>
          <p:nvPr>
            <p:ph type="body" idx="1"/>
          </p:nvPr>
        </p:nvSpPr>
        <p:spPr bwMode="auto">
          <a:xfrm>
            <a:off x="679450" y="4714875"/>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61F0E-B1FC-FF45-8709-8509BDCEA0C7}" type="slidenum">
              <a:rPr lang="en-GB"/>
              <a:pPr/>
              <a:t>11</a:t>
            </a:fld>
            <a:endParaRPr lang="en-GB"/>
          </a:p>
        </p:txBody>
      </p:sp>
      <p:sp>
        <p:nvSpPr>
          <p:cNvPr id="33793" name="Text Box 1"/>
          <p:cNvSpPr txBox="1">
            <a:spLocks noGrp="1" noRot="1" noChangeAspect="1" noChangeArrowheads="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Grp="1" noChangeArrowheads="1"/>
          </p:cNvSpPr>
          <p:nvPr>
            <p:ph type="body" idx="1"/>
          </p:nvPr>
        </p:nvSpPr>
        <p:spPr bwMode="auto">
          <a:xfrm>
            <a:off x="681038" y="4716463"/>
            <a:ext cx="5437187"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spcBef>
                <a:spcPct val="0"/>
              </a:spcBef>
            </a:pPr>
            <a:endParaRPr lang="en-GB" sz="2000">
              <a:latin typeface="Arial" charset="0"/>
              <a:cs typeface="Microsoft YaHe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0.png"/><Relationship Id="rId3" Type="http://schemas.openxmlformats.org/officeDocument/2006/relationships/image" Target="../media/image4.emf"/></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2.png"/><Relationship Id="rId3"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4.png"/><Relationship Id="rId3" Type="http://schemas.openxmlformats.org/officeDocument/2006/relationships/image" Target="../media/image4.emf"/></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1.xml"/><Relationship Id="rId2" Type="http://schemas.openxmlformats.org/officeDocument/2006/relationships/image" Target="../media/image16.png"/><Relationship Id="rId3" Type="http://schemas.openxmlformats.org/officeDocument/2006/relationships/image" Target="../media/image4.emf"/></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4.emf"/></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6.xml"/><Relationship Id="rId2" Type="http://schemas.openxmlformats.org/officeDocument/2006/relationships/image" Target="../media/image1.png"/><Relationship Id="rId3" Type="http://schemas.openxmlformats.org/officeDocument/2006/relationships/image" Target="../media/image17.jpeg"/></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 Id="rId3" Type="http://schemas.openxmlformats.org/officeDocument/2006/relationships/image" Target="../media/image4.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8.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402157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284658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261243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22839335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8554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04143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0595996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58397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60618734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0053285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97277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0365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54658335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20120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72065092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28629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872397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2652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04074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16177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purple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TCNC_Logo_Roundel_COM_WO_All three.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013" y="260350"/>
            <a:ext cx="717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740650" y="1547813"/>
            <a:ext cx="1222375" cy="244475"/>
          </a:xfrm>
          <a:prstGeom prst="rect">
            <a:avLst/>
          </a:prstGeom>
          <a:noFill/>
          <a:ln>
            <a:noFill/>
          </a:ln>
          <a:effectLs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SzPct val="80000"/>
              <a:buFont typeface="Wingdings" pitchFamily="2" charset="2"/>
              <a:buChar char="è"/>
              <a:defRPr/>
            </a:pPr>
            <a:r>
              <a:rPr lang="en-GB" sz="1000">
                <a:solidFill>
                  <a:schemeClr val="bg1"/>
                </a:solidFill>
              </a:rPr>
              <a:t> www.steria.com</a:t>
            </a:r>
          </a:p>
        </p:txBody>
      </p:sp>
      <p:sp>
        <p:nvSpPr>
          <p:cNvPr id="38915"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38916"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345615389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51974275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44787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4375024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50239278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3902470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88881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3346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675782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4403280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4937034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65079728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6071863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449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781974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710860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57235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9743497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98157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465079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30309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82742739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283953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29159429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3723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45263850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39605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774323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1943152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277145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609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11467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357760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5089379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784733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red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TCNC_Logo_Roundel_COM_WO_All three.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013" y="260350"/>
            <a:ext cx="717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740650" y="1547813"/>
            <a:ext cx="1222375" cy="244475"/>
          </a:xfrm>
          <a:prstGeom prst="rect">
            <a:avLst/>
          </a:prstGeom>
          <a:noFill/>
          <a:ln>
            <a:noFill/>
          </a:ln>
          <a:effectLs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SzPct val="80000"/>
              <a:buFont typeface="Wingdings" pitchFamily="2" charset="2"/>
              <a:buChar char="è"/>
              <a:defRPr/>
            </a:pPr>
            <a:r>
              <a:rPr lang="en-GB" sz="1000">
                <a:solidFill>
                  <a:schemeClr val="bg1"/>
                </a:solidFill>
              </a:rPr>
              <a:t> www.steria.com</a:t>
            </a:r>
          </a:p>
        </p:txBody>
      </p:sp>
      <p:sp>
        <p:nvSpPr>
          <p:cNvPr id="43011"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43012"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3183050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733722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28103799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636772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50570100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02930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40831908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45859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24236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67865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8745314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31995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7194497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8397945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5004213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800980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00184926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0319369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17884207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7699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84317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081319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921347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0944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335891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793046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78345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058122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143307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111008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66769967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50181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027729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5022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154328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208815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701438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teal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TCNC_Logo_Roundel_COM_WO_All three.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013" y="260350"/>
            <a:ext cx="717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740650" y="1547813"/>
            <a:ext cx="1222375" cy="244475"/>
          </a:xfrm>
          <a:prstGeom prst="rect">
            <a:avLst/>
          </a:prstGeom>
          <a:noFill/>
          <a:ln>
            <a:noFill/>
          </a:ln>
          <a:effectLs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SzPct val="80000"/>
              <a:buFont typeface="Wingdings" pitchFamily="2" charset="2"/>
              <a:buChar char="è"/>
              <a:defRPr/>
            </a:pPr>
            <a:r>
              <a:rPr lang="en-GB" sz="1000">
                <a:solidFill>
                  <a:schemeClr val="bg1"/>
                </a:solidFill>
              </a:rPr>
              <a:t> www.steria.com</a:t>
            </a:r>
          </a:p>
        </p:txBody>
      </p:sp>
      <p:sp>
        <p:nvSpPr>
          <p:cNvPr id="47107"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47108"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94674540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31383088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8426473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667859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74055537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45072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639980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1094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853557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4120639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1286185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426370394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5486229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104224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37224601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513131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8046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922570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120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613498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4081246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51370091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749177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04848371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2471140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79914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4946835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572283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12907781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32413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8278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894943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791529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8871662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798350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yellow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TCNC_Logo_Roundel_COM_WO_All three.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013" y="260350"/>
            <a:ext cx="717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740650" y="1547813"/>
            <a:ext cx="1222375" cy="244475"/>
          </a:xfrm>
          <a:prstGeom prst="rect">
            <a:avLst/>
          </a:prstGeom>
          <a:noFill/>
          <a:ln>
            <a:noFill/>
          </a:ln>
          <a:effectLs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SzPct val="80000"/>
              <a:buFont typeface="Wingdings" pitchFamily="2" charset="2"/>
              <a:buChar char="è"/>
              <a:defRPr/>
            </a:pPr>
            <a:r>
              <a:rPr lang="en-GB" sz="1000">
                <a:solidFill>
                  <a:schemeClr val="bg1"/>
                </a:solidFill>
              </a:rPr>
              <a:t> www.steria.com</a:t>
            </a:r>
          </a:p>
        </p:txBody>
      </p:sp>
      <p:sp>
        <p:nvSpPr>
          <p:cNvPr id="51203"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51204"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337844792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91495765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6435551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407364895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08268957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16527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984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green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TCNC_Logo_Roundel_COM_WO_All three.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013" y="260350"/>
            <a:ext cx="717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740650" y="1547813"/>
            <a:ext cx="1222375" cy="244475"/>
          </a:xfrm>
          <a:prstGeom prst="rect">
            <a:avLst/>
          </a:prstGeom>
          <a:noFill/>
          <a:ln>
            <a:noFill/>
          </a:ln>
          <a:effectLs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SzPct val="80000"/>
              <a:buFont typeface="Wingdings" pitchFamily="2" charset="2"/>
              <a:buChar char="è"/>
              <a:defRPr/>
            </a:pPr>
            <a:r>
              <a:rPr lang="en-GB" sz="1000">
                <a:solidFill>
                  <a:schemeClr val="bg1"/>
                </a:solidFill>
              </a:rPr>
              <a:t> www.steria.com</a:t>
            </a:r>
          </a:p>
        </p:txBody>
      </p:sp>
      <p:sp>
        <p:nvSpPr>
          <p:cNvPr id="16387"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16388"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69394416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709425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09015523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7701219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83605537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64188988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6220668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26830656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81955697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79872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8035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9351319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658041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60805061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1024864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41080722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3396816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0048742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907090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3895540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3133640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76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646964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490293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070854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8907724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526324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2354263"/>
            <a:ext cx="9144000" cy="650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5" name="Rectangle 14"/>
          <p:cNvSpPr>
            <a:spLocks noChangeArrowheads="1"/>
          </p:cNvSpPr>
          <p:nvPr/>
        </p:nvSpPr>
        <p:spPr bwMode="gray">
          <a:xfrm>
            <a:off x="1381125" y="1365250"/>
            <a:ext cx="7762875" cy="9890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6" name="Rectangle 6"/>
          <p:cNvSpPr>
            <a:spLocks noChangeArrowheads="1"/>
          </p:cNvSpPr>
          <p:nvPr/>
        </p:nvSpPr>
        <p:spPr bwMode="gray">
          <a:xfrm>
            <a:off x="0" y="1365250"/>
            <a:ext cx="1381125" cy="9890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7" name="Text Box 7"/>
          <p:cNvSpPr txBox="1">
            <a:spLocks noChangeArrowheads="1"/>
          </p:cNvSpPr>
          <p:nvPr/>
        </p:nvSpPr>
        <p:spPr bwMode="gray">
          <a:xfrm>
            <a:off x="696913" y="1570038"/>
            <a:ext cx="609600" cy="579437"/>
          </a:xfrm>
          <a:prstGeom prst="rect">
            <a:avLst/>
          </a:prstGeom>
          <a:noFill/>
          <a:ln>
            <a:noFill/>
          </a:ln>
          <a:extLst/>
        </p:spPr>
        <p:txBody>
          <a:bodyPr>
            <a:spAutoFit/>
          </a:bodyPr>
          <a:lstStyle>
            <a:lvl1pPr eaLnBrk="0" hangingPunct="0">
              <a:defRPr sz="1400" b="1">
                <a:solidFill>
                  <a:schemeClr val="tx2"/>
                </a:solidFill>
                <a:latin typeface="Arial" charset="0"/>
                <a:cs typeface="Arial" charset="0"/>
              </a:defRPr>
            </a:lvl1pPr>
            <a:lvl2pPr marL="742950" indent="-285750" eaLnBrk="0" hangingPunct="0">
              <a:defRPr sz="1400" b="1">
                <a:solidFill>
                  <a:schemeClr val="tx2"/>
                </a:solidFill>
                <a:latin typeface="Arial" charset="0"/>
                <a:cs typeface="Arial" charset="0"/>
              </a:defRPr>
            </a:lvl2pPr>
            <a:lvl3pPr marL="1143000" indent="-228600" eaLnBrk="0" hangingPunct="0">
              <a:defRPr sz="1400" b="1">
                <a:solidFill>
                  <a:schemeClr val="tx2"/>
                </a:solidFill>
                <a:latin typeface="Arial" charset="0"/>
                <a:cs typeface="Arial" charset="0"/>
              </a:defRPr>
            </a:lvl3pPr>
            <a:lvl4pPr marL="1600200" indent="-228600" eaLnBrk="0" hangingPunct="0">
              <a:defRPr sz="1400" b="1">
                <a:solidFill>
                  <a:schemeClr val="tx2"/>
                </a:solidFill>
                <a:latin typeface="Arial" charset="0"/>
                <a:cs typeface="Arial" charset="0"/>
              </a:defRPr>
            </a:lvl4pPr>
            <a:lvl5pPr marL="2057400" indent="-228600" eaLnBrk="0" hangingPunct="0">
              <a:defRPr sz="1400" b="1">
                <a:solidFill>
                  <a:schemeClr val="tx2"/>
                </a:solidFill>
                <a:latin typeface="Arial" charset="0"/>
                <a:cs typeface="Arial" charset="0"/>
              </a:defRPr>
            </a:lvl5pPr>
            <a:lvl6pPr marL="2514600" indent="-228600" eaLnBrk="0" fontAlgn="base" hangingPunct="0">
              <a:spcBef>
                <a:spcPct val="0"/>
              </a:spcBef>
              <a:spcAft>
                <a:spcPct val="0"/>
              </a:spcAft>
              <a:defRPr sz="1400" b="1">
                <a:solidFill>
                  <a:schemeClr val="tx2"/>
                </a:solidFill>
                <a:latin typeface="Arial" charset="0"/>
                <a:cs typeface="Arial" charset="0"/>
              </a:defRPr>
            </a:lvl6pPr>
            <a:lvl7pPr marL="2971800" indent="-228600" eaLnBrk="0" fontAlgn="base" hangingPunct="0">
              <a:spcBef>
                <a:spcPct val="0"/>
              </a:spcBef>
              <a:spcAft>
                <a:spcPct val="0"/>
              </a:spcAft>
              <a:defRPr sz="1400" b="1">
                <a:solidFill>
                  <a:schemeClr val="tx2"/>
                </a:solidFill>
                <a:latin typeface="Arial" charset="0"/>
                <a:cs typeface="Arial" charset="0"/>
              </a:defRPr>
            </a:lvl7pPr>
            <a:lvl8pPr marL="3429000" indent="-228600" eaLnBrk="0" fontAlgn="base" hangingPunct="0">
              <a:spcBef>
                <a:spcPct val="0"/>
              </a:spcBef>
              <a:spcAft>
                <a:spcPct val="0"/>
              </a:spcAft>
              <a:defRPr sz="1400" b="1">
                <a:solidFill>
                  <a:schemeClr val="tx2"/>
                </a:solidFill>
                <a:latin typeface="Arial" charset="0"/>
                <a:cs typeface="Arial" charset="0"/>
              </a:defRPr>
            </a:lvl8pPr>
            <a:lvl9pPr marL="3886200" indent="-228600" eaLnBrk="0" fontAlgn="base" hangingPunct="0">
              <a:spcBef>
                <a:spcPct val="0"/>
              </a:spcBef>
              <a:spcAft>
                <a:spcPct val="0"/>
              </a:spcAft>
              <a:defRPr sz="1400" b="1">
                <a:solidFill>
                  <a:schemeClr val="tx2"/>
                </a:solidFill>
                <a:latin typeface="Arial" charset="0"/>
                <a:cs typeface="Arial" charset="0"/>
              </a:defRPr>
            </a:lvl9pPr>
          </a:lstStyle>
          <a:p>
            <a:pPr>
              <a:defRPr/>
            </a:pPr>
            <a:r>
              <a:rPr lang="en-GB" sz="3200" b="0" smtClean="0">
                <a:solidFill>
                  <a:srgbClr val="111987"/>
                </a:solidFill>
                <a:ea typeface="Arial Unicode MS" pitchFamily="34" charset="-128"/>
                <a:cs typeface="Arial Unicode MS" pitchFamily="34" charset="-128"/>
                <a:sym typeface="Wingdings" pitchFamily="2" charset="2"/>
              </a:rPr>
              <a:t></a:t>
            </a:r>
            <a:endParaRPr lang="en-GB" sz="2400" b="0" smtClean="0">
              <a:solidFill>
                <a:srgbClr val="111987"/>
              </a:solidFill>
              <a:ea typeface="Arial Unicode MS" pitchFamily="34" charset="-128"/>
              <a:cs typeface="Arial Unicode MS" pitchFamily="34" charset="-128"/>
            </a:endParaRPr>
          </a:p>
        </p:txBody>
      </p:sp>
      <p:sp>
        <p:nvSpPr>
          <p:cNvPr id="9" name="Rectangle 9"/>
          <p:cNvSpPr>
            <a:spLocks noChangeArrowheads="1"/>
          </p:cNvSpPr>
          <p:nvPr/>
        </p:nvSpPr>
        <p:spPr bwMode="gray">
          <a:xfrm>
            <a:off x="0" y="2901950"/>
            <a:ext cx="9144000" cy="3956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87047" name="Rectangle 5"/>
          <p:cNvSpPr>
            <a:spLocks noGrp="1" noChangeArrowheads="1"/>
          </p:cNvSpPr>
          <p:nvPr>
            <p:ph type="ctrTitle"/>
          </p:nvPr>
        </p:nvSpPr>
        <p:spPr>
          <a:xfrm>
            <a:off x="1511300" y="1365250"/>
            <a:ext cx="7419975" cy="989013"/>
          </a:xfrm>
        </p:spPr>
        <p:txBody>
          <a:bodyPr/>
          <a:lstStyle>
            <a:lvl1pPr>
              <a:defRPr/>
            </a:lvl1pPr>
          </a:lstStyle>
          <a:p>
            <a:r>
              <a:rPr lang="en-GB"/>
              <a:t>Click to edit Master title style</a:t>
            </a:r>
          </a:p>
        </p:txBody>
      </p:sp>
      <p:sp>
        <p:nvSpPr>
          <p:cNvPr id="87048" name="Rectangle 10"/>
          <p:cNvSpPr>
            <a:spLocks noGrp="1" noChangeArrowheads="1"/>
          </p:cNvSpPr>
          <p:nvPr>
            <p:ph type="subTitle" idx="1"/>
          </p:nvPr>
        </p:nvSpPr>
        <p:spPr bwMode="gray">
          <a:xfrm>
            <a:off x="1511300" y="2354263"/>
            <a:ext cx="7442200" cy="650875"/>
          </a:xfrm>
        </p:spPr>
        <p:txBody>
          <a:bodyPr anchor="ctr"/>
          <a:lstStyle>
            <a:lvl1pPr marL="0" indent="0">
              <a:lnSpc>
                <a:spcPct val="95000"/>
              </a:lnSpc>
              <a:buFont typeface="Wingdings" pitchFamily="2" charset="2"/>
              <a:buNone/>
              <a:defRPr sz="2000">
                <a:solidFill>
                  <a:schemeClr val="bg1"/>
                </a:solidFill>
              </a:defRPr>
            </a:lvl1pPr>
          </a:lstStyle>
          <a:p>
            <a:r>
              <a:rPr lang="en-GB"/>
              <a:t>Click to edit Master subtitle style</a:t>
            </a:r>
          </a:p>
        </p:txBody>
      </p:sp>
    </p:spTree>
    <p:extLst>
      <p:ext uri="{BB962C8B-B14F-4D97-AF65-F5344CB8AC3E}">
        <p14:creationId xmlns:p14="http://schemas.microsoft.com/office/powerpoint/2010/main" val="3009043555"/>
      </p:ext>
    </p:extLst>
  </p:cSld>
  <p:clrMapOvr>
    <a:masterClrMapping/>
  </p:clrMapOvr>
  <p:transition xmlns:p14="http://schemas.microsoft.com/office/powerpoint/2010/mai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6" name="Rectangle 13"/>
          <p:cNvSpPr>
            <a:spLocks noGrp="1" noChangeArrowheads="1"/>
          </p:cNvSpPr>
          <p:nvPr>
            <p:ph type="sldNum" sz="quarter" idx="12"/>
          </p:nvPr>
        </p:nvSpPr>
        <p:spPr>
          <a:ln/>
        </p:spPr>
        <p:txBody>
          <a:bodyPr/>
          <a:lstStyle>
            <a:lvl1pPr>
              <a:defRPr/>
            </a:lvl1pPr>
          </a:lstStyle>
          <a:p>
            <a:pPr>
              <a:defRPr/>
            </a:pPr>
            <a:fld id="{BBB1A967-05C0-4544-A3CC-590D6CDCDDE5}" type="slidenum">
              <a:rPr lang="en-GB"/>
              <a:pPr>
                <a:defRPr/>
              </a:pPr>
              <a:t>‹#›</a:t>
            </a:fld>
            <a:endParaRPr lang="en-GB"/>
          </a:p>
        </p:txBody>
      </p:sp>
    </p:spTree>
    <p:extLst>
      <p:ext uri="{BB962C8B-B14F-4D97-AF65-F5344CB8AC3E}">
        <p14:creationId xmlns:p14="http://schemas.microsoft.com/office/powerpoint/2010/main" val="2504457456"/>
      </p:ext>
    </p:extLst>
  </p:cSld>
  <p:clrMapOvr>
    <a:masterClrMapping/>
  </p:clrMapOvr>
  <p:transition xmlns:p14="http://schemas.microsoft.com/office/powerpoint/2010/mai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6" name="Rectangle 13"/>
          <p:cNvSpPr>
            <a:spLocks noGrp="1" noChangeArrowheads="1"/>
          </p:cNvSpPr>
          <p:nvPr>
            <p:ph type="sldNum" sz="quarter" idx="12"/>
          </p:nvPr>
        </p:nvSpPr>
        <p:spPr>
          <a:ln/>
        </p:spPr>
        <p:txBody>
          <a:bodyPr/>
          <a:lstStyle>
            <a:lvl1pPr>
              <a:defRPr/>
            </a:lvl1pPr>
          </a:lstStyle>
          <a:p>
            <a:pPr>
              <a:defRPr/>
            </a:pPr>
            <a:fld id="{4DEA87DA-54F6-4F9D-8F15-2C2E9E222FC2}" type="slidenum">
              <a:rPr lang="en-GB"/>
              <a:pPr>
                <a:defRPr/>
              </a:pPr>
              <a:t>‹#›</a:t>
            </a:fld>
            <a:endParaRPr lang="en-GB"/>
          </a:p>
        </p:txBody>
      </p:sp>
    </p:spTree>
    <p:extLst>
      <p:ext uri="{BB962C8B-B14F-4D97-AF65-F5344CB8AC3E}">
        <p14:creationId xmlns:p14="http://schemas.microsoft.com/office/powerpoint/2010/main" val="2302411646"/>
      </p:ext>
    </p:extLst>
  </p:cSld>
  <p:clrMapOvr>
    <a:masterClrMapping/>
  </p:clrMapOvr>
  <p:transition xmlns:p14="http://schemas.microsoft.com/office/powerpoint/2010/mai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77888" y="1547813"/>
            <a:ext cx="390048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30775" y="1547813"/>
            <a:ext cx="3900488"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1"/>
          <p:cNvSpPr>
            <a:spLocks noGrp="1" noChangeArrowheads="1"/>
          </p:cNvSpPr>
          <p:nvPr>
            <p:ph type="dt" sz="half" idx="10"/>
          </p:nvPr>
        </p:nvSpPr>
        <p:spPr>
          <a:ln/>
        </p:spPr>
        <p:txBody>
          <a:bodyPr/>
          <a:lstStyle>
            <a:lvl1pPr>
              <a:defRPr/>
            </a:lvl1pPr>
          </a:lstStyle>
          <a:p>
            <a:pPr>
              <a:defRPr/>
            </a:pPr>
            <a:endParaRPr lang="en-GB"/>
          </a:p>
        </p:txBody>
      </p:sp>
      <p:sp>
        <p:nvSpPr>
          <p:cNvPr id="6"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7" name="Rectangle 13"/>
          <p:cNvSpPr>
            <a:spLocks noGrp="1" noChangeArrowheads="1"/>
          </p:cNvSpPr>
          <p:nvPr>
            <p:ph type="sldNum" sz="quarter" idx="12"/>
          </p:nvPr>
        </p:nvSpPr>
        <p:spPr>
          <a:ln/>
        </p:spPr>
        <p:txBody>
          <a:bodyPr/>
          <a:lstStyle>
            <a:lvl1pPr>
              <a:defRPr/>
            </a:lvl1pPr>
          </a:lstStyle>
          <a:p>
            <a:pPr>
              <a:defRPr/>
            </a:pPr>
            <a:fld id="{41BFE6D3-656A-4DC2-9623-75BD6D6AE5CA}" type="slidenum">
              <a:rPr lang="en-GB"/>
              <a:pPr>
                <a:defRPr/>
              </a:pPr>
              <a:t>‹#›</a:t>
            </a:fld>
            <a:endParaRPr lang="en-GB"/>
          </a:p>
        </p:txBody>
      </p:sp>
    </p:spTree>
    <p:extLst>
      <p:ext uri="{BB962C8B-B14F-4D97-AF65-F5344CB8AC3E}">
        <p14:creationId xmlns:p14="http://schemas.microsoft.com/office/powerpoint/2010/main" val="2240604807"/>
      </p:ext>
    </p:extLst>
  </p:cSld>
  <p:clrMapOvr>
    <a:masterClrMapping/>
  </p:clrMapOvr>
  <p:transition xmlns:p14="http://schemas.microsoft.com/office/powerpoint/2010/mai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1"/>
          <p:cNvSpPr>
            <a:spLocks noGrp="1" noChangeArrowheads="1"/>
          </p:cNvSpPr>
          <p:nvPr>
            <p:ph type="dt" sz="half" idx="10"/>
          </p:nvPr>
        </p:nvSpPr>
        <p:spPr>
          <a:ln/>
        </p:spPr>
        <p:txBody>
          <a:bodyPr/>
          <a:lstStyle>
            <a:lvl1pPr>
              <a:defRPr/>
            </a:lvl1pPr>
          </a:lstStyle>
          <a:p>
            <a:pPr>
              <a:defRPr/>
            </a:pPr>
            <a:endParaRPr lang="en-GB"/>
          </a:p>
        </p:txBody>
      </p:sp>
      <p:sp>
        <p:nvSpPr>
          <p:cNvPr id="8"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9" name="Rectangle 13"/>
          <p:cNvSpPr>
            <a:spLocks noGrp="1" noChangeArrowheads="1"/>
          </p:cNvSpPr>
          <p:nvPr>
            <p:ph type="sldNum" sz="quarter" idx="12"/>
          </p:nvPr>
        </p:nvSpPr>
        <p:spPr>
          <a:ln/>
        </p:spPr>
        <p:txBody>
          <a:bodyPr/>
          <a:lstStyle>
            <a:lvl1pPr>
              <a:defRPr/>
            </a:lvl1pPr>
          </a:lstStyle>
          <a:p>
            <a:pPr>
              <a:defRPr/>
            </a:pPr>
            <a:fld id="{7A6A9FFB-B4ED-41D3-A45B-C30540876FD2}" type="slidenum">
              <a:rPr lang="en-GB"/>
              <a:pPr>
                <a:defRPr/>
              </a:pPr>
              <a:t>‹#›</a:t>
            </a:fld>
            <a:endParaRPr lang="en-GB"/>
          </a:p>
        </p:txBody>
      </p:sp>
    </p:spTree>
    <p:extLst>
      <p:ext uri="{BB962C8B-B14F-4D97-AF65-F5344CB8AC3E}">
        <p14:creationId xmlns:p14="http://schemas.microsoft.com/office/powerpoint/2010/main" val="4025327187"/>
      </p:ext>
    </p:extLst>
  </p:cSld>
  <p:clrMapOvr>
    <a:masterClrMapping/>
  </p:clrMapOvr>
  <p:transition xmlns:p14="http://schemas.microsoft.com/office/powerpoint/2010/mai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1"/>
          <p:cNvSpPr>
            <a:spLocks noGrp="1" noChangeArrowheads="1"/>
          </p:cNvSpPr>
          <p:nvPr>
            <p:ph type="dt" sz="half" idx="10"/>
          </p:nvPr>
        </p:nvSpPr>
        <p:spPr>
          <a:ln/>
        </p:spPr>
        <p:txBody>
          <a:bodyPr/>
          <a:lstStyle>
            <a:lvl1pPr>
              <a:defRPr/>
            </a:lvl1pPr>
          </a:lstStyle>
          <a:p>
            <a:pPr>
              <a:defRPr/>
            </a:pPr>
            <a:endParaRPr lang="en-GB"/>
          </a:p>
        </p:txBody>
      </p:sp>
      <p:sp>
        <p:nvSpPr>
          <p:cNvPr id="4"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5" name="Rectangle 13"/>
          <p:cNvSpPr>
            <a:spLocks noGrp="1" noChangeArrowheads="1"/>
          </p:cNvSpPr>
          <p:nvPr>
            <p:ph type="sldNum" sz="quarter" idx="12"/>
          </p:nvPr>
        </p:nvSpPr>
        <p:spPr>
          <a:ln/>
        </p:spPr>
        <p:txBody>
          <a:bodyPr/>
          <a:lstStyle>
            <a:lvl1pPr>
              <a:defRPr/>
            </a:lvl1pPr>
          </a:lstStyle>
          <a:p>
            <a:pPr>
              <a:defRPr/>
            </a:pPr>
            <a:fld id="{F53E01A2-EA8C-4B36-B3AE-762C6DBF223C}" type="slidenum">
              <a:rPr lang="en-GB"/>
              <a:pPr>
                <a:defRPr/>
              </a:pPr>
              <a:t>‹#›</a:t>
            </a:fld>
            <a:endParaRPr lang="en-GB"/>
          </a:p>
        </p:txBody>
      </p:sp>
    </p:spTree>
    <p:extLst>
      <p:ext uri="{BB962C8B-B14F-4D97-AF65-F5344CB8AC3E}">
        <p14:creationId xmlns:p14="http://schemas.microsoft.com/office/powerpoint/2010/main" val="4266913010"/>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99707504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GB"/>
          </a:p>
        </p:txBody>
      </p:sp>
      <p:sp>
        <p:nvSpPr>
          <p:cNvPr id="3"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4" name="Rectangle 13"/>
          <p:cNvSpPr>
            <a:spLocks noGrp="1" noChangeArrowheads="1"/>
          </p:cNvSpPr>
          <p:nvPr>
            <p:ph type="sldNum" sz="quarter" idx="12"/>
          </p:nvPr>
        </p:nvSpPr>
        <p:spPr>
          <a:ln/>
        </p:spPr>
        <p:txBody>
          <a:bodyPr/>
          <a:lstStyle>
            <a:lvl1pPr>
              <a:defRPr/>
            </a:lvl1pPr>
          </a:lstStyle>
          <a:p>
            <a:pPr>
              <a:defRPr/>
            </a:pPr>
            <a:fld id="{806E59B2-A61A-497A-8424-DDCD3D1734CD}" type="slidenum">
              <a:rPr lang="en-GB"/>
              <a:pPr>
                <a:defRPr/>
              </a:pPr>
              <a:t>‹#›</a:t>
            </a:fld>
            <a:endParaRPr lang="en-GB"/>
          </a:p>
        </p:txBody>
      </p:sp>
    </p:spTree>
    <p:extLst>
      <p:ext uri="{BB962C8B-B14F-4D97-AF65-F5344CB8AC3E}">
        <p14:creationId xmlns:p14="http://schemas.microsoft.com/office/powerpoint/2010/main" val="3132616867"/>
      </p:ext>
    </p:extLst>
  </p:cSld>
  <p:clrMapOvr>
    <a:masterClrMapping/>
  </p:clrMapOvr>
  <p:transition xmlns:p14="http://schemas.microsoft.com/office/powerpoint/2010/mai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GB"/>
          </a:p>
        </p:txBody>
      </p:sp>
      <p:sp>
        <p:nvSpPr>
          <p:cNvPr id="6"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7" name="Rectangle 13"/>
          <p:cNvSpPr>
            <a:spLocks noGrp="1" noChangeArrowheads="1"/>
          </p:cNvSpPr>
          <p:nvPr>
            <p:ph type="sldNum" sz="quarter" idx="12"/>
          </p:nvPr>
        </p:nvSpPr>
        <p:spPr>
          <a:ln/>
        </p:spPr>
        <p:txBody>
          <a:bodyPr/>
          <a:lstStyle>
            <a:lvl1pPr>
              <a:defRPr/>
            </a:lvl1pPr>
          </a:lstStyle>
          <a:p>
            <a:pPr>
              <a:defRPr/>
            </a:pPr>
            <a:fld id="{AD23E1A8-9924-4D25-B01C-82B7795FF229}" type="slidenum">
              <a:rPr lang="en-GB"/>
              <a:pPr>
                <a:defRPr/>
              </a:pPr>
              <a:t>‹#›</a:t>
            </a:fld>
            <a:endParaRPr lang="en-GB"/>
          </a:p>
        </p:txBody>
      </p:sp>
    </p:spTree>
    <p:extLst>
      <p:ext uri="{BB962C8B-B14F-4D97-AF65-F5344CB8AC3E}">
        <p14:creationId xmlns:p14="http://schemas.microsoft.com/office/powerpoint/2010/main" val="1176111559"/>
      </p:ext>
    </p:extLst>
  </p:cSld>
  <p:clrMapOvr>
    <a:masterClrMapping/>
  </p:clrMapOvr>
  <p:transition xmlns:p14="http://schemas.microsoft.com/office/powerpoint/2010/mai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GB"/>
          </a:p>
        </p:txBody>
      </p:sp>
      <p:sp>
        <p:nvSpPr>
          <p:cNvPr id="6"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7" name="Rectangle 13"/>
          <p:cNvSpPr>
            <a:spLocks noGrp="1" noChangeArrowheads="1"/>
          </p:cNvSpPr>
          <p:nvPr>
            <p:ph type="sldNum" sz="quarter" idx="12"/>
          </p:nvPr>
        </p:nvSpPr>
        <p:spPr>
          <a:ln/>
        </p:spPr>
        <p:txBody>
          <a:bodyPr/>
          <a:lstStyle>
            <a:lvl1pPr>
              <a:defRPr/>
            </a:lvl1pPr>
          </a:lstStyle>
          <a:p>
            <a:pPr>
              <a:defRPr/>
            </a:pPr>
            <a:fld id="{E6AFE6D1-494C-425D-8107-1B86CD5BFA25}" type="slidenum">
              <a:rPr lang="en-GB"/>
              <a:pPr>
                <a:defRPr/>
              </a:pPr>
              <a:t>‹#›</a:t>
            </a:fld>
            <a:endParaRPr lang="en-GB"/>
          </a:p>
        </p:txBody>
      </p:sp>
    </p:spTree>
    <p:extLst>
      <p:ext uri="{BB962C8B-B14F-4D97-AF65-F5344CB8AC3E}">
        <p14:creationId xmlns:p14="http://schemas.microsoft.com/office/powerpoint/2010/main" val="771950667"/>
      </p:ext>
    </p:extLst>
  </p:cSld>
  <p:clrMapOvr>
    <a:masterClrMapping/>
  </p:clrMapOvr>
  <p:transition xmlns:p14="http://schemas.microsoft.com/office/powerpoint/2010/mai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6" name="Rectangle 13"/>
          <p:cNvSpPr>
            <a:spLocks noGrp="1" noChangeArrowheads="1"/>
          </p:cNvSpPr>
          <p:nvPr>
            <p:ph type="sldNum" sz="quarter" idx="12"/>
          </p:nvPr>
        </p:nvSpPr>
        <p:spPr>
          <a:ln/>
        </p:spPr>
        <p:txBody>
          <a:bodyPr/>
          <a:lstStyle>
            <a:lvl1pPr>
              <a:defRPr/>
            </a:lvl1pPr>
          </a:lstStyle>
          <a:p>
            <a:pPr>
              <a:defRPr/>
            </a:pPr>
            <a:fld id="{30FFFAFD-2EC0-4096-8F7E-E34AA5824815}" type="slidenum">
              <a:rPr lang="en-GB"/>
              <a:pPr>
                <a:defRPr/>
              </a:pPr>
              <a:t>‹#›</a:t>
            </a:fld>
            <a:endParaRPr lang="en-GB"/>
          </a:p>
        </p:txBody>
      </p:sp>
    </p:spTree>
    <p:extLst>
      <p:ext uri="{BB962C8B-B14F-4D97-AF65-F5344CB8AC3E}">
        <p14:creationId xmlns:p14="http://schemas.microsoft.com/office/powerpoint/2010/main" val="3983764313"/>
      </p:ext>
    </p:extLst>
  </p:cSld>
  <p:clrMapOvr>
    <a:masterClrMapping/>
  </p:clrMapOvr>
  <p:transition xmlns:p14="http://schemas.microsoft.com/office/powerpoint/2010/mai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3713" y="277813"/>
            <a:ext cx="1987550" cy="56626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77888" y="277813"/>
            <a:ext cx="5813425" cy="5662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6" name="Rectangle 13"/>
          <p:cNvSpPr>
            <a:spLocks noGrp="1" noChangeArrowheads="1"/>
          </p:cNvSpPr>
          <p:nvPr>
            <p:ph type="sldNum" sz="quarter" idx="12"/>
          </p:nvPr>
        </p:nvSpPr>
        <p:spPr>
          <a:ln/>
        </p:spPr>
        <p:txBody>
          <a:bodyPr/>
          <a:lstStyle>
            <a:lvl1pPr>
              <a:defRPr/>
            </a:lvl1pPr>
          </a:lstStyle>
          <a:p>
            <a:pPr>
              <a:defRPr/>
            </a:pPr>
            <a:fld id="{62209FC8-67CD-4BFC-8FF1-DF479463D53C}" type="slidenum">
              <a:rPr lang="en-GB"/>
              <a:pPr>
                <a:defRPr/>
              </a:pPr>
              <a:t>‹#›</a:t>
            </a:fld>
            <a:endParaRPr lang="en-GB"/>
          </a:p>
        </p:txBody>
      </p:sp>
    </p:spTree>
    <p:extLst>
      <p:ext uri="{BB962C8B-B14F-4D97-AF65-F5344CB8AC3E}">
        <p14:creationId xmlns:p14="http://schemas.microsoft.com/office/powerpoint/2010/main" val="969716249"/>
      </p:ext>
    </p:extLst>
  </p:cSld>
  <p:clrMapOvr>
    <a:masterClrMapping/>
  </p:clrMapOvr>
  <p:transition xmlns:p14="http://schemas.microsoft.com/office/powerpoint/2010/mai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81063" y="277813"/>
            <a:ext cx="7950200" cy="9747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877888" y="1547813"/>
            <a:ext cx="7953375" cy="4392612"/>
          </a:xfrm>
        </p:spPr>
        <p:txBody>
          <a:bodyPr/>
          <a:lstStyle/>
          <a:p>
            <a:pPr lvl="0"/>
            <a:endParaRPr lang="en-GB"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6" name="Rectangle 13"/>
          <p:cNvSpPr>
            <a:spLocks noGrp="1" noChangeArrowheads="1"/>
          </p:cNvSpPr>
          <p:nvPr>
            <p:ph type="sldNum" sz="quarter" idx="12"/>
          </p:nvPr>
        </p:nvSpPr>
        <p:spPr>
          <a:ln/>
        </p:spPr>
        <p:txBody>
          <a:bodyPr/>
          <a:lstStyle>
            <a:lvl1pPr>
              <a:defRPr/>
            </a:lvl1pPr>
          </a:lstStyle>
          <a:p>
            <a:pPr>
              <a:defRPr/>
            </a:pPr>
            <a:fld id="{22AAC279-057E-4963-B110-5AB3368659B8}" type="slidenum">
              <a:rPr lang="en-GB"/>
              <a:pPr>
                <a:defRPr/>
              </a:pPr>
              <a:t>‹#›</a:t>
            </a:fld>
            <a:endParaRPr lang="en-GB"/>
          </a:p>
        </p:txBody>
      </p:sp>
    </p:spTree>
    <p:extLst>
      <p:ext uri="{BB962C8B-B14F-4D97-AF65-F5344CB8AC3E}">
        <p14:creationId xmlns:p14="http://schemas.microsoft.com/office/powerpoint/2010/main" val="1386559188"/>
      </p:ext>
    </p:extLst>
  </p:cSld>
  <p:clrMapOvr>
    <a:masterClrMapping/>
  </p:clrMapOvr>
  <p:transition xmlns:p14="http://schemas.microsoft.com/office/powerpoint/2010/mai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881063" y="277813"/>
            <a:ext cx="7950200" cy="974725"/>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877888" y="1547813"/>
            <a:ext cx="7953375" cy="4392612"/>
          </a:xfrm>
        </p:spPr>
        <p:txBody>
          <a:bodyPr/>
          <a:lstStyle/>
          <a:p>
            <a:pPr lvl="0"/>
            <a:endParaRPr lang="en-GB" noProof="0" dirty="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GB"/>
          </a:p>
        </p:txBody>
      </p:sp>
      <p:sp>
        <p:nvSpPr>
          <p:cNvPr id="5" name="Rectangle 12"/>
          <p:cNvSpPr>
            <a:spLocks noGrp="1" noChangeArrowheads="1"/>
          </p:cNvSpPr>
          <p:nvPr>
            <p:ph type="ftr" sz="quarter" idx="11"/>
          </p:nvPr>
        </p:nvSpPr>
        <p:spPr>
          <a:ln/>
        </p:spPr>
        <p:txBody>
          <a:bodyPr/>
          <a:lstStyle>
            <a:lvl1pPr>
              <a:defRPr/>
            </a:lvl1pPr>
          </a:lstStyle>
          <a:p>
            <a:pPr>
              <a:defRPr/>
            </a:pPr>
            <a:r>
              <a:rPr lang="en-GB"/>
              <a:t>Commercial in Confidence</a:t>
            </a:r>
          </a:p>
        </p:txBody>
      </p:sp>
      <p:sp>
        <p:nvSpPr>
          <p:cNvPr id="6" name="Rectangle 13"/>
          <p:cNvSpPr>
            <a:spLocks noGrp="1" noChangeArrowheads="1"/>
          </p:cNvSpPr>
          <p:nvPr>
            <p:ph type="sldNum" sz="quarter" idx="12"/>
          </p:nvPr>
        </p:nvSpPr>
        <p:spPr>
          <a:ln/>
        </p:spPr>
        <p:txBody>
          <a:bodyPr/>
          <a:lstStyle>
            <a:lvl1pPr>
              <a:defRPr/>
            </a:lvl1pPr>
          </a:lstStyle>
          <a:p>
            <a:pPr>
              <a:defRPr/>
            </a:pPr>
            <a:fld id="{EE84A0C1-DF3E-41CA-994B-0CD90CB4BD4E}" type="slidenum">
              <a:rPr lang="en-GB"/>
              <a:pPr>
                <a:defRPr/>
              </a:pPr>
              <a:t>‹#›</a:t>
            </a:fld>
            <a:endParaRPr lang="en-GB"/>
          </a:p>
        </p:txBody>
      </p:sp>
    </p:spTree>
    <p:extLst>
      <p:ext uri="{BB962C8B-B14F-4D97-AF65-F5344CB8AC3E}">
        <p14:creationId xmlns:p14="http://schemas.microsoft.com/office/powerpoint/2010/main" val="1299388188"/>
      </p:ext>
    </p:extLst>
  </p:cSld>
  <p:clrMapOvr>
    <a:masterClrMapping/>
  </p:clrMapOvr>
  <p:transition xmlns:p14="http://schemas.microsoft.com/office/powerpoint/2010/mai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7" descr="blue_small"/>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9180512"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endParaRPr lang="en-GB" noProof="0" dirty="0" smtClean="0"/>
          </a:p>
        </p:txBody>
      </p:sp>
      <p:sp>
        <p:nvSpPr>
          <p:cNvPr id="3074" name="Rectangle 2"/>
          <p:cNvSpPr>
            <a:spLocks noGrp="1" noChangeArrowheads="1"/>
          </p:cNvSpPr>
          <p:nvPr>
            <p:ph type="ctrTitle"/>
          </p:nvPr>
        </p:nvSpPr>
        <p:spPr>
          <a:xfrm>
            <a:off x="250825" y="783803"/>
            <a:ext cx="7413625" cy="989013"/>
          </a:xfrm>
        </p:spPr>
        <p:txBody>
          <a:bodyPr/>
          <a:lstStyle>
            <a:lvl1pPr>
              <a:defRPr/>
            </a:lvl1pPr>
          </a:lstStyle>
          <a:p>
            <a:pPr lvl="0"/>
            <a:r>
              <a:rPr lang="en-GB" noProof="0" smtClean="0"/>
              <a:t>Click to edit Master title style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1806910"/>
            <a:ext cx="9144000" cy="5051090"/>
          </a:xfrm>
          <a:prstGeom prst="rect">
            <a:avLst/>
          </a:prstGeom>
        </p:spPr>
      </p:pic>
    </p:spTree>
    <p:extLst>
      <p:ext uri="{BB962C8B-B14F-4D97-AF65-F5344CB8AC3E}">
        <p14:creationId xmlns:p14="http://schemas.microsoft.com/office/powerpoint/2010/main" val="761051763"/>
      </p:ext>
    </p:extLst>
  </p:cSld>
  <p:clrMapOvr>
    <a:masterClrMapping/>
  </p:clrMapOvr>
  <p:timing>
    <p:tnLst>
      <p:par>
        <p:cTn xmlns:p14="http://schemas.microsoft.com/office/powerpoint/2010/mai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3" name="Content Placeholder 2"/>
          <p:cNvSpPr>
            <a:spLocks noGrp="1"/>
          </p:cNvSpPr>
          <p:nvPr>
            <p:ph idx="1"/>
          </p:nvPr>
        </p:nvSpPr>
        <p:spPr/>
        <p:txBody>
          <a:bodyPr/>
          <a:lstStyle>
            <a:lvl1pPr>
              <a:defRPr/>
            </a:lvl1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5" name="Text Placeholder 4"/>
          <p:cNvSpPr>
            <a:spLocks noGrp="1"/>
          </p:cNvSpPr>
          <p:nvPr>
            <p:ph type="body" sz="quarter" idx="10"/>
          </p:nvPr>
        </p:nvSpPr>
        <p:spPr>
          <a:xfrm>
            <a:off x="254000" y="1041400"/>
            <a:ext cx="6489700" cy="3937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buNone/>
              <a:defRPr lang="en-GB" noProof="0" dirty="0">
                <a:solidFill>
                  <a:srgbClr val="FFFFFF"/>
                </a:solidFill>
              </a:defRPr>
            </a:lvl1pPr>
          </a:lstStyle>
          <a:p>
            <a:pPr lvl="0"/>
            <a:r>
              <a:rPr lang="en-GB" noProof="0" smtClean="0"/>
              <a:t>Click to edit Master text styles</a:t>
            </a:r>
          </a:p>
        </p:txBody>
      </p:sp>
    </p:spTree>
    <p:extLst>
      <p:ext uri="{BB962C8B-B14F-4D97-AF65-F5344CB8AC3E}">
        <p14:creationId xmlns:p14="http://schemas.microsoft.com/office/powerpoint/2010/main" val="411836336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extLst>
      <p:ext uri="{BB962C8B-B14F-4D97-AF65-F5344CB8AC3E}">
        <p14:creationId xmlns:p14="http://schemas.microsoft.com/office/powerpoint/2010/main" val="3912563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475041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buNone/>
              <a:defRPr lang="en-GB" noProof="0" dirty="0">
                <a:solidFill>
                  <a:srgbClr val="FFFFFF"/>
                </a:solidFill>
              </a:defRPr>
            </a:lvl1pPr>
          </a:lstStyle>
          <a:p>
            <a:pPr lvl="0"/>
            <a:r>
              <a:rPr lang="en-GB" noProof="0" smtClean="0"/>
              <a:t>Click to edit Master text styles</a:t>
            </a:r>
          </a:p>
        </p:txBody>
      </p:sp>
    </p:spTree>
    <p:extLst>
      <p:ext uri="{BB962C8B-B14F-4D97-AF65-F5344CB8AC3E}">
        <p14:creationId xmlns:p14="http://schemas.microsoft.com/office/powerpoint/2010/main" val="59713198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buNone/>
              <a:defRPr lang="en-GB" noProof="0" dirty="0">
                <a:solidFill>
                  <a:srgbClr val="FFFFFF"/>
                </a:solidFill>
              </a:defRPr>
            </a:lvl1pPr>
          </a:lstStyle>
          <a:p>
            <a:pPr lvl="0"/>
            <a:r>
              <a:rPr lang="en-GB" noProof="0" smtClean="0"/>
              <a:t>Click to edit Master text styles</a:t>
            </a:r>
          </a:p>
        </p:txBody>
      </p:sp>
    </p:spTree>
    <p:extLst>
      <p:ext uri="{BB962C8B-B14F-4D97-AF65-F5344CB8AC3E}">
        <p14:creationId xmlns:p14="http://schemas.microsoft.com/office/powerpoint/2010/main" val="270359154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75504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30408413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53687147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300382618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251093497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30463" y="274638"/>
            <a:ext cx="6256337"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0"/>
          </p:nvPr>
        </p:nvSpPr>
        <p:spPr>
          <a:xfrm>
            <a:off x="6553200" y="6402388"/>
            <a:ext cx="2133600" cy="476250"/>
          </a:xfrm>
          <a:prstGeom prst="rect">
            <a:avLst/>
          </a:prstGeom>
        </p:spPr>
        <p:txBody>
          <a:bodyPr/>
          <a:lstStyle>
            <a:lvl1pPr>
              <a:defRPr/>
            </a:lvl1pPr>
          </a:lstStyle>
          <a:p>
            <a:fld id="{41F41945-16E8-4730-953E-8B1D621468AD}" type="slidenum">
              <a:rPr lang="en-GB"/>
              <a:pPr/>
              <a:t>‹#›</a:t>
            </a:fld>
            <a:endParaRPr lang="en-GB"/>
          </a:p>
        </p:txBody>
      </p:sp>
      <p:sp>
        <p:nvSpPr>
          <p:cNvPr id="7" name="Date Placeholder 6"/>
          <p:cNvSpPr>
            <a:spLocks noGrp="1"/>
          </p:cNvSpPr>
          <p:nvPr>
            <p:ph type="dt" sz="half" idx="11"/>
          </p:nvPr>
        </p:nvSpPr>
        <p:spPr>
          <a:xfrm>
            <a:off x="457200" y="6419850"/>
            <a:ext cx="2589213" cy="438150"/>
          </a:xfrm>
          <a:prstGeom prst="rect">
            <a:avLst/>
          </a:prstGeom>
        </p:spPr>
        <p:txBody>
          <a:bodyPr/>
          <a:lstStyle>
            <a:lvl1pPr>
              <a:defRPr/>
            </a:lvl1pPr>
          </a:lstStyle>
          <a:p>
            <a:r>
              <a:rPr lang="en-GB"/>
              <a:t>Commercial in Confidence</a:t>
            </a:r>
          </a:p>
        </p:txBody>
      </p:sp>
    </p:spTree>
    <p:extLst>
      <p:ext uri="{BB962C8B-B14F-4D97-AF65-F5344CB8AC3E}">
        <p14:creationId xmlns:p14="http://schemas.microsoft.com/office/powerpoint/2010/main" val="65068991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37BBF970-5F5C-7144-A65C-D85C0466E0DA}" type="slidenum">
              <a:rPr lang="en-US"/>
              <a:pPr/>
              <a:t>‹#›</a:t>
            </a:fld>
            <a:endParaRPr lang="en-US"/>
          </a:p>
        </p:txBody>
      </p:sp>
    </p:spTree>
    <p:extLst>
      <p:ext uri="{BB962C8B-B14F-4D97-AF65-F5344CB8AC3E}">
        <p14:creationId xmlns:p14="http://schemas.microsoft.com/office/powerpoint/2010/main" val="209677553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1832DD21-55DB-654F-A896-46DC9072179D}" type="slidenum">
              <a:rPr lang="en-US"/>
              <a:pPr/>
              <a:t>‹#›</a:t>
            </a:fld>
            <a:endParaRPr lang="en-US"/>
          </a:p>
        </p:txBody>
      </p:sp>
    </p:spTree>
    <p:extLst>
      <p:ext uri="{BB962C8B-B14F-4D97-AF65-F5344CB8AC3E}">
        <p14:creationId xmlns:p14="http://schemas.microsoft.com/office/powerpoint/2010/main" val="3443793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773525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814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088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67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06303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105624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2295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825017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5104586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72152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42652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834726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8318674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81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3796470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94438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30636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0759131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207230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133765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09099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48447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4564744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563172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28662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5530408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7236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67634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41945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3901250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328549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orange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TCNC_Logo_Roundel_COM_WO_All three.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013" y="260350"/>
            <a:ext cx="717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7740650" y="1547813"/>
            <a:ext cx="1222375" cy="244475"/>
          </a:xfrm>
          <a:prstGeom prst="rect">
            <a:avLst/>
          </a:prstGeom>
          <a:noFill/>
          <a:ln>
            <a:noFill/>
          </a:ln>
          <a:effectLs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SzPct val="80000"/>
              <a:buFont typeface="Wingdings" pitchFamily="2" charset="2"/>
              <a:buChar char="è"/>
              <a:defRPr/>
            </a:pPr>
            <a:r>
              <a:rPr lang="en-GB" sz="1000">
                <a:solidFill>
                  <a:schemeClr val="bg1"/>
                </a:solidFill>
              </a:rPr>
              <a:t> www.steria.com</a:t>
            </a:r>
          </a:p>
        </p:txBody>
      </p:sp>
      <p:sp>
        <p:nvSpPr>
          <p:cNvPr id="20483"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20484"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1289596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324166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82635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4236094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401982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2026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007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78251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9558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441188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72708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5279707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2292977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68375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2592671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328046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9746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7671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6021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72084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4169786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95591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640369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39904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335391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96749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1829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15378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2612394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25897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16018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78556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192236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20252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pink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noChangeArrowheads="1"/>
          </p:cNvSpPr>
          <p:nvPr>
            <p:ph type="ctrTitle"/>
          </p:nvPr>
        </p:nvSpPr>
        <p:spPr>
          <a:xfrm>
            <a:off x="250825" y="844550"/>
            <a:ext cx="7413625" cy="989013"/>
          </a:xfrm>
        </p:spPr>
        <p:txBody>
          <a:bodyPr/>
          <a:lstStyle>
            <a:lvl1pPr>
              <a:defRPr/>
            </a:lvl1pPr>
          </a:lstStyle>
          <a:p>
            <a:pPr lvl="0"/>
            <a:r>
              <a:rPr lang="en-GB" noProof="0" smtClean="0"/>
              <a:t>Click to edit Master title style</a:t>
            </a:r>
          </a:p>
        </p:txBody>
      </p:sp>
      <p:sp>
        <p:nvSpPr>
          <p:cNvPr id="34820" name="Rectangle 4"/>
          <p:cNvSpPr>
            <a:spLocks noGrp="1" noChangeArrowheads="1"/>
          </p:cNvSpPr>
          <p:nvPr>
            <p:ph type="subTitle" idx="1"/>
          </p:nvPr>
        </p:nvSpPr>
        <p:spPr>
          <a:xfrm>
            <a:off x="250825" y="2205038"/>
            <a:ext cx="6478588" cy="287337"/>
          </a:xfrm>
        </p:spPr>
        <p:txBody>
          <a:bodyPr anchor="ctr"/>
          <a:lstStyle>
            <a:lvl1pPr marL="0" indent="0">
              <a:buFont typeface="Wingdings" pitchFamily="2" charset="2"/>
              <a:buNone/>
              <a:defRPr>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10294937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2985135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57153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16053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292443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631236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6200406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9698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06056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4322786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2863"/>
            <a:ext cx="2139950" cy="6196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0825" y="42863"/>
            <a:ext cx="6272213" cy="6196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6756916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031903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4"/>
          <p:cNvSpPr>
            <a:spLocks noGrp="1"/>
          </p:cNvSpPr>
          <p:nvPr>
            <p:ph type="body" sz="quarter" idx="10"/>
          </p:nvPr>
        </p:nvSpPr>
        <p:spPr>
          <a:xfrm>
            <a:off x="254000" y="1041400"/>
            <a:ext cx="6489700" cy="393700"/>
          </a:xfrm>
          <a:noFill/>
          <a:ln>
            <a:noFill/>
          </a:ln>
          <a:effectLst/>
          <a:extLst/>
        </p:spPr>
        <p:txBody>
          <a:bodyPr anchor="ctr"/>
          <a:lstStyle>
            <a:lvl1pPr marL="342900" indent="-342900">
              <a:buNone/>
              <a:defRPr lang="en-GB" noProof="0" dirty="0">
                <a:solidFill>
                  <a:srgbClr val="FFFFFF"/>
                </a:solidFill>
              </a:defRPr>
            </a:lvl1pPr>
          </a:lstStyle>
          <a:p>
            <a:pPr lvl="0"/>
            <a:r>
              <a:rPr lang="en-US" noProof="0" smtClean="0"/>
              <a:t>Click to edit Master text styles</a:t>
            </a:r>
          </a:p>
        </p:txBody>
      </p:sp>
    </p:spTree>
    <p:extLst>
      <p:ext uri="{BB962C8B-B14F-4D97-AF65-F5344CB8AC3E}">
        <p14:creationId xmlns:p14="http://schemas.microsoft.com/office/powerpoint/2010/main" val="25842353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436125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628775"/>
            <a:ext cx="4205288"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8513" y="1628775"/>
            <a:ext cx="4206875" cy="461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51699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theme" Target="../theme/theme10.xml"/><Relationship Id="rId12" Type="http://schemas.openxmlformats.org/officeDocument/2006/relationships/image" Target="../media/image7.png"/><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16.xml"/><Relationship Id="rId12" Type="http://schemas.openxmlformats.org/officeDocument/2006/relationships/theme" Target="../theme/theme11.xml"/><Relationship Id="rId13" Type="http://schemas.openxmlformats.org/officeDocument/2006/relationships/image" Target="../media/image7.png"/><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s>
</file>

<file path=ppt/slideMasters/_rels/slideMaster12.xml.rels><?xml version="1.0" encoding="UTF-8" standalone="yes"?>
<Relationships xmlns="http://schemas.openxmlformats.org/package/2006/relationships"><Relationship Id="rId11" Type="http://schemas.openxmlformats.org/officeDocument/2006/relationships/theme" Target="../theme/theme12.xml"/><Relationship Id="rId12" Type="http://schemas.openxmlformats.org/officeDocument/2006/relationships/image" Target="../media/image9.png"/><Relationship Id="rId1" Type="http://schemas.openxmlformats.org/officeDocument/2006/relationships/slideLayout" Target="../slideLayouts/slideLayout117.xml"/><Relationship Id="rId2" Type="http://schemas.openxmlformats.org/officeDocument/2006/relationships/slideLayout" Target="../slideLayouts/slideLayout118.xml"/><Relationship Id="rId3" Type="http://schemas.openxmlformats.org/officeDocument/2006/relationships/slideLayout" Target="../slideLayouts/slideLayout119.xml"/><Relationship Id="rId4" Type="http://schemas.openxmlformats.org/officeDocument/2006/relationships/slideLayout" Target="../slideLayouts/slideLayout120.xml"/><Relationship Id="rId5" Type="http://schemas.openxmlformats.org/officeDocument/2006/relationships/slideLayout" Target="../slideLayouts/slideLayout121.xml"/><Relationship Id="rId6" Type="http://schemas.openxmlformats.org/officeDocument/2006/relationships/slideLayout" Target="../slideLayouts/slideLayout122.xml"/><Relationship Id="rId7" Type="http://schemas.openxmlformats.org/officeDocument/2006/relationships/slideLayout" Target="../slideLayouts/slideLayout123.xml"/><Relationship Id="rId8" Type="http://schemas.openxmlformats.org/officeDocument/2006/relationships/slideLayout" Target="../slideLayouts/slideLayout124.xml"/><Relationship Id="rId9" Type="http://schemas.openxmlformats.org/officeDocument/2006/relationships/slideLayout" Target="../slideLayouts/slideLayout125.xml"/><Relationship Id="rId10" Type="http://schemas.openxmlformats.org/officeDocument/2006/relationships/slideLayout" Target="../slideLayouts/slideLayout126.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37.xml"/><Relationship Id="rId12" Type="http://schemas.openxmlformats.org/officeDocument/2006/relationships/theme" Target="../theme/theme13.xml"/><Relationship Id="rId13" Type="http://schemas.openxmlformats.org/officeDocument/2006/relationships/image" Target="../media/image9.png"/><Relationship Id="rId1" Type="http://schemas.openxmlformats.org/officeDocument/2006/relationships/slideLayout" Target="../slideLayouts/slideLayout127.xml"/><Relationship Id="rId2" Type="http://schemas.openxmlformats.org/officeDocument/2006/relationships/slideLayout" Target="../slideLayouts/slideLayout128.xml"/><Relationship Id="rId3" Type="http://schemas.openxmlformats.org/officeDocument/2006/relationships/slideLayout" Target="../slideLayouts/slideLayout129.xml"/><Relationship Id="rId4" Type="http://schemas.openxmlformats.org/officeDocument/2006/relationships/slideLayout" Target="../slideLayouts/slideLayout130.xml"/><Relationship Id="rId5" Type="http://schemas.openxmlformats.org/officeDocument/2006/relationships/slideLayout" Target="../slideLayouts/slideLayout131.xml"/><Relationship Id="rId6" Type="http://schemas.openxmlformats.org/officeDocument/2006/relationships/slideLayout" Target="../slideLayouts/slideLayout132.xml"/><Relationship Id="rId7" Type="http://schemas.openxmlformats.org/officeDocument/2006/relationships/slideLayout" Target="../slideLayouts/slideLayout133.xml"/><Relationship Id="rId8" Type="http://schemas.openxmlformats.org/officeDocument/2006/relationships/slideLayout" Target="../slideLayouts/slideLayout134.xml"/><Relationship Id="rId9" Type="http://schemas.openxmlformats.org/officeDocument/2006/relationships/slideLayout" Target="../slideLayouts/slideLayout135.xml"/><Relationship Id="rId10" Type="http://schemas.openxmlformats.org/officeDocument/2006/relationships/slideLayout" Target="../slideLayouts/slideLayout136.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48.xml"/><Relationship Id="rId12" Type="http://schemas.openxmlformats.org/officeDocument/2006/relationships/theme" Target="../theme/theme14.xml"/><Relationship Id="rId13" Type="http://schemas.openxmlformats.org/officeDocument/2006/relationships/image" Target="../media/image9.png"/><Relationship Id="rId1" Type="http://schemas.openxmlformats.org/officeDocument/2006/relationships/slideLayout" Target="../slideLayouts/slideLayout138.xml"/><Relationship Id="rId2" Type="http://schemas.openxmlformats.org/officeDocument/2006/relationships/slideLayout" Target="../slideLayouts/slideLayout139.xml"/><Relationship Id="rId3" Type="http://schemas.openxmlformats.org/officeDocument/2006/relationships/slideLayout" Target="../slideLayouts/slideLayout140.xml"/><Relationship Id="rId4" Type="http://schemas.openxmlformats.org/officeDocument/2006/relationships/slideLayout" Target="../slideLayouts/slideLayout141.xml"/><Relationship Id="rId5" Type="http://schemas.openxmlformats.org/officeDocument/2006/relationships/slideLayout" Target="../slideLayouts/slideLayout142.xml"/><Relationship Id="rId6" Type="http://schemas.openxmlformats.org/officeDocument/2006/relationships/slideLayout" Target="../slideLayouts/slideLayout143.xml"/><Relationship Id="rId7" Type="http://schemas.openxmlformats.org/officeDocument/2006/relationships/slideLayout" Target="../slideLayouts/slideLayout144.xml"/><Relationship Id="rId8" Type="http://schemas.openxmlformats.org/officeDocument/2006/relationships/slideLayout" Target="../slideLayouts/slideLayout145.xml"/><Relationship Id="rId9" Type="http://schemas.openxmlformats.org/officeDocument/2006/relationships/slideLayout" Target="../slideLayouts/slideLayout146.xml"/><Relationship Id="rId10" Type="http://schemas.openxmlformats.org/officeDocument/2006/relationships/slideLayout" Target="../slideLayouts/slideLayout147.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59.xml"/><Relationship Id="rId12" Type="http://schemas.openxmlformats.org/officeDocument/2006/relationships/theme" Target="../theme/theme15.xml"/><Relationship Id="rId13" Type="http://schemas.openxmlformats.org/officeDocument/2006/relationships/image" Target="../media/image11.png"/><Relationship Id="rId1" Type="http://schemas.openxmlformats.org/officeDocument/2006/relationships/slideLayout" Target="../slideLayouts/slideLayout149.xml"/><Relationship Id="rId2" Type="http://schemas.openxmlformats.org/officeDocument/2006/relationships/slideLayout" Target="../slideLayouts/slideLayout150.xml"/><Relationship Id="rId3" Type="http://schemas.openxmlformats.org/officeDocument/2006/relationships/slideLayout" Target="../slideLayouts/slideLayout151.xml"/><Relationship Id="rId4" Type="http://schemas.openxmlformats.org/officeDocument/2006/relationships/slideLayout" Target="../slideLayouts/slideLayout152.xml"/><Relationship Id="rId5" Type="http://schemas.openxmlformats.org/officeDocument/2006/relationships/slideLayout" Target="../slideLayouts/slideLayout153.xml"/><Relationship Id="rId6" Type="http://schemas.openxmlformats.org/officeDocument/2006/relationships/slideLayout" Target="../slideLayouts/slideLayout154.xml"/><Relationship Id="rId7" Type="http://schemas.openxmlformats.org/officeDocument/2006/relationships/slideLayout" Target="../slideLayouts/slideLayout155.xml"/><Relationship Id="rId8" Type="http://schemas.openxmlformats.org/officeDocument/2006/relationships/slideLayout" Target="../slideLayouts/slideLayout156.xml"/><Relationship Id="rId9" Type="http://schemas.openxmlformats.org/officeDocument/2006/relationships/slideLayout" Target="../slideLayouts/slideLayout157.xml"/><Relationship Id="rId10" Type="http://schemas.openxmlformats.org/officeDocument/2006/relationships/slideLayout" Target="../slideLayouts/slideLayout158.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0.xml"/><Relationship Id="rId12" Type="http://schemas.openxmlformats.org/officeDocument/2006/relationships/theme" Target="../theme/theme16.xml"/><Relationship Id="rId13" Type="http://schemas.openxmlformats.org/officeDocument/2006/relationships/image" Target="../media/image11.png"/><Relationship Id="rId1" Type="http://schemas.openxmlformats.org/officeDocument/2006/relationships/slideLayout" Target="../slideLayouts/slideLayout160.xml"/><Relationship Id="rId2" Type="http://schemas.openxmlformats.org/officeDocument/2006/relationships/slideLayout" Target="../slideLayouts/slideLayout161.xml"/><Relationship Id="rId3" Type="http://schemas.openxmlformats.org/officeDocument/2006/relationships/slideLayout" Target="../slideLayouts/slideLayout162.xml"/><Relationship Id="rId4" Type="http://schemas.openxmlformats.org/officeDocument/2006/relationships/slideLayout" Target="../slideLayouts/slideLayout163.xml"/><Relationship Id="rId5" Type="http://schemas.openxmlformats.org/officeDocument/2006/relationships/slideLayout" Target="../slideLayouts/slideLayout164.xml"/><Relationship Id="rId6" Type="http://schemas.openxmlformats.org/officeDocument/2006/relationships/slideLayout" Target="../slideLayouts/slideLayout165.xml"/><Relationship Id="rId7" Type="http://schemas.openxmlformats.org/officeDocument/2006/relationships/slideLayout" Target="../slideLayouts/slideLayout166.xml"/><Relationship Id="rId8" Type="http://schemas.openxmlformats.org/officeDocument/2006/relationships/slideLayout" Target="../slideLayouts/slideLayout167.xml"/><Relationship Id="rId9" Type="http://schemas.openxmlformats.org/officeDocument/2006/relationships/slideLayout" Target="../slideLayouts/slideLayout168.xml"/><Relationship Id="rId10" Type="http://schemas.openxmlformats.org/officeDocument/2006/relationships/slideLayout" Target="../slideLayouts/slideLayout169.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1.xml"/><Relationship Id="rId12" Type="http://schemas.openxmlformats.org/officeDocument/2006/relationships/theme" Target="../theme/theme17.xml"/><Relationship Id="rId13" Type="http://schemas.openxmlformats.org/officeDocument/2006/relationships/image" Target="../media/image11.png"/><Relationship Id="rId1" Type="http://schemas.openxmlformats.org/officeDocument/2006/relationships/slideLayout" Target="../slideLayouts/slideLayout171.xml"/><Relationship Id="rId2" Type="http://schemas.openxmlformats.org/officeDocument/2006/relationships/slideLayout" Target="../slideLayouts/slideLayout172.xml"/><Relationship Id="rId3" Type="http://schemas.openxmlformats.org/officeDocument/2006/relationships/slideLayout" Target="../slideLayouts/slideLayout173.xml"/><Relationship Id="rId4" Type="http://schemas.openxmlformats.org/officeDocument/2006/relationships/slideLayout" Target="../slideLayouts/slideLayout174.xml"/><Relationship Id="rId5" Type="http://schemas.openxmlformats.org/officeDocument/2006/relationships/slideLayout" Target="../slideLayouts/slideLayout175.xml"/><Relationship Id="rId6" Type="http://schemas.openxmlformats.org/officeDocument/2006/relationships/slideLayout" Target="../slideLayouts/slideLayout176.xml"/><Relationship Id="rId7" Type="http://schemas.openxmlformats.org/officeDocument/2006/relationships/slideLayout" Target="../slideLayouts/slideLayout177.xml"/><Relationship Id="rId8" Type="http://schemas.openxmlformats.org/officeDocument/2006/relationships/slideLayout" Target="../slideLayouts/slideLayout178.xml"/><Relationship Id="rId9" Type="http://schemas.openxmlformats.org/officeDocument/2006/relationships/slideLayout" Target="../slideLayouts/slideLayout179.xml"/><Relationship Id="rId10" Type="http://schemas.openxmlformats.org/officeDocument/2006/relationships/slideLayout" Target="../slideLayouts/slideLayout180.xml"/></Relationships>
</file>

<file path=ppt/slideMasters/_rels/slideMaster18.xml.rels><?xml version="1.0" encoding="UTF-8" standalone="yes"?>
<Relationships xmlns="http://schemas.openxmlformats.org/package/2006/relationships"><Relationship Id="rId11" Type="http://schemas.openxmlformats.org/officeDocument/2006/relationships/theme" Target="../theme/theme18.xml"/><Relationship Id="rId12" Type="http://schemas.openxmlformats.org/officeDocument/2006/relationships/image" Target="../media/image13.png"/><Relationship Id="rId1" Type="http://schemas.openxmlformats.org/officeDocument/2006/relationships/slideLayout" Target="../slideLayouts/slideLayout182.xml"/><Relationship Id="rId2" Type="http://schemas.openxmlformats.org/officeDocument/2006/relationships/slideLayout" Target="../slideLayouts/slideLayout183.xml"/><Relationship Id="rId3" Type="http://schemas.openxmlformats.org/officeDocument/2006/relationships/slideLayout" Target="../slideLayouts/slideLayout184.xml"/><Relationship Id="rId4" Type="http://schemas.openxmlformats.org/officeDocument/2006/relationships/slideLayout" Target="../slideLayouts/slideLayout185.xml"/><Relationship Id="rId5" Type="http://schemas.openxmlformats.org/officeDocument/2006/relationships/slideLayout" Target="../slideLayouts/slideLayout186.xml"/><Relationship Id="rId6" Type="http://schemas.openxmlformats.org/officeDocument/2006/relationships/slideLayout" Target="../slideLayouts/slideLayout187.xml"/><Relationship Id="rId7" Type="http://schemas.openxmlformats.org/officeDocument/2006/relationships/slideLayout" Target="../slideLayouts/slideLayout188.xml"/><Relationship Id="rId8" Type="http://schemas.openxmlformats.org/officeDocument/2006/relationships/slideLayout" Target="../slideLayouts/slideLayout189.xml"/><Relationship Id="rId9" Type="http://schemas.openxmlformats.org/officeDocument/2006/relationships/slideLayout" Target="../slideLayouts/slideLayout190.xml"/><Relationship Id="rId10" Type="http://schemas.openxmlformats.org/officeDocument/2006/relationships/slideLayout" Target="../slideLayouts/slideLayout191.xml"/></Relationships>
</file>

<file path=ppt/slideMasters/_rels/slideMaster19.xml.rels><?xml version="1.0" encoding="UTF-8" standalone="yes"?>
<Relationships xmlns="http://schemas.openxmlformats.org/package/2006/relationships"><Relationship Id="rId11" Type="http://schemas.openxmlformats.org/officeDocument/2006/relationships/theme" Target="../theme/theme19.xml"/><Relationship Id="rId12" Type="http://schemas.openxmlformats.org/officeDocument/2006/relationships/image" Target="../media/image13.png"/><Relationship Id="rId1" Type="http://schemas.openxmlformats.org/officeDocument/2006/relationships/slideLayout" Target="../slideLayouts/slideLayout192.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12.xml"/><Relationship Id="rId12" Type="http://schemas.openxmlformats.org/officeDocument/2006/relationships/theme" Target="../theme/theme20.xml"/><Relationship Id="rId13" Type="http://schemas.openxmlformats.org/officeDocument/2006/relationships/image" Target="../media/image13.png"/><Relationship Id="rId1" Type="http://schemas.openxmlformats.org/officeDocument/2006/relationships/slideLayout" Target="../slideLayouts/slideLayout202.xml"/><Relationship Id="rId2" Type="http://schemas.openxmlformats.org/officeDocument/2006/relationships/slideLayout" Target="../slideLayouts/slideLayout203.xml"/><Relationship Id="rId3" Type="http://schemas.openxmlformats.org/officeDocument/2006/relationships/slideLayout" Target="../slideLayouts/slideLayout204.xml"/><Relationship Id="rId4" Type="http://schemas.openxmlformats.org/officeDocument/2006/relationships/slideLayout" Target="../slideLayouts/slideLayout205.xml"/><Relationship Id="rId5" Type="http://schemas.openxmlformats.org/officeDocument/2006/relationships/slideLayout" Target="../slideLayouts/slideLayout206.xml"/><Relationship Id="rId6" Type="http://schemas.openxmlformats.org/officeDocument/2006/relationships/slideLayout" Target="../slideLayouts/slideLayout207.xml"/><Relationship Id="rId7" Type="http://schemas.openxmlformats.org/officeDocument/2006/relationships/slideLayout" Target="../slideLayouts/slideLayout208.xml"/><Relationship Id="rId8" Type="http://schemas.openxmlformats.org/officeDocument/2006/relationships/slideLayout" Target="../slideLayouts/slideLayout209.xml"/><Relationship Id="rId9" Type="http://schemas.openxmlformats.org/officeDocument/2006/relationships/slideLayout" Target="../slideLayouts/slideLayout210.xml"/><Relationship Id="rId10" Type="http://schemas.openxmlformats.org/officeDocument/2006/relationships/slideLayout" Target="../slideLayouts/slideLayout211.xml"/></Relationships>
</file>

<file path=ppt/slideMasters/_rels/slideMaster21.xml.rels><?xml version="1.0" encoding="UTF-8" standalone="yes"?>
<Relationships xmlns="http://schemas.openxmlformats.org/package/2006/relationships"><Relationship Id="rId11" Type="http://schemas.openxmlformats.org/officeDocument/2006/relationships/theme" Target="../theme/theme21.xml"/><Relationship Id="rId12" Type="http://schemas.openxmlformats.org/officeDocument/2006/relationships/image" Target="../media/image15.png"/><Relationship Id="rId1" Type="http://schemas.openxmlformats.org/officeDocument/2006/relationships/slideLayout" Target="../slideLayouts/slideLayout213.xml"/><Relationship Id="rId2" Type="http://schemas.openxmlformats.org/officeDocument/2006/relationships/slideLayout" Target="../slideLayouts/slideLayout214.xml"/><Relationship Id="rId3" Type="http://schemas.openxmlformats.org/officeDocument/2006/relationships/slideLayout" Target="../slideLayouts/slideLayout215.xml"/><Relationship Id="rId4" Type="http://schemas.openxmlformats.org/officeDocument/2006/relationships/slideLayout" Target="../slideLayouts/slideLayout216.xml"/><Relationship Id="rId5" Type="http://schemas.openxmlformats.org/officeDocument/2006/relationships/slideLayout" Target="../slideLayouts/slideLayout217.xml"/><Relationship Id="rId6" Type="http://schemas.openxmlformats.org/officeDocument/2006/relationships/slideLayout" Target="../slideLayouts/slideLayout218.xml"/><Relationship Id="rId7" Type="http://schemas.openxmlformats.org/officeDocument/2006/relationships/slideLayout" Target="../slideLayouts/slideLayout219.xml"/><Relationship Id="rId8" Type="http://schemas.openxmlformats.org/officeDocument/2006/relationships/slideLayout" Target="../slideLayouts/slideLayout220.xml"/><Relationship Id="rId9" Type="http://schemas.openxmlformats.org/officeDocument/2006/relationships/slideLayout" Target="../slideLayouts/slideLayout221.xml"/><Relationship Id="rId10" Type="http://schemas.openxmlformats.org/officeDocument/2006/relationships/slideLayout" Target="../slideLayouts/slideLayout222.xml"/></Relationships>
</file>

<file path=ppt/slideMasters/_rels/slideMaster22.xml.rels><?xml version="1.0" encoding="UTF-8" standalone="yes"?>
<Relationships xmlns="http://schemas.openxmlformats.org/package/2006/relationships"><Relationship Id="rId11" Type="http://schemas.openxmlformats.org/officeDocument/2006/relationships/theme" Target="../theme/theme22.xml"/><Relationship Id="rId12" Type="http://schemas.openxmlformats.org/officeDocument/2006/relationships/image" Target="../media/image15.png"/><Relationship Id="rId1" Type="http://schemas.openxmlformats.org/officeDocument/2006/relationships/slideLayout" Target="../slideLayouts/slideLayout223.xml"/><Relationship Id="rId2" Type="http://schemas.openxmlformats.org/officeDocument/2006/relationships/slideLayout" Target="../slideLayouts/slideLayout224.xml"/><Relationship Id="rId3" Type="http://schemas.openxmlformats.org/officeDocument/2006/relationships/slideLayout" Target="../slideLayouts/slideLayout225.xml"/><Relationship Id="rId4" Type="http://schemas.openxmlformats.org/officeDocument/2006/relationships/slideLayout" Target="../slideLayouts/slideLayout226.xml"/><Relationship Id="rId5" Type="http://schemas.openxmlformats.org/officeDocument/2006/relationships/slideLayout" Target="../slideLayouts/slideLayout227.xml"/><Relationship Id="rId6" Type="http://schemas.openxmlformats.org/officeDocument/2006/relationships/slideLayout" Target="../slideLayouts/slideLayout228.xml"/><Relationship Id="rId7" Type="http://schemas.openxmlformats.org/officeDocument/2006/relationships/slideLayout" Target="../slideLayouts/slideLayout229.xml"/><Relationship Id="rId8" Type="http://schemas.openxmlformats.org/officeDocument/2006/relationships/slideLayout" Target="../slideLayouts/slideLayout230.xml"/><Relationship Id="rId9" Type="http://schemas.openxmlformats.org/officeDocument/2006/relationships/slideLayout" Target="../slideLayouts/slideLayout231.xml"/><Relationship Id="rId10"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11" Type="http://schemas.openxmlformats.org/officeDocument/2006/relationships/slideLayout" Target="../slideLayouts/slideLayout243.xml"/><Relationship Id="rId12" Type="http://schemas.openxmlformats.org/officeDocument/2006/relationships/theme" Target="../theme/theme23.xml"/><Relationship Id="rId13" Type="http://schemas.openxmlformats.org/officeDocument/2006/relationships/image" Target="../media/image15.png"/><Relationship Id="rId1" Type="http://schemas.openxmlformats.org/officeDocument/2006/relationships/slideLayout" Target="../slideLayouts/slideLayout233.xml"/><Relationship Id="rId2" Type="http://schemas.openxmlformats.org/officeDocument/2006/relationships/slideLayout" Target="../slideLayouts/slideLayout234.xml"/><Relationship Id="rId3" Type="http://schemas.openxmlformats.org/officeDocument/2006/relationships/slideLayout" Target="../slideLayouts/slideLayout235.xml"/><Relationship Id="rId4" Type="http://schemas.openxmlformats.org/officeDocument/2006/relationships/slideLayout" Target="../slideLayouts/slideLayout236.xml"/><Relationship Id="rId5" Type="http://schemas.openxmlformats.org/officeDocument/2006/relationships/slideLayout" Target="../slideLayouts/slideLayout237.xml"/><Relationship Id="rId6" Type="http://schemas.openxmlformats.org/officeDocument/2006/relationships/slideLayout" Target="../slideLayouts/slideLayout238.xml"/><Relationship Id="rId7" Type="http://schemas.openxmlformats.org/officeDocument/2006/relationships/slideLayout" Target="../slideLayouts/slideLayout239.xml"/><Relationship Id="rId8" Type="http://schemas.openxmlformats.org/officeDocument/2006/relationships/slideLayout" Target="../slideLayouts/slideLayout240.xml"/><Relationship Id="rId9" Type="http://schemas.openxmlformats.org/officeDocument/2006/relationships/slideLayout" Target="../slideLayouts/slideLayout241.xml"/><Relationship Id="rId10" Type="http://schemas.openxmlformats.org/officeDocument/2006/relationships/slideLayout" Target="../slideLayouts/slideLayout242.xml"/></Relationships>
</file>

<file path=ppt/slideMasters/_rels/slideMaster24.xml.rels><?xml version="1.0" encoding="UTF-8" standalone="yes"?>
<Relationships xmlns="http://schemas.openxmlformats.org/package/2006/relationships"><Relationship Id="rId11" Type="http://schemas.openxmlformats.org/officeDocument/2006/relationships/slideLayout" Target="../slideLayouts/slideLayout254.xml"/><Relationship Id="rId12" Type="http://schemas.openxmlformats.org/officeDocument/2006/relationships/slideLayout" Target="../slideLayouts/slideLayout255.xml"/><Relationship Id="rId13" Type="http://schemas.openxmlformats.org/officeDocument/2006/relationships/slideLayout" Target="../slideLayouts/slideLayout256.xml"/><Relationship Id="rId14" Type="http://schemas.openxmlformats.org/officeDocument/2006/relationships/theme" Target="../theme/theme24.xml"/><Relationship Id="rId1" Type="http://schemas.openxmlformats.org/officeDocument/2006/relationships/slideLayout" Target="../slideLayouts/slideLayout244.xml"/><Relationship Id="rId2" Type="http://schemas.openxmlformats.org/officeDocument/2006/relationships/slideLayout" Target="../slideLayouts/slideLayout245.xml"/><Relationship Id="rId3" Type="http://schemas.openxmlformats.org/officeDocument/2006/relationships/slideLayout" Target="../slideLayouts/slideLayout246.xml"/><Relationship Id="rId4" Type="http://schemas.openxmlformats.org/officeDocument/2006/relationships/slideLayout" Target="../slideLayouts/slideLayout247.xml"/><Relationship Id="rId5" Type="http://schemas.openxmlformats.org/officeDocument/2006/relationships/slideLayout" Target="../slideLayouts/slideLayout248.xml"/><Relationship Id="rId6" Type="http://schemas.openxmlformats.org/officeDocument/2006/relationships/slideLayout" Target="../slideLayouts/slideLayout249.xml"/><Relationship Id="rId7" Type="http://schemas.openxmlformats.org/officeDocument/2006/relationships/slideLayout" Target="../slideLayouts/slideLayout250.xml"/><Relationship Id="rId8" Type="http://schemas.openxmlformats.org/officeDocument/2006/relationships/slideLayout" Target="../slideLayouts/slideLayout251.xml"/><Relationship Id="rId9" Type="http://schemas.openxmlformats.org/officeDocument/2006/relationships/slideLayout" Target="../slideLayouts/slideLayout252.xml"/><Relationship Id="rId10" Type="http://schemas.openxmlformats.org/officeDocument/2006/relationships/slideLayout" Target="../slideLayouts/slideLayout253.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1.png"/></Relationships>
</file>

<file path=ppt/slideMasters/_rels/slideMaster26.xml.rels><?xml version="1.0" encoding="UTF-8" standalone="yes"?>
<Relationships xmlns="http://schemas.openxmlformats.org/package/2006/relationships"><Relationship Id="rId11" Type="http://schemas.openxmlformats.org/officeDocument/2006/relationships/slideLayout" Target="../slideLayouts/slideLayout267.xml"/><Relationship Id="rId12" Type="http://schemas.openxmlformats.org/officeDocument/2006/relationships/slideLayout" Target="../slideLayouts/slideLayout268.xml"/><Relationship Id="rId13" Type="http://schemas.openxmlformats.org/officeDocument/2006/relationships/slideLayout" Target="../slideLayouts/slideLayout269.xml"/><Relationship Id="rId14" Type="http://schemas.openxmlformats.org/officeDocument/2006/relationships/theme" Target="../theme/theme26.xml"/><Relationship Id="rId15" Type="http://schemas.openxmlformats.org/officeDocument/2006/relationships/image" Target="../media/image1.png"/><Relationship Id="rId1" Type="http://schemas.openxmlformats.org/officeDocument/2006/relationships/slideLayout" Target="../slideLayouts/slideLayout257.xml"/><Relationship Id="rId2" Type="http://schemas.openxmlformats.org/officeDocument/2006/relationships/slideLayout" Target="../slideLayouts/slideLayout258.xml"/><Relationship Id="rId3" Type="http://schemas.openxmlformats.org/officeDocument/2006/relationships/slideLayout" Target="../slideLayouts/slideLayout259.xml"/><Relationship Id="rId4" Type="http://schemas.openxmlformats.org/officeDocument/2006/relationships/slideLayout" Target="../slideLayouts/slideLayout260.xml"/><Relationship Id="rId5" Type="http://schemas.openxmlformats.org/officeDocument/2006/relationships/slideLayout" Target="../slideLayouts/slideLayout261.xml"/><Relationship Id="rId6" Type="http://schemas.openxmlformats.org/officeDocument/2006/relationships/slideLayout" Target="../slideLayouts/slideLayout262.xml"/><Relationship Id="rId7" Type="http://schemas.openxmlformats.org/officeDocument/2006/relationships/slideLayout" Target="../slideLayouts/slideLayout263.xml"/><Relationship Id="rId8" Type="http://schemas.openxmlformats.org/officeDocument/2006/relationships/slideLayout" Target="../slideLayouts/slideLayout264.xml"/><Relationship Id="rId9" Type="http://schemas.openxmlformats.org/officeDocument/2006/relationships/slideLayout" Target="../slideLayouts/slideLayout265.xml"/><Relationship Id="rId10" Type="http://schemas.openxmlformats.org/officeDocument/2006/relationships/slideLayout" Target="../slideLayouts/slideLayout26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theme" Target="../theme/theme3.xml"/><Relationship Id="rId13" Type="http://schemas.openxmlformats.org/officeDocument/2006/relationships/image" Target="../media/image2.pn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theme" Target="../theme/theme4.xml"/><Relationship Id="rId13" Type="http://schemas.openxmlformats.org/officeDocument/2006/relationships/image" Target="../media/image2.pn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4.xml"/><Relationship Id="rId12" Type="http://schemas.openxmlformats.org/officeDocument/2006/relationships/theme" Target="../theme/theme5.xml"/><Relationship Id="rId13" Type="http://schemas.openxmlformats.org/officeDocument/2006/relationships/image" Target="../media/image2.png"/><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11" Type="http://schemas.openxmlformats.org/officeDocument/2006/relationships/theme" Target="../theme/theme6.xml"/><Relationship Id="rId12" Type="http://schemas.openxmlformats.org/officeDocument/2006/relationships/image" Target="../media/image5.png"/><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11" Type="http://schemas.openxmlformats.org/officeDocument/2006/relationships/theme" Target="../theme/theme7.xml"/><Relationship Id="rId12" Type="http://schemas.openxmlformats.org/officeDocument/2006/relationships/image" Target="../media/image5.png"/><Relationship Id="rId1" Type="http://schemas.openxmlformats.org/officeDocument/2006/relationships/slideLayout" Target="../slideLayouts/slideLayout65.xml"/><Relationship Id="rId2" Type="http://schemas.openxmlformats.org/officeDocument/2006/relationships/slideLayout" Target="../slideLayouts/slideLayout66.xml"/><Relationship Id="rId3" Type="http://schemas.openxmlformats.org/officeDocument/2006/relationships/slideLayout" Target="../slideLayouts/slideLayout67.xml"/><Relationship Id="rId4" Type="http://schemas.openxmlformats.org/officeDocument/2006/relationships/slideLayout" Target="../slideLayouts/slideLayout68.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 Id="rId9" Type="http://schemas.openxmlformats.org/officeDocument/2006/relationships/slideLayout" Target="../slideLayouts/slideLayout73.xml"/><Relationship Id="rId10"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5.xml"/><Relationship Id="rId12" Type="http://schemas.openxmlformats.org/officeDocument/2006/relationships/theme" Target="../theme/theme8.xml"/><Relationship Id="rId13" Type="http://schemas.openxmlformats.org/officeDocument/2006/relationships/image" Target="../media/image5.png"/><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9" Type="http://schemas.openxmlformats.org/officeDocument/2006/relationships/slideLayout" Target="../slideLayouts/slideLayout83.xml"/><Relationship Id="rId10"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11" Type="http://schemas.openxmlformats.org/officeDocument/2006/relationships/theme" Target="../theme/theme9.xml"/><Relationship Id="rId12" Type="http://schemas.openxmlformats.org/officeDocument/2006/relationships/image" Target="../media/image7.png"/><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 Id="rId9" Type="http://schemas.openxmlformats.org/officeDocument/2006/relationships/slideLayout" Target="../slideLayouts/slideLayout94.xml"/><Relationship Id="rId10"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blue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2"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838" r:id="rId1"/>
    <p:sldLayoutId id="2147486839" r:id="rId2"/>
    <p:sldLayoutId id="2147486840" r:id="rId3"/>
    <p:sldLayoutId id="2147486841" r:id="rId4"/>
    <p:sldLayoutId id="2147486842" r:id="rId5"/>
    <p:sldLayoutId id="2147486843" r:id="rId6"/>
    <p:sldLayoutId id="2147486844" r:id="rId7"/>
    <p:sldLayoutId id="2147486845" r:id="rId8"/>
    <p:sldLayoutId id="2147486846" r:id="rId9"/>
    <p:sldLayoutId id="2147486847"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pink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1268"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30" r:id="rId1"/>
    <p:sldLayoutId id="2147486931" r:id="rId2"/>
    <p:sldLayoutId id="2147486932" r:id="rId3"/>
    <p:sldLayoutId id="2147486933" r:id="rId4"/>
    <p:sldLayoutId id="2147486934" r:id="rId5"/>
    <p:sldLayoutId id="2147486935" r:id="rId6"/>
    <p:sldLayoutId id="2147486936" r:id="rId7"/>
    <p:sldLayoutId id="2147486937" r:id="rId8"/>
    <p:sldLayoutId id="2147486938" r:id="rId9"/>
    <p:sldLayoutId id="2147486939"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9" descr="pink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2295"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40" r:id="rId1"/>
    <p:sldLayoutId id="2147486941" r:id="rId2"/>
    <p:sldLayoutId id="2147486942" r:id="rId3"/>
    <p:sldLayoutId id="2147486943" r:id="rId4"/>
    <p:sldLayoutId id="2147486944" r:id="rId5"/>
    <p:sldLayoutId id="2147486945" r:id="rId6"/>
    <p:sldLayoutId id="2147486946" r:id="rId7"/>
    <p:sldLayoutId id="2147486947" r:id="rId8"/>
    <p:sldLayoutId id="2147486948" r:id="rId9"/>
    <p:sldLayoutId id="2147486949" r:id="rId10"/>
    <p:sldLayoutId id="2147486950"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7" descr="purple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3317"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80" r:id="rId1"/>
    <p:sldLayoutId id="2147486951" r:id="rId2"/>
    <p:sldLayoutId id="2147486952" r:id="rId3"/>
    <p:sldLayoutId id="2147486953" r:id="rId4"/>
    <p:sldLayoutId id="2147486954" r:id="rId5"/>
    <p:sldLayoutId id="2147486955" r:id="rId6"/>
    <p:sldLayoutId id="2147486956" r:id="rId7"/>
    <p:sldLayoutId id="2147486957" r:id="rId8"/>
    <p:sldLayoutId id="2147486958" r:id="rId9"/>
    <p:sldLayoutId id="2147486959"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6" descr="purple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4340"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60" r:id="rId1"/>
    <p:sldLayoutId id="2147486961" r:id="rId2"/>
    <p:sldLayoutId id="2147486962" r:id="rId3"/>
    <p:sldLayoutId id="2147486963" r:id="rId4"/>
    <p:sldLayoutId id="2147486964" r:id="rId5"/>
    <p:sldLayoutId id="2147486965" r:id="rId6"/>
    <p:sldLayoutId id="2147486966" r:id="rId7"/>
    <p:sldLayoutId id="2147486967" r:id="rId8"/>
    <p:sldLayoutId id="2147486968" r:id="rId9"/>
    <p:sldLayoutId id="2147486969" r:id="rId10"/>
    <p:sldLayoutId id="2147486970"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9" descr="purple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5367"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71" r:id="rId1"/>
    <p:sldLayoutId id="2147486972" r:id="rId2"/>
    <p:sldLayoutId id="2147486973" r:id="rId3"/>
    <p:sldLayoutId id="2147486974" r:id="rId4"/>
    <p:sldLayoutId id="2147486975" r:id="rId5"/>
    <p:sldLayoutId id="2147486976" r:id="rId6"/>
    <p:sldLayoutId id="2147486977" r:id="rId7"/>
    <p:sldLayoutId id="2147486978" r:id="rId8"/>
    <p:sldLayoutId id="2147486979" r:id="rId9"/>
    <p:sldLayoutId id="2147486980" r:id="rId10"/>
    <p:sldLayoutId id="2147486981"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7" descr="red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6389"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81" r:id="rId1"/>
    <p:sldLayoutId id="2147486982" r:id="rId2"/>
    <p:sldLayoutId id="2147486983" r:id="rId3"/>
    <p:sldLayoutId id="2147486984" r:id="rId4"/>
    <p:sldLayoutId id="2147486985" r:id="rId5"/>
    <p:sldLayoutId id="2147486986" r:id="rId6"/>
    <p:sldLayoutId id="2147486987" r:id="rId7"/>
    <p:sldLayoutId id="2147486988" r:id="rId8"/>
    <p:sldLayoutId id="2147486989" r:id="rId9"/>
    <p:sldLayoutId id="2147486990" r:id="rId10"/>
    <p:sldLayoutId id="2147486991"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410" name="Picture 6" descr="red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7412"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92" r:id="rId1"/>
    <p:sldLayoutId id="2147486993" r:id="rId2"/>
    <p:sldLayoutId id="2147486994" r:id="rId3"/>
    <p:sldLayoutId id="2147486995" r:id="rId4"/>
    <p:sldLayoutId id="2147486996" r:id="rId5"/>
    <p:sldLayoutId id="2147486997" r:id="rId6"/>
    <p:sldLayoutId id="2147486998" r:id="rId7"/>
    <p:sldLayoutId id="2147486999" r:id="rId8"/>
    <p:sldLayoutId id="2147487000" r:id="rId9"/>
    <p:sldLayoutId id="2147487001" r:id="rId10"/>
    <p:sldLayoutId id="2147487002"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9" descr="red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8439"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03" r:id="rId1"/>
    <p:sldLayoutId id="2147487004" r:id="rId2"/>
    <p:sldLayoutId id="2147487005" r:id="rId3"/>
    <p:sldLayoutId id="2147487006" r:id="rId4"/>
    <p:sldLayoutId id="2147487007" r:id="rId5"/>
    <p:sldLayoutId id="2147487008" r:id="rId6"/>
    <p:sldLayoutId id="2147487009" r:id="rId7"/>
    <p:sldLayoutId id="2147487010" r:id="rId8"/>
    <p:sldLayoutId id="2147487011" r:id="rId9"/>
    <p:sldLayoutId id="2147487012" r:id="rId10"/>
    <p:sldLayoutId id="2147487013"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58" name="Picture 7" descr="teal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9461"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82" r:id="rId1"/>
    <p:sldLayoutId id="2147487014" r:id="rId2"/>
    <p:sldLayoutId id="2147487015" r:id="rId3"/>
    <p:sldLayoutId id="2147487016" r:id="rId4"/>
    <p:sldLayoutId id="2147487017" r:id="rId5"/>
    <p:sldLayoutId id="2147487018" r:id="rId6"/>
    <p:sldLayoutId id="2147487019" r:id="rId7"/>
    <p:sldLayoutId id="2147487020" r:id="rId8"/>
    <p:sldLayoutId id="2147487021" r:id="rId9"/>
    <p:sldLayoutId id="2147487022"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482" name="Picture 6" descr="teal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484"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23" r:id="rId1"/>
    <p:sldLayoutId id="2147487024" r:id="rId2"/>
    <p:sldLayoutId id="2147487025" r:id="rId3"/>
    <p:sldLayoutId id="2147487026" r:id="rId4"/>
    <p:sldLayoutId id="2147487027" r:id="rId5"/>
    <p:sldLayoutId id="2147487028" r:id="rId6"/>
    <p:sldLayoutId id="2147487029" r:id="rId7"/>
    <p:sldLayoutId id="2147487030" r:id="rId8"/>
    <p:sldLayoutId id="2147487031" r:id="rId9"/>
    <p:sldLayoutId id="2147487032"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7" name="Picture 3" descr="blue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079"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848" r:id="rId1"/>
    <p:sldLayoutId id="2147486849" r:id="rId2"/>
    <p:sldLayoutId id="2147486850" r:id="rId3"/>
    <p:sldLayoutId id="2147486851" r:id="rId4"/>
    <p:sldLayoutId id="2147486852" r:id="rId5"/>
    <p:sldLayoutId id="2147486853" r:id="rId6"/>
    <p:sldLayoutId id="2147486854" r:id="rId7"/>
    <p:sldLayoutId id="2147486855" r:id="rId8"/>
    <p:sldLayoutId id="2147486856" r:id="rId9"/>
    <p:sldLayoutId id="2147486857" r:id="rId10"/>
    <p:sldLayoutId id="2147486858"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506" name="Picture 9" descr="teal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1511"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33" r:id="rId1"/>
    <p:sldLayoutId id="2147487034" r:id="rId2"/>
    <p:sldLayoutId id="2147487035" r:id="rId3"/>
    <p:sldLayoutId id="2147487036" r:id="rId4"/>
    <p:sldLayoutId id="2147487037" r:id="rId5"/>
    <p:sldLayoutId id="2147487038" r:id="rId6"/>
    <p:sldLayoutId id="2147487039" r:id="rId7"/>
    <p:sldLayoutId id="2147487040" r:id="rId8"/>
    <p:sldLayoutId id="2147487041" r:id="rId9"/>
    <p:sldLayoutId id="2147487042" r:id="rId10"/>
    <p:sldLayoutId id="2147487043"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530" name="Picture 7" descr="yellow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2533"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83" r:id="rId1"/>
    <p:sldLayoutId id="2147487044" r:id="rId2"/>
    <p:sldLayoutId id="2147487045" r:id="rId3"/>
    <p:sldLayoutId id="2147487046" r:id="rId4"/>
    <p:sldLayoutId id="2147487047" r:id="rId5"/>
    <p:sldLayoutId id="2147487048" r:id="rId6"/>
    <p:sldLayoutId id="2147487049" r:id="rId7"/>
    <p:sldLayoutId id="2147487050" r:id="rId8"/>
    <p:sldLayoutId id="2147487051" r:id="rId9"/>
    <p:sldLayoutId id="2147487052"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6" descr="yellow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3556"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53" r:id="rId1"/>
    <p:sldLayoutId id="2147487054" r:id="rId2"/>
    <p:sldLayoutId id="2147487055" r:id="rId3"/>
    <p:sldLayoutId id="2147487056" r:id="rId4"/>
    <p:sldLayoutId id="2147487057" r:id="rId5"/>
    <p:sldLayoutId id="2147487058" r:id="rId6"/>
    <p:sldLayoutId id="2147487059" r:id="rId7"/>
    <p:sldLayoutId id="2147487060" r:id="rId8"/>
    <p:sldLayoutId id="2147487061" r:id="rId9"/>
    <p:sldLayoutId id="2147487062"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9" descr="yellow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4583"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63" r:id="rId1"/>
    <p:sldLayoutId id="2147487064" r:id="rId2"/>
    <p:sldLayoutId id="2147487065" r:id="rId3"/>
    <p:sldLayoutId id="2147487066" r:id="rId4"/>
    <p:sldLayoutId id="2147487067" r:id="rId5"/>
    <p:sldLayoutId id="2147487068" r:id="rId6"/>
    <p:sldLayoutId id="2147487069" r:id="rId7"/>
    <p:sldLayoutId id="2147487070" r:id="rId8"/>
    <p:sldLayoutId id="2147487071" r:id="rId9"/>
    <p:sldLayoutId id="2147487072" r:id="rId10"/>
    <p:sldLayoutId id="2147487073"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7" name="Rectangle 8"/>
          <p:cNvSpPr>
            <a:spLocks noChangeArrowheads="1"/>
          </p:cNvSpPr>
          <p:nvPr/>
        </p:nvSpPr>
        <p:spPr bwMode="gray">
          <a:xfrm>
            <a:off x="0" y="0"/>
            <a:ext cx="885825" cy="13652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26628" name="Rectangle 11"/>
          <p:cNvSpPr>
            <a:spLocks noChangeArrowheads="1"/>
          </p:cNvSpPr>
          <p:nvPr/>
        </p:nvSpPr>
        <p:spPr bwMode="gray">
          <a:xfrm>
            <a:off x="0" y="1252538"/>
            <a:ext cx="885825" cy="120650"/>
          </a:xfrm>
          <a:prstGeom prst="rect">
            <a:avLst/>
          </a:prstGeom>
          <a:solidFill>
            <a:srgbClr val="4066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26629" name="Rectangle 2"/>
          <p:cNvSpPr>
            <a:spLocks noChangeArrowheads="1"/>
          </p:cNvSpPr>
          <p:nvPr/>
        </p:nvSpPr>
        <p:spPr bwMode="gray">
          <a:xfrm>
            <a:off x="881063" y="0"/>
            <a:ext cx="8262937" cy="1365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26630" name="Rectangle 5"/>
          <p:cNvSpPr>
            <a:spLocks noGrp="1" noChangeArrowheads="1"/>
          </p:cNvSpPr>
          <p:nvPr>
            <p:ph type="title"/>
          </p:nvPr>
        </p:nvSpPr>
        <p:spPr bwMode="gray">
          <a:xfrm>
            <a:off x="881063" y="277813"/>
            <a:ext cx="79502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1" name="Text Box 9"/>
          <p:cNvSpPr txBox="1">
            <a:spLocks noChangeArrowheads="1"/>
          </p:cNvSpPr>
          <p:nvPr/>
        </p:nvSpPr>
        <p:spPr bwMode="gray">
          <a:xfrm>
            <a:off x="225425" y="476250"/>
            <a:ext cx="609600" cy="579438"/>
          </a:xfrm>
          <a:prstGeom prst="rect">
            <a:avLst/>
          </a:prstGeom>
          <a:noFill/>
          <a:ln>
            <a:noFill/>
          </a:ln>
          <a:extLst/>
        </p:spPr>
        <p:txBody>
          <a:bodyPr>
            <a:spAutoFit/>
          </a:bodyPr>
          <a:lstStyle>
            <a:lvl1pPr eaLnBrk="0" hangingPunct="0">
              <a:defRPr sz="1400" b="1">
                <a:solidFill>
                  <a:schemeClr val="tx2"/>
                </a:solidFill>
                <a:latin typeface="Arial" charset="0"/>
                <a:cs typeface="Arial" charset="0"/>
              </a:defRPr>
            </a:lvl1pPr>
            <a:lvl2pPr marL="742950" indent="-285750" eaLnBrk="0" hangingPunct="0">
              <a:defRPr sz="1400" b="1">
                <a:solidFill>
                  <a:schemeClr val="tx2"/>
                </a:solidFill>
                <a:latin typeface="Arial" charset="0"/>
                <a:cs typeface="Arial" charset="0"/>
              </a:defRPr>
            </a:lvl2pPr>
            <a:lvl3pPr marL="1143000" indent="-228600" eaLnBrk="0" hangingPunct="0">
              <a:defRPr sz="1400" b="1">
                <a:solidFill>
                  <a:schemeClr val="tx2"/>
                </a:solidFill>
                <a:latin typeface="Arial" charset="0"/>
                <a:cs typeface="Arial" charset="0"/>
              </a:defRPr>
            </a:lvl3pPr>
            <a:lvl4pPr marL="1600200" indent="-228600" eaLnBrk="0" hangingPunct="0">
              <a:defRPr sz="1400" b="1">
                <a:solidFill>
                  <a:schemeClr val="tx2"/>
                </a:solidFill>
                <a:latin typeface="Arial" charset="0"/>
                <a:cs typeface="Arial" charset="0"/>
              </a:defRPr>
            </a:lvl4pPr>
            <a:lvl5pPr marL="2057400" indent="-228600" eaLnBrk="0" hangingPunct="0">
              <a:defRPr sz="1400" b="1">
                <a:solidFill>
                  <a:schemeClr val="tx2"/>
                </a:solidFill>
                <a:latin typeface="Arial" charset="0"/>
                <a:cs typeface="Arial" charset="0"/>
              </a:defRPr>
            </a:lvl5pPr>
            <a:lvl6pPr marL="2514600" indent="-228600" eaLnBrk="0" fontAlgn="base" hangingPunct="0">
              <a:spcBef>
                <a:spcPct val="0"/>
              </a:spcBef>
              <a:spcAft>
                <a:spcPct val="0"/>
              </a:spcAft>
              <a:defRPr sz="1400" b="1">
                <a:solidFill>
                  <a:schemeClr val="tx2"/>
                </a:solidFill>
                <a:latin typeface="Arial" charset="0"/>
                <a:cs typeface="Arial" charset="0"/>
              </a:defRPr>
            </a:lvl6pPr>
            <a:lvl7pPr marL="2971800" indent="-228600" eaLnBrk="0" fontAlgn="base" hangingPunct="0">
              <a:spcBef>
                <a:spcPct val="0"/>
              </a:spcBef>
              <a:spcAft>
                <a:spcPct val="0"/>
              </a:spcAft>
              <a:defRPr sz="1400" b="1">
                <a:solidFill>
                  <a:schemeClr val="tx2"/>
                </a:solidFill>
                <a:latin typeface="Arial" charset="0"/>
                <a:cs typeface="Arial" charset="0"/>
              </a:defRPr>
            </a:lvl7pPr>
            <a:lvl8pPr marL="3429000" indent="-228600" eaLnBrk="0" fontAlgn="base" hangingPunct="0">
              <a:spcBef>
                <a:spcPct val="0"/>
              </a:spcBef>
              <a:spcAft>
                <a:spcPct val="0"/>
              </a:spcAft>
              <a:defRPr sz="1400" b="1">
                <a:solidFill>
                  <a:schemeClr val="tx2"/>
                </a:solidFill>
                <a:latin typeface="Arial" charset="0"/>
                <a:cs typeface="Arial" charset="0"/>
              </a:defRPr>
            </a:lvl8pPr>
            <a:lvl9pPr marL="3886200" indent="-228600" eaLnBrk="0" fontAlgn="base" hangingPunct="0">
              <a:spcBef>
                <a:spcPct val="0"/>
              </a:spcBef>
              <a:spcAft>
                <a:spcPct val="0"/>
              </a:spcAft>
              <a:defRPr sz="1400" b="1">
                <a:solidFill>
                  <a:schemeClr val="tx2"/>
                </a:solidFill>
                <a:latin typeface="Arial" charset="0"/>
                <a:cs typeface="Arial" charset="0"/>
              </a:defRPr>
            </a:lvl9pPr>
          </a:lstStyle>
          <a:p>
            <a:pPr>
              <a:defRPr/>
            </a:pPr>
            <a:r>
              <a:rPr lang="en-GB" sz="3200" b="0" smtClean="0">
                <a:solidFill>
                  <a:srgbClr val="111987"/>
                </a:solidFill>
                <a:ea typeface="Arial Unicode MS" pitchFamily="34" charset="-128"/>
                <a:cs typeface="Arial Unicode MS" pitchFamily="34" charset="-128"/>
                <a:sym typeface="Wingdings" pitchFamily="2" charset="2"/>
              </a:rPr>
              <a:t></a:t>
            </a:r>
            <a:endParaRPr lang="en-GB" sz="2400" b="0" smtClean="0">
              <a:solidFill>
                <a:srgbClr val="111987"/>
              </a:solidFill>
              <a:ea typeface="Arial Unicode MS" pitchFamily="34" charset="-128"/>
              <a:cs typeface="Arial Unicode MS" pitchFamily="34" charset="-128"/>
            </a:endParaRPr>
          </a:p>
        </p:txBody>
      </p:sp>
      <p:sp>
        <p:nvSpPr>
          <p:cNvPr id="26632" name="Rectangle 10"/>
          <p:cNvSpPr>
            <a:spLocks noGrp="1" noChangeArrowheads="1"/>
          </p:cNvSpPr>
          <p:nvPr>
            <p:ph type="body" idx="1"/>
          </p:nvPr>
        </p:nvSpPr>
        <p:spPr bwMode="auto">
          <a:xfrm>
            <a:off x="877888" y="1547813"/>
            <a:ext cx="79533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6633" name="Rectangle 12"/>
          <p:cNvSpPr>
            <a:spLocks noChangeArrowheads="1"/>
          </p:cNvSpPr>
          <p:nvPr/>
        </p:nvSpPr>
        <p:spPr bwMode="gray">
          <a:xfrm>
            <a:off x="881063" y="1252538"/>
            <a:ext cx="8258175" cy="120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2400">
              <a:solidFill>
                <a:srgbClr val="808080"/>
              </a:solidFill>
              <a:latin typeface="Arial" pitchFamily="34" charset="0"/>
              <a:ea typeface="ＭＳ Ｐゴシック" pitchFamily="34" charset="-128"/>
              <a:cs typeface="Arial" pitchFamily="34" charset="0"/>
            </a:endParaRPr>
          </a:p>
        </p:txBody>
      </p:sp>
      <p:sp>
        <p:nvSpPr>
          <p:cNvPr id="86027" name="Rectangle 11"/>
          <p:cNvSpPr>
            <a:spLocks noGrp="1" noChangeArrowheads="1"/>
          </p:cNvSpPr>
          <p:nvPr>
            <p:ph type="dt" sz="half" idx="2"/>
          </p:nvPr>
        </p:nvSpPr>
        <p:spPr bwMode="auto">
          <a:xfrm>
            <a:off x="1746250" y="6383338"/>
            <a:ext cx="879475" cy="193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800" b="0">
                <a:solidFill>
                  <a:srgbClr val="808080"/>
                </a:solidFill>
                <a:latin typeface="Arial" charset="0"/>
                <a:ea typeface="Arial Unicode MS" pitchFamily="34" charset="-128"/>
                <a:cs typeface="Arial Unicode MS" pitchFamily="34" charset="-128"/>
              </a:defRPr>
            </a:lvl1pPr>
          </a:lstStyle>
          <a:p>
            <a:pPr>
              <a:defRPr/>
            </a:pPr>
            <a:endParaRPr lang="en-GB"/>
          </a:p>
        </p:txBody>
      </p:sp>
      <p:sp>
        <p:nvSpPr>
          <p:cNvPr id="86028" name="Rectangle 12"/>
          <p:cNvSpPr>
            <a:spLocks noGrp="1" noChangeArrowheads="1"/>
          </p:cNvSpPr>
          <p:nvPr>
            <p:ph type="ftr" sz="quarter" idx="3"/>
          </p:nvPr>
        </p:nvSpPr>
        <p:spPr bwMode="auto">
          <a:xfrm>
            <a:off x="3059113" y="6381750"/>
            <a:ext cx="3003550" cy="2047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800" b="0">
                <a:solidFill>
                  <a:srgbClr val="808080"/>
                </a:solidFill>
                <a:latin typeface="Arial" charset="0"/>
                <a:ea typeface="Arial Unicode MS" pitchFamily="34" charset="-128"/>
                <a:cs typeface="Arial Unicode MS" pitchFamily="34" charset="-128"/>
              </a:defRPr>
            </a:lvl1pPr>
          </a:lstStyle>
          <a:p>
            <a:pPr>
              <a:defRPr/>
            </a:pPr>
            <a:r>
              <a:rPr lang="en-GB"/>
              <a:t>Commercial in Confidence</a:t>
            </a:r>
          </a:p>
        </p:txBody>
      </p:sp>
      <p:sp>
        <p:nvSpPr>
          <p:cNvPr id="86029" name="Rectangle 13"/>
          <p:cNvSpPr>
            <a:spLocks noGrp="1" noChangeArrowheads="1"/>
          </p:cNvSpPr>
          <p:nvPr>
            <p:ph type="sldNum" sz="quarter" idx="4"/>
          </p:nvPr>
        </p:nvSpPr>
        <p:spPr bwMode="auto">
          <a:xfrm>
            <a:off x="2733675" y="6383338"/>
            <a:ext cx="254000" cy="193675"/>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lvl1pPr algn="ctr" eaLnBrk="0" hangingPunct="0">
              <a:defRPr sz="800" b="0">
                <a:solidFill>
                  <a:srgbClr val="808080"/>
                </a:solidFill>
                <a:latin typeface="Arial" charset="0"/>
                <a:ea typeface="Arial Unicode MS" pitchFamily="34" charset="-128"/>
                <a:cs typeface="Arial Unicode MS" pitchFamily="34" charset="-128"/>
              </a:defRPr>
            </a:lvl1pPr>
          </a:lstStyle>
          <a:p>
            <a:pPr>
              <a:defRPr/>
            </a:pPr>
            <a:fld id="{98063BF1-9A35-4ED3-8649-4592F5CA2E8E}" type="slidenum">
              <a:rPr lang="en-GB"/>
              <a:pPr>
                <a:defRPr/>
              </a:pPr>
              <a:t>‹#›</a:t>
            </a:fld>
            <a:endParaRPr lang="en-GB"/>
          </a:p>
        </p:txBody>
      </p:sp>
    </p:spTree>
    <p:extLst>
      <p:ext uri="{BB962C8B-B14F-4D97-AF65-F5344CB8AC3E}">
        <p14:creationId xmlns:p14="http://schemas.microsoft.com/office/powerpoint/2010/main" val="351723557"/>
      </p:ext>
    </p:extLst>
  </p:cSld>
  <p:clrMap bg1="lt1" tx1="dk1" bg2="lt2" tx2="dk2" accent1="accent1" accent2="accent2" accent3="accent3" accent4="accent4" accent5="accent5" accent6="accent6" hlink="hlink" folHlink="folHlink"/>
  <p:sldLayoutIdLst>
    <p:sldLayoutId id="2147487097" r:id="rId1"/>
    <p:sldLayoutId id="2147487098" r:id="rId2"/>
    <p:sldLayoutId id="2147487099" r:id="rId3"/>
    <p:sldLayoutId id="2147487100" r:id="rId4"/>
    <p:sldLayoutId id="2147487101" r:id="rId5"/>
    <p:sldLayoutId id="2147487102" r:id="rId6"/>
    <p:sldLayoutId id="2147487103" r:id="rId7"/>
    <p:sldLayoutId id="2147487104" r:id="rId8"/>
    <p:sldLayoutId id="2147487105" r:id="rId9"/>
    <p:sldLayoutId id="2147487106" r:id="rId10"/>
    <p:sldLayoutId id="2147487107" r:id="rId11"/>
    <p:sldLayoutId id="2147487108" r:id="rId12"/>
    <p:sldLayoutId id="2147487109" r:id="rId13"/>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cs typeface="Arial" charset="0"/>
        </a:defRPr>
      </a:lvl2pPr>
      <a:lvl3pPr algn="l" rtl="0" eaLnBrk="0" fontAlgn="base" hangingPunct="0">
        <a:spcBef>
          <a:spcPct val="0"/>
        </a:spcBef>
        <a:spcAft>
          <a:spcPct val="0"/>
        </a:spcAft>
        <a:defRPr sz="2800">
          <a:solidFill>
            <a:schemeClr val="bg1"/>
          </a:solidFill>
          <a:latin typeface="Arial" charset="0"/>
          <a:cs typeface="Arial" charset="0"/>
        </a:defRPr>
      </a:lvl3pPr>
      <a:lvl4pPr algn="l" rtl="0" eaLnBrk="0" fontAlgn="base" hangingPunct="0">
        <a:spcBef>
          <a:spcPct val="0"/>
        </a:spcBef>
        <a:spcAft>
          <a:spcPct val="0"/>
        </a:spcAft>
        <a:defRPr sz="2800">
          <a:solidFill>
            <a:schemeClr val="bg1"/>
          </a:solidFill>
          <a:latin typeface="Arial" charset="0"/>
          <a:cs typeface="Arial" charset="0"/>
        </a:defRPr>
      </a:lvl4pPr>
      <a:lvl5pPr algn="l" rtl="0" eaLnBrk="0" fontAlgn="base" hangingPunct="0">
        <a:spcBef>
          <a:spcPct val="0"/>
        </a:spcBef>
        <a:spcAft>
          <a:spcPct val="0"/>
        </a:spcAft>
        <a:defRPr sz="2800">
          <a:solidFill>
            <a:schemeClr val="bg1"/>
          </a:solidFill>
          <a:latin typeface="Arial" charset="0"/>
          <a:cs typeface="Arial" charset="0"/>
        </a:defRPr>
      </a:lvl5pPr>
      <a:lvl6pPr marL="457200" algn="l" rtl="0" fontAlgn="base">
        <a:spcBef>
          <a:spcPct val="0"/>
        </a:spcBef>
        <a:spcAft>
          <a:spcPct val="0"/>
        </a:spcAft>
        <a:defRPr sz="2800">
          <a:solidFill>
            <a:schemeClr val="bg1"/>
          </a:solidFill>
          <a:latin typeface="Arial" charset="0"/>
          <a:cs typeface="Arial" charset="0"/>
        </a:defRPr>
      </a:lvl6pPr>
      <a:lvl7pPr marL="914400" algn="l" rtl="0" fontAlgn="base">
        <a:spcBef>
          <a:spcPct val="0"/>
        </a:spcBef>
        <a:spcAft>
          <a:spcPct val="0"/>
        </a:spcAft>
        <a:defRPr sz="2800">
          <a:solidFill>
            <a:schemeClr val="bg1"/>
          </a:solidFill>
          <a:latin typeface="Arial" charset="0"/>
          <a:cs typeface="Arial" charset="0"/>
        </a:defRPr>
      </a:lvl7pPr>
      <a:lvl8pPr marL="1371600" algn="l" rtl="0" fontAlgn="base">
        <a:spcBef>
          <a:spcPct val="0"/>
        </a:spcBef>
        <a:spcAft>
          <a:spcPct val="0"/>
        </a:spcAft>
        <a:defRPr sz="2800">
          <a:solidFill>
            <a:schemeClr val="bg1"/>
          </a:solidFill>
          <a:latin typeface="Arial" charset="0"/>
          <a:cs typeface="Arial" charset="0"/>
        </a:defRPr>
      </a:lvl8pPr>
      <a:lvl9pPr marL="1828800" algn="l" rtl="0" fontAlgn="base">
        <a:spcBef>
          <a:spcPct val="0"/>
        </a:spcBef>
        <a:spcAft>
          <a:spcPct val="0"/>
        </a:spcAft>
        <a:defRPr sz="28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è"/>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Arial" pitchFamily="34" charset="0"/>
        <a:buChar char="▬"/>
        <a:defRPr sz="2000">
          <a:solidFill>
            <a:schemeClr val="tx2"/>
          </a:solidFill>
          <a:latin typeface="+mn-lt"/>
          <a:cs typeface="+mn-cs"/>
        </a:defRPr>
      </a:lvl2pPr>
      <a:lvl3pPr marL="1143000" indent="-228600" algn="l" rtl="0" eaLnBrk="0" fontAlgn="base" hangingPunct="0">
        <a:spcBef>
          <a:spcPct val="20000"/>
        </a:spcBef>
        <a:spcAft>
          <a:spcPct val="0"/>
        </a:spcAft>
        <a:buClr>
          <a:schemeClr val="accent1"/>
        </a:buClr>
        <a:buSzPct val="80000"/>
        <a:buFont typeface="Arial" pitchFamily="34" charset="0"/>
        <a:buChar char="▬"/>
        <a:defRPr sz="2400">
          <a:solidFill>
            <a:schemeClr val="tx2"/>
          </a:solidFill>
          <a:latin typeface="+mn-lt"/>
          <a:cs typeface="+mn-cs"/>
        </a:defRPr>
      </a:lvl3pPr>
      <a:lvl4pPr marL="1600200" indent="-228600" algn="l" rtl="0" eaLnBrk="0" fontAlgn="base" hangingPunct="0">
        <a:spcBef>
          <a:spcPct val="20000"/>
        </a:spcBef>
        <a:spcAft>
          <a:spcPct val="0"/>
        </a:spcAft>
        <a:buClr>
          <a:schemeClr val="accent1"/>
        </a:buClr>
        <a:buSzPct val="80000"/>
        <a:buFont typeface="Arial" pitchFamily="34" charset="0"/>
        <a:buChar char="▬"/>
        <a:defRPr sz="2000">
          <a:solidFill>
            <a:schemeClr val="tx2"/>
          </a:solidFill>
          <a:latin typeface="+mn-lt"/>
          <a:cs typeface="+mn-cs"/>
        </a:defRPr>
      </a:lvl4pPr>
      <a:lvl5pPr marL="2057400" indent="-228600" algn="l" rtl="0" eaLnBrk="0" fontAlgn="base" hangingPunct="0">
        <a:spcBef>
          <a:spcPct val="20000"/>
        </a:spcBef>
        <a:spcAft>
          <a:spcPct val="0"/>
        </a:spcAft>
        <a:buClr>
          <a:schemeClr val="accent1"/>
        </a:buClr>
        <a:buSzPct val="80000"/>
        <a:buFont typeface="Arial" pitchFamily="34" charset="0"/>
        <a:buChar char="▬"/>
        <a:defRPr sz="2000">
          <a:solidFill>
            <a:schemeClr val="tx2"/>
          </a:solidFill>
          <a:latin typeface="+mn-lt"/>
          <a:cs typeface="+mn-cs"/>
        </a:defRPr>
      </a:lvl5pPr>
      <a:lvl6pPr marL="2514600" indent="-228600" algn="l" rtl="0" fontAlgn="base">
        <a:spcBef>
          <a:spcPct val="20000"/>
        </a:spcBef>
        <a:spcAft>
          <a:spcPct val="0"/>
        </a:spcAft>
        <a:buClr>
          <a:schemeClr val="accent1"/>
        </a:buClr>
        <a:buSzPct val="80000"/>
        <a:buFont typeface="Arial" charset="0"/>
        <a:buChar char="▬"/>
        <a:defRPr>
          <a:solidFill>
            <a:schemeClr val="tx2"/>
          </a:solidFill>
          <a:latin typeface="+mn-lt"/>
          <a:cs typeface="+mn-cs"/>
        </a:defRPr>
      </a:lvl6pPr>
      <a:lvl7pPr marL="2971800" indent="-228600" algn="l" rtl="0" fontAlgn="base">
        <a:spcBef>
          <a:spcPct val="20000"/>
        </a:spcBef>
        <a:spcAft>
          <a:spcPct val="0"/>
        </a:spcAft>
        <a:buClr>
          <a:schemeClr val="accent1"/>
        </a:buClr>
        <a:buSzPct val="80000"/>
        <a:buFont typeface="Arial" charset="0"/>
        <a:buChar char="▬"/>
        <a:defRPr>
          <a:solidFill>
            <a:schemeClr val="tx2"/>
          </a:solidFill>
          <a:latin typeface="+mn-lt"/>
          <a:cs typeface="+mn-cs"/>
        </a:defRPr>
      </a:lvl7pPr>
      <a:lvl8pPr marL="3429000" indent="-228600" algn="l" rtl="0" fontAlgn="base">
        <a:spcBef>
          <a:spcPct val="20000"/>
        </a:spcBef>
        <a:spcAft>
          <a:spcPct val="0"/>
        </a:spcAft>
        <a:buClr>
          <a:schemeClr val="accent1"/>
        </a:buClr>
        <a:buSzPct val="80000"/>
        <a:buFont typeface="Arial" charset="0"/>
        <a:buChar char="▬"/>
        <a:defRPr>
          <a:solidFill>
            <a:schemeClr val="tx2"/>
          </a:solidFill>
          <a:latin typeface="+mn-lt"/>
          <a:cs typeface="+mn-cs"/>
        </a:defRPr>
      </a:lvl8pPr>
      <a:lvl9pPr marL="3886200" indent="-228600" algn="l" rtl="0" fontAlgn="base">
        <a:spcBef>
          <a:spcPct val="20000"/>
        </a:spcBef>
        <a:spcAft>
          <a:spcPct val="0"/>
        </a:spcAft>
        <a:buClr>
          <a:schemeClr val="accent1"/>
        </a:buClr>
        <a:buSzPct val="80000"/>
        <a:buFont typeface="Arial" charset="0"/>
        <a:buChar char="▬"/>
        <a:defRPr>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6" descr="red_sm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6388" name="Rectangle 4"/>
          <p:cNvSpPr>
            <a:spLocks noGrp="1" noChangeArrowheads="1"/>
          </p:cNvSpPr>
          <p:nvPr>
            <p:ph type="body" idx="1"/>
          </p:nvPr>
        </p:nvSpPr>
        <p:spPr bwMode="auto">
          <a:xfrm>
            <a:off x="250825" y="1628775"/>
            <a:ext cx="8564563"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1517628646"/>
      </p:ext>
    </p:extLst>
  </p:cSld>
  <p:clrMap bg1="lt1" tx1="dk1" bg2="lt2" tx2="dk2" accent1="accent1" accent2="accent2" accent3="accent3" accent4="accent4" accent5="accent5" accent6="accent6" hlink="hlink" folHlink="folHlink"/>
  <p:timing>
    <p:tnLst>
      <p:par>
        <p:cTn xmlns:p14="http://schemas.microsoft.com/office/powerpoint/2010/main" id="1" dur="indefinite" restart="never" nodeType="tmRoot"/>
      </p:par>
    </p:tnLst>
  </p:timing>
  <p:hf sldNum="0"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7" descr="blue_small"/>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0" y="0"/>
            <a:ext cx="9144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a:p>
        </p:txBody>
      </p:sp>
      <p:sp>
        <p:nvSpPr>
          <p:cNvPr id="1029" name="Rectangle 3"/>
          <p:cNvSpPr>
            <a:spLocks noGrp="1" noChangeArrowheads="1"/>
          </p:cNvSpPr>
          <p:nvPr>
            <p:ph type="body" idx="1"/>
          </p:nvPr>
        </p:nvSpPr>
        <p:spPr bwMode="auto">
          <a:xfrm>
            <a:off x="250825" y="1628775"/>
            <a:ext cx="8564563"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053078646"/>
      </p:ext>
    </p:extLst>
  </p:cSld>
  <p:clrMap bg1="lt1" tx1="dk1" bg2="lt2" tx2="dk2" accent1="accent1" accent2="accent2" accent3="accent3" accent4="accent4" accent5="accent5" accent6="accent6" hlink="hlink" folHlink="folHlink"/>
  <p:sldLayoutIdLst>
    <p:sldLayoutId id="2147487112" r:id="rId1"/>
    <p:sldLayoutId id="2147487113" r:id="rId2"/>
    <p:sldLayoutId id="2147487114" r:id="rId3"/>
    <p:sldLayoutId id="2147487115" r:id="rId4"/>
    <p:sldLayoutId id="2147487116" r:id="rId5"/>
    <p:sldLayoutId id="2147487117" r:id="rId6"/>
    <p:sldLayoutId id="2147487118" r:id="rId7"/>
    <p:sldLayoutId id="2147487119" r:id="rId8"/>
    <p:sldLayoutId id="2147487120" r:id="rId9"/>
    <p:sldLayoutId id="2147487121" r:id="rId10"/>
    <p:sldLayoutId id="2147487123" r:id="rId11"/>
    <p:sldLayoutId id="2147487124" r:id="rId12"/>
    <p:sldLayoutId id="2147487125" r:id="rId13"/>
  </p:sldLayoutIdLst>
  <p:timing>
    <p:tnLst>
      <p:par>
        <p:cTn xmlns:p14="http://schemas.microsoft.com/office/powerpoint/2010/main" id="1" dur="indefinite" restart="never" nodeType="tmRoot"/>
      </p:par>
    </p:tnLst>
  </p:timing>
  <p:hf sldNum="0" hdr="0" ftr="0" dt="0"/>
  <p:txStyles>
    <p:titleStyle>
      <a:lvl1pPr algn="l" rtl="0" eaLnBrk="1" fontAlgn="base" hangingPunct="1">
        <a:spcBef>
          <a:spcPct val="0"/>
        </a:spcBef>
        <a:spcAft>
          <a:spcPct val="0"/>
        </a:spcAft>
        <a:defRPr sz="2400">
          <a:solidFill>
            <a:schemeClr val="bg1"/>
          </a:solidFill>
          <a:latin typeface="+mj-lt"/>
          <a:ea typeface="ＭＳ Ｐゴシック" charset="0"/>
          <a:cs typeface="+mj-cs"/>
        </a:defRPr>
      </a:lvl1pPr>
      <a:lvl2pPr algn="l" rtl="0" eaLnBrk="1" fontAlgn="base" hangingPunct="1">
        <a:spcBef>
          <a:spcPct val="0"/>
        </a:spcBef>
        <a:spcAft>
          <a:spcPct val="0"/>
        </a:spcAft>
        <a:defRPr sz="2400">
          <a:solidFill>
            <a:schemeClr val="bg1"/>
          </a:solidFill>
          <a:latin typeface="Arial" pitchFamily="34" charset="0"/>
          <a:ea typeface="ＭＳ Ｐゴシック" charset="0"/>
          <a:cs typeface="Arial" pitchFamily="34" charset="0"/>
        </a:defRPr>
      </a:lvl2pPr>
      <a:lvl3pPr algn="l" rtl="0" eaLnBrk="1" fontAlgn="base" hangingPunct="1">
        <a:spcBef>
          <a:spcPct val="0"/>
        </a:spcBef>
        <a:spcAft>
          <a:spcPct val="0"/>
        </a:spcAft>
        <a:defRPr sz="2400">
          <a:solidFill>
            <a:schemeClr val="bg1"/>
          </a:solidFill>
          <a:latin typeface="Arial" pitchFamily="34" charset="0"/>
          <a:ea typeface="ＭＳ Ｐゴシック" charset="0"/>
          <a:cs typeface="Arial" pitchFamily="34" charset="0"/>
        </a:defRPr>
      </a:lvl3pPr>
      <a:lvl4pPr algn="l" rtl="0" eaLnBrk="1" fontAlgn="base" hangingPunct="1">
        <a:spcBef>
          <a:spcPct val="0"/>
        </a:spcBef>
        <a:spcAft>
          <a:spcPct val="0"/>
        </a:spcAft>
        <a:defRPr sz="2400">
          <a:solidFill>
            <a:schemeClr val="bg1"/>
          </a:solidFill>
          <a:latin typeface="Arial" pitchFamily="34" charset="0"/>
          <a:ea typeface="ＭＳ Ｐゴシック" charset="0"/>
          <a:cs typeface="Arial" pitchFamily="34" charset="0"/>
        </a:defRPr>
      </a:lvl4pPr>
      <a:lvl5pPr algn="l" rtl="0" eaLnBrk="1" fontAlgn="base" hangingPunct="1">
        <a:spcBef>
          <a:spcPct val="0"/>
        </a:spcBef>
        <a:spcAft>
          <a:spcPct val="0"/>
        </a:spcAft>
        <a:defRPr sz="2400">
          <a:solidFill>
            <a:schemeClr val="bg1"/>
          </a:solidFill>
          <a:latin typeface="Arial" pitchFamily="34" charset="0"/>
          <a:ea typeface="ＭＳ Ｐゴシック" charset="0"/>
          <a:cs typeface="Arial" pitchFamily="34" charset="0"/>
        </a:defRPr>
      </a:lvl5pPr>
      <a:lvl6pPr marL="457200" algn="l" rtl="0" eaLnBrk="1" fontAlgn="base" hangingPunct="1">
        <a:spcBef>
          <a:spcPct val="0"/>
        </a:spcBef>
        <a:spcAft>
          <a:spcPct val="0"/>
        </a:spcAft>
        <a:defRPr sz="2400">
          <a:solidFill>
            <a:schemeClr val="bg1"/>
          </a:solidFill>
          <a:latin typeface="Arial" pitchFamily="34" charset="0"/>
          <a:cs typeface="Arial" pitchFamily="34" charset="0"/>
        </a:defRPr>
      </a:lvl6pPr>
      <a:lvl7pPr marL="914400" algn="l" rtl="0" eaLnBrk="1" fontAlgn="base" hangingPunct="1">
        <a:spcBef>
          <a:spcPct val="0"/>
        </a:spcBef>
        <a:spcAft>
          <a:spcPct val="0"/>
        </a:spcAft>
        <a:defRPr sz="2400">
          <a:solidFill>
            <a:schemeClr val="bg1"/>
          </a:solidFill>
          <a:latin typeface="Arial" pitchFamily="34" charset="0"/>
          <a:cs typeface="Arial" pitchFamily="34" charset="0"/>
        </a:defRPr>
      </a:lvl7pPr>
      <a:lvl8pPr marL="1371600" algn="l" rtl="0" eaLnBrk="1" fontAlgn="base" hangingPunct="1">
        <a:spcBef>
          <a:spcPct val="0"/>
        </a:spcBef>
        <a:spcAft>
          <a:spcPct val="0"/>
        </a:spcAft>
        <a:defRPr sz="2400">
          <a:solidFill>
            <a:schemeClr val="bg1"/>
          </a:solidFill>
          <a:latin typeface="Arial" pitchFamily="34" charset="0"/>
          <a:cs typeface="Arial" pitchFamily="34" charset="0"/>
        </a:defRPr>
      </a:lvl8pPr>
      <a:lvl9pPr marL="1828800" algn="l" rtl="0" eaLnBrk="1" fontAlgn="base" hangingPunct="1">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SzPct val="80000"/>
        <a:buFont typeface="Wingdings" charset="0"/>
        <a:buChar char="è"/>
        <a:defRPr>
          <a:solidFill>
            <a:srgbClr val="4A494B"/>
          </a:solidFill>
          <a:latin typeface="+mn-lt"/>
          <a:ea typeface="ＭＳ Ｐゴシック" charset="0"/>
          <a:cs typeface="+mn-cs"/>
        </a:defRPr>
      </a:lvl1pPr>
      <a:lvl2pPr marL="742950" indent="-285750" algn="l" rtl="0" eaLnBrk="1" fontAlgn="base" hangingPunct="1">
        <a:spcBef>
          <a:spcPct val="20000"/>
        </a:spcBef>
        <a:spcAft>
          <a:spcPct val="0"/>
        </a:spcAft>
        <a:buSzPct val="80000"/>
        <a:buFont typeface="Wingdings" charset="0"/>
        <a:buChar char="§"/>
        <a:defRPr sz="1600">
          <a:solidFill>
            <a:srgbClr val="4A494B"/>
          </a:solidFill>
          <a:latin typeface="+mn-lt"/>
          <a:ea typeface="Arial" charset="0"/>
          <a:cs typeface="+mn-cs"/>
        </a:defRPr>
      </a:lvl2pPr>
      <a:lvl3pPr marL="1143000" indent="-228600" algn="l" rtl="0" eaLnBrk="1" fontAlgn="base" hangingPunct="1">
        <a:spcBef>
          <a:spcPct val="20000"/>
        </a:spcBef>
        <a:spcAft>
          <a:spcPct val="0"/>
        </a:spcAft>
        <a:buSzPct val="80000"/>
        <a:buFont typeface="Wingdings" charset="0"/>
        <a:buChar char="§"/>
        <a:defRPr sz="1400">
          <a:solidFill>
            <a:srgbClr val="4A494B"/>
          </a:solidFill>
          <a:latin typeface="+mn-lt"/>
          <a:ea typeface="Arial" charset="0"/>
          <a:cs typeface="+mn-cs"/>
        </a:defRPr>
      </a:lvl3pPr>
      <a:lvl4pPr marL="1600200" indent="-228600" algn="l" rtl="0" eaLnBrk="1" fontAlgn="base" hangingPunct="1">
        <a:spcBef>
          <a:spcPct val="20000"/>
        </a:spcBef>
        <a:spcAft>
          <a:spcPct val="0"/>
        </a:spcAft>
        <a:buSzPct val="80000"/>
        <a:buFont typeface="Wingdings" charset="0"/>
        <a:buChar char="§"/>
        <a:defRPr sz="1200">
          <a:solidFill>
            <a:srgbClr val="4A494B"/>
          </a:solidFill>
          <a:latin typeface="+mn-lt"/>
          <a:ea typeface="Arial" charset="0"/>
          <a:cs typeface="+mn-cs"/>
        </a:defRPr>
      </a:lvl4pPr>
      <a:lvl5pPr marL="2057400" indent="-228600" algn="l" rtl="0" eaLnBrk="1" fontAlgn="base" hangingPunct="1">
        <a:spcBef>
          <a:spcPct val="20000"/>
        </a:spcBef>
        <a:spcAft>
          <a:spcPct val="0"/>
        </a:spcAft>
        <a:buSzPct val="80000"/>
        <a:buFont typeface="Wingdings" charset="0"/>
        <a:buChar char="§"/>
        <a:defRPr sz="1000">
          <a:solidFill>
            <a:srgbClr val="4A494B"/>
          </a:solidFill>
          <a:latin typeface="+mn-lt"/>
          <a:ea typeface="Arial" charset="0"/>
          <a:cs typeface="+mn-cs"/>
        </a:defRPr>
      </a:lvl5pPr>
      <a:lvl6pPr marL="2514600" indent="-228600" algn="l" rtl="0" eaLnBrk="1" fontAlgn="base" hangingPunct="1">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eaLnBrk="1" fontAlgn="base" hangingPunct="1">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eaLnBrk="1" fontAlgn="base" hangingPunct="1">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eaLnBrk="1" fontAlgn="base" hangingPunct="1">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descr="green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4101"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77" r:id="rId1"/>
    <p:sldLayoutId id="2147486859" r:id="rId2"/>
    <p:sldLayoutId id="2147486860" r:id="rId3"/>
    <p:sldLayoutId id="2147486861" r:id="rId4"/>
    <p:sldLayoutId id="2147486862" r:id="rId5"/>
    <p:sldLayoutId id="2147486863" r:id="rId6"/>
    <p:sldLayoutId id="2147486864" r:id="rId7"/>
    <p:sldLayoutId id="2147486865" r:id="rId8"/>
    <p:sldLayoutId id="2147486866" r:id="rId9"/>
    <p:sldLayoutId id="2147486867" r:id="rId10"/>
    <p:sldLayoutId id="2147486868"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6" descr="green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5124"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869" r:id="rId1"/>
    <p:sldLayoutId id="2147486870" r:id="rId2"/>
    <p:sldLayoutId id="2147486871" r:id="rId3"/>
    <p:sldLayoutId id="2147486872" r:id="rId4"/>
    <p:sldLayoutId id="2147486873" r:id="rId5"/>
    <p:sldLayoutId id="2147486874" r:id="rId6"/>
    <p:sldLayoutId id="2147486875" r:id="rId7"/>
    <p:sldLayoutId id="2147486876" r:id="rId8"/>
    <p:sldLayoutId id="2147486877" r:id="rId9"/>
    <p:sldLayoutId id="2147486878" r:id="rId10"/>
    <p:sldLayoutId id="2147486879"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9" descr="green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6151"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880" r:id="rId1"/>
    <p:sldLayoutId id="2147486881" r:id="rId2"/>
    <p:sldLayoutId id="2147486882" r:id="rId3"/>
    <p:sldLayoutId id="2147486883" r:id="rId4"/>
    <p:sldLayoutId id="2147486884" r:id="rId5"/>
    <p:sldLayoutId id="2147486885" r:id="rId6"/>
    <p:sldLayoutId id="2147486886" r:id="rId7"/>
    <p:sldLayoutId id="2147486887" r:id="rId8"/>
    <p:sldLayoutId id="2147486888" r:id="rId9"/>
    <p:sldLayoutId id="2147486889" r:id="rId10"/>
    <p:sldLayoutId id="2147486890"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orange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7173"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78" r:id="rId1"/>
    <p:sldLayoutId id="2147486891" r:id="rId2"/>
    <p:sldLayoutId id="2147486892" r:id="rId3"/>
    <p:sldLayoutId id="2147486893" r:id="rId4"/>
    <p:sldLayoutId id="2147486894" r:id="rId5"/>
    <p:sldLayoutId id="2147486895" r:id="rId6"/>
    <p:sldLayoutId id="2147486896" r:id="rId7"/>
    <p:sldLayoutId id="2147486897" r:id="rId8"/>
    <p:sldLayoutId id="2147486898" r:id="rId9"/>
    <p:sldLayoutId id="2147486899"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6" descr="orange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8196" name="Rectangle 4"/>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00" r:id="rId1"/>
    <p:sldLayoutId id="2147486901" r:id="rId2"/>
    <p:sldLayoutId id="2147486902" r:id="rId3"/>
    <p:sldLayoutId id="2147486903" r:id="rId4"/>
    <p:sldLayoutId id="2147486904" r:id="rId5"/>
    <p:sldLayoutId id="2147486905" r:id="rId6"/>
    <p:sldLayoutId id="2147486906" r:id="rId7"/>
    <p:sldLayoutId id="2147486907" r:id="rId8"/>
    <p:sldLayoutId id="2147486908" r:id="rId9"/>
    <p:sldLayoutId id="2147486909"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9" descr="orange_sm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6"/>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9223" name="Rectangle 7"/>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6910" r:id="rId1"/>
    <p:sldLayoutId id="2147486911" r:id="rId2"/>
    <p:sldLayoutId id="2147486912" r:id="rId3"/>
    <p:sldLayoutId id="2147486913" r:id="rId4"/>
    <p:sldLayoutId id="2147486914" r:id="rId5"/>
    <p:sldLayoutId id="2147486915" r:id="rId6"/>
    <p:sldLayoutId id="2147486916" r:id="rId7"/>
    <p:sldLayoutId id="2147486917" r:id="rId8"/>
    <p:sldLayoutId id="2147486918" r:id="rId9"/>
    <p:sldLayoutId id="2147486919" r:id="rId10"/>
    <p:sldLayoutId id="2147486920" r:id="rId11"/>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 descr="pink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4"/>
          <p:cNvSpPr>
            <a:spLocks noGrp="1" noChangeArrowheads="1"/>
          </p:cNvSpPr>
          <p:nvPr>
            <p:ph type="title"/>
          </p:nvPr>
        </p:nvSpPr>
        <p:spPr bwMode="auto">
          <a:xfrm>
            <a:off x="250825" y="42863"/>
            <a:ext cx="67468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45" name="Rectangle 5"/>
          <p:cNvSpPr>
            <a:spLocks noGrp="1" noChangeArrowheads="1"/>
          </p:cNvSpPr>
          <p:nvPr>
            <p:ph type="body" idx="1"/>
          </p:nvPr>
        </p:nvSpPr>
        <p:spPr bwMode="auto">
          <a:xfrm>
            <a:off x="250825" y="1628775"/>
            <a:ext cx="8564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7079" r:id="rId1"/>
    <p:sldLayoutId id="2147486921" r:id="rId2"/>
    <p:sldLayoutId id="2147486922" r:id="rId3"/>
    <p:sldLayoutId id="2147486923" r:id="rId4"/>
    <p:sldLayoutId id="2147486924" r:id="rId5"/>
    <p:sldLayoutId id="2147486925" r:id="rId6"/>
    <p:sldLayoutId id="2147486926" r:id="rId7"/>
    <p:sldLayoutId id="2147486927" r:id="rId8"/>
    <p:sldLayoutId id="2147486928" r:id="rId9"/>
    <p:sldLayoutId id="2147486929" r:id="rId10"/>
  </p:sldLayoutIdLst>
  <p:hf sldNum="0" hd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itchFamily="34" charset="0"/>
          <a:cs typeface="Arial" pitchFamily="34" charset="0"/>
        </a:defRPr>
      </a:lvl2pPr>
      <a:lvl3pPr algn="l" rtl="0" eaLnBrk="0" fontAlgn="base" hangingPunct="0">
        <a:spcBef>
          <a:spcPct val="0"/>
        </a:spcBef>
        <a:spcAft>
          <a:spcPct val="0"/>
        </a:spcAft>
        <a:defRPr sz="2400">
          <a:solidFill>
            <a:schemeClr val="bg1"/>
          </a:solidFill>
          <a:latin typeface="Arial" pitchFamily="34" charset="0"/>
          <a:cs typeface="Arial" pitchFamily="34" charset="0"/>
        </a:defRPr>
      </a:lvl3pPr>
      <a:lvl4pPr algn="l" rtl="0" eaLnBrk="0" fontAlgn="base" hangingPunct="0">
        <a:spcBef>
          <a:spcPct val="0"/>
        </a:spcBef>
        <a:spcAft>
          <a:spcPct val="0"/>
        </a:spcAft>
        <a:defRPr sz="2400">
          <a:solidFill>
            <a:schemeClr val="bg1"/>
          </a:solidFill>
          <a:latin typeface="Arial" pitchFamily="34" charset="0"/>
          <a:cs typeface="Arial" pitchFamily="34" charset="0"/>
        </a:defRPr>
      </a:lvl4pPr>
      <a:lvl5pPr algn="l" rtl="0" eaLnBrk="0" fontAlgn="base" hangingPunct="0">
        <a:spcBef>
          <a:spcPct val="0"/>
        </a:spcBef>
        <a:spcAft>
          <a:spcPct val="0"/>
        </a:spcAft>
        <a:defRPr sz="2400">
          <a:solidFill>
            <a:schemeClr val="bg1"/>
          </a:solidFill>
          <a:latin typeface="Arial" pitchFamily="34" charset="0"/>
          <a:cs typeface="Arial" pitchFamily="34" charset="0"/>
        </a:defRPr>
      </a:lvl5pPr>
      <a:lvl6pPr marL="457200" algn="l" rtl="0" fontAlgn="base">
        <a:spcBef>
          <a:spcPct val="0"/>
        </a:spcBef>
        <a:spcAft>
          <a:spcPct val="0"/>
        </a:spcAft>
        <a:defRPr sz="2400">
          <a:solidFill>
            <a:schemeClr val="bg1"/>
          </a:solidFill>
          <a:latin typeface="Arial" pitchFamily="34" charset="0"/>
          <a:cs typeface="Arial" pitchFamily="34" charset="0"/>
        </a:defRPr>
      </a:lvl6pPr>
      <a:lvl7pPr marL="914400" algn="l" rtl="0" fontAlgn="base">
        <a:spcBef>
          <a:spcPct val="0"/>
        </a:spcBef>
        <a:spcAft>
          <a:spcPct val="0"/>
        </a:spcAft>
        <a:defRPr sz="2400">
          <a:solidFill>
            <a:schemeClr val="bg1"/>
          </a:solidFill>
          <a:latin typeface="Arial" pitchFamily="34" charset="0"/>
          <a:cs typeface="Arial" pitchFamily="34" charset="0"/>
        </a:defRPr>
      </a:lvl7pPr>
      <a:lvl8pPr marL="1371600" algn="l" rtl="0" fontAlgn="base">
        <a:spcBef>
          <a:spcPct val="0"/>
        </a:spcBef>
        <a:spcAft>
          <a:spcPct val="0"/>
        </a:spcAft>
        <a:defRPr sz="2400">
          <a:solidFill>
            <a:schemeClr val="bg1"/>
          </a:solidFill>
          <a:latin typeface="Arial" pitchFamily="34" charset="0"/>
          <a:cs typeface="Arial" pitchFamily="34" charset="0"/>
        </a:defRPr>
      </a:lvl8pPr>
      <a:lvl9pPr marL="1828800" algn="l" rtl="0" fontAlgn="base">
        <a:spcBef>
          <a:spcPct val="0"/>
        </a:spcBef>
        <a:spcAft>
          <a:spcPct val="0"/>
        </a:spcAft>
        <a:defRPr sz="2400">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SzPct val="80000"/>
        <a:buFont typeface="Wingdings" pitchFamily="2" charset="2"/>
        <a:buChar char="è"/>
        <a:defRPr sz="3200">
          <a:solidFill>
            <a:srgbClr val="4A494B"/>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1600">
          <a:solidFill>
            <a:srgbClr val="4A494B"/>
          </a:solidFill>
          <a:latin typeface="+mn-lt"/>
          <a:cs typeface="+mn-cs"/>
        </a:defRPr>
      </a:lvl2pPr>
      <a:lvl3pPr marL="1143000" indent="-228600" algn="l" rtl="0" eaLnBrk="0" fontAlgn="base" hangingPunct="0">
        <a:spcBef>
          <a:spcPct val="20000"/>
        </a:spcBef>
        <a:spcAft>
          <a:spcPct val="0"/>
        </a:spcAft>
        <a:buSzPct val="80000"/>
        <a:buFont typeface="Wingdings" pitchFamily="2" charset="2"/>
        <a:buChar char="§"/>
        <a:defRPr sz="1400">
          <a:solidFill>
            <a:srgbClr val="4A494B"/>
          </a:solidFill>
          <a:latin typeface="+mn-lt"/>
          <a:cs typeface="+mn-cs"/>
        </a:defRPr>
      </a:lvl3pPr>
      <a:lvl4pPr marL="1600200" indent="-228600" algn="l" rtl="0" eaLnBrk="0" fontAlgn="base" hangingPunct="0">
        <a:spcBef>
          <a:spcPct val="20000"/>
        </a:spcBef>
        <a:spcAft>
          <a:spcPct val="0"/>
        </a:spcAft>
        <a:buSzPct val="80000"/>
        <a:buFont typeface="Wingdings" pitchFamily="2" charset="2"/>
        <a:buChar char="§"/>
        <a:defRPr sz="1200">
          <a:solidFill>
            <a:srgbClr val="4A494B"/>
          </a:solidFill>
          <a:latin typeface="+mn-lt"/>
          <a:cs typeface="+mn-cs"/>
        </a:defRPr>
      </a:lvl4pPr>
      <a:lvl5pPr marL="2057400" indent="-228600" algn="l" rtl="0" eaLnBrk="0" fontAlgn="base" hangingPunct="0">
        <a:spcBef>
          <a:spcPct val="20000"/>
        </a:spcBef>
        <a:spcAft>
          <a:spcPct val="0"/>
        </a:spcAft>
        <a:buSzPct val="80000"/>
        <a:buFont typeface="Wingdings" pitchFamily="2" charset="2"/>
        <a:buChar char="§"/>
        <a:defRPr sz="1000">
          <a:solidFill>
            <a:srgbClr val="4A494B"/>
          </a:solidFill>
          <a:latin typeface="+mn-lt"/>
          <a:cs typeface="+mn-cs"/>
        </a:defRPr>
      </a:lvl5pPr>
      <a:lvl6pPr marL="25146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6pPr>
      <a:lvl7pPr marL="29718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7pPr>
      <a:lvl8pPr marL="34290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8pPr>
      <a:lvl9pPr marL="3886200" indent="-228600" algn="l" rtl="0" fontAlgn="base">
        <a:spcBef>
          <a:spcPct val="20000"/>
        </a:spcBef>
        <a:spcAft>
          <a:spcPct val="0"/>
        </a:spcAft>
        <a:buSzPct val="80000"/>
        <a:buFont typeface="Wingdings" pitchFamily="2" charset="2"/>
        <a:buChar char="§"/>
        <a:defRPr sz="1000">
          <a:solidFill>
            <a:srgbClr val="4A494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slideLayout" Target="../slideLayouts/slideLayout26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8.xml"/><Relationship Id="rId2"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2.xml"/><Relationship Id="rId2" Type="http://schemas.openxmlformats.org/officeDocument/2006/relationships/notesSlide" Target="../notesSlides/notesSlide3.xml"/><Relationship Id="rId3" Type="http://schemas.openxmlformats.org/officeDocument/2006/relationships/hyperlink" Target="http://www.insurancefraudbureau.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6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2.xml"/><Relationship Id="rId2" Type="http://schemas.openxmlformats.org/officeDocument/2006/relationships/notesSlide" Target="../notesSlides/notesSlide8.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1520" y="2421583"/>
            <a:ext cx="6478588" cy="287337"/>
          </a:xfrm>
        </p:spPr>
        <p:txBody>
          <a:bodyPr/>
          <a:lstStyle/>
          <a:p>
            <a:r>
              <a:rPr lang="en-US" dirty="0" smtClean="0"/>
              <a:t>Adam Green</a:t>
            </a:r>
          </a:p>
          <a:p>
            <a:r>
              <a:rPr lang="en-US" dirty="0" smtClean="0"/>
              <a:t>Enzo Martoglio</a:t>
            </a:r>
          </a:p>
          <a:p>
            <a:endParaRPr lang="en-US" dirty="0" smtClean="0"/>
          </a:p>
          <a:p>
            <a:endParaRPr lang="en-US" dirty="0"/>
          </a:p>
        </p:txBody>
      </p:sp>
      <p:sp>
        <p:nvSpPr>
          <p:cNvPr id="8" name="Rectangle 2"/>
          <p:cNvSpPr>
            <a:spLocks noGrp="1" noChangeArrowheads="1"/>
          </p:cNvSpPr>
          <p:nvPr>
            <p:ph type="ctrTitle"/>
          </p:nvPr>
        </p:nvSpPr>
        <p:spPr/>
        <p:txBody>
          <a:bodyPr/>
          <a:lstStyle/>
          <a:p>
            <a:r>
              <a:rPr lang="en-US" dirty="0" smtClean="0"/>
              <a:t>Insurance Claims Frauds &amp; Text Analytics</a:t>
            </a:r>
          </a:p>
        </p:txBody>
      </p:sp>
    </p:spTree>
    <p:extLst>
      <p:ext uri="{BB962C8B-B14F-4D97-AF65-F5344CB8AC3E}">
        <p14:creationId xmlns:p14="http://schemas.microsoft.com/office/powerpoint/2010/main" val="47098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50825" y="-170333"/>
            <a:ext cx="6746875" cy="935037"/>
          </a:xfrm>
        </p:spPr>
        <p:txBody>
          <a:bodyPr/>
          <a:lstStyle/>
          <a:p>
            <a:r>
              <a:rPr lang="en-US" dirty="0" smtClean="0"/>
              <a:t>PRIDIT as a fraud detection method</a:t>
            </a:r>
            <a:endParaRPr lang="en-US" dirty="0"/>
          </a:p>
        </p:txBody>
      </p:sp>
      <p:sp>
        <p:nvSpPr>
          <p:cNvPr id="2" name="Content Placeholder 1"/>
          <p:cNvSpPr>
            <a:spLocks noGrp="1"/>
          </p:cNvSpPr>
          <p:nvPr>
            <p:ph idx="1"/>
          </p:nvPr>
        </p:nvSpPr>
        <p:spPr/>
        <p:txBody>
          <a:bodyPr/>
          <a:lstStyle/>
          <a:p>
            <a:r>
              <a:rPr lang="en-US" dirty="0" smtClean="0"/>
              <a:t>Brockett and colleagues (Journal of Risk and Insurance, 2002)</a:t>
            </a:r>
          </a:p>
          <a:p>
            <a:r>
              <a:rPr lang="en-US" dirty="0" smtClean="0"/>
              <a:t>Use RIDIT scores – best for categorical data</a:t>
            </a:r>
          </a:p>
          <a:p>
            <a:endParaRPr lang="en-US" dirty="0" smtClean="0"/>
          </a:p>
          <a:p>
            <a:r>
              <a:rPr lang="en-US" dirty="0" smtClean="0"/>
              <a:t>PRIDIT—Principal Component Analysis (PCA) on RIDIT scores</a:t>
            </a:r>
          </a:p>
          <a:p>
            <a:pPr lvl="1"/>
            <a:r>
              <a:rPr lang="en-US" dirty="0" smtClean="0"/>
              <a:t>Take binary, categorical, and continuous data (a </a:t>
            </a:r>
            <a:r>
              <a:rPr lang="en-US" dirty="0"/>
              <a:t>unified PRIDIT method has been proposed to incorporate both categorical and continuous </a:t>
            </a:r>
            <a:r>
              <a:rPr lang="en-US" dirty="0" smtClean="0"/>
              <a:t>predictors)</a:t>
            </a:r>
          </a:p>
          <a:p>
            <a:pPr lvl="1"/>
            <a:r>
              <a:rPr lang="en-US" dirty="0" smtClean="0"/>
              <a:t>Empirical cumulative distribution function on variables</a:t>
            </a:r>
          </a:p>
          <a:p>
            <a:pPr lvl="1"/>
            <a:r>
              <a:rPr lang="en-US" dirty="0" smtClean="0"/>
              <a:t>Transform and normalize using RIDIT scoring</a:t>
            </a:r>
          </a:p>
          <a:p>
            <a:pPr lvl="1"/>
            <a:endParaRPr lang="en-US" dirty="0" smtClean="0"/>
          </a:p>
          <a:p>
            <a:r>
              <a:rPr lang="en-US" dirty="0" smtClean="0"/>
              <a:t>These variables proxy for an unobserved latent characteristic (i.e. fraud)</a:t>
            </a:r>
          </a:p>
          <a:p>
            <a:pPr lvl="1"/>
            <a:r>
              <a:rPr lang="en-US" dirty="0"/>
              <a:t>Use weightings and scores to determine likelihood of latent characteristic</a:t>
            </a:r>
          </a:p>
          <a:p>
            <a:pPr lvl="1"/>
            <a:r>
              <a:rPr lang="en-US" dirty="0" smtClean="0"/>
              <a:t>Use PCA to assess variance and covariance of variables</a:t>
            </a:r>
          </a:p>
          <a:p>
            <a:pPr lvl="1"/>
            <a:r>
              <a:rPr lang="en-US" dirty="0" smtClean="0"/>
              <a:t>Those that account for the most of the variation get the highest weighting</a:t>
            </a:r>
          </a:p>
          <a:p>
            <a:pPr marL="0" indent="0">
              <a:buNone/>
            </a:pPr>
            <a:endParaRPr lang="en-US" dirty="0" smtClean="0"/>
          </a:p>
          <a:p>
            <a:pPr marL="0" indent="0">
              <a:buNone/>
            </a:pPr>
            <a:endParaRPr lang="en-US" dirty="0" smtClean="0"/>
          </a:p>
          <a:p>
            <a:endParaRPr lang="en-US" dirty="0"/>
          </a:p>
          <a:p>
            <a:pPr marL="0" indent="0">
              <a:buNone/>
            </a:pPr>
            <a:endParaRPr lang="en-US" dirty="0" smtClean="0"/>
          </a:p>
          <a:p>
            <a:endParaRPr lang="en-GB" dirty="0"/>
          </a:p>
        </p:txBody>
      </p:sp>
      <p:sp>
        <p:nvSpPr>
          <p:cNvPr id="6" name="Text Placeholder 5"/>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09718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50825" y="-170333"/>
            <a:ext cx="6746875" cy="935037"/>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Lst>
            </a:pPr>
            <a:r>
              <a:rPr lang="en-GB" dirty="0">
                <a:solidFill>
                  <a:srgbClr val="FFFFFF"/>
                </a:solidFill>
              </a:rPr>
              <a:t>Examples of advanced analysis approaches (4)</a:t>
            </a:r>
          </a:p>
        </p:txBody>
      </p:sp>
      <p:sp>
        <p:nvSpPr>
          <p:cNvPr id="14338" name="Text Box 2"/>
          <p:cNvSpPr txBox="1">
            <a:spLocks noChangeArrowheads="1"/>
          </p:cNvSpPr>
          <p:nvPr/>
        </p:nvSpPr>
        <p:spPr bwMode="auto">
          <a:xfrm>
            <a:off x="250825" y="1628775"/>
            <a:ext cx="4068763" cy="499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1pPr>
            <a:lvl2pPr indent="-284163">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pPr>
            <a:r>
              <a:rPr lang="en-GB" sz="1600" b="1" dirty="0" err="1" smtClean="0">
                <a:solidFill>
                  <a:srgbClr val="4A494B"/>
                </a:solidFill>
                <a:cs typeface="ＭＳ Ｐゴシック" charset="0"/>
              </a:rPr>
              <a:t>Kohonen</a:t>
            </a:r>
            <a:r>
              <a:rPr lang="en-GB" sz="1600" b="1" dirty="0" smtClean="0">
                <a:solidFill>
                  <a:srgbClr val="4A494B"/>
                </a:solidFill>
                <a:cs typeface="ＭＳ Ｐゴシック" charset="0"/>
              </a:rPr>
              <a:t> </a:t>
            </a:r>
            <a:r>
              <a:rPr lang="en-GB" sz="1600" b="1" dirty="0">
                <a:solidFill>
                  <a:srgbClr val="4A494B"/>
                </a:solidFill>
                <a:cs typeface="ＭＳ Ｐゴシック" charset="0"/>
              </a:rPr>
              <a:t>SOM</a:t>
            </a:r>
          </a:p>
          <a:p>
            <a:pPr hangingPunct="1">
              <a:lnSpc>
                <a:spcPct val="100000"/>
              </a:lnSpc>
              <a:spcBef>
                <a:spcPts val="363"/>
              </a:spcBef>
            </a:pPr>
            <a:endParaRPr lang="en-GB" sz="1600" dirty="0">
              <a:solidFill>
                <a:srgbClr val="4A494B"/>
              </a:solidFill>
              <a:cs typeface="ＭＳ Ｐゴシック" charset="0"/>
            </a:endParaRPr>
          </a:p>
          <a:p>
            <a:pPr lvl="1" hangingPunct="1">
              <a:lnSpc>
                <a:spcPct val="100000"/>
              </a:lnSpc>
              <a:spcAft>
                <a:spcPts val="1138"/>
              </a:spcAft>
              <a:buSzPct val="80000"/>
              <a:buFont typeface="Wingdings" charset="0"/>
              <a:buChar char="§"/>
            </a:pPr>
            <a:r>
              <a:rPr lang="en-GB" sz="1600" dirty="0">
                <a:solidFill>
                  <a:srgbClr val="4A494B"/>
                </a:solidFill>
                <a:cs typeface="ＭＳ Ｐゴシック" charset="0"/>
              </a:rPr>
              <a:t>Clustering has been shown to be effective in separating legitimate from fraudulent or abusive claims</a:t>
            </a:r>
          </a:p>
          <a:p>
            <a:pPr lvl="1" hangingPunct="1">
              <a:lnSpc>
                <a:spcPct val="100000"/>
              </a:lnSpc>
              <a:spcAft>
                <a:spcPts val="1138"/>
              </a:spcAft>
              <a:buSzPct val="80000"/>
              <a:buFont typeface="Wingdings" charset="0"/>
              <a:buChar char="§"/>
            </a:pPr>
            <a:r>
              <a:rPr lang="en-GB" sz="1600" dirty="0" err="1" smtClean="0">
                <a:solidFill>
                  <a:srgbClr val="4A494B"/>
                </a:solidFill>
                <a:cs typeface="Arial" charset="0"/>
              </a:rPr>
              <a:t>Kohonen</a:t>
            </a:r>
            <a:r>
              <a:rPr lang="en-GB" sz="1600" dirty="0" smtClean="0">
                <a:solidFill>
                  <a:srgbClr val="4A494B"/>
                </a:solidFill>
                <a:cs typeface="Arial" charset="0"/>
              </a:rPr>
              <a:t> </a:t>
            </a:r>
            <a:r>
              <a:rPr lang="en-GB" sz="1600" dirty="0">
                <a:solidFill>
                  <a:srgbClr val="4A494B"/>
                </a:solidFill>
                <a:cs typeface="Arial" charset="0"/>
              </a:rPr>
              <a:t>SOM helps to measure similarity / dissimilarity for unordered categorical variables with many values (i.e., injury type) variables</a:t>
            </a:r>
          </a:p>
          <a:p>
            <a:pPr lvl="1" hangingPunct="1">
              <a:lnSpc>
                <a:spcPct val="100000"/>
              </a:lnSpc>
              <a:spcAft>
                <a:spcPts val="1138"/>
              </a:spcAft>
              <a:buSzPct val="80000"/>
              <a:buFont typeface="Wingdings" charset="0"/>
              <a:buChar char="§"/>
            </a:pPr>
            <a:r>
              <a:rPr lang="en-GB" sz="1600" dirty="0">
                <a:solidFill>
                  <a:srgbClr val="4A494B"/>
                </a:solidFill>
                <a:cs typeface="Arial" charset="0"/>
              </a:rPr>
              <a:t>SOM is visually attractive but sometimes hard to </a:t>
            </a:r>
            <a:r>
              <a:rPr lang="en-GB" sz="1600" dirty="0" smtClean="0">
                <a:solidFill>
                  <a:srgbClr val="4A494B"/>
                </a:solidFill>
                <a:cs typeface="Arial" charset="0"/>
              </a:rPr>
              <a:t>interpret</a:t>
            </a:r>
          </a:p>
          <a:p>
            <a:pPr lvl="1" hangingPunct="1">
              <a:lnSpc>
                <a:spcPct val="100000"/>
              </a:lnSpc>
              <a:spcAft>
                <a:spcPts val="1138"/>
              </a:spcAft>
              <a:buSzPct val="80000"/>
              <a:buFont typeface="Wingdings" charset="0"/>
              <a:buChar char="§"/>
            </a:pPr>
            <a:r>
              <a:rPr lang="en-GB" sz="1600" dirty="0" smtClean="0">
                <a:solidFill>
                  <a:srgbClr val="4A494B"/>
                </a:solidFill>
                <a:cs typeface="Arial" charset="0"/>
              </a:rPr>
              <a:t>It tend to create border problems </a:t>
            </a:r>
          </a:p>
        </p:txBody>
      </p:sp>
      <p:sp>
        <p:nvSpPr>
          <p:cNvPr id="14339" name="Text Box 3"/>
          <p:cNvSpPr txBox="1">
            <a:spLocks noChangeArrowheads="1"/>
          </p:cNvSpPr>
          <p:nvPr/>
        </p:nvSpPr>
        <p:spPr bwMode="auto">
          <a:xfrm>
            <a:off x="4751388" y="1619250"/>
            <a:ext cx="3959225"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9112" rIns="90000" bIns="45000"/>
          <a:lstStyle>
            <a:lvl1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1pPr>
            <a:lvl2pPr indent="-284163">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9pPr>
          </a:lstStyle>
          <a:p>
            <a:pPr hangingPunct="1">
              <a:spcBef>
                <a:spcPts val="363"/>
              </a:spcBef>
            </a:pPr>
            <a:r>
              <a:rPr lang="en-GB" sz="1600" b="1" dirty="0">
                <a:solidFill>
                  <a:srgbClr val="4A494B"/>
                </a:solidFill>
                <a:cs typeface="ＭＳ Ｐゴシック" charset="0"/>
              </a:rPr>
              <a:t>PRIDIT / (PCA + </a:t>
            </a:r>
            <a:r>
              <a:rPr lang="en-GB" sz="1600" b="1" dirty="0" smtClean="0">
                <a:solidFill>
                  <a:srgbClr val="4A494B"/>
                </a:solidFill>
                <a:cs typeface="ＭＳ Ｐゴシック" charset="0"/>
              </a:rPr>
              <a:t>RIDIT)</a:t>
            </a:r>
            <a:endParaRPr lang="en-GB" sz="1600" b="1" dirty="0">
              <a:solidFill>
                <a:srgbClr val="4A494B"/>
              </a:solidFill>
              <a:cs typeface="ＭＳ Ｐゴシック" charset="0"/>
            </a:endParaRPr>
          </a:p>
          <a:p>
            <a:pPr hangingPunct="1">
              <a:spcBef>
                <a:spcPts val="363"/>
              </a:spcBef>
            </a:pPr>
            <a:endParaRPr lang="en-GB" sz="1600" dirty="0">
              <a:solidFill>
                <a:srgbClr val="4A494B"/>
              </a:solidFill>
              <a:cs typeface="Arial" charset="0"/>
            </a:endParaRPr>
          </a:p>
          <a:p>
            <a:pPr lvl="1" hangingPunct="1">
              <a:spcAft>
                <a:spcPts val="1138"/>
              </a:spcAft>
              <a:buSzPct val="80000"/>
              <a:buFont typeface="Wingdings" charset="0"/>
              <a:buChar char="§"/>
            </a:pPr>
            <a:r>
              <a:rPr lang="en-GB" sz="1600" dirty="0">
                <a:solidFill>
                  <a:srgbClr val="4A494B"/>
                </a:solidFill>
                <a:cs typeface="Arial Unicode MS" charset="0"/>
              </a:rPr>
              <a:t>Studies have indicated a strong relationship between PRIDIT scores and expert suspicion that claim is fraudulent or abusive</a:t>
            </a:r>
          </a:p>
          <a:p>
            <a:pPr lvl="1" hangingPunct="1">
              <a:spcAft>
                <a:spcPts val="1138"/>
              </a:spcAft>
              <a:buSzPct val="80000"/>
              <a:buFont typeface="Wingdings" charset="0"/>
              <a:buChar char="§"/>
            </a:pPr>
            <a:r>
              <a:rPr lang="en-GB" sz="1600" dirty="0" smtClean="0">
                <a:solidFill>
                  <a:srgbClr val="4A494B"/>
                </a:solidFill>
                <a:cs typeface="Arial Unicode MS" charset="0"/>
              </a:rPr>
              <a:t>Score </a:t>
            </a:r>
            <a:r>
              <a:rPr lang="en-GB" sz="1600" dirty="0">
                <a:solidFill>
                  <a:srgbClr val="4A494B"/>
                </a:solidFill>
                <a:cs typeface="Arial Unicode MS" charset="0"/>
              </a:rPr>
              <a:t>offer </a:t>
            </a:r>
            <a:r>
              <a:rPr lang="en-GB" sz="1600" dirty="0" smtClean="0">
                <a:solidFill>
                  <a:srgbClr val="4A494B"/>
                </a:solidFill>
                <a:cs typeface="Arial Unicode MS" charset="0"/>
              </a:rPr>
              <a:t>a </a:t>
            </a:r>
            <a:r>
              <a:rPr lang="en-GB" sz="1600" dirty="0">
                <a:solidFill>
                  <a:srgbClr val="4A494B"/>
                </a:solidFill>
                <a:cs typeface="Arial Unicode MS" charset="0"/>
              </a:rPr>
              <a:t>clear to understand way to analyse a progression of claims </a:t>
            </a:r>
          </a:p>
          <a:p>
            <a:pPr lvl="1" hangingPunct="1">
              <a:spcAft>
                <a:spcPts val="1138"/>
              </a:spcAft>
              <a:buSzPct val="80000"/>
              <a:buFont typeface="Wingdings" charset="0"/>
              <a:buChar char="§"/>
            </a:pPr>
            <a:r>
              <a:rPr lang="en-GB" sz="1600" dirty="0" smtClean="0">
                <a:solidFill>
                  <a:srgbClr val="4A494B"/>
                </a:solidFill>
                <a:cs typeface="Arial Unicode MS" charset="0"/>
              </a:rPr>
              <a:t>The </a:t>
            </a:r>
            <a:r>
              <a:rPr lang="en-GB" sz="1600" dirty="0">
                <a:solidFill>
                  <a:srgbClr val="4A494B"/>
                </a:solidFill>
                <a:cs typeface="Arial Unicode MS" charset="0"/>
              </a:rPr>
              <a:t>relative importance of variables may be very different from supervised </a:t>
            </a:r>
            <a:r>
              <a:rPr lang="en-GB" sz="1600" dirty="0" smtClean="0">
                <a:solidFill>
                  <a:srgbClr val="4A494B"/>
                </a:solidFill>
                <a:cs typeface="Arial Unicode MS" charset="0"/>
              </a:rPr>
              <a:t>regressions</a:t>
            </a:r>
          </a:p>
          <a:p>
            <a:pPr lvl="1" hangingPunct="1">
              <a:spcAft>
                <a:spcPts val="1138"/>
              </a:spcAft>
              <a:buSzPct val="80000"/>
              <a:buFont typeface="Wingdings" charset="0"/>
              <a:buChar char="§"/>
            </a:pPr>
            <a:r>
              <a:rPr lang="en-GB" sz="1600" dirty="0" smtClean="0">
                <a:solidFill>
                  <a:srgbClr val="4A494B"/>
                </a:solidFill>
                <a:cs typeface="Arial Unicode MS" charset="0"/>
              </a:rPr>
              <a:t>No out-of-the-box R Package for PRIDIT</a:t>
            </a:r>
            <a:endParaRPr lang="en-GB" sz="1600" dirty="0">
              <a:solidFill>
                <a:srgbClr val="4A494B"/>
              </a:solidFill>
              <a:cs typeface="Arial Unicode MS" charset="0"/>
            </a:endParaRPr>
          </a:p>
          <a:p>
            <a:pPr hangingPunct="1">
              <a:spcAft>
                <a:spcPts val="1138"/>
              </a:spcAft>
              <a:buClrTx/>
              <a:buSzTx/>
              <a:buFontTx/>
              <a:buNone/>
            </a:pPr>
            <a:endParaRPr lang="en-GB" sz="1600" dirty="0">
              <a:solidFill>
                <a:srgbClr val="4A494B"/>
              </a:solidFill>
              <a:cs typeface="Arial" charset="0"/>
            </a:endParaRPr>
          </a:p>
        </p:txBody>
      </p:sp>
      <p:sp>
        <p:nvSpPr>
          <p:cNvPr id="14340" name="Text Box 4"/>
          <p:cNvSpPr txBox="1">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r>
              <a:rPr lang="en-GB">
                <a:solidFill>
                  <a:srgbClr val="FFFFFF"/>
                </a:solidFill>
                <a:cs typeface="ＭＳ Ｐゴシック" charset="0"/>
              </a:rPr>
              <a:t>Different approaches for different jobs</a:t>
            </a:r>
          </a:p>
        </p:txBody>
      </p:sp>
    </p:spTree>
    <p:extLst>
      <p:ext uri="{BB962C8B-B14F-4D97-AF65-F5344CB8AC3E}">
        <p14:creationId xmlns:p14="http://schemas.microsoft.com/office/powerpoint/2010/main" val="2758436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250825" y="-171400"/>
            <a:ext cx="6746875" cy="935037"/>
          </a:xfrm>
        </p:spPr>
        <p:txBody>
          <a:bodyPr/>
          <a:lstStyle/>
          <a:p>
            <a:r>
              <a:rPr lang="en-US" dirty="0" smtClean="0"/>
              <a:t>Fraudulent Claim  Scoring Workflow</a:t>
            </a:r>
            <a:endParaRPr lang="en-US" dirty="0"/>
          </a:p>
        </p:txBody>
      </p:sp>
      <p:sp>
        <p:nvSpPr>
          <p:cNvPr id="6" name="Text Placeholder 5"/>
          <p:cNvSpPr>
            <a:spLocks noGrp="1"/>
          </p:cNvSpPr>
          <p:nvPr>
            <p:ph type="body" sz="quarter" idx="10"/>
          </p:nvPr>
        </p:nvSpPr>
        <p:spPr/>
        <p:txBody>
          <a:bodyPr/>
          <a:lstStyle/>
          <a:p>
            <a:r>
              <a:rPr lang="en-US" dirty="0" smtClean="0"/>
              <a:t>Assigning </a:t>
            </a:r>
            <a:r>
              <a:rPr lang="en-US" dirty="0"/>
              <a:t>a “</a:t>
            </a:r>
            <a:r>
              <a:rPr lang="en-US" b="1" dirty="0"/>
              <a:t>suspicious level</a:t>
            </a:r>
            <a:r>
              <a:rPr lang="en-US" dirty="0"/>
              <a:t>” score to each </a:t>
            </a:r>
            <a:r>
              <a:rPr lang="en-US" dirty="0" smtClean="0"/>
              <a:t>claim</a:t>
            </a:r>
            <a:endParaRPr lang="en-US" dirty="0"/>
          </a:p>
        </p:txBody>
      </p:sp>
      <p:sp>
        <p:nvSpPr>
          <p:cNvPr id="8" name="Text Box 5"/>
          <p:cNvSpPr txBox="1">
            <a:spLocks noChangeArrowheads="1"/>
          </p:cNvSpPr>
          <p:nvPr/>
        </p:nvSpPr>
        <p:spPr bwMode="auto">
          <a:xfrm>
            <a:off x="5866706" y="1916832"/>
            <a:ext cx="2160240" cy="1619672"/>
          </a:xfrm>
          <a:prstGeom prst="rect">
            <a:avLst/>
          </a:prstGeom>
          <a:solidFill>
            <a:srgbClr val="FF0000"/>
          </a:solidFill>
          <a:ln>
            <a:noFill/>
          </a:ln>
          <a:effectLst/>
          <a:extLst/>
        </p:spPr>
        <p:txBody>
          <a:bodyPr lIns="90000" tIns="60876" rIns="90000" bIns="45000"/>
          <a:lstStyle>
            <a:lvl1pPr>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tabLst/>
            </a:pPr>
            <a:r>
              <a:rPr lang="en-GB" dirty="0" smtClean="0">
                <a:solidFill>
                  <a:srgbClr val="FFFFFF"/>
                </a:solidFill>
              </a:rPr>
              <a:t>More effort / resources on questionable claims</a:t>
            </a:r>
            <a:endParaRPr lang="en-GB" dirty="0">
              <a:solidFill>
                <a:srgbClr val="FFFFFF"/>
              </a:solidFill>
            </a:endParaRPr>
          </a:p>
        </p:txBody>
      </p:sp>
      <p:sp>
        <p:nvSpPr>
          <p:cNvPr id="9" name="Text Box 6"/>
          <p:cNvSpPr txBox="1">
            <a:spLocks noChangeArrowheads="1"/>
          </p:cNvSpPr>
          <p:nvPr/>
        </p:nvSpPr>
        <p:spPr bwMode="auto">
          <a:xfrm>
            <a:off x="5866706" y="4149080"/>
            <a:ext cx="2161678" cy="1619672"/>
          </a:xfrm>
          <a:prstGeom prst="rect">
            <a:avLst/>
          </a:prstGeom>
          <a:solidFill>
            <a:srgbClr val="00CC66"/>
          </a:solidFill>
          <a:ln>
            <a:noFill/>
          </a:ln>
          <a:effectLst/>
          <a:extLst/>
        </p:spPr>
        <p:txBody>
          <a:bodyPr lIns="90000" tIns="60876" rIns="90000" bIns="45000"/>
          <a:lstStyle>
            <a:lvl1pPr>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marL="7938" lvl="1">
              <a:tabLst/>
            </a:pPr>
            <a:r>
              <a:rPr lang="en-US" dirty="0">
                <a:solidFill>
                  <a:srgbClr val="FFFFFF"/>
                </a:solidFill>
              </a:rPr>
              <a:t>Pay faster claims deemed to be authentic </a:t>
            </a:r>
            <a:r>
              <a:rPr lang="en-US" dirty="0">
                <a:solidFill>
                  <a:srgbClr val="FFFFFF"/>
                </a:solidFill>
                <a:sym typeface="Wingdings"/>
              </a:rPr>
              <a:t> Improve customer satisfaction</a:t>
            </a:r>
          </a:p>
        </p:txBody>
      </p:sp>
      <p:sp>
        <p:nvSpPr>
          <p:cNvPr id="10" name="Line 7"/>
          <p:cNvSpPr>
            <a:spLocks noChangeShapeType="1"/>
          </p:cNvSpPr>
          <p:nvPr/>
        </p:nvSpPr>
        <p:spPr bwMode="auto">
          <a:xfrm>
            <a:off x="1691680" y="3825180"/>
            <a:ext cx="1584176" cy="35868"/>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cxnSp>
        <p:nvCxnSpPr>
          <p:cNvPr id="13" name="Straight Arrow Connector 12"/>
          <p:cNvCxnSpPr>
            <a:stCxn id="7" idx="3"/>
            <a:endCxn id="9" idx="1"/>
          </p:cNvCxnSpPr>
          <p:nvPr/>
        </p:nvCxnSpPr>
        <p:spPr>
          <a:xfrm>
            <a:off x="4860032" y="3843300"/>
            <a:ext cx="1006674" cy="1115616"/>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8" idx="1"/>
          </p:cNvCxnSpPr>
          <p:nvPr/>
        </p:nvCxnSpPr>
        <p:spPr>
          <a:xfrm flipV="1">
            <a:off x="4860032" y="2726668"/>
            <a:ext cx="1006674" cy="1116632"/>
          </a:xfrm>
          <a:prstGeom prst="straightConnector1">
            <a:avLst/>
          </a:prstGeom>
          <a:ln w="571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 Box 3"/>
          <p:cNvSpPr txBox="1">
            <a:spLocks noChangeArrowheads="1"/>
          </p:cNvSpPr>
          <p:nvPr/>
        </p:nvSpPr>
        <p:spPr bwMode="auto">
          <a:xfrm>
            <a:off x="827585" y="3033464"/>
            <a:ext cx="1548904" cy="1619671"/>
          </a:xfrm>
          <a:prstGeom prst="rect">
            <a:avLst/>
          </a:prstGeom>
          <a:solidFill>
            <a:srgbClr val="004586"/>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76" rIns="90000" bIns="45000"/>
          <a:lstStyle>
            <a:lvl1pPr>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smtClean="0">
                <a:solidFill>
                  <a:srgbClr val="FFFFFF"/>
                </a:solidFill>
              </a:rPr>
              <a:t>PRIDIT Score for all claims</a:t>
            </a:r>
            <a:endParaRPr lang="en-GB" dirty="0">
              <a:solidFill>
                <a:srgbClr val="FFFFFF"/>
              </a:solidFill>
            </a:endParaRPr>
          </a:p>
          <a:p>
            <a:pPr algn="ctr"/>
            <a:endParaRPr lang="en-GB" dirty="0">
              <a:solidFill>
                <a:srgbClr val="FFFFFF"/>
              </a:solidFill>
            </a:endParaRPr>
          </a:p>
        </p:txBody>
      </p:sp>
      <p:sp>
        <p:nvSpPr>
          <p:cNvPr id="7" name="Text Box 4"/>
          <p:cNvSpPr txBox="1">
            <a:spLocks noChangeArrowheads="1"/>
          </p:cNvSpPr>
          <p:nvPr/>
        </p:nvSpPr>
        <p:spPr bwMode="auto">
          <a:xfrm>
            <a:off x="3311128" y="3033464"/>
            <a:ext cx="1548904" cy="1619671"/>
          </a:xfrm>
          <a:prstGeom prst="rect">
            <a:avLst/>
          </a:prstGeom>
          <a:solidFill>
            <a:srgbClr val="004586"/>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76" rIns="90000" bIns="45000"/>
          <a:lstStyle>
            <a:lvl1pPr>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smtClean="0">
                <a:solidFill>
                  <a:srgbClr val="FFFFFF"/>
                </a:solidFill>
              </a:rPr>
              <a:t>Order Claims according to PRIDIT Score</a:t>
            </a:r>
            <a:endParaRPr lang="en-GB" dirty="0">
              <a:solidFill>
                <a:srgbClr val="FFFFFF"/>
              </a:solidFill>
            </a:endParaRPr>
          </a:p>
        </p:txBody>
      </p:sp>
    </p:spTree>
    <p:extLst>
      <p:ext uri="{BB962C8B-B14F-4D97-AF65-F5344CB8AC3E}">
        <p14:creationId xmlns:p14="http://schemas.microsoft.com/office/powerpoint/2010/main" val="12789021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0" y="2936925"/>
            <a:ext cx="9144000" cy="1500187"/>
          </a:xfrm>
        </p:spPr>
        <p:txBody>
          <a:bodyPr/>
          <a:lstStyle/>
          <a:p>
            <a:pPr algn="ctr"/>
            <a:r>
              <a:rPr lang="en-GB" sz="4000" dirty="0" smtClean="0"/>
              <a:t>Using Text Analytics &amp; R </a:t>
            </a:r>
          </a:p>
          <a:p>
            <a:pPr algn="ctr"/>
            <a:r>
              <a:rPr lang="en-GB" sz="4000" dirty="0" smtClean="0"/>
              <a:t>to </a:t>
            </a:r>
          </a:p>
          <a:p>
            <a:pPr algn="ctr"/>
            <a:r>
              <a:rPr lang="en-GB" sz="4000" dirty="0" smtClean="0"/>
              <a:t>Detect </a:t>
            </a:r>
            <a:r>
              <a:rPr lang="en-GB" sz="4000" dirty="0"/>
              <a:t>F</a:t>
            </a:r>
            <a:r>
              <a:rPr lang="en-GB" sz="4000" dirty="0" smtClean="0"/>
              <a:t>raudulent Claims</a:t>
            </a:r>
            <a:endParaRPr lang="en-GB" sz="4000" dirty="0"/>
          </a:p>
        </p:txBody>
      </p:sp>
    </p:spTree>
    <p:extLst>
      <p:ext uri="{BB962C8B-B14F-4D97-AF65-F5344CB8AC3E}">
        <p14:creationId xmlns:p14="http://schemas.microsoft.com/office/powerpoint/2010/main" val="22916045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50825" y="1628775"/>
            <a:ext cx="8564563" cy="461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303463"/>
            <a:ext cx="5562600" cy="2952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88" name="Text Box 4"/>
          <p:cNvSpPr txBox="1">
            <a:spLocks noChangeArrowheads="1"/>
          </p:cNvSpPr>
          <p:nvPr/>
        </p:nvSpPr>
        <p:spPr bwMode="auto">
          <a:xfrm>
            <a:off x="327025" y="5327650"/>
            <a:ext cx="8313738" cy="120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185738" indent="-9525">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1pPr>
            <a:lvl2pPr>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2pPr>
            <a:lvl3pPr>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3pPr>
            <a:lvl4pPr>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4pPr>
            <a:lvl5pPr>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95263" algn="l"/>
                <a:tab pos="633413" algn="l"/>
                <a:tab pos="1082675" algn="l"/>
                <a:tab pos="1531938" algn="l"/>
                <a:tab pos="1981200" algn="l"/>
                <a:tab pos="2430463" algn="l"/>
                <a:tab pos="2879725" algn="l"/>
                <a:tab pos="3328988" algn="l"/>
                <a:tab pos="3778250" algn="l"/>
                <a:tab pos="4227513" algn="l"/>
                <a:tab pos="4676775" algn="l"/>
                <a:tab pos="5126038" algn="l"/>
                <a:tab pos="5575300" algn="l"/>
                <a:tab pos="6024563" algn="l"/>
                <a:tab pos="6473825" algn="l"/>
                <a:tab pos="6923088" algn="l"/>
                <a:tab pos="7372350" algn="l"/>
                <a:tab pos="7821613" algn="l"/>
                <a:tab pos="8270875" algn="l"/>
                <a:tab pos="8720138" algn="l"/>
                <a:tab pos="9169400" algn="l"/>
              </a:tabLst>
              <a:defRPr>
                <a:solidFill>
                  <a:srgbClr val="000000"/>
                </a:solidFill>
                <a:latin typeface="Arial" charset="0"/>
                <a:ea typeface="ＭＳ Ｐゴシック" charset="0"/>
                <a:cs typeface="Microsoft YaHei" charset="0"/>
              </a:defRPr>
            </a:lvl9pPr>
          </a:lstStyle>
          <a:p>
            <a:pPr marL="176213" indent="0" hangingPunct="1">
              <a:lnSpc>
                <a:spcPct val="100000"/>
              </a:lnSpc>
              <a:spcAft>
                <a:spcPts val="575"/>
              </a:spcAft>
              <a:buSzPct val="45000"/>
            </a:pPr>
            <a:r>
              <a:rPr lang="en-GB" sz="1600" dirty="0">
                <a:solidFill>
                  <a:srgbClr val="4C4C4C"/>
                </a:solidFill>
                <a:cs typeface="ＭＳ Ｐゴシック" charset="0"/>
              </a:rPr>
              <a:t>Analysis by Ted Underwood, Associate Professor of English, University of Illinois</a:t>
            </a:r>
          </a:p>
          <a:p>
            <a:pPr marL="176213" indent="0" hangingPunct="1">
              <a:lnSpc>
                <a:spcPct val="100000"/>
              </a:lnSpc>
              <a:spcAft>
                <a:spcPts val="575"/>
              </a:spcAft>
              <a:buSzPct val="45000"/>
            </a:pPr>
            <a:r>
              <a:rPr lang="en-GB" sz="1600" dirty="0">
                <a:solidFill>
                  <a:srgbClr val="4C4C4C"/>
                </a:solidFill>
                <a:cs typeface="ＭＳ Ｐゴシック" charset="0"/>
              </a:rPr>
              <a:t>Graphic using </a:t>
            </a:r>
            <a:r>
              <a:rPr lang="en-GB" sz="1600" dirty="0" err="1">
                <a:solidFill>
                  <a:srgbClr val="4C4C4C"/>
                </a:solidFill>
                <a:cs typeface="ＭＳ Ｐゴシック" charset="0"/>
              </a:rPr>
              <a:t>Wordle’s</a:t>
            </a:r>
            <a:r>
              <a:rPr lang="en-GB" sz="1600" dirty="0">
                <a:solidFill>
                  <a:srgbClr val="4C4C4C"/>
                </a:solidFill>
                <a:cs typeface="ＭＳ Ｐゴシック" charset="0"/>
              </a:rPr>
              <a:t> display </a:t>
            </a:r>
            <a:r>
              <a:rPr lang="en-GB" sz="1600" dirty="0" smtClean="0">
                <a:solidFill>
                  <a:srgbClr val="4C4C4C"/>
                </a:solidFill>
                <a:cs typeface="ＭＳ Ｐゴシック" charset="0"/>
              </a:rPr>
              <a:t>tool - R </a:t>
            </a:r>
            <a:r>
              <a:rPr lang="en-GB" sz="1600" dirty="0">
                <a:solidFill>
                  <a:srgbClr val="4C4C4C"/>
                </a:solidFill>
                <a:cs typeface="ＭＳ Ｐゴシック" charset="0"/>
              </a:rPr>
              <a:t>used to run a Mann-Whitney test (measures over-representation relative to a context)</a:t>
            </a:r>
          </a:p>
        </p:txBody>
      </p:sp>
      <p:sp>
        <p:nvSpPr>
          <p:cNvPr id="16389" name="Text Box 5"/>
          <p:cNvSpPr txBox="1">
            <a:spLocks noChangeArrowheads="1"/>
          </p:cNvSpPr>
          <p:nvPr/>
        </p:nvSpPr>
        <p:spPr bwMode="auto">
          <a:xfrm>
            <a:off x="373063" y="1628775"/>
            <a:ext cx="82677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buClrTx/>
              <a:buFontTx/>
              <a:buNone/>
            </a:pPr>
            <a:r>
              <a:rPr lang="en-GB">
                <a:solidFill>
                  <a:srgbClr val="333333"/>
                </a:solidFill>
              </a:rPr>
              <a:t>Words that are consistently more common in works by William Wordsworth than in other poets from 1780 to 1850</a:t>
            </a:r>
            <a:r>
              <a:rPr lang="en-GB"/>
              <a:t>. </a:t>
            </a:r>
          </a:p>
        </p:txBody>
      </p:sp>
      <p:sp>
        <p:nvSpPr>
          <p:cNvPr id="16390" name="Rectangle 6"/>
          <p:cNvSpPr>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0000"/>
              </a:lnSpc>
              <a:spcBef>
                <a:spcPts val="363"/>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FFFFFF"/>
                </a:solidFill>
                <a:cs typeface="ＭＳ Ｐゴシック" charset="0"/>
              </a:rPr>
              <a:t>Everyone is mining text... and discovering new knowledge</a:t>
            </a:r>
          </a:p>
        </p:txBody>
      </p:sp>
      <p:sp>
        <p:nvSpPr>
          <p:cNvPr id="8" name="Rectangle 1"/>
          <p:cNvSpPr>
            <a:spLocks noGrp="1" noChangeArrowheads="1"/>
          </p:cNvSpPr>
          <p:nvPr>
            <p:ph type="title" idx="4294967295"/>
          </p:nvPr>
        </p:nvSpPr>
        <p:spPr>
          <a:xfrm>
            <a:off x="250825" y="42863"/>
            <a:ext cx="6746875" cy="935037"/>
          </a:xfrm>
          <a:ln/>
        </p:spPr>
        <p:txBody>
          <a:bodyPr/>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FFFF"/>
                </a:solidFill>
              </a:rPr>
              <a:t>Text analysis using R </a:t>
            </a:r>
            <a:r>
              <a:rPr lang="en-GB" dirty="0" smtClean="0">
                <a:solidFill>
                  <a:srgbClr val="FFFFFF"/>
                </a:solidFill>
              </a:rPr>
              <a:t>(1)</a:t>
            </a:r>
            <a:endParaRPr lang="en-GB" dirty="0">
              <a:solidFill>
                <a:srgbClr val="FFFFFF"/>
              </a:solidFill>
            </a:endParaRPr>
          </a:p>
        </p:txBody>
      </p:sp>
    </p:spTree>
    <p:extLst>
      <p:ext uri="{BB962C8B-B14F-4D97-AF65-F5344CB8AC3E}">
        <p14:creationId xmlns:p14="http://schemas.microsoft.com/office/powerpoint/2010/main" val="31722368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00808"/>
            <a:ext cx="9144000" cy="4752528"/>
          </a:xfrm>
          <a:prstGeom prst="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409" name="Rectangle 1"/>
          <p:cNvSpPr>
            <a:spLocks noGrp="1" noChangeArrowheads="1"/>
          </p:cNvSpPr>
          <p:nvPr>
            <p:ph type="title" idx="4294967295"/>
          </p:nvPr>
        </p:nvSpPr>
        <p:spPr>
          <a:xfrm>
            <a:off x="250825" y="42863"/>
            <a:ext cx="6746875" cy="935037"/>
          </a:xfrm>
          <a:ln/>
        </p:spPr>
        <p:txBody>
          <a:bodyPr/>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FFFF"/>
                </a:solidFill>
              </a:rPr>
              <a:t>Text analysis using R (2)</a:t>
            </a:r>
          </a:p>
        </p:txBody>
      </p:sp>
      <p:sp>
        <p:nvSpPr>
          <p:cNvPr id="17410" name="Rectangle 2"/>
          <p:cNvSpPr>
            <a:spLocks noChangeArrowheads="1"/>
          </p:cNvSpPr>
          <p:nvPr/>
        </p:nvSpPr>
        <p:spPr bwMode="auto">
          <a:xfrm>
            <a:off x="254000" y="1044575"/>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0000"/>
              </a:lnSpc>
              <a:spcBef>
                <a:spcPts val="363"/>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FFFFFF"/>
                </a:solidFill>
                <a:cs typeface="ＭＳ Ｐゴシック" charset="0"/>
              </a:rPr>
              <a:t>A basic text analysis workflow</a:t>
            </a:r>
          </a:p>
        </p:txBody>
      </p:sp>
      <p:sp>
        <p:nvSpPr>
          <p:cNvPr id="17414" name="Rectangle 6"/>
          <p:cNvSpPr>
            <a:spLocks noChangeArrowheads="1"/>
          </p:cNvSpPr>
          <p:nvPr/>
        </p:nvSpPr>
        <p:spPr bwMode="auto">
          <a:xfrm>
            <a:off x="6766298" y="2124075"/>
            <a:ext cx="1728340" cy="3177133"/>
          </a:xfrm>
          <a:prstGeom prst="rect">
            <a:avLst/>
          </a:prstGeom>
          <a:solidFill>
            <a:srgbClr val="00458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40" rIns="90000" bIns="45000"/>
          <a:lstStyle/>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cs typeface="ＭＳ Ｐゴシック" charset="0"/>
              </a:rPr>
              <a:t>Data Mining</a:t>
            </a:r>
            <a:endParaRPr lang="en-GB" dirty="0">
              <a:solidFill>
                <a:srgbClr val="FFFFFF"/>
              </a:solidFill>
              <a:cs typeface="ＭＳ Ｐゴシック" charset="0"/>
            </a:endParaRPr>
          </a:p>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FFFFFF"/>
              </a:solidFill>
              <a:cs typeface="ＭＳ Ｐゴシック" charset="0"/>
            </a:endParaRP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dirty="0" smtClean="0">
              <a:solidFill>
                <a:srgbClr val="FFFFFF"/>
              </a:solidFill>
              <a:cs typeface="ＭＳ Ｐゴシック" charset="0"/>
            </a:endParaRP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dirty="0">
              <a:solidFill>
                <a:srgbClr val="FFFFFF"/>
              </a:solidFill>
              <a:cs typeface="ＭＳ Ｐゴシック" charset="0"/>
            </a:endParaRP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Classification</a:t>
            </a: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Clustering</a:t>
            </a:r>
            <a:endParaRPr lang="en-GB" sz="1600" dirty="0">
              <a:solidFill>
                <a:srgbClr val="FFFFFF"/>
              </a:solidFill>
              <a:cs typeface="ＭＳ Ｐゴシック" charset="0"/>
            </a:endParaRP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Statistical analysis</a:t>
            </a: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Visual analysis</a:t>
            </a:r>
          </a:p>
        </p:txBody>
      </p:sp>
      <p:sp>
        <p:nvSpPr>
          <p:cNvPr id="17415" name="Line 7"/>
          <p:cNvSpPr>
            <a:spLocks noChangeShapeType="1"/>
          </p:cNvSpPr>
          <p:nvPr/>
        </p:nvSpPr>
        <p:spPr bwMode="auto">
          <a:xfrm>
            <a:off x="1907704" y="2808288"/>
            <a:ext cx="777468" cy="3502"/>
          </a:xfrm>
          <a:prstGeom prst="line">
            <a:avLst/>
          </a:prstGeom>
          <a:noFill/>
          <a:ln w="72000" cap="flat">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6" name="Line 8"/>
          <p:cNvSpPr>
            <a:spLocks noChangeShapeType="1"/>
          </p:cNvSpPr>
          <p:nvPr/>
        </p:nvSpPr>
        <p:spPr bwMode="auto">
          <a:xfrm>
            <a:off x="3958904" y="2843213"/>
            <a:ext cx="777468" cy="3502"/>
          </a:xfrm>
          <a:prstGeom prst="line">
            <a:avLst/>
          </a:prstGeom>
          <a:noFill/>
          <a:ln w="72000" cap="flat">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7" name="Line 9"/>
          <p:cNvSpPr>
            <a:spLocks noChangeShapeType="1"/>
          </p:cNvSpPr>
          <p:nvPr/>
        </p:nvSpPr>
        <p:spPr bwMode="auto">
          <a:xfrm>
            <a:off x="6012160" y="2843213"/>
            <a:ext cx="777468" cy="3502"/>
          </a:xfrm>
          <a:prstGeom prst="line">
            <a:avLst/>
          </a:prstGeom>
          <a:noFill/>
          <a:ln w="72000" cap="flat">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411" name="Rectangle 3"/>
          <p:cNvSpPr>
            <a:spLocks noChangeArrowheads="1"/>
          </p:cNvSpPr>
          <p:nvPr/>
        </p:nvSpPr>
        <p:spPr bwMode="auto">
          <a:xfrm>
            <a:off x="611560" y="2160587"/>
            <a:ext cx="1728341" cy="3177131"/>
          </a:xfrm>
          <a:prstGeom prst="rect">
            <a:avLst/>
          </a:prstGeom>
          <a:solidFill>
            <a:srgbClr val="00458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40" rIns="90000" bIns="45000"/>
          <a:lstStyle/>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cs typeface="ＭＳ Ｐゴシック" charset="0"/>
              </a:rPr>
              <a:t>Information Retrieval</a:t>
            </a:r>
            <a:endParaRPr lang="en-GB" dirty="0">
              <a:solidFill>
                <a:srgbClr val="FFFFFF"/>
              </a:solidFill>
              <a:cs typeface="ＭＳ Ｐゴシック" charset="0"/>
            </a:endParaRPr>
          </a:p>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FFFFFF"/>
              </a:solidFill>
              <a:cs typeface="ＭＳ Ｐゴシック" charset="0"/>
            </a:endParaRP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dirty="0" smtClean="0">
              <a:solidFill>
                <a:srgbClr val="FFFFFF"/>
              </a:solidFill>
              <a:cs typeface="ＭＳ Ｐゴシック" charset="0"/>
            </a:endParaRP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Document indexing</a:t>
            </a: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Storage</a:t>
            </a:r>
            <a:endParaRPr lang="en-GB" sz="1600" dirty="0">
              <a:solidFill>
                <a:srgbClr val="FFFFFF"/>
              </a:solidFill>
              <a:cs typeface="ＭＳ Ｐゴシック" charset="0"/>
            </a:endParaRPr>
          </a:p>
        </p:txBody>
      </p:sp>
      <p:sp>
        <p:nvSpPr>
          <p:cNvPr id="17412" name="Rectangle 4"/>
          <p:cNvSpPr>
            <a:spLocks noChangeArrowheads="1"/>
          </p:cNvSpPr>
          <p:nvPr/>
        </p:nvSpPr>
        <p:spPr bwMode="auto">
          <a:xfrm>
            <a:off x="2662610" y="2160587"/>
            <a:ext cx="1728341" cy="3177131"/>
          </a:xfrm>
          <a:prstGeom prst="rect">
            <a:avLst/>
          </a:prstGeom>
          <a:solidFill>
            <a:srgbClr val="FF6600"/>
          </a:solidFill>
          <a:ln>
            <a:noFill/>
          </a:ln>
          <a:effectLst/>
          <a:extLst/>
        </p:spPr>
        <p:txBody>
          <a:bodyPr lIns="90000" tIns="60840" rIns="90000" bIns="45000"/>
          <a:lstStyle/>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cs typeface="ＭＳ Ｐゴシック" charset="0"/>
              </a:rPr>
              <a:t>Natural Language Processing</a:t>
            </a:r>
            <a:endParaRPr lang="en-GB" dirty="0">
              <a:solidFill>
                <a:srgbClr val="FFFFFF"/>
              </a:solidFill>
              <a:cs typeface="ＭＳ Ｐゴシック" charset="0"/>
            </a:endParaRPr>
          </a:p>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FFFFFF"/>
              </a:solidFill>
              <a:cs typeface="ＭＳ Ｐゴシック" charset="0"/>
            </a:endParaRP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Stemming</a:t>
            </a: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Stop-word filters</a:t>
            </a: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Disambiguation</a:t>
            </a: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Part of speech tagging</a:t>
            </a:r>
          </a:p>
          <a:p>
            <a:pPr marL="146304" indent="-146304" hangingPunct="1">
              <a:buClrTx/>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Etc.</a:t>
            </a:r>
          </a:p>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FFFFFF"/>
              </a:solidFill>
              <a:cs typeface="ＭＳ Ｐゴシック" charset="0"/>
            </a:endParaRPr>
          </a:p>
        </p:txBody>
      </p:sp>
      <p:sp>
        <p:nvSpPr>
          <p:cNvPr id="17413" name="Rectangle 5"/>
          <p:cNvSpPr>
            <a:spLocks noChangeArrowheads="1"/>
          </p:cNvSpPr>
          <p:nvPr/>
        </p:nvSpPr>
        <p:spPr bwMode="auto">
          <a:xfrm>
            <a:off x="4715248" y="2124075"/>
            <a:ext cx="1728340" cy="3177133"/>
          </a:xfrm>
          <a:prstGeom prst="rect">
            <a:avLst/>
          </a:prstGeom>
          <a:solidFill>
            <a:srgbClr val="00CC66"/>
          </a:solidFill>
          <a:ln>
            <a:noFill/>
          </a:ln>
          <a:effectLst/>
          <a:extLst/>
        </p:spPr>
        <p:txBody>
          <a:bodyPr lIns="90000" tIns="60840" rIns="90000" bIns="45000"/>
          <a:lstStyle/>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FFFFFF"/>
                </a:solidFill>
                <a:cs typeface="ＭＳ Ｐゴシック" charset="0"/>
              </a:rPr>
              <a:t>Information Extraction</a:t>
            </a:r>
            <a:endParaRPr lang="en-GB" dirty="0">
              <a:solidFill>
                <a:srgbClr val="FFFFFF"/>
              </a:solidFill>
              <a:cs typeface="ＭＳ Ｐゴシック" charset="0"/>
            </a:endParaRPr>
          </a:p>
          <a:p>
            <a:pPr algn="ctr"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FFFFFF"/>
              </a:solidFill>
              <a:cs typeface="ＭＳ Ｐゴシック" charset="0"/>
            </a:endParaRP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dirty="0" smtClean="0">
              <a:solidFill>
                <a:srgbClr val="FFFFFF"/>
              </a:solidFill>
              <a:cs typeface="ＭＳ Ｐゴシック" charset="0"/>
            </a:endParaRP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Term extraction</a:t>
            </a:r>
            <a:endParaRPr lang="en-GB" sz="1600" dirty="0">
              <a:solidFill>
                <a:srgbClr val="FFFFFF"/>
              </a:solidFill>
              <a:cs typeface="ＭＳ Ｐゴシック" charset="0"/>
            </a:endParaRP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Concept extraction</a:t>
            </a: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Named entity extraction</a:t>
            </a:r>
            <a:endParaRPr lang="en-GB" sz="1600" dirty="0">
              <a:solidFill>
                <a:srgbClr val="FFFFFF"/>
              </a:solidFill>
              <a:cs typeface="ＭＳ Ｐゴシック" charset="0"/>
            </a:endParaRPr>
          </a:p>
          <a:p>
            <a:pPr marL="146304" indent="-146304">
              <a:buFont typeface="Wingdings"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FFFFFF"/>
                </a:solidFill>
                <a:cs typeface="ＭＳ Ｐゴシック" charset="0"/>
              </a:rPr>
              <a:t>Etc.</a:t>
            </a:r>
            <a:endParaRPr lang="en-GB" sz="1600" dirty="0">
              <a:solidFill>
                <a:srgbClr val="FFFFFF"/>
              </a:solidFill>
              <a:cs typeface="ＭＳ Ｐゴシック" charset="0"/>
            </a:endParaRPr>
          </a:p>
        </p:txBody>
      </p:sp>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5784" y="4159551"/>
            <a:ext cx="422656" cy="39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736" y="4159551"/>
            <a:ext cx="338125" cy="31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1680" y="4159551"/>
            <a:ext cx="386856" cy="35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91680" y="4663607"/>
            <a:ext cx="353285" cy="32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576" y="4653136"/>
            <a:ext cx="342087" cy="31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5784" y="4663607"/>
            <a:ext cx="378700" cy="34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5661248"/>
            <a:ext cx="1800200" cy="720080"/>
          </a:xfrm>
          <a:prstGeom prst="rect">
            <a:avLst/>
          </a:prstGeom>
          <a:noFill/>
          <a:ln>
            <a:noFill/>
          </a:ln>
        </p:spPr>
        <p:txBody>
          <a:bodyPr wrap="square" rtlCol="0">
            <a:noAutofit/>
          </a:bodyPr>
          <a:lstStyle/>
          <a:p>
            <a:r>
              <a:rPr lang="en-GB" sz="1400" dirty="0" smtClean="0">
                <a:solidFill>
                  <a:schemeClr val="bg1"/>
                </a:solidFill>
              </a:rPr>
              <a:t>Retrieve &amp; organise documents</a:t>
            </a:r>
            <a:endParaRPr lang="en-GB" sz="1400" dirty="0">
              <a:solidFill>
                <a:schemeClr val="bg1"/>
              </a:solidFill>
            </a:endParaRPr>
          </a:p>
        </p:txBody>
      </p:sp>
      <p:sp>
        <p:nvSpPr>
          <p:cNvPr id="40" name="TextBox 39"/>
          <p:cNvSpPr txBox="1"/>
          <p:nvPr/>
        </p:nvSpPr>
        <p:spPr>
          <a:xfrm>
            <a:off x="2555776" y="5661248"/>
            <a:ext cx="1944216" cy="720080"/>
          </a:xfrm>
          <a:prstGeom prst="rect">
            <a:avLst/>
          </a:prstGeom>
          <a:noFill/>
          <a:ln>
            <a:noFill/>
          </a:ln>
        </p:spPr>
        <p:txBody>
          <a:bodyPr wrap="square" rtlCol="0">
            <a:noAutofit/>
          </a:bodyPr>
          <a:lstStyle/>
          <a:p>
            <a:r>
              <a:rPr lang="en-GB" sz="1400" dirty="0" smtClean="0">
                <a:solidFill>
                  <a:schemeClr val="bg1"/>
                </a:solidFill>
              </a:rPr>
              <a:t>Process &amp; tag documents to ease information extraction</a:t>
            </a:r>
            <a:endParaRPr lang="en-GB" sz="1400" dirty="0">
              <a:solidFill>
                <a:schemeClr val="bg1"/>
              </a:solidFill>
            </a:endParaRPr>
          </a:p>
        </p:txBody>
      </p:sp>
      <p:sp>
        <p:nvSpPr>
          <p:cNvPr id="41" name="TextBox 40"/>
          <p:cNvSpPr txBox="1"/>
          <p:nvPr/>
        </p:nvSpPr>
        <p:spPr>
          <a:xfrm>
            <a:off x="4644008" y="5661248"/>
            <a:ext cx="1800200" cy="720080"/>
          </a:xfrm>
          <a:prstGeom prst="rect">
            <a:avLst/>
          </a:prstGeom>
          <a:noFill/>
          <a:ln>
            <a:noFill/>
          </a:ln>
        </p:spPr>
        <p:txBody>
          <a:bodyPr wrap="square" rtlCol="0">
            <a:noAutofit/>
          </a:bodyPr>
          <a:lstStyle/>
          <a:p>
            <a:r>
              <a:rPr lang="en-GB" sz="1400" dirty="0" smtClean="0">
                <a:solidFill>
                  <a:schemeClr val="bg1"/>
                </a:solidFill>
              </a:rPr>
              <a:t>Create Structured data from Unstructured text</a:t>
            </a:r>
            <a:endParaRPr lang="en-GB" sz="1400" dirty="0">
              <a:solidFill>
                <a:schemeClr val="bg1"/>
              </a:solidFill>
            </a:endParaRPr>
          </a:p>
        </p:txBody>
      </p:sp>
      <p:sp>
        <p:nvSpPr>
          <p:cNvPr id="42" name="TextBox 41"/>
          <p:cNvSpPr txBox="1"/>
          <p:nvPr/>
        </p:nvSpPr>
        <p:spPr>
          <a:xfrm>
            <a:off x="6732240" y="5661248"/>
            <a:ext cx="1800200" cy="720080"/>
          </a:xfrm>
          <a:prstGeom prst="rect">
            <a:avLst/>
          </a:prstGeom>
          <a:noFill/>
          <a:ln>
            <a:noFill/>
          </a:ln>
        </p:spPr>
        <p:txBody>
          <a:bodyPr wrap="square" rtlCol="0">
            <a:noAutofit/>
          </a:bodyPr>
          <a:lstStyle/>
          <a:p>
            <a:r>
              <a:rPr lang="en-GB" sz="1400" dirty="0" smtClean="0">
                <a:solidFill>
                  <a:schemeClr val="bg1"/>
                </a:solidFill>
              </a:rPr>
              <a:t>Outcome is gather new knowledge</a:t>
            </a:r>
            <a:endParaRPr lang="en-GB" sz="1400" dirty="0">
              <a:solidFill>
                <a:schemeClr val="bg1"/>
              </a:solidFill>
            </a:endParaRPr>
          </a:p>
        </p:txBody>
      </p:sp>
    </p:spTree>
    <p:extLst>
      <p:ext uri="{BB962C8B-B14F-4D97-AF65-F5344CB8AC3E}">
        <p14:creationId xmlns:p14="http://schemas.microsoft.com/office/powerpoint/2010/main" val="11239402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Claim Narrative Entity Extraction</a:t>
            </a:r>
            <a:endParaRPr lang="en-GB" dirty="0"/>
          </a:p>
        </p:txBody>
      </p:sp>
      <p:sp>
        <p:nvSpPr>
          <p:cNvPr id="3" name="Content Placeholder 2"/>
          <p:cNvSpPr>
            <a:spLocks noGrp="1"/>
          </p:cNvSpPr>
          <p:nvPr>
            <p:ph idx="1"/>
          </p:nvPr>
        </p:nvSpPr>
        <p:spPr/>
        <p:txBody>
          <a:bodyPr/>
          <a:lstStyle/>
          <a:p>
            <a:pPr>
              <a:buFont typeface="+mj-lt"/>
              <a:buAutoNum type="arabicPeriod"/>
            </a:pPr>
            <a:r>
              <a:rPr lang="en-GB" dirty="0" smtClean="0"/>
              <a:t>Use a </a:t>
            </a:r>
            <a:r>
              <a:rPr lang="en-GB" dirty="0" err="1" smtClean="0"/>
              <a:t>tokenizer</a:t>
            </a:r>
            <a:r>
              <a:rPr lang="en-GB" dirty="0" smtClean="0"/>
              <a:t> for entity extraction</a:t>
            </a:r>
            <a:endParaRPr lang="en-GB" dirty="0"/>
          </a:p>
          <a:p>
            <a:pPr lvl="1"/>
            <a:r>
              <a:rPr lang="en-GB" dirty="0" smtClean="0"/>
              <a:t>Wide choice in R: tm or Apache </a:t>
            </a:r>
            <a:r>
              <a:rPr lang="en-GB" dirty="0" err="1" smtClean="0"/>
              <a:t>OpenNLP</a:t>
            </a:r>
            <a:r>
              <a:rPr lang="en-GB" dirty="0" smtClean="0"/>
              <a:t> (preferred)</a:t>
            </a:r>
          </a:p>
          <a:p>
            <a:pPr>
              <a:buFont typeface="+mj-lt"/>
              <a:buAutoNum type="arabicPeriod"/>
            </a:pPr>
            <a:r>
              <a:rPr lang="en-GB" dirty="0" smtClean="0"/>
              <a:t>Compare with specific “claims’ family” bag-of-words (dictionaries)</a:t>
            </a:r>
          </a:p>
          <a:p>
            <a:pPr lvl="1"/>
            <a:r>
              <a:rPr lang="en-GB" dirty="0" smtClean="0"/>
              <a:t>Auto claims dictionary</a:t>
            </a:r>
          </a:p>
          <a:p>
            <a:pPr lvl="1"/>
            <a:r>
              <a:rPr lang="en-GB" dirty="0" smtClean="0"/>
              <a:t>Health claims dictionary</a:t>
            </a:r>
          </a:p>
          <a:p>
            <a:pPr lvl="1"/>
            <a:r>
              <a:rPr lang="en-GB" dirty="0" smtClean="0"/>
              <a:t>Property claims dictionary</a:t>
            </a:r>
          </a:p>
          <a:p>
            <a:pPr>
              <a:buFont typeface="+mj-lt"/>
              <a:buAutoNum type="arabicPeriod"/>
            </a:pPr>
            <a:r>
              <a:rPr lang="en-GB" dirty="0" smtClean="0"/>
              <a:t>Enrich the claims analysis / scoring</a:t>
            </a:r>
            <a:endParaRPr lang="en-GB" dirty="0"/>
          </a:p>
          <a:p>
            <a:endParaRPr lang="en-GB" dirty="0" smtClean="0"/>
          </a:p>
          <a:p>
            <a:r>
              <a:rPr lang="en-GB" dirty="0" smtClean="0"/>
              <a:t>Examples:</a:t>
            </a:r>
          </a:p>
          <a:p>
            <a:pPr lvl="1"/>
            <a:r>
              <a:rPr lang="en-GB" dirty="0" smtClean="0"/>
              <a:t>Study on auto pre-accident conditions e.g. road works etc. </a:t>
            </a:r>
          </a:p>
          <a:p>
            <a:pPr lvl="1"/>
            <a:r>
              <a:rPr lang="en-GB" dirty="0" smtClean="0"/>
              <a:t>Extraction of any relevant medical terms used in the narrative</a:t>
            </a:r>
          </a:p>
          <a:p>
            <a:pPr lvl="1"/>
            <a:r>
              <a:rPr lang="en-GB" dirty="0"/>
              <a:t>Identify potential excessive treatments in health claims</a:t>
            </a:r>
          </a:p>
          <a:p>
            <a:pPr lvl="1"/>
            <a:r>
              <a:rPr lang="en-GB" dirty="0"/>
              <a:t>Potential subrogation opportunities</a:t>
            </a:r>
          </a:p>
          <a:p>
            <a:pPr lvl="1"/>
            <a:r>
              <a:rPr lang="en-GB" dirty="0"/>
              <a:t>More fine-grained peril causes</a:t>
            </a:r>
          </a:p>
          <a:p>
            <a:pPr lvl="1"/>
            <a:r>
              <a:rPr lang="en-GB" dirty="0"/>
              <a:t>Cause-of-loss: mine claimant / adjustor narratives</a:t>
            </a:r>
          </a:p>
          <a:p>
            <a:pPr lvl="1"/>
            <a:endParaRPr lang="en-GB" dirty="0"/>
          </a:p>
        </p:txBody>
      </p:sp>
    </p:spTree>
    <p:extLst>
      <p:ext uri="{BB962C8B-B14F-4D97-AF65-F5344CB8AC3E}">
        <p14:creationId xmlns:p14="http://schemas.microsoft.com/office/powerpoint/2010/main" val="7499063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Deception – A Definition</a:t>
            </a:r>
            <a:endParaRPr lang="en-GB" dirty="0"/>
          </a:p>
        </p:txBody>
      </p:sp>
      <p:sp>
        <p:nvSpPr>
          <p:cNvPr id="3" name="Content Placeholder 2"/>
          <p:cNvSpPr>
            <a:spLocks noGrp="1"/>
          </p:cNvSpPr>
          <p:nvPr>
            <p:ph idx="1"/>
          </p:nvPr>
        </p:nvSpPr>
        <p:spPr/>
        <p:txBody>
          <a:bodyPr/>
          <a:lstStyle/>
          <a:p>
            <a:r>
              <a:rPr lang="en-GB" dirty="0" smtClean="0"/>
              <a:t>Deception</a:t>
            </a:r>
          </a:p>
          <a:p>
            <a:pPr lvl="1"/>
            <a:r>
              <a:rPr lang="en-GB" dirty="0" smtClean="0"/>
              <a:t>Deliberate choice to mislead a target  without notification</a:t>
            </a:r>
          </a:p>
          <a:p>
            <a:pPr lvl="1"/>
            <a:r>
              <a:rPr lang="en-GB" dirty="0" smtClean="0"/>
              <a:t>Often to gain some advantage</a:t>
            </a:r>
          </a:p>
          <a:p>
            <a:pPr lvl="1"/>
            <a:r>
              <a:rPr lang="en-GB" dirty="0" smtClean="0"/>
              <a:t>Excludes:</a:t>
            </a:r>
          </a:p>
          <a:p>
            <a:pPr lvl="2"/>
            <a:r>
              <a:rPr lang="en-GB" dirty="0" smtClean="0"/>
              <a:t>Self-deception</a:t>
            </a:r>
          </a:p>
          <a:p>
            <a:pPr lvl="2"/>
            <a:r>
              <a:rPr lang="en-GB" dirty="0" smtClean="0"/>
              <a:t>Theatre, etc.</a:t>
            </a:r>
          </a:p>
          <a:p>
            <a:pPr lvl="2"/>
            <a:r>
              <a:rPr lang="en-GB" dirty="0" smtClean="0"/>
              <a:t>Falsehoods due to ignorance/error</a:t>
            </a:r>
          </a:p>
          <a:p>
            <a:pPr lvl="2"/>
            <a:r>
              <a:rPr lang="en-GB" dirty="0" smtClean="0"/>
              <a:t>Pathological behaviours</a:t>
            </a:r>
          </a:p>
          <a:p>
            <a:pPr lvl="1"/>
            <a:endParaRPr lang="en-GB" dirty="0" smtClean="0"/>
          </a:p>
          <a:p>
            <a:pPr lvl="1"/>
            <a:endParaRPr lang="en-GB" dirty="0" smtClean="0"/>
          </a:p>
          <a:p>
            <a:endParaRPr lang="en-GB" dirty="0" smtClean="0"/>
          </a:p>
          <a:p>
            <a:pPr marL="0" indent="0">
              <a:buNone/>
            </a:pPr>
            <a:endParaRPr lang="en-GB" dirty="0"/>
          </a:p>
        </p:txBody>
      </p:sp>
      <p:sp>
        <p:nvSpPr>
          <p:cNvPr id="4" name="Text Placeholder 3"/>
          <p:cNvSpPr>
            <a:spLocks noGrp="1"/>
          </p:cNvSpPr>
          <p:nvPr>
            <p:ph type="body" sz="quarter" idx="10"/>
          </p:nvPr>
        </p:nvSpPr>
        <p:spPr/>
        <p:txBody>
          <a:bodyPr/>
          <a:lstStyle/>
          <a:p>
            <a:endParaRPr lang="en-GB"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72000" y="3068960"/>
            <a:ext cx="34925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pic>
    </p:spTree>
    <p:extLst>
      <p:ext uri="{BB962C8B-B14F-4D97-AF65-F5344CB8AC3E}">
        <p14:creationId xmlns:p14="http://schemas.microsoft.com/office/powerpoint/2010/main" val="25135861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50825" y="1628775"/>
            <a:ext cx="8677275" cy="461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hangingPunct="1">
              <a:lnSpc>
                <a:spcPct val="100000"/>
              </a:lnSpc>
              <a:spcAft>
                <a:spcPts val="1138"/>
              </a:spcAft>
              <a:buSzPct val="80000"/>
              <a:buFont typeface="Wingdings" charset="0"/>
              <a:buChar char="è"/>
            </a:pPr>
            <a:r>
              <a:rPr lang="en-GB" dirty="0">
                <a:solidFill>
                  <a:srgbClr val="4A494B"/>
                </a:solidFill>
                <a:cs typeface="ＭＳ Ｐゴシック" charset="0"/>
              </a:rPr>
              <a:t>Professor James </a:t>
            </a:r>
            <a:r>
              <a:rPr lang="en-GB" dirty="0" err="1">
                <a:solidFill>
                  <a:srgbClr val="4A494B"/>
                </a:solidFill>
                <a:cs typeface="ＭＳ Ｐゴシック" charset="0"/>
              </a:rPr>
              <a:t>Pennebaker</a:t>
            </a:r>
            <a:r>
              <a:rPr lang="en-GB" dirty="0">
                <a:solidFill>
                  <a:srgbClr val="4A494B"/>
                </a:solidFill>
                <a:cs typeface="ＭＳ Ｐゴシック" charset="0"/>
              </a:rPr>
              <a:t> </a:t>
            </a:r>
            <a:r>
              <a:rPr lang="en-GB" dirty="0" smtClean="0">
                <a:solidFill>
                  <a:srgbClr val="4A494B"/>
                </a:solidFill>
                <a:cs typeface="ＭＳ Ｐゴシック" charset="0"/>
              </a:rPr>
              <a:t>is </a:t>
            </a:r>
            <a:r>
              <a:rPr lang="en-GB" dirty="0">
                <a:solidFill>
                  <a:srgbClr val="4A494B"/>
                </a:solidFill>
                <a:cs typeface="ＭＳ Ｐゴシック" charset="0"/>
              </a:rPr>
              <a:t>psychology </a:t>
            </a:r>
            <a:r>
              <a:rPr lang="en-GB" dirty="0" smtClean="0">
                <a:solidFill>
                  <a:srgbClr val="4A494B"/>
                </a:solidFill>
                <a:cs typeface="ＭＳ Ｐゴシック" charset="0"/>
              </a:rPr>
              <a:t>professor &amp; psychology department chair at </a:t>
            </a:r>
            <a:r>
              <a:rPr lang="en-GB" dirty="0">
                <a:solidFill>
                  <a:srgbClr val="4A494B"/>
                </a:solidFill>
                <a:cs typeface="ＭＳ Ｐゴシック" charset="0"/>
              </a:rPr>
              <a:t>University of </a:t>
            </a:r>
            <a:r>
              <a:rPr lang="en-GB" dirty="0" smtClean="0">
                <a:solidFill>
                  <a:srgbClr val="4A494B"/>
                </a:solidFill>
                <a:cs typeface="ＭＳ Ｐゴシック" charset="0"/>
              </a:rPr>
              <a:t>Texas - Austin</a:t>
            </a:r>
            <a:endParaRPr lang="en-GB" dirty="0">
              <a:solidFill>
                <a:srgbClr val="4A494B"/>
              </a:solidFill>
              <a:cs typeface="ＭＳ Ｐゴシック" charset="0"/>
            </a:endParaRPr>
          </a:p>
          <a:p>
            <a:pPr hangingPunct="1">
              <a:lnSpc>
                <a:spcPct val="100000"/>
              </a:lnSpc>
              <a:spcAft>
                <a:spcPts val="1138"/>
              </a:spcAft>
              <a:buSzPct val="80000"/>
              <a:buFont typeface="Wingdings" charset="0"/>
              <a:buChar char="è"/>
            </a:pPr>
            <a:r>
              <a:rPr lang="en-GB" dirty="0">
                <a:solidFill>
                  <a:srgbClr val="4A494B"/>
                </a:solidFill>
                <a:cs typeface="ＭＳ Ｐゴシック" charset="0"/>
              </a:rPr>
              <a:t>Developed a </a:t>
            </a:r>
            <a:r>
              <a:rPr lang="en-GB" dirty="0" smtClean="0">
                <a:solidFill>
                  <a:srgbClr val="4A494B"/>
                </a:solidFill>
                <a:cs typeface="ＭＳ Ｐゴシック" charset="0"/>
              </a:rPr>
              <a:t>dictionary / SW tool </a:t>
            </a:r>
            <a:r>
              <a:rPr lang="en-GB" dirty="0">
                <a:solidFill>
                  <a:srgbClr val="4A494B"/>
                </a:solidFill>
                <a:cs typeface="ＭＳ Ｐゴシック" charset="0"/>
              </a:rPr>
              <a:t>known as </a:t>
            </a:r>
            <a:r>
              <a:rPr lang="en-GB" b="1" dirty="0">
                <a:solidFill>
                  <a:srgbClr val="4A494B"/>
                </a:solidFill>
                <a:cs typeface="ＭＳ Ｐゴシック" charset="0"/>
              </a:rPr>
              <a:t>Linguistic Inquiry and Word Count (LIWC).</a:t>
            </a:r>
          </a:p>
          <a:p>
            <a:pPr hangingPunct="1">
              <a:lnSpc>
                <a:spcPct val="100000"/>
              </a:lnSpc>
              <a:spcAft>
                <a:spcPts val="1138"/>
              </a:spcAft>
              <a:buSzPct val="80000"/>
              <a:buFont typeface="Wingdings" charset="0"/>
              <a:buChar char="è"/>
            </a:pPr>
            <a:r>
              <a:rPr lang="en-GB" dirty="0">
                <a:solidFill>
                  <a:srgbClr val="4A494B"/>
                </a:solidFill>
                <a:cs typeface="ＭＳ Ｐゴシック" charset="0"/>
              </a:rPr>
              <a:t>LIWC works with natural speech or writing to predict whether someone is lying</a:t>
            </a:r>
          </a:p>
          <a:p>
            <a:pPr hangingPunct="1">
              <a:lnSpc>
                <a:spcPct val="100000"/>
              </a:lnSpc>
              <a:spcAft>
                <a:spcPts val="1138"/>
              </a:spcAft>
              <a:buSzPct val="80000"/>
              <a:buFont typeface="Wingdings" charset="0"/>
              <a:buChar char="è"/>
            </a:pPr>
            <a:r>
              <a:rPr lang="en-GB" dirty="0">
                <a:solidFill>
                  <a:srgbClr val="4A494B"/>
                </a:solidFill>
                <a:cs typeface="ＭＳ Ｐゴシック" charset="0"/>
              </a:rPr>
              <a:t>Studies confirm that people trying to deceive others often give out valuable clues</a:t>
            </a:r>
          </a:p>
        </p:txBody>
      </p:sp>
      <p:sp>
        <p:nvSpPr>
          <p:cNvPr id="17410" name="Rectangle 2"/>
          <p:cNvSpPr>
            <a:spLocks noGrp="1" noChangeArrowheads="1"/>
          </p:cNvSpPr>
          <p:nvPr>
            <p:ph type="title"/>
          </p:nvPr>
        </p:nvSpPr>
        <p:spPr>
          <a:xfrm>
            <a:off x="250825" y="42863"/>
            <a:ext cx="6746875" cy="935037"/>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Lst>
            </a:pPr>
            <a:r>
              <a:rPr lang="en-GB" dirty="0">
                <a:solidFill>
                  <a:srgbClr val="FFFFFF"/>
                </a:solidFill>
              </a:rPr>
              <a:t>U</a:t>
            </a:r>
            <a:r>
              <a:rPr lang="en-GB" dirty="0" smtClean="0">
                <a:solidFill>
                  <a:srgbClr val="FFFFFF"/>
                </a:solidFill>
              </a:rPr>
              <a:t>sing </a:t>
            </a:r>
            <a:r>
              <a:rPr lang="en-GB" dirty="0">
                <a:solidFill>
                  <a:srgbClr val="FFFFFF"/>
                </a:solidFill>
              </a:rPr>
              <a:t>the LIWC </a:t>
            </a:r>
            <a:r>
              <a:rPr lang="en-GB" dirty="0" smtClean="0">
                <a:solidFill>
                  <a:srgbClr val="FFFFFF"/>
                </a:solidFill>
              </a:rPr>
              <a:t>Dictionary to </a:t>
            </a:r>
            <a:r>
              <a:rPr lang="en-GB" dirty="0">
                <a:solidFill>
                  <a:srgbClr val="FFFFFF"/>
                </a:solidFill>
              </a:rPr>
              <a:t>detect fraud (1)</a:t>
            </a:r>
          </a:p>
        </p:txBody>
      </p:sp>
      <p:sp>
        <p:nvSpPr>
          <p:cNvPr id="17411" name="Text Box 3"/>
          <p:cNvSpPr txBox="1">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431800" indent="-32385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Aft>
                <a:spcPts val="1425"/>
              </a:spcAft>
              <a:buSzPct val="45000"/>
              <a:buFont typeface="Wingdings" charset="0"/>
              <a:buNone/>
            </a:pPr>
            <a:r>
              <a:rPr lang="en-GB" sz="1400">
                <a:solidFill>
                  <a:srgbClr val="FFFFFF"/>
                </a:solidFill>
                <a:cs typeface="ＭＳ Ｐゴシック" charset="0"/>
              </a:rPr>
              <a:t>Deceptive Narratives in Claims Linguistic Inquiry and Word Count (LIWC)</a:t>
            </a:r>
          </a:p>
        </p:txBody>
      </p:sp>
      <p:sp>
        <p:nvSpPr>
          <p:cNvPr id="17412" name="Text Box 4"/>
          <p:cNvSpPr txBox="1">
            <a:spLocks noChangeArrowheads="1"/>
          </p:cNvSpPr>
          <p:nvPr/>
        </p:nvSpPr>
        <p:spPr bwMode="auto">
          <a:xfrm>
            <a:off x="647700" y="3933056"/>
            <a:ext cx="7991475" cy="2451100"/>
          </a:xfrm>
          <a:prstGeom prst="rect">
            <a:avLst/>
          </a:prstGeom>
          <a:solidFill>
            <a:srgbClr val="FFD32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lvl="1" hangingPunct="1">
              <a:spcAft>
                <a:spcPts val="1138"/>
              </a:spcAft>
              <a:buFont typeface="Arial"/>
              <a:buChar char="•"/>
            </a:pPr>
            <a:r>
              <a:rPr lang="en-GB" sz="1600" b="1" dirty="0">
                <a:cs typeface="Arial" charset="0"/>
              </a:rPr>
              <a:t>Fewer I-words: </a:t>
            </a:r>
            <a:r>
              <a:rPr lang="en-GB" sz="1600" dirty="0">
                <a:cs typeface="Arial" charset="0"/>
              </a:rPr>
              <a:t>Liars avoid statements of ownership, distance themselves from their stories and avoid taking responsibility for their behaviour</a:t>
            </a:r>
          </a:p>
          <a:p>
            <a:pPr lvl="1" hangingPunct="1">
              <a:spcAft>
                <a:spcPts val="1138"/>
              </a:spcAft>
              <a:buFont typeface="Arial"/>
              <a:buChar char="•"/>
            </a:pPr>
            <a:r>
              <a:rPr lang="en-GB" sz="1600" b="1" dirty="0">
                <a:cs typeface="Arial" charset="0"/>
              </a:rPr>
              <a:t>More negative emotion:</a:t>
            </a:r>
            <a:r>
              <a:rPr lang="en-GB" sz="1600" dirty="0">
                <a:cs typeface="Arial" charset="0"/>
              </a:rPr>
              <a:t> words, such as “hate”, “worthless” and “sad” are. Liars are generally more anxious and sometimes feel guilty.</a:t>
            </a:r>
          </a:p>
          <a:p>
            <a:pPr lvl="1" hangingPunct="1">
              <a:spcAft>
                <a:spcPts val="1138"/>
              </a:spcAft>
              <a:buFont typeface="Arial"/>
              <a:buChar char="•"/>
            </a:pPr>
            <a:r>
              <a:rPr lang="en-GB" sz="1600" b="1" dirty="0">
                <a:cs typeface="Arial" charset="0"/>
              </a:rPr>
              <a:t>Fewer exclusionary words (i.e. less </a:t>
            </a:r>
            <a:r>
              <a:rPr lang="en-GB" sz="1600" b="1" dirty="0" smtClean="0">
                <a:cs typeface="Arial" charset="0"/>
              </a:rPr>
              <a:t>complex speech </a:t>
            </a:r>
            <a:r>
              <a:rPr lang="en-GB" sz="1600" b="1" dirty="0">
                <a:cs typeface="Arial" charset="0"/>
              </a:rPr>
              <a:t>): </a:t>
            </a:r>
            <a:r>
              <a:rPr lang="en-GB" sz="1600" dirty="0">
                <a:cs typeface="Arial" charset="0"/>
              </a:rPr>
              <a:t>Including “except”, “but” or “nor”--words that indicate that writers distinguish what they did from what they did not do. Liars seem to have a problem with this complexity, and it shows in how they express themselves.</a:t>
            </a:r>
          </a:p>
        </p:txBody>
      </p:sp>
    </p:spTree>
    <p:extLst>
      <p:ext uri="{BB962C8B-B14F-4D97-AF65-F5344CB8AC3E}">
        <p14:creationId xmlns:p14="http://schemas.microsoft.com/office/powerpoint/2010/main" val="2011691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50825" y="42863"/>
            <a:ext cx="6746875" cy="935037"/>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Lst>
            </a:pPr>
            <a:r>
              <a:rPr lang="en-GB" dirty="0">
                <a:solidFill>
                  <a:srgbClr val="FFFFFF"/>
                </a:solidFill>
              </a:rPr>
              <a:t>Using the LIWC Dictionary to detect fraud </a:t>
            </a:r>
            <a:r>
              <a:rPr lang="en-GB" dirty="0" smtClean="0">
                <a:solidFill>
                  <a:srgbClr val="FFFFFF"/>
                </a:solidFill>
              </a:rPr>
              <a:t>(2)</a:t>
            </a:r>
            <a:endParaRPr lang="en-GB" dirty="0">
              <a:solidFill>
                <a:srgbClr val="FFFFFF"/>
              </a:solidFill>
            </a:endParaRPr>
          </a:p>
        </p:txBody>
      </p:sp>
      <p:sp>
        <p:nvSpPr>
          <p:cNvPr id="18434" name="Text Box 2"/>
          <p:cNvSpPr txBox="1">
            <a:spLocks noChangeArrowheads="1"/>
          </p:cNvSpPr>
          <p:nvPr/>
        </p:nvSpPr>
        <p:spPr bwMode="auto">
          <a:xfrm>
            <a:off x="250825" y="1628775"/>
            <a:ext cx="8564563" cy="461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hangingPunct="1">
              <a:lnSpc>
                <a:spcPct val="100000"/>
              </a:lnSpc>
              <a:spcAft>
                <a:spcPts val="1988"/>
              </a:spcAft>
              <a:buSzPct val="80000"/>
              <a:buFont typeface="Wingdings" charset="0"/>
              <a:buChar char="è"/>
            </a:pPr>
            <a:r>
              <a:rPr lang="en-GB" sz="2200">
                <a:solidFill>
                  <a:srgbClr val="4C4C4C"/>
                </a:solidFill>
                <a:cs typeface="ＭＳ Ｐゴシック" charset="0"/>
              </a:rPr>
              <a:t>Exploit the claim’s narrative as part of the claim analytics</a:t>
            </a:r>
          </a:p>
          <a:p>
            <a:pPr hangingPunct="1">
              <a:lnSpc>
                <a:spcPct val="100000"/>
              </a:lnSpc>
              <a:spcAft>
                <a:spcPts val="1988"/>
              </a:spcAft>
              <a:buSzPct val="80000"/>
              <a:buFont typeface="Wingdings" charset="0"/>
              <a:buChar char="è"/>
            </a:pPr>
            <a:r>
              <a:rPr lang="en-GB" sz="2200">
                <a:solidFill>
                  <a:srgbClr val="4C4C4C"/>
                </a:solidFill>
                <a:cs typeface="ＭＳ Ｐゴシック" charset="0"/>
              </a:rPr>
              <a:t>Add another “dimension” to the claims scoring</a:t>
            </a:r>
          </a:p>
          <a:p>
            <a:pPr hangingPunct="1">
              <a:lnSpc>
                <a:spcPct val="100000"/>
              </a:lnSpc>
              <a:spcAft>
                <a:spcPts val="1988"/>
              </a:spcAft>
              <a:buSzPct val="80000"/>
              <a:buFont typeface="Wingdings" charset="0"/>
              <a:buChar char="è"/>
            </a:pPr>
            <a:r>
              <a:rPr lang="en-GB" sz="2200">
                <a:solidFill>
                  <a:srgbClr val="4C4C4C"/>
                </a:solidFill>
                <a:cs typeface="ＭＳ Ｐゴシック" charset="0"/>
              </a:rPr>
              <a:t>Extend the analysis to witness statements and any other written / verbal exchange with the claimants (if recorded and digitised)</a:t>
            </a:r>
          </a:p>
          <a:p>
            <a:pPr hangingPunct="1">
              <a:lnSpc>
                <a:spcPct val="100000"/>
              </a:lnSpc>
              <a:spcAft>
                <a:spcPts val="1988"/>
              </a:spcAft>
              <a:buSzPct val="80000"/>
              <a:buFont typeface="Wingdings" charset="0"/>
              <a:buChar char="è"/>
            </a:pPr>
            <a:r>
              <a:rPr lang="en-GB" sz="2200">
                <a:solidFill>
                  <a:srgbClr val="4C4C4C"/>
                </a:solidFill>
                <a:cs typeface="ＭＳ Ｐゴシック" charset="0"/>
              </a:rPr>
              <a:t>Associated to claimant’s attributes (e.g. age; education etc.) promise to offer higher % of success</a:t>
            </a:r>
          </a:p>
          <a:p>
            <a:pPr hangingPunct="1">
              <a:lnSpc>
                <a:spcPct val="100000"/>
              </a:lnSpc>
              <a:spcAft>
                <a:spcPts val="1988"/>
              </a:spcAft>
              <a:buSzPct val="80000"/>
              <a:buFont typeface="Wingdings" charset="0"/>
              <a:buNone/>
            </a:pPr>
            <a:endParaRPr lang="en-GB" sz="1400">
              <a:solidFill>
                <a:srgbClr val="4C4C4C"/>
              </a:solidFill>
              <a:cs typeface="ＭＳ Ｐゴシック" charset="0"/>
            </a:endParaRPr>
          </a:p>
          <a:p>
            <a:pPr hangingPunct="1">
              <a:lnSpc>
                <a:spcPct val="100000"/>
              </a:lnSpc>
              <a:spcAft>
                <a:spcPts val="1988"/>
              </a:spcAft>
              <a:buSzPct val="80000"/>
              <a:buFont typeface="Wingdings" charset="0"/>
              <a:buNone/>
            </a:pPr>
            <a:endParaRPr lang="en-GB" sz="1400">
              <a:solidFill>
                <a:srgbClr val="4C4C4C"/>
              </a:solidFill>
              <a:cs typeface="ＭＳ Ｐゴシック" charset="0"/>
            </a:endParaRPr>
          </a:p>
          <a:p>
            <a:pPr hangingPunct="1">
              <a:lnSpc>
                <a:spcPct val="100000"/>
              </a:lnSpc>
              <a:spcAft>
                <a:spcPts val="1988"/>
              </a:spcAft>
              <a:buSzPct val="80000"/>
              <a:buFont typeface="Wingdings" charset="0"/>
              <a:buNone/>
            </a:pPr>
            <a:endParaRPr lang="en-GB" sz="1400">
              <a:solidFill>
                <a:srgbClr val="4C4C4C"/>
              </a:solidFill>
              <a:cs typeface="ＭＳ Ｐゴシック" charset="0"/>
            </a:endParaRPr>
          </a:p>
          <a:p>
            <a:pPr hangingPunct="1">
              <a:lnSpc>
                <a:spcPct val="100000"/>
              </a:lnSpc>
              <a:spcAft>
                <a:spcPts val="1988"/>
              </a:spcAft>
              <a:buSzPct val="80000"/>
              <a:buFont typeface="Wingdings" charset="0"/>
              <a:buNone/>
            </a:pPr>
            <a:r>
              <a:rPr lang="en-GB" sz="1400">
                <a:solidFill>
                  <a:srgbClr val="4C4C4C"/>
                </a:solidFill>
                <a:cs typeface="ＭＳ Ｐゴシック" charset="0"/>
              </a:rPr>
              <a:t>Note – commercial use of LIWC requires licence</a:t>
            </a:r>
          </a:p>
        </p:txBody>
      </p:sp>
      <p:sp>
        <p:nvSpPr>
          <p:cNvPr id="18435" name="Text Box 3"/>
          <p:cNvSpPr txBox="1">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r>
              <a:rPr lang="en-GB">
                <a:solidFill>
                  <a:srgbClr val="FFFFFF"/>
                </a:solidFill>
                <a:cs typeface="ＭＳ Ｐゴシック" charset="0"/>
              </a:rPr>
              <a:t>Why use LIWC?</a:t>
            </a:r>
          </a:p>
        </p:txBody>
      </p:sp>
      <p:sp>
        <p:nvSpPr>
          <p:cNvPr id="18436" name="Text Box 4"/>
          <p:cNvSpPr txBox="1">
            <a:spLocks noChangeArrowheads="1"/>
          </p:cNvSpPr>
          <p:nvPr/>
        </p:nvSpPr>
        <p:spPr bwMode="auto">
          <a:xfrm>
            <a:off x="1368425" y="4824413"/>
            <a:ext cx="6100763" cy="1000125"/>
          </a:xfrm>
          <a:prstGeom prst="rect">
            <a:avLst/>
          </a:prstGeom>
          <a:solidFill>
            <a:srgbClr val="FFD32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4404"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algn="ctr" hangingPunct="1">
              <a:spcAft>
                <a:spcPts val="1988"/>
              </a:spcAft>
            </a:pPr>
            <a:r>
              <a:rPr lang="en-GB" sz="2000" dirty="0">
                <a:cs typeface="ＭＳ Ｐゴシック" charset="0"/>
              </a:rPr>
              <a:t>LIWC has been used in different contexts (and different languages), consistently identifying liars in ~70% of cases</a:t>
            </a:r>
          </a:p>
        </p:txBody>
      </p:sp>
    </p:spTree>
    <p:extLst>
      <p:ext uri="{BB962C8B-B14F-4D97-AF65-F5344CB8AC3E}">
        <p14:creationId xmlns:p14="http://schemas.microsoft.com/office/powerpoint/2010/main" val="42791546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pPr>
            <a:r>
              <a:rPr lang="en-GB" sz="2400" dirty="0">
                <a:solidFill>
                  <a:srgbClr val="FFFFFF"/>
                </a:solidFill>
                <a:cs typeface="ＭＳ Ｐゴシック" charset="0"/>
              </a:rPr>
              <a:t>Presentation Overview</a:t>
            </a:r>
          </a:p>
        </p:txBody>
      </p:sp>
      <p:sp>
        <p:nvSpPr>
          <p:cNvPr id="6146" name="Text Box 2"/>
          <p:cNvSpPr txBox="1">
            <a:spLocks noChangeArrowheads="1"/>
          </p:cNvSpPr>
          <p:nvPr/>
        </p:nvSpPr>
        <p:spPr bwMode="auto">
          <a:xfrm>
            <a:off x="250825" y="1628775"/>
            <a:ext cx="8564563" cy="461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hangingPunct="1">
              <a:lnSpc>
                <a:spcPct val="100000"/>
              </a:lnSpc>
              <a:spcAft>
                <a:spcPts val="2275"/>
              </a:spcAft>
              <a:buSzPct val="80000"/>
              <a:buFont typeface="Wingdings" charset="0"/>
              <a:buChar char="è"/>
            </a:pPr>
            <a:r>
              <a:rPr lang="en-GB" sz="2200" dirty="0">
                <a:solidFill>
                  <a:srgbClr val="4A494B"/>
                </a:solidFill>
                <a:cs typeface="ＭＳ Ｐゴシック" charset="0"/>
              </a:rPr>
              <a:t>A short introduction to fraud in insurance</a:t>
            </a:r>
          </a:p>
          <a:p>
            <a:pPr hangingPunct="1">
              <a:lnSpc>
                <a:spcPct val="100000"/>
              </a:lnSpc>
              <a:spcAft>
                <a:spcPts val="2275"/>
              </a:spcAft>
              <a:buSzPct val="80000"/>
              <a:buFont typeface="Wingdings" charset="0"/>
              <a:buChar char="è"/>
            </a:pPr>
            <a:r>
              <a:rPr lang="en-GB" sz="2200" dirty="0">
                <a:solidFill>
                  <a:srgbClr val="4A494B"/>
                </a:solidFill>
                <a:cs typeface="ＭＳ Ｐゴシック" charset="0"/>
              </a:rPr>
              <a:t>The development of new models of fraud analysis</a:t>
            </a:r>
          </a:p>
          <a:p>
            <a:pPr hangingPunct="1">
              <a:lnSpc>
                <a:spcPct val="100000"/>
              </a:lnSpc>
              <a:spcAft>
                <a:spcPts val="2275"/>
              </a:spcAft>
              <a:buSzPct val="80000"/>
              <a:buFont typeface="Wingdings" charset="0"/>
              <a:buChar char="è"/>
            </a:pPr>
            <a:r>
              <a:rPr lang="en-GB" sz="2200" dirty="0">
                <a:solidFill>
                  <a:srgbClr val="4A494B"/>
                </a:solidFill>
                <a:cs typeface="ＭＳ Ｐゴシック" charset="0"/>
              </a:rPr>
              <a:t>Some challenges in modelling fraud</a:t>
            </a:r>
          </a:p>
          <a:p>
            <a:pPr hangingPunct="1">
              <a:lnSpc>
                <a:spcPct val="100000"/>
              </a:lnSpc>
              <a:spcAft>
                <a:spcPts val="2275"/>
              </a:spcAft>
              <a:buSzPct val="80000"/>
              <a:buFont typeface="Wingdings" charset="0"/>
              <a:buChar char="è"/>
            </a:pPr>
            <a:r>
              <a:rPr lang="en-GB" sz="2200" dirty="0">
                <a:solidFill>
                  <a:srgbClr val="4A494B"/>
                </a:solidFill>
                <a:cs typeface="ＭＳ Ｐゴシック" charset="0"/>
              </a:rPr>
              <a:t>Examples of advanced analysis approaches</a:t>
            </a:r>
          </a:p>
          <a:p>
            <a:pPr hangingPunct="1">
              <a:lnSpc>
                <a:spcPct val="100000"/>
              </a:lnSpc>
              <a:spcAft>
                <a:spcPts val="2275"/>
              </a:spcAft>
              <a:buSzPct val="80000"/>
              <a:buFont typeface="Wingdings" charset="0"/>
              <a:buChar char="è"/>
            </a:pPr>
            <a:r>
              <a:rPr lang="en-GB" sz="2200" dirty="0" smtClean="0">
                <a:solidFill>
                  <a:srgbClr val="4A494B"/>
                </a:solidFill>
                <a:cs typeface="ＭＳ Ｐゴシック" charset="0"/>
              </a:rPr>
              <a:t>Text analytics </a:t>
            </a:r>
            <a:r>
              <a:rPr lang="en-GB" sz="2200" dirty="0">
                <a:solidFill>
                  <a:srgbClr val="4A494B"/>
                </a:solidFill>
                <a:cs typeface="ＭＳ Ｐゴシック" charset="0"/>
              </a:rPr>
              <a:t>with R</a:t>
            </a:r>
          </a:p>
          <a:p>
            <a:pPr hangingPunct="1">
              <a:lnSpc>
                <a:spcPct val="100000"/>
              </a:lnSpc>
              <a:spcAft>
                <a:spcPts val="2275"/>
              </a:spcAft>
              <a:buSzPct val="80000"/>
              <a:buFont typeface="Wingdings" charset="0"/>
              <a:buChar char="è"/>
            </a:pPr>
            <a:r>
              <a:rPr lang="en-GB" sz="2200" dirty="0">
                <a:solidFill>
                  <a:srgbClr val="4A494B"/>
                </a:solidFill>
                <a:cs typeface="ＭＳ Ｐゴシック" charset="0"/>
              </a:rPr>
              <a:t>An example: Using the LIWC </a:t>
            </a:r>
            <a:r>
              <a:rPr lang="en-GB" sz="2200" dirty="0" smtClean="0">
                <a:solidFill>
                  <a:srgbClr val="4A494B"/>
                </a:solidFill>
                <a:cs typeface="ＭＳ Ｐゴシック" charset="0"/>
              </a:rPr>
              <a:t>dictionary to </a:t>
            </a:r>
            <a:r>
              <a:rPr lang="en-GB" sz="2200" dirty="0">
                <a:solidFill>
                  <a:srgbClr val="4A494B"/>
                </a:solidFill>
                <a:cs typeface="ＭＳ Ｐゴシック" charset="0"/>
              </a:rPr>
              <a:t>detect fraud</a:t>
            </a:r>
          </a:p>
          <a:p>
            <a:pPr hangingPunct="1">
              <a:lnSpc>
                <a:spcPct val="100000"/>
              </a:lnSpc>
              <a:spcAft>
                <a:spcPts val="2275"/>
              </a:spcAft>
              <a:buSzPct val="80000"/>
              <a:buFont typeface="Wingdings" charset="0"/>
              <a:buChar char="è"/>
            </a:pPr>
            <a:r>
              <a:rPr lang="en-GB" sz="2200" dirty="0">
                <a:solidFill>
                  <a:srgbClr val="4A494B"/>
                </a:solidFill>
                <a:cs typeface="ＭＳ Ｐゴシック" charset="0"/>
              </a:rPr>
              <a:t>The business case for R and enhanced analysis</a:t>
            </a:r>
          </a:p>
          <a:p>
            <a:pPr hangingPunct="1">
              <a:lnSpc>
                <a:spcPct val="100000"/>
              </a:lnSpc>
              <a:spcAft>
                <a:spcPts val="2275"/>
              </a:spcAft>
              <a:buClrTx/>
              <a:buSzTx/>
              <a:buFontTx/>
              <a:buNone/>
            </a:pPr>
            <a:endParaRPr lang="en-GB" sz="1600" dirty="0">
              <a:solidFill>
                <a:srgbClr val="4A494B"/>
              </a:solidFill>
              <a:cs typeface="Arial" charset="0"/>
            </a:endParaRPr>
          </a:p>
        </p:txBody>
      </p:sp>
    </p:spTree>
    <p:extLst>
      <p:ext uri="{BB962C8B-B14F-4D97-AF65-F5344CB8AC3E}">
        <p14:creationId xmlns:p14="http://schemas.microsoft.com/office/powerpoint/2010/main" val="33884253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250825" y="42863"/>
            <a:ext cx="6746875" cy="935037"/>
          </a:xfrm>
          <a:ln/>
        </p:spPr>
        <p:txBody>
          <a:bodyPr/>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FFFF"/>
                </a:solidFill>
              </a:rPr>
              <a:t>Using the LIWC Dictionary to detect fraud </a:t>
            </a:r>
            <a:r>
              <a:rPr lang="en-GB" dirty="0" smtClean="0">
                <a:solidFill>
                  <a:srgbClr val="FFFFFF"/>
                </a:solidFill>
              </a:rPr>
              <a:t>(3)</a:t>
            </a:r>
            <a:endParaRPr lang="en-GB" dirty="0">
              <a:solidFill>
                <a:srgbClr val="FFFFFF"/>
              </a:solidFill>
            </a:endParaRPr>
          </a:p>
        </p:txBody>
      </p:sp>
      <p:sp>
        <p:nvSpPr>
          <p:cNvPr id="23554" name="Rectangle 2"/>
          <p:cNvSpPr>
            <a:spLocks noChangeArrowheads="1"/>
          </p:cNvSpPr>
          <p:nvPr/>
        </p:nvSpPr>
        <p:spPr bwMode="auto">
          <a:xfrm>
            <a:off x="254000" y="1044575"/>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0000"/>
              </a:lnSpc>
              <a:spcBef>
                <a:spcPts val="363"/>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FFFFFF"/>
                </a:solidFill>
                <a:cs typeface="ＭＳ Ｐゴシック" charset="0"/>
              </a:rPr>
              <a:t>An extract from LIWC</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t="31468" r="7249" b="28845"/>
          <a:stretch>
            <a:fillRect/>
          </a:stretch>
        </p:blipFill>
        <p:spPr bwMode="auto">
          <a:xfrm>
            <a:off x="287338" y="1519238"/>
            <a:ext cx="8474075" cy="5176837"/>
          </a:xfrm>
          <a:prstGeom prst="rect">
            <a:avLst/>
          </a:prstGeom>
          <a:noFill/>
          <a:ln>
            <a:noFill/>
          </a:ln>
          <a:effectLst/>
          <a:extLst>
            <a:ext uri="{909E8E84-426E-40dd-AFC4-6F175D3DCCD1}">
              <a14:hiddenFill xmlns:a14="http://schemas.microsoft.com/office/drawing/2010/main">
                <a:blipFill dpi="0" rotWithShape="0">
                  <a:blip/>
                  <a:srcRect t="31468" r="7249" b="2884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56" name="Text Box 4"/>
          <p:cNvSpPr txBox="1">
            <a:spLocks noChangeArrowheads="1"/>
          </p:cNvSpPr>
          <p:nvPr/>
        </p:nvSpPr>
        <p:spPr bwMode="auto">
          <a:xfrm>
            <a:off x="4283968" y="2492896"/>
            <a:ext cx="4788023" cy="4248472"/>
          </a:xfrm>
          <a:prstGeom prst="rect">
            <a:avLst/>
          </a:prstGeom>
          <a:solidFill>
            <a:srgbClr val="00458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spcAft>
                <a:spcPts val="1138"/>
              </a:spcAft>
            </a:pPr>
            <a:r>
              <a:rPr lang="en-GB" sz="1600" dirty="0">
                <a:solidFill>
                  <a:srgbClr val="FFFFFF"/>
                </a:solidFill>
              </a:rPr>
              <a:t>LIWC </a:t>
            </a:r>
            <a:r>
              <a:rPr lang="en-GB" sz="1600" dirty="0" smtClean="0">
                <a:solidFill>
                  <a:srgbClr val="FFFFFF"/>
                </a:solidFill>
              </a:rPr>
              <a:t>attributes words to multiple Categories </a:t>
            </a:r>
            <a:r>
              <a:rPr lang="en-GB" sz="1600" dirty="0">
                <a:solidFill>
                  <a:srgbClr val="FFFFFF"/>
                </a:solidFill>
              </a:rPr>
              <a:t>to define its search </a:t>
            </a:r>
            <a:r>
              <a:rPr lang="en-GB" sz="1600" dirty="0" smtClean="0">
                <a:solidFill>
                  <a:srgbClr val="FFFFFF"/>
                </a:solidFill>
              </a:rPr>
              <a:t>terms</a:t>
            </a:r>
            <a:endParaRPr lang="en-GB" sz="1600" dirty="0">
              <a:solidFill>
                <a:srgbClr val="FFFFFF"/>
              </a:solidFill>
            </a:endParaRPr>
          </a:p>
          <a:p>
            <a:pPr>
              <a:spcAft>
                <a:spcPts val="1138"/>
              </a:spcAft>
            </a:pPr>
            <a:r>
              <a:rPr lang="en-GB" sz="1600" dirty="0" smtClean="0">
                <a:solidFill>
                  <a:srgbClr val="FFFFFF"/>
                </a:solidFill>
              </a:rPr>
              <a:t>LIWC enables users to grade &amp; compare texts on the frequency of use of certain categories (notorious the comparison of US President candidate debate published by </a:t>
            </a:r>
            <a:r>
              <a:rPr lang="en-GB" sz="1600" dirty="0" err="1" smtClean="0">
                <a:solidFill>
                  <a:srgbClr val="FFFFFF"/>
                </a:solidFill>
              </a:rPr>
              <a:t>Prof.</a:t>
            </a:r>
            <a:r>
              <a:rPr lang="en-GB" sz="1600" dirty="0" smtClean="0">
                <a:solidFill>
                  <a:srgbClr val="FFFFFF"/>
                </a:solidFill>
              </a:rPr>
              <a:t> </a:t>
            </a:r>
            <a:r>
              <a:rPr lang="en-GB" sz="1600" dirty="0" err="1" smtClean="0">
                <a:solidFill>
                  <a:srgbClr val="FFFFFF"/>
                </a:solidFill>
              </a:rPr>
              <a:t>Pennebaker</a:t>
            </a:r>
            <a:r>
              <a:rPr lang="en-GB" sz="1600" dirty="0" smtClean="0">
                <a:solidFill>
                  <a:srgbClr val="FFFFFF"/>
                </a:solidFill>
              </a:rPr>
              <a:t>)</a:t>
            </a:r>
          </a:p>
          <a:p>
            <a:pPr>
              <a:spcAft>
                <a:spcPts val="1138"/>
              </a:spcAft>
            </a:pPr>
            <a:r>
              <a:rPr lang="en-GB" sz="1600" dirty="0" smtClean="0">
                <a:solidFill>
                  <a:srgbClr val="FFFFFF"/>
                </a:solidFill>
              </a:rPr>
              <a:t>80 </a:t>
            </a:r>
            <a:r>
              <a:rPr lang="en-GB" sz="1600" dirty="0">
                <a:solidFill>
                  <a:srgbClr val="FFFFFF"/>
                </a:solidFill>
              </a:rPr>
              <a:t>sub-dictionaries (categories)</a:t>
            </a:r>
          </a:p>
          <a:p>
            <a:pPr>
              <a:spcAft>
                <a:spcPts val="1138"/>
              </a:spcAft>
            </a:pPr>
            <a:r>
              <a:rPr lang="en-GB" sz="1600" dirty="0">
                <a:solidFill>
                  <a:srgbClr val="FFFFFF"/>
                </a:solidFill>
              </a:rPr>
              <a:t>Each sub-dictionary is comprised of words chosen and assessed by a set of judges who then agreed upon a set of sub-dictionary scales (93%-100% of the time)</a:t>
            </a:r>
            <a:r>
              <a:rPr lang="en-GB" sz="1600" dirty="0" smtClean="0">
                <a:solidFill>
                  <a:srgbClr val="FFFFFF"/>
                </a:solidFill>
              </a:rPr>
              <a:t>.</a:t>
            </a:r>
          </a:p>
          <a:p>
            <a:pPr>
              <a:spcAft>
                <a:spcPts val="1138"/>
              </a:spcAft>
            </a:pPr>
            <a:r>
              <a:rPr lang="en-GB" sz="1600" dirty="0" smtClean="0">
                <a:solidFill>
                  <a:srgbClr val="FFFFFF"/>
                </a:solidFill>
              </a:rPr>
              <a:t>Multiple international studies have proved the correlation between the presence / absence of certain categories’ words with deceptive speech</a:t>
            </a:r>
            <a:endParaRPr lang="en-GB" sz="1600" dirty="0">
              <a:solidFill>
                <a:srgbClr val="FFFFFF"/>
              </a:solidFill>
            </a:endParaRPr>
          </a:p>
        </p:txBody>
      </p:sp>
    </p:spTree>
    <p:extLst>
      <p:ext uri="{BB962C8B-B14F-4D97-AF65-F5344CB8AC3E}">
        <p14:creationId xmlns:p14="http://schemas.microsoft.com/office/powerpoint/2010/main" val="38662923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LIWC Workflow</a:t>
            </a:r>
            <a:endParaRPr lang="en-GB" dirty="0"/>
          </a:p>
        </p:txBody>
      </p:sp>
      <p:sp>
        <p:nvSpPr>
          <p:cNvPr id="3" name="Content Placeholder 2"/>
          <p:cNvSpPr>
            <a:spLocks noGrp="1"/>
          </p:cNvSpPr>
          <p:nvPr>
            <p:ph idx="1"/>
          </p:nvPr>
        </p:nvSpPr>
        <p:spPr/>
        <p:txBody>
          <a:bodyPr/>
          <a:lstStyle/>
          <a:p>
            <a:pPr>
              <a:spcBef>
                <a:spcPts val="0"/>
              </a:spcBef>
              <a:spcAft>
                <a:spcPts val="1200"/>
              </a:spcAft>
              <a:buFont typeface="+mj-lt"/>
              <a:buAutoNum type="arabicPeriod"/>
            </a:pPr>
            <a:r>
              <a:rPr lang="en-GB" dirty="0" smtClean="0"/>
              <a:t>Store Claim text in a corpus</a:t>
            </a:r>
          </a:p>
          <a:p>
            <a:pPr>
              <a:spcBef>
                <a:spcPts val="0"/>
              </a:spcBef>
              <a:spcAft>
                <a:spcPts val="1200"/>
              </a:spcAft>
              <a:buFont typeface="+mj-lt"/>
              <a:buAutoNum type="arabicPeriod"/>
            </a:pPr>
            <a:r>
              <a:rPr lang="en-GB" dirty="0" smtClean="0"/>
              <a:t>Tokenize Claim narrative</a:t>
            </a:r>
          </a:p>
          <a:p>
            <a:pPr>
              <a:spcBef>
                <a:spcPts val="0"/>
              </a:spcBef>
              <a:spcAft>
                <a:spcPts val="1200"/>
              </a:spcAft>
              <a:buFont typeface="+mj-lt"/>
              <a:buAutoNum type="arabicPeriod"/>
            </a:pPr>
            <a:r>
              <a:rPr lang="en-GB" dirty="0" smtClean="0"/>
              <a:t>Calculate LIWC scoring</a:t>
            </a:r>
          </a:p>
          <a:p>
            <a:pPr>
              <a:spcBef>
                <a:spcPts val="0"/>
              </a:spcBef>
              <a:spcAft>
                <a:spcPts val="1200"/>
              </a:spcAft>
            </a:pPr>
            <a:endParaRPr lang="en-GB" dirty="0" smtClean="0"/>
          </a:p>
          <a:p>
            <a:pPr>
              <a:spcBef>
                <a:spcPts val="0"/>
              </a:spcBef>
              <a:spcAft>
                <a:spcPts val="1200"/>
              </a:spcAft>
            </a:pPr>
            <a:r>
              <a:rPr lang="en-GB" dirty="0" smtClean="0"/>
              <a:t>As LIWC proposes many categories it is necessary to identify the ones most relevant to the class of claims / types of narrative examined</a:t>
            </a:r>
          </a:p>
          <a:p>
            <a:pPr>
              <a:spcBef>
                <a:spcPts val="0"/>
              </a:spcBef>
              <a:spcAft>
                <a:spcPts val="1200"/>
              </a:spcAft>
            </a:pPr>
            <a:r>
              <a:rPr lang="en-GB" dirty="0" smtClean="0"/>
              <a:t>This is done </a:t>
            </a:r>
            <a:r>
              <a:rPr lang="en-GB" dirty="0"/>
              <a:t>using </a:t>
            </a:r>
            <a:r>
              <a:rPr lang="en-GB" dirty="0" smtClean="0"/>
              <a:t>a propositional </a:t>
            </a:r>
            <a:r>
              <a:rPr lang="en-GB" dirty="0"/>
              <a:t>rule </a:t>
            </a:r>
            <a:r>
              <a:rPr lang="en-GB" dirty="0" smtClean="0"/>
              <a:t>learner:</a:t>
            </a:r>
          </a:p>
          <a:p>
            <a:pPr lvl="1">
              <a:spcBef>
                <a:spcPts val="0"/>
              </a:spcBef>
              <a:spcAft>
                <a:spcPts val="1200"/>
              </a:spcAft>
            </a:pPr>
            <a:r>
              <a:rPr lang="en-GB" dirty="0" smtClean="0"/>
              <a:t>Repeated </a:t>
            </a:r>
            <a:r>
              <a:rPr lang="en-GB" dirty="0"/>
              <a:t>Incremental Pruning to Produce Error Reduction (RIPPER</a:t>
            </a:r>
            <a:r>
              <a:rPr lang="en-GB" dirty="0" smtClean="0"/>
              <a:t>) (proposed </a:t>
            </a:r>
            <a:r>
              <a:rPr lang="en-GB" dirty="0"/>
              <a:t>by William W. Cohen as an optimized version of </a:t>
            </a:r>
            <a:r>
              <a:rPr lang="en-GB" dirty="0" smtClean="0"/>
              <a:t>IREP)</a:t>
            </a:r>
          </a:p>
          <a:p>
            <a:pPr lvl="1">
              <a:spcBef>
                <a:spcPts val="0"/>
              </a:spcBef>
              <a:spcAft>
                <a:spcPts val="1200"/>
              </a:spcAft>
            </a:pPr>
            <a:r>
              <a:rPr lang="en-GB" dirty="0" smtClean="0"/>
              <a:t>RIPPER is available in WEKA &amp; accessible in R through RWEKA</a:t>
            </a:r>
          </a:p>
          <a:p>
            <a:endParaRPr lang="en-GB" dirty="0"/>
          </a:p>
        </p:txBody>
      </p:sp>
    </p:spTree>
    <p:extLst>
      <p:ext uri="{BB962C8B-B14F-4D97-AF65-F5344CB8AC3E}">
        <p14:creationId xmlns:p14="http://schemas.microsoft.com/office/powerpoint/2010/main" val="14035268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250825" y="42863"/>
            <a:ext cx="7164388" cy="935037"/>
          </a:xfrm>
          <a:ln/>
        </p:spPr>
        <p:txBody>
          <a:bodyPr/>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FFFFFF"/>
                </a:solidFill>
              </a:rPr>
              <a:t>The business case for R and enhanced analysis (1)</a:t>
            </a:r>
          </a:p>
        </p:txBody>
      </p:sp>
      <p:sp>
        <p:nvSpPr>
          <p:cNvPr id="24578" name="Rectangle 2"/>
          <p:cNvSpPr>
            <a:spLocks noChangeArrowheads="1"/>
          </p:cNvSpPr>
          <p:nvPr/>
        </p:nvSpPr>
        <p:spPr bwMode="auto">
          <a:xfrm>
            <a:off x="250825" y="1628775"/>
            <a:ext cx="85645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0000"/>
              </a:lnSpc>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4C4C4C"/>
                </a:solidFill>
                <a:cs typeface="ＭＳ Ｐゴシック" charset="0"/>
              </a:rPr>
              <a:t>A recent market survey of insurers* in the US found that there was a common recognition of the growing importance of anti fraud activities and technology, and:</a:t>
            </a:r>
          </a:p>
          <a:p>
            <a:pPr hangingPunct="1">
              <a:lnSpc>
                <a:spcPct val="100000"/>
              </a:lnSpc>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4C4C4C"/>
              </a:solidFill>
              <a:cs typeface="ＭＳ Ｐゴシック" charset="0"/>
            </a:endParaRPr>
          </a:p>
          <a:p>
            <a:pPr hangingPunct="1">
              <a:lnSpc>
                <a:spcPct val="100000"/>
              </a:lnSpc>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4C4C4C"/>
              </a:solidFill>
              <a:cs typeface="ＭＳ Ｐゴシック" charset="0"/>
            </a:endParaRPr>
          </a:p>
          <a:p>
            <a:pPr hangingPunct="1">
              <a:lnSpc>
                <a:spcPct val="100000"/>
              </a:lnSpc>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4C4C4C"/>
              </a:solidFill>
              <a:cs typeface="ＭＳ Ｐゴシック" charset="0"/>
            </a:endParaRPr>
          </a:p>
        </p:txBody>
      </p:sp>
      <p:sp>
        <p:nvSpPr>
          <p:cNvPr id="24579" name="Rectangle 3"/>
          <p:cNvSpPr>
            <a:spLocks noChangeArrowheads="1"/>
          </p:cNvSpPr>
          <p:nvPr/>
        </p:nvSpPr>
        <p:spPr bwMode="auto">
          <a:xfrm>
            <a:off x="254000" y="1044575"/>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0000"/>
              </a:lnSpc>
              <a:spcBef>
                <a:spcPts val="363"/>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FFFFFF"/>
                </a:solidFill>
                <a:cs typeface="ＭＳ Ｐゴシック" charset="0"/>
              </a:rPr>
              <a:t>The business case for R and enhanced fraud analysis</a:t>
            </a:r>
          </a:p>
        </p:txBody>
      </p:sp>
      <p:sp>
        <p:nvSpPr>
          <p:cNvPr id="24580" name="Text Box 4"/>
          <p:cNvSpPr txBox="1">
            <a:spLocks noChangeArrowheads="1"/>
          </p:cNvSpPr>
          <p:nvPr/>
        </p:nvSpPr>
        <p:spPr bwMode="auto">
          <a:xfrm>
            <a:off x="473075" y="6278563"/>
            <a:ext cx="8310563"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r>
              <a:rPr lang="en-GB" sz="1000"/>
              <a:t>* Source: SAS, The State of Insurance Fraud Technology, September 2012</a:t>
            </a:r>
            <a:r>
              <a:rPr lang="en-GB"/>
              <a:t> </a:t>
            </a:r>
          </a:p>
        </p:txBody>
      </p:sp>
      <p:sp>
        <p:nvSpPr>
          <p:cNvPr id="24581" name="Text Box 5"/>
          <p:cNvSpPr txBox="1">
            <a:spLocks noChangeArrowheads="1"/>
          </p:cNvSpPr>
          <p:nvPr/>
        </p:nvSpPr>
        <p:spPr bwMode="auto">
          <a:xfrm>
            <a:off x="1116013" y="2443163"/>
            <a:ext cx="6983412" cy="639762"/>
          </a:xfrm>
          <a:prstGeom prst="rect">
            <a:avLst/>
          </a:prstGeom>
          <a:solidFill>
            <a:srgbClr val="FFD32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lgn="ctr" hangingPunct="1">
              <a:lnSpc>
                <a:spcPct val="100000"/>
              </a:lnSpc>
              <a:spcAft>
                <a:spcPts val="850"/>
              </a:spcAft>
            </a:pPr>
            <a:r>
              <a:rPr lang="en-GB">
                <a:cs typeface="ＭＳ Ｐゴシック" charset="0"/>
              </a:rPr>
              <a:t>88% are employing anti-fraud technology (with under half currently using it for non-claims areas, such as underwriting) </a:t>
            </a:r>
          </a:p>
        </p:txBody>
      </p:sp>
      <p:sp>
        <p:nvSpPr>
          <p:cNvPr id="24582" name="Text Box 6"/>
          <p:cNvSpPr txBox="1">
            <a:spLocks noChangeArrowheads="1"/>
          </p:cNvSpPr>
          <p:nvPr/>
        </p:nvSpPr>
        <p:spPr bwMode="auto">
          <a:xfrm>
            <a:off x="1116013" y="3743325"/>
            <a:ext cx="6983412" cy="669925"/>
          </a:xfrm>
          <a:prstGeom prst="rect">
            <a:avLst/>
          </a:prstGeom>
          <a:solidFill>
            <a:srgbClr val="FFD32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lgn="ctr" hangingPunct="1">
              <a:lnSpc>
                <a:spcPct val="100000"/>
              </a:lnSpc>
              <a:spcAft>
                <a:spcPts val="850"/>
              </a:spcAft>
            </a:pPr>
            <a:r>
              <a:rPr lang="en-GB">
                <a:cs typeface="ＭＳ Ｐゴシック" charset="0"/>
              </a:rPr>
              <a:t>The top two anti fraud areas insurers are looking to invest in are </a:t>
            </a:r>
            <a:r>
              <a:rPr lang="en-GB" sz="2000" b="1">
                <a:solidFill>
                  <a:srgbClr val="FF0000"/>
                </a:solidFill>
                <a:cs typeface="ＭＳ Ｐゴシック" charset="0"/>
              </a:rPr>
              <a:t>predictive modelling</a:t>
            </a:r>
            <a:r>
              <a:rPr lang="en-GB">
                <a:cs typeface="ＭＳ Ｐゴシック" charset="0"/>
              </a:rPr>
              <a:t> and </a:t>
            </a:r>
            <a:r>
              <a:rPr lang="en-GB" sz="2000" b="1">
                <a:solidFill>
                  <a:srgbClr val="FF0000"/>
                </a:solidFill>
                <a:cs typeface="ＭＳ Ｐゴシック" charset="0"/>
              </a:rPr>
              <a:t>text mining</a:t>
            </a:r>
            <a:r>
              <a:rPr lang="en-GB">
                <a:cs typeface="ＭＳ Ｐゴシック" charset="0"/>
              </a:rPr>
              <a:t> </a:t>
            </a:r>
          </a:p>
        </p:txBody>
      </p:sp>
      <p:sp>
        <p:nvSpPr>
          <p:cNvPr id="24584" name="Text Box 8"/>
          <p:cNvSpPr txBox="1">
            <a:spLocks noChangeArrowheads="1"/>
          </p:cNvSpPr>
          <p:nvPr/>
        </p:nvSpPr>
        <p:spPr bwMode="auto">
          <a:xfrm>
            <a:off x="1116013" y="3230563"/>
            <a:ext cx="6983412" cy="365125"/>
          </a:xfrm>
          <a:prstGeom prst="rect">
            <a:avLst/>
          </a:prstGeom>
          <a:solidFill>
            <a:srgbClr val="FFD32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lgn="ctr" hangingPunct="1">
              <a:lnSpc>
                <a:spcPct val="100000"/>
              </a:lnSpc>
              <a:spcAft>
                <a:spcPts val="850"/>
              </a:spcAft>
            </a:pPr>
            <a:r>
              <a:rPr lang="en-GB">
                <a:cs typeface="ＭＳ Ｐゴシック" charset="0"/>
              </a:rPr>
              <a:t>40% are using some form of text analysis for fraud detection</a:t>
            </a:r>
          </a:p>
        </p:txBody>
      </p:sp>
      <p:sp>
        <p:nvSpPr>
          <p:cNvPr id="24585" name="Text Box 9"/>
          <p:cNvSpPr txBox="1">
            <a:spLocks noChangeArrowheads="1"/>
          </p:cNvSpPr>
          <p:nvPr/>
        </p:nvSpPr>
        <p:spPr bwMode="auto">
          <a:xfrm>
            <a:off x="1108075" y="5337175"/>
            <a:ext cx="6991350" cy="912813"/>
          </a:xfrm>
          <a:prstGeom prst="rect">
            <a:avLst/>
          </a:prstGeom>
          <a:solidFill>
            <a:srgbClr val="00458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lgn="ctr" hangingPunct="1">
              <a:lnSpc>
                <a:spcPct val="100000"/>
              </a:lnSpc>
              <a:spcAft>
                <a:spcPts val="850"/>
              </a:spcAft>
            </a:pPr>
            <a:r>
              <a:rPr lang="en-GB">
                <a:solidFill>
                  <a:srgbClr val="FFFFFF"/>
                </a:solidFill>
                <a:cs typeface="ＭＳ Ｐゴシック" charset="0"/>
              </a:rPr>
              <a:t>R is perfectly suited to developing advanced text analysis “proof of concepts” with limited resource, which shows whether the cost benefit can be met</a:t>
            </a:r>
          </a:p>
        </p:txBody>
      </p:sp>
      <p:sp>
        <p:nvSpPr>
          <p:cNvPr id="11" name="Text Box 7"/>
          <p:cNvSpPr txBox="1">
            <a:spLocks noChangeArrowheads="1"/>
          </p:cNvSpPr>
          <p:nvPr/>
        </p:nvSpPr>
        <p:spPr bwMode="auto">
          <a:xfrm>
            <a:off x="1108075" y="4545013"/>
            <a:ext cx="6991350" cy="639762"/>
          </a:xfrm>
          <a:prstGeom prst="rect">
            <a:avLst/>
          </a:prstGeom>
          <a:solidFill>
            <a:srgbClr val="FF6600"/>
          </a:solidFill>
          <a:ln>
            <a:noFill/>
          </a:ln>
          <a:effectLs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Microsoft YaHei" charset="0"/>
              </a:defRPr>
            </a:lvl9pPr>
          </a:lstStyle>
          <a:p>
            <a:pPr algn="ctr" hangingPunct="1">
              <a:lnSpc>
                <a:spcPct val="100000"/>
              </a:lnSpc>
              <a:spcAft>
                <a:spcPts val="850"/>
              </a:spcAft>
            </a:pPr>
            <a:r>
              <a:rPr lang="en-GB" dirty="0">
                <a:cs typeface="ＭＳ Ｐゴシック" charset="0"/>
              </a:rPr>
              <a:t>“We are an industry that could </a:t>
            </a:r>
            <a:r>
              <a:rPr lang="en-GB" dirty="0" smtClean="0">
                <a:cs typeface="ＭＳ Ｐゴシック" charset="0"/>
              </a:rPr>
              <a:t>be accused </a:t>
            </a:r>
            <a:r>
              <a:rPr lang="en-GB" dirty="0">
                <a:cs typeface="ＭＳ Ｐゴシック" charset="0"/>
              </a:rPr>
              <a:t>of being data rich </a:t>
            </a:r>
            <a:r>
              <a:rPr lang="en-GB" dirty="0" smtClean="0">
                <a:cs typeface="ＭＳ Ｐゴシック" charset="0"/>
              </a:rPr>
              <a:t>and knowledge poor” </a:t>
            </a:r>
            <a:r>
              <a:rPr lang="en-GB" dirty="0" err="1" smtClean="0">
                <a:cs typeface="ＭＳ Ｐゴシック" charset="0"/>
              </a:rPr>
              <a:t>Murli</a:t>
            </a:r>
            <a:r>
              <a:rPr lang="en-GB" dirty="0" smtClean="0">
                <a:cs typeface="ＭＳ Ｐゴシック" charset="0"/>
              </a:rPr>
              <a:t> </a:t>
            </a:r>
            <a:r>
              <a:rPr lang="en-GB" dirty="0" err="1" smtClean="0">
                <a:cs typeface="ＭＳ Ｐゴシック" charset="0"/>
              </a:rPr>
              <a:t>Buluswar</a:t>
            </a:r>
            <a:r>
              <a:rPr lang="en-GB" dirty="0">
                <a:cs typeface="ＭＳ Ｐゴシック" charset="0"/>
              </a:rPr>
              <a:t>, </a:t>
            </a:r>
            <a:r>
              <a:rPr lang="en-GB" dirty="0" smtClean="0">
                <a:cs typeface="ＭＳ Ｐゴシック" charset="0"/>
              </a:rPr>
              <a:t>Chief Science </a:t>
            </a:r>
            <a:r>
              <a:rPr lang="en-GB" dirty="0">
                <a:cs typeface="ＭＳ Ｐゴシック" charset="0"/>
              </a:rPr>
              <a:t>Officer at </a:t>
            </a:r>
            <a:r>
              <a:rPr lang="en-GB" dirty="0" err="1" smtClean="0">
                <a:cs typeface="ＭＳ Ｐゴシック" charset="0"/>
              </a:rPr>
              <a:t>Chartis</a:t>
            </a:r>
            <a:r>
              <a:rPr lang="en-GB" dirty="0" smtClean="0">
                <a:cs typeface="ＭＳ Ｐゴシック" charset="0"/>
              </a:rPr>
              <a:t> **</a:t>
            </a:r>
            <a:endParaRPr lang="en-GB" dirty="0">
              <a:cs typeface="ＭＳ Ｐゴシック" charset="0"/>
            </a:endParaRPr>
          </a:p>
        </p:txBody>
      </p:sp>
    </p:spTree>
    <p:extLst>
      <p:ext uri="{BB962C8B-B14F-4D97-AF65-F5344CB8AC3E}">
        <p14:creationId xmlns:p14="http://schemas.microsoft.com/office/powerpoint/2010/main" val="29597485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250825" y="42863"/>
            <a:ext cx="7380288" cy="935037"/>
          </a:xfrm>
          <a:ln/>
        </p:spPr>
        <p:txBody>
          <a:bodyPr/>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FFFFFF"/>
                </a:solidFill>
              </a:rPr>
              <a:t>The business case for R and enhanced analysis </a:t>
            </a:r>
            <a:r>
              <a:rPr lang="en-GB" dirty="0" smtClean="0">
                <a:solidFill>
                  <a:srgbClr val="FFFFFF"/>
                </a:solidFill>
              </a:rPr>
              <a:t>(2)</a:t>
            </a:r>
            <a:endParaRPr lang="en-GB" dirty="0">
              <a:solidFill>
                <a:srgbClr val="FFFFFF"/>
              </a:solidFill>
            </a:endParaRPr>
          </a:p>
        </p:txBody>
      </p:sp>
      <p:sp>
        <p:nvSpPr>
          <p:cNvPr id="26626" name="Rectangle 2"/>
          <p:cNvSpPr>
            <a:spLocks noChangeArrowheads="1"/>
          </p:cNvSpPr>
          <p:nvPr/>
        </p:nvSpPr>
        <p:spPr bwMode="auto">
          <a:xfrm>
            <a:off x="254000" y="1044575"/>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0000"/>
              </a:lnSpc>
              <a:spcBef>
                <a:spcPts val="363"/>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FFFFFF"/>
                </a:solidFill>
                <a:cs typeface="ＭＳ Ｐゴシック" charset="0"/>
              </a:rPr>
              <a:t>Where does R fit and what are the alternatives?</a:t>
            </a:r>
          </a:p>
        </p:txBody>
      </p:sp>
      <p:sp>
        <p:nvSpPr>
          <p:cNvPr id="26627" name="Rectangle 3"/>
          <p:cNvSpPr>
            <a:spLocks noChangeArrowheads="1"/>
          </p:cNvSpPr>
          <p:nvPr/>
        </p:nvSpPr>
        <p:spPr bwMode="auto">
          <a:xfrm>
            <a:off x="4427538" y="1628775"/>
            <a:ext cx="4429125" cy="5067300"/>
          </a:xfrm>
          <a:prstGeom prst="rect">
            <a:avLst/>
          </a:prstGeom>
          <a:solidFill>
            <a:srgbClr val="00458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marL="555625" indent="-554038" hangingPunct="1">
              <a:lnSpc>
                <a:spcPct val="100000"/>
              </a:lnSpc>
              <a:spcAft>
                <a:spcPts val="850"/>
              </a:spcAft>
              <a:buClr>
                <a:srgbClr val="FFFFFF"/>
              </a:buClr>
              <a:buSzPct val="80000"/>
              <a:buFont typeface="Wingdings"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dirty="0">
                <a:solidFill>
                  <a:srgbClr val="FFFFFF"/>
                </a:solidFill>
                <a:cs typeface="ＭＳ Ｐゴシック" charset="0"/>
              </a:rPr>
              <a:t>R (OSS Version) is great for:</a:t>
            </a: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Rapid analysis and developing custom analysis approaches</a:t>
            </a: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Building prototype workflows (demonstrating repeatable automation)</a:t>
            </a: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Text </a:t>
            </a:r>
            <a:r>
              <a:rPr lang="en-GB" sz="1600" dirty="0" smtClean="0">
                <a:solidFill>
                  <a:srgbClr val="FFFFFF"/>
                </a:solidFill>
                <a:cs typeface="ＭＳ Ｐゴシック" charset="0"/>
              </a:rPr>
              <a:t>analytics</a:t>
            </a:r>
            <a:endParaRPr lang="en-GB" sz="1600" dirty="0">
              <a:solidFill>
                <a:srgbClr val="FFFFFF"/>
              </a:solidFill>
              <a:cs typeface="ＭＳ Ｐゴシック" charset="0"/>
            </a:endParaRPr>
          </a:p>
          <a:p>
            <a:pPr marL="555625" indent="-554038" hangingPunct="1">
              <a:lnSpc>
                <a:spcPct val="100000"/>
              </a:lnSpc>
              <a:spcAft>
                <a:spcPts val="850"/>
              </a:spcAft>
              <a:buClr>
                <a:srgbClr val="FFFFFF"/>
              </a:buClr>
              <a:buSzPct val="80000"/>
              <a:buFont typeface="Wingdings"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dirty="0">
                <a:solidFill>
                  <a:srgbClr val="FFFFFF"/>
                </a:solidFill>
                <a:cs typeface="ＭＳ Ｐゴシック" charset="0"/>
              </a:rPr>
              <a:t>R (OSS version) is not so good for:</a:t>
            </a: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Large </a:t>
            </a:r>
            <a:r>
              <a:rPr lang="en-GB" sz="1600" dirty="0" smtClean="0">
                <a:solidFill>
                  <a:srgbClr val="FFFFFF"/>
                </a:solidFill>
                <a:cs typeface="ＭＳ Ｐゴシック" charset="0"/>
              </a:rPr>
              <a:t>scale </a:t>
            </a:r>
            <a:r>
              <a:rPr lang="en-GB" sz="1600" dirty="0">
                <a:solidFill>
                  <a:srgbClr val="FFFFFF"/>
                </a:solidFill>
                <a:cs typeface="ＭＳ Ｐゴシック" charset="0"/>
              </a:rPr>
              <a:t>text </a:t>
            </a:r>
            <a:r>
              <a:rPr lang="en-GB" sz="1600" dirty="0" smtClean="0">
                <a:solidFill>
                  <a:srgbClr val="FFFFFF"/>
                </a:solidFill>
                <a:cs typeface="ＭＳ Ｐゴシック" charset="0"/>
              </a:rPr>
              <a:t>analytics (but </a:t>
            </a:r>
            <a:r>
              <a:rPr lang="en-GB" sz="1600" dirty="0" err="1" smtClean="0">
                <a:solidFill>
                  <a:srgbClr val="FFFFFF"/>
                </a:solidFill>
                <a:cs typeface="ＭＳ Ｐゴシック" charset="0"/>
              </a:rPr>
              <a:t>hadoop</a:t>
            </a:r>
            <a:r>
              <a:rPr lang="en-GB" sz="1600" dirty="0" smtClean="0">
                <a:solidFill>
                  <a:srgbClr val="FFFFFF"/>
                </a:solidFill>
                <a:cs typeface="ＭＳ Ｐゴシック" charset="0"/>
              </a:rPr>
              <a:t> could be easily integrated)</a:t>
            </a:r>
            <a:endParaRPr lang="en-GB" sz="1600" dirty="0">
              <a:solidFill>
                <a:srgbClr val="FFFFFF"/>
              </a:solidFill>
              <a:cs typeface="ＭＳ Ｐゴシック" charset="0"/>
            </a:endParaRP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Live industrial grade process</a:t>
            </a: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Working with non-technical users</a:t>
            </a:r>
          </a:p>
          <a:p>
            <a:pPr marL="555625" indent="-554038" hangingPunct="1">
              <a:lnSpc>
                <a:spcPct val="100000"/>
              </a:lnSpc>
              <a:spcAft>
                <a:spcPts val="850"/>
              </a:spcAft>
              <a:buClr>
                <a:srgbClr val="FFFFFF"/>
              </a:buClr>
              <a:buSzPct val="80000"/>
              <a:buFont typeface="Wingdings"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dirty="0">
                <a:solidFill>
                  <a:srgbClr val="FFFFFF"/>
                </a:solidFill>
                <a:cs typeface="ＭＳ Ｐゴシック" charset="0"/>
              </a:rPr>
              <a:t>Other flavours of R may enable effective large scale text mining</a:t>
            </a:r>
          </a:p>
          <a:p>
            <a:pPr marL="741363" lvl="1" indent="-284163" hangingPunct="1">
              <a:lnSpc>
                <a:spcPct val="100000"/>
              </a:lnSpc>
              <a:spcAft>
                <a:spcPts val="850"/>
              </a:spcAft>
              <a:buClr>
                <a:srgbClr val="FFFFFF"/>
              </a:buClr>
              <a:buFont typeface="Times New Roman"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1600" dirty="0">
                <a:solidFill>
                  <a:srgbClr val="FFFFFF"/>
                </a:solidFill>
                <a:cs typeface="ＭＳ Ｐゴシック" charset="0"/>
              </a:rPr>
              <a:t>Revolution R, Oracle R, </a:t>
            </a:r>
            <a:r>
              <a:rPr lang="en-GB" sz="1600" dirty="0" smtClean="0">
                <a:solidFill>
                  <a:srgbClr val="FFFFFF"/>
                </a:solidFill>
                <a:cs typeface="ＭＳ Ｐゴシック" charset="0"/>
              </a:rPr>
              <a:t>IBM R; SAP R </a:t>
            </a:r>
            <a:r>
              <a:rPr lang="en-GB" sz="1600" dirty="0">
                <a:solidFill>
                  <a:srgbClr val="FFFFFF"/>
                </a:solidFill>
                <a:cs typeface="ＭＳ Ｐゴシック" charset="0"/>
              </a:rPr>
              <a:t>&amp;</a:t>
            </a:r>
            <a:r>
              <a:rPr lang="en-GB" sz="1600" dirty="0" smtClean="0">
                <a:solidFill>
                  <a:srgbClr val="FFFFFF"/>
                </a:solidFill>
                <a:cs typeface="ＭＳ Ｐゴシック" charset="0"/>
              </a:rPr>
              <a:t> </a:t>
            </a:r>
            <a:r>
              <a:rPr lang="en-GB" sz="1600" dirty="0">
                <a:solidFill>
                  <a:srgbClr val="FFFFFF"/>
                </a:solidFill>
                <a:cs typeface="ＭＳ Ｐゴシック" charset="0"/>
              </a:rPr>
              <a:t>TIBCO</a:t>
            </a:r>
          </a:p>
        </p:txBody>
      </p:sp>
      <p:sp>
        <p:nvSpPr>
          <p:cNvPr id="26628" name="Rectangle 4"/>
          <p:cNvSpPr>
            <a:spLocks noChangeArrowheads="1"/>
          </p:cNvSpPr>
          <p:nvPr/>
        </p:nvSpPr>
        <p:spPr bwMode="auto">
          <a:xfrm>
            <a:off x="250825" y="1628775"/>
            <a:ext cx="3781425" cy="506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marL="555625" indent="-554038" hangingPunct="1">
              <a:lnSpc>
                <a:spcPct val="100000"/>
              </a:lnSpc>
              <a:spcAft>
                <a:spcPts val="1425"/>
              </a:spcAft>
              <a:buSzPct val="80000"/>
              <a:buFont typeface="Wingdings"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2000">
                <a:solidFill>
                  <a:srgbClr val="4A494B"/>
                </a:solidFill>
                <a:cs typeface="ＭＳ Ｐゴシック" charset="0"/>
              </a:rPr>
              <a:t>Text mining is a growing and increasingly part of insurer’s anti-fraud analysis</a:t>
            </a:r>
          </a:p>
          <a:p>
            <a:pPr marL="555625" indent="-554038" hangingPunct="1">
              <a:lnSpc>
                <a:spcPct val="100000"/>
              </a:lnSpc>
              <a:spcAft>
                <a:spcPts val="1425"/>
              </a:spcAft>
              <a:buSzPct val="80000"/>
              <a:buFont typeface="Wingdings"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2000">
                <a:solidFill>
                  <a:srgbClr val="4A494B"/>
                </a:solidFill>
                <a:cs typeface="ＭＳ Ｐゴシック" charset="0"/>
              </a:rPr>
              <a:t>R is very well suited to help you develop powerful text analytics</a:t>
            </a:r>
          </a:p>
          <a:p>
            <a:pPr marL="555625" indent="-554038" hangingPunct="1">
              <a:lnSpc>
                <a:spcPct val="100000"/>
              </a:lnSpc>
              <a:spcAft>
                <a:spcPts val="1425"/>
              </a:spcAft>
              <a:buSzPct val="80000"/>
              <a:buFont typeface="Wingdings" charset="0"/>
              <a:buChar char=""/>
              <a:tabLst>
                <a:tab pos="55562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9090025" algn="l"/>
                <a:tab pos="9539288" algn="l"/>
              </a:tabLst>
            </a:pPr>
            <a:r>
              <a:rPr lang="en-GB" sz="2000">
                <a:solidFill>
                  <a:srgbClr val="4A494B"/>
                </a:solidFill>
                <a:cs typeface="ＭＳ Ｐゴシック" charset="0"/>
              </a:rPr>
              <a:t>Text mining is simple to perform to a basic level, but requires careful thought, analysis and domain knowledge to achieve advanced results</a:t>
            </a:r>
            <a:r>
              <a:rPr lang="en-GB">
                <a:solidFill>
                  <a:srgbClr val="4A494B"/>
                </a:solidFill>
                <a:cs typeface="ＭＳ Ｐゴシック" charset="0"/>
              </a:rPr>
              <a:t> </a:t>
            </a:r>
          </a:p>
        </p:txBody>
      </p:sp>
    </p:spTree>
    <p:extLst>
      <p:ext uri="{BB962C8B-B14F-4D97-AF65-F5344CB8AC3E}">
        <p14:creationId xmlns:p14="http://schemas.microsoft.com/office/powerpoint/2010/main" val="30095036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250825" y="42863"/>
            <a:ext cx="7164388" cy="935037"/>
          </a:xfrm>
          <a:ln/>
        </p:spPr>
        <p:txBody>
          <a:bodyPr/>
          <a:lstStyle/>
          <a:p>
            <a:pPr>
              <a:spcBef>
                <a:spcPts val="363"/>
              </a:spcBef>
            </a:pPr>
            <a:r>
              <a:rPr lang="en-GB" dirty="0" smtClean="0">
                <a:solidFill>
                  <a:srgbClr val="FFFFFF"/>
                </a:solidFill>
                <a:cs typeface="ＭＳ Ｐゴシック" charset="0"/>
              </a:rPr>
              <a:t>Summary</a:t>
            </a:r>
            <a:br>
              <a:rPr lang="en-GB" dirty="0" smtClean="0">
                <a:solidFill>
                  <a:srgbClr val="FFFFFF"/>
                </a:solidFill>
                <a:cs typeface="ＭＳ Ｐゴシック" charset="0"/>
              </a:rPr>
            </a:br>
            <a:r>
              <a:rPr lang="en-GB" dirty="0" smtClean="0">
                <a:solidFill>
                  <a:srgbClr val="FFFFFF"/>
                </a:solidFill>
                <a:cs typeface="ＭＳ Ｐゴシック" charset="0"/>
              </a:rPr>
              <a:t>Enhancement </a:t>
            </a:r>
            <a:r>
              <a:rPr lang="en-GB" dirty="0">
                <a:solidFill>
                  <a:srgbClr val="FFFFFF"/>
                </a:solidFill>
                <a:cs typeface="ＭＳ Ｐゴシック" charset="0"/>
              </a:rPr>
              <a:t>of the claims workflow</a:t>
            </a:r>
          </a:p>
        </p:txBody>
      </p:sp>
      <p:sp>
        <p:nvSpPr>
          <p:cNvPr id="22530" name="Text Box 2"/>
          <p:cNvSpPr txBox="1">
            <a:spLocks noChangeArrowheads="1"/>
          </p:cNvSpPr>
          <p:nvPr/>
        </p:nvSpPr>
        <p:spPr bwMode="auto">
          <a:xfrm>
            <a:off x="254000" y="1044575"/>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endParaRPr lang="en-GB" dirty="0">
              <a:solidFill>
                <a:srgbClr val="FFFFFF"/>
              </a:solidFill>
              <a:cs typeface="ＭＳ Ｐゴシック" charset="0"/>
            </a:endParaRPr>
          </a:p>
        </p:txBody>
      </p:sp>
      <p:sp>
        <p:nvSpPr>
          <p:cNvPr id="22534" name="Text Box 6"/>
          <p:cNvSpPr txBox="1">
            <a:spLocks noChangeArrowheads="1"/>
          </p:cNvSpPr>
          <p:nvPr/>
        </p:nvSpPr>
        <p:spPr bwMode="auto">
          <a:xfrm>
            <a:off x="7091363" y="2952750"/>
            <a:ext cx="1547142" cy="3492500"/>
          </a:xfrm>
          <a:prstGeom prst="rect">
            <a:avLst/>
          </a:prstGeom>
          <a:solidFill>
            <a:srgbClr val="FF9900"/>
          </a:solidFill>
          <a:ln>
            <a:noFill/>
          </a:ln>
          <a:effectLst/>
          <a:extLst/>
        </p:spPr>
        <p:txBody>
          <a:bodyPr lIns="90000" tIns="60876" rIns="90000" bIns="45000"/>
          <a:lstStyle>
            <a:lvl1pPr marL="215900" indent="-215900">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a:solidFill>
                  <a:srgbClr val="FFFFFF"/>
                </a:solidFill>
              </a:rPr>
              <a:t>Outcome</a:t>
            </a:r>
          </a:p>
          <a:p>
            <a:pPr algn="ctr"/>
            <a:endParaRPr lang="en-GB" dirty="0">
              <a:solidFill>
                <a:srgbClr val="FFFFFF"/>
              </a:solidFill>
            </a:endParaRPr>
          </a:p>
          <a:p>
            <a:pPr>
              <a:buSzPct val="45000"/>
              <a:buFont typeface="Wingdings" charset="0"/>
              <a:buChar char=""/>
            </a:pPr>
            <a:r>
              <a:rPr lang="en-GB" sz="1500" dirty="0" smtClean="0">
                <a:solidFill>
                  <a:srgbClr val="FFFFFF"/>
                </a:solidFill>
              </a:rPr>
              <a:t>Review </a:t>
            </a:r>
            <a:r>
              <a:rPr lang="en-GB" sz="1500" dirty="0">
                <a:solidFill>
                  <a:srgbClr val="FFFFFF"/>
                </a:solidFill>
              </a:rPr>
              <a:t>business impact</a:t>
            </a:r>
          </a:p>
        </p:txBody>
      </p:sp>
      <p:sp>
        <p:nvSpPr>
          <p:cNvPr id="22535" name="Line 7"/>
          <p:cNvSpPr>
            <a:spLocks noChangeShapeType="1"/>
          </p:cNvSpPr>
          <p:nvPr/>
        </p:nvSpPr>
        <p:spPr bwMode="auto">
          <a:xfrm>
            <a:off x="2339752" y="3635375"/>
            <a:ext cx="695958" cy="1588"/>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536" name="Line 8"/>
          <p:cNvSpPr>
            <a:spLocks noChangeShapeType="1"/>
          </p:cNvSpPr>
          <p:nvPr/>
        </p:nvSpPr>
        <p:spPr bwMode="auto">
          <a:xfrm>
            <a:off x="4355976" y="3671888"/>
            <a:ext cx="695958" cy="1587"/>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537" name="Line 9"/>
          <p:cNvSpPr>
            <a:spLocks noChangeShapeType="1"/>
          </p:cNvSpPr>
          <p:nvPr/>
        </p:nvSpPr>
        <p:spPr bwMode="auto">
          <a:xfrm>
            <a:off x="6444208" y="3671888"/>
            <a:ext cx="695958" cy="1587"/>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538" name="Text Box 10"/>
          <p:cNvSpPr txBox="1">
            <a:spLocks noChangeArrowheads="1"/>
          </p:cNvSpPr>
          <p:nvPr/>
        </p:nvSpPr>
        <p:spPr bwMode="auto">
          <a:xfrm>
            <a:off x="3024188" y="1584325"/>
            <a:ext cx="5543550" cy="863600"/>
          </a:xfrm>
          <a:prstGeom prst="rect">
            <a:avLst/>
          </a:prstGeom>
          <a:solidFill>
            <a:srgbClr val="004586"/>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icrosoft YaHei" charset="0"/>
              </a:defRPr>
            </a:lvl9pPr>
          </a:lstStyle>
          <a:p>
            <a:pPr algn="ctr"/>
            <a:r>
              <a:rPr lang="en-GB" dirty="0">
                <a:solidFill>
                  <a:srgbClr val="FFFFFF"/>
                </a:solidFill>
              </a:rPr>
              <a:t>Refine and enhance models</a:t>
            </a:r>
          </a:p>
          <a:p>
            <a:pPr algn="ctr"/>
            <a:endParaRPr lang="en-GB" dirty="0">
              <a:solidFill>
                <a:srgbClr val="FFFFFF"/>
              </a:solidFill>
            </a:endParaRPr>
          </a:p>
          <a:p>
            <a:pPr>
              <a:buSzPct val="45000"/>
              <a:buFont typeface="Wingdings" charset="0"/>
              <a:buChar char=""/>
            </a:pPr>
            <a:r>
              <a:rPr lang="en-GB" sz="1500" dirty="0">
                <a:solidFill>
                  <a:srgbClr val="FFFFFF"/>
                </a:solidFill>
              </a:rPr>
              <a:t>Develop new data models, calibrations, corpus...</a:t>
            </a:r>
          </a:p>
        </p:txBody>
      </p:sp>
      <p:sp>
        <p:nvSpPr>
          <p:cNvPr id="22539" name="Line 11"/>
          <p:cNvSpPr>
            <a:spLocks noChangeShapeType="1"/>
          </p:cNvSpPr>
          <p:nvPr/>
        </p:nvSpPr>
        <p:spPr bwMode="auto">
          <a:xfrm flipV="1">
            <a:off x="7848600" y="2411413"/>
            <a:ext cx="1588" cy="542925"/>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540" name="Line 12"/>
          <p:cNvSpPr>
            <a:spLocks noChangeShapeType="1"/>
          </p:cNvSpPr>
          <p:nvPr/>
        </p:nvSpPr>
        <p:spPr bwMode="auto">
          <a:xfrm>
            <a:off x="5746750" y="2447925"/>
            <a:ext cx="12700" cy="539750"/>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541" name="Line 13"/>
          <p:cNvSpPr>
            <a:spLocks noChangeShapeType="1"/>
          </p:cNvSpPr>
          <p:nvPr/>
        </p:nvSpPr>
        <p:spPr bwMode="auto">
          <a:xfrm>
            <a:off x="3671888" y="2447925"/>
            <a:ext cx="12700" cy="539750"/>
          </a:xfrm>
          <a:prstGeom prst="line">
            <a:avLst/>
          </a:prstGeom>
          <a:noFill/>
          <a:ln w="720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533" name="Text Box 5"/>
          <p:cNvSpPr txBox="1">
            <a:spLocks noChangeArrowheads="1"/>
          </p:cNvSpPr>
          <p:nvPr/>
        </p:nvSpPr>
        <p:spPr bwMode="auto">
          <a:xfrm>
            <a:off x="5040313" y="2952750"/>
            <a:ext cx="1547142" cy="3492500"/>
          </a:xfrm>
          <a:prstGeom prst="rect">
            <a:avLst/>
          </a:prstGeom>
          <a:solidFill>
            <a:srgbClr val="00CC66"/>
          </a:solidFill>
          <a:ln>
            <a:noFill/>
          </a:ln>
          <a:effectLst/>
          <a:extLst/>
        </p:spPr>
        <p:txBody>
          <a:bodyPr lIns="90000" tIns="60876" rIns="90000" bIns="45000"/>
          <a:lstStyle>
            <a:lvl1pPr marL="215900" indent="-215900">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a:solidFill>
                  <a:srgbClr val="FFFFFF"/>
                </a:solidFill>
              </a:rPr>
              <a:t>Score</a:t>
            </a:r>
          </a:p>
          <a:p>
            <a:pPr algn="ctr"/>
            <a:endParaRPr lang="en-GB" dirty="0">
              <a:solidFill>
                <a:srgbClr val="FFFFFF"/>
              </a:solidFill>
            </a:endParaRPr>
          </a:p>
          <a:p>
            <a:pPr>
              <a:buSzPct val="45000"/>
              <a:buFont typeface="Wingdings" charset="0"/>
              <a:buChar char=""/>
            </a:pPr>
            <a:r>
              <a:rPr lang="en-GB" sz="1500" dirty="0">
                <a:solidFill>
                  <a:srgbClr val="FFFFFF"/>
                </a:solidFill>
              </a:rPr>
              <a:t>Score claim for </a:t>
            </a:r>
            <a:r>
              <a:rPr lang="en-GB" sz="1500" dirty="0" smtClean="0">
                <a:solidFill>
                  <a:srgbClr val="FFFFFF"/>
                </a:solidFill>
              </a:rPr>
              <a:t>fraud</a:t>
            </a:r>
          </a:p>
          <a:p>
            <a:pPr>
              <a:buSzPct val="45000"/>
              <a:buFont typeface="Wingdings" charset="0"/>
              <a:buChar char=""/>
            </a:pPr>
            <a:endParaRPr lang="en-GB" sz="1500" dirty="0">
              <a:solidFill>
                <a:srgbClr val="FFFFFF"/>
              </a:solidFill>
            </a:endParaRPr>
          </a:p>
          <a:p>
            <a:pPr>
              <a:buSzPct val="45000"/>
              <a:buFont typeface="Wingdings" charset="0"/>
              <a:buChar char=""/>
            </a:pPr>
            <a:r>
              <a:rPr lang="en-GB" sz="1500" dirty="0">
                <a:solidFill>
                  <a:srgbClr val="FFFFFF"/>
                </a:solidFill>
              </a:rPr>
              <a:t>Capture 'outcome </a:t>
            </a:r>
            <a:r>
              <a:rPr lang="en-GB" sz="1500" dirty="0" smtClean="0">
                <a:solidFill>
                  <a:srgbClr val="FFFFFF"/>
                </a:solidFill>
              </a:rPr>
              <a:t>data’</a:t>
            </a:r>
          </a:p>
          <a:p>
            <a:pPr>
              <a:buSzPct val="45000"/>
              <a:buFont typeface="Wingdings" charset="0"/>
              <a:buChar char=""/>
            </a:pPr>
            <a:endParaRPr lang="en-GB" sz="1500" dirty="0">
              <a:solidFill>
                <a:srgbClr val="FFFFFF"/>
              </a:solidFill>
            </a:endParaRPr>
          </a:p>
          <a:p>
            <a:pPr>
              <a:buSzPct val="45000"/>
              <a:buFont typeface="Wingdings" charset="0"/>
              <a:buChar char=""/>
            </a:pPr>
            <a:r>
              <a:rPr lang="en-GB" sz="1500" dirty="0">
                <a:solidFill>
                  <a:srgbClr val="FFFFFF"/>
                </a:solidFill>
              </a:rPr>
              <a:t>Investigate predictive models</a:t>
            </a:r>
          </a:p>
          <a:p>
            <a:pPr>
              <a:buSzPct val="45000"/>
              <a:buFont typeface="Wingdings" charset="0"/>
              <a:buChar char=""/>
            </a:pPr>
            <a:endParaRPr lang="en-GB" sz="1500" dirty="0">
              <a:solidFill>
                <a:srgbClr val="FFFFFF"/>
              </a:solidFill>
            </a:endParaRPr>
          </a:p>
        </p:txBody>
      </p:sp>
      <p:sp>
        <p:nvSpPr>
          <p:cNvPr id="22532" name="Text Box 4"/>
          <p:cNvSpPr txBox="1">
            <a:spLocks noChangeArrowheads="1"/>
          </p:cNvSpPr>
          <p:nvPr/>
        </p:nvSpPr>
        <p:spPr bwMode="auto">
          <a:xfrm>
            <a:off x="2987675" y="2987675"/>
            <a:ext cx="1547143" cy="3455988"/>
          </a:xfrm>
          <a:prstGeom prst="rect">
            <a:avLst/>
          </a:prstGeom>
          <a:solidFill>
            <a:srgbClr val="FFFF00"/>
          </a:solidFill>
          <a:ln>
            <a:noFill/>
          </a:ln>
          <a:effectLst/>
          <a:extLst/>
        </p:spPr>
        <p:txBody>
          <a:bodyPr lIns="90000" tIns="60876" rIns="90000" bIns="45000"/>
          <a:lstStyle>
            <a:lvl1pPr marL="215900" indent="-215900">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a:solidFill>
                  <a:schemeClr val="tx1"/>
                </a:solidFill>
              </a:rPr>
              <a:t>Enrich </a:t>
            </a:r>
          </a:p>
          <a:p>
            <a:pPr algn="ctr"/>
            <a:endParaRPr lang="en-GB" dirty="0">
              <a:solidFill>
                <a:schemeClr val="tx1"/>
              </a:solidFill>
            </a:endParaRPr>
          </a:p>
          <a:p>
            <a:pPr>
              <a:spcAft>
                <a:spcPts val="850"/>
              </a:spcAft>
              <a:buSzPct val="45000"/>
              <a:buFont typeface="Wingdings" charset="0"/>
              <a:buChar char=""/>
            </a:pPr>
            <a:r>
              <a:rPr lang="en-GB" sz="1500" dirty="0">
                <a:solidFill>
                  <a:schemeClr val="tx1"/>
                </a:solidFill>
              </a:rPr>
              <a:t>Customer attributes</a:t>
            </a:r>
          </a:p>
          <a:p>
            <a:pPr>
              <a:spcAft>
                <a:spcPts val="850"/>
              </a:spcAft>
              <a:buSzPct val="45000"/>
              <a:buFont typeface="Wingdings" charset="0"/>
              <a:buChar char=""/>
            </a:pPr>
            <a:r>
              <a:rPr lang="en-GB" sz="1500" dirty="0" err="1">
                <a:solidFill>
                  <a:schemeClr val="tx1"/>
                </a:solidFill>
              </a:rPr>
              <a:t>GeoCodes</a:t>
            </a:r>
            <a:endParaRPr lang="en-GB" sz="1500" dirty="0">
              <a:solidFill>
                <a:schemeClr val="tx1"/>
              </a:solidFill>
            </a:endParaRPr>
          </a:p>
          <a:p>
            <a:pPr>
              <a:spcAft>
                <a:spcPts val="850"/>
              </a:spcAft>
              <a:buSzPct val="45000"/>
              <a:buFont typeface="Wingdings" charset="0"/>
              <a:buChar char=""/>
            </a:pPr>
            <a:r>
              <a:rPr lang="en-GB" sz="1500" dirty="0">
                <a:solidFill>
                  <a:schemeClr val="tx1"/>
                </a:solidFill>
              </a:rPr>
              <a:t>Collect narrative data</a:t>
            </a:r>
          </a:p>
          <a:p>
            <a:pPr>
              <a:spcAft>
                <a:spcPts val="850"/>
              </a:spcAft>
              <a:buSzPct val="45000"/>
              <a:buFont typeface="Wingdings" charset="0"/>
              <a:buChar char=""/>
            </a:pPr>
            <a:r>
              <a:rPr lang="en-GB" sz="1500" dirty="0">
                <a:solidFill>
                  <a:schemeClr val="tx1"/>
                </a:solidFill>
              </a:rPr>
              <a:t>Social Media (text)</a:t>
            </a:r>
          </a:p>
          <a:p>
            <a:pPr>
              <a:spcAft>
                <a:spcPts val="850"/>
              </a:spcAft>
              <a:buSzPct val="45000"/>
              <a:buFont typeface="Wingdings" charset="0"/>
              <a:buChar char=""/>
            </a:pPr>
            <a:r>
              <a:rPr lang="en-GB" sz="1500" dirty="0">
                <a:solidFill>
                  <a:schemeClr val="tx1"/>
                </a:solidFill>
              </a:rPr>
              <a:t>Social </a:t>
            </a:r>
            <a:r>
              <a:rPr lang="en-GB" sz="1500" dirty="0" smtClean="0">
                <a:solidFill>
                  <a:schemeClr val="tx1"/>
                </a:solidFill>
              </a:rPr>
              <a:t>Media </a:t>
            </a:r>
            <a:r>
              <a:rPr lang="en-GB" sz="1500" dirty="0">
                <a:solidFill>
                  <a:schemeClr val="tx1"/>
                </a:solidFill>
              </a:rPr>
              <a:t>(graph)</a:t>
            </a:r>
          </a:p>
          <a:p>
            <a:pPr algn="ctr">
              <a:buClrTx/>
              <a:buSzTx/>
              <a:buFontTx/>
              <a:buNone/>
            </a:pPr>
            <a:endParaRPr lang="en-GB" dirty="0">
              <a:solidFill>
                <a:schemeClr val="tx1"/>
              </a:solidFill>
            </a:endParaRPr>
          </a:p>
        </p:txBody>
      </p:sp>
      <p:sp>
        <p:nvSpPr>
          <p:cNvPr id="22531" name="Text Box 3"/>
          <p:cNvSpPr txBox="1">
            <a:spLocks noChangeArrowheads="1"/>
          </p:cNvSpPr>
          <p:nvPr/>
        </p:nvSpPr>
        <p:spPr bwMode="auto">
          <a:xfrm>
            <a:off x="936625" y="2987675"/>
            <a:ext cx="1547143" cy="3455988"/>
          </a:xfrm>
          <a:prstGeom prst="rect">
            <a:avLst/>
          </a:prstGeom>
          <a:solidFill>
            <a:srgbClr val="FF0000"/>
          </a:solidFill>
          <a:ln>
            <a:noFill/>
          </a:ln>
          <a:effectLst/>
          <a:extLst/>
        </p:spPr>
        <p:txBody>
          <a:bodyPr lIns="90000" tIns="60876" rIns="90000" bIns="45000"/>
          <a:lstStyle>
            <a:lvl1pPr marL="215900" indent="-215900">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a:solidFill>
                  <a:srgbClr val="FFFFFF"/>
                </a:solidFill>
              </a:rPr>
              <a:t>Claim</a:t>
            </a:r>
          </a:p>
          <a:p>
            <a:pPr algn="ctr"/>
            <a:endParaRPr lang="en-GB" dirty="0">
              <a:solidFill>
                <a:srgbClr val="FFFFFF"/>
              </a:solidFill>
            </a:endParaRPr>
          </a:p>
          <a:p>
            <a:pPr>
              <a:buSzPct val="45000"/>
              <a:buFont typeface="Wingdings" charset="0"/>
              <a:buChar char=""/>
            </a:pPr>
            <a:r>
              <a:rPr lang="en-GB" sz="1500" dirty="0">
                <a:solidFill>
                  <a:srgbClr val="FFFFFF"/>
                </a:solidFill>
              </a:rPr>
              <a:t>Collect claims </a:t>
            </a:r>
            <a:r>
              <a:rPr lang="en-GB" sz="1500" dirty="0" smtClean="0">
                <a:solidFill>
                  <a:srgbClr val="FFFFFF"/>
                </a:solidFill>
              </a:rPr>
              <a:t>data</a:t>
            </a:r>
          </a:p>
          <a:p>
            <a:pPr>
              <a:buSzPct val="45000"/>
              <a:buFont typeface="Wingdings" charset="0"/>
              <a:buChar char=""/>
            </a:pPr>
            <a:endParaRPr lang="en-GB" sz="1500" dirty="0">
              <a:solidFill>
                <a:srgbClr val="FFFFFF"/>
              </a:solidFill>
            </a:endParaRPr>
          </a:p>
          <a:p>
            <a:pPr>
              <a:buSzPct val="45000"/>
              <a:buFont typeface="Wingdings" charset="0"/>
              <a:buChar char=""/>
            </a:pPr>
            <a:r>
              <a:rPr lang="en-GB" sz="1500" dirty="0" smtClean="0">
                <a:solidFill>
                  <a:srgbClr val="FFFFFF"/>
                </a:solidFill>
              </a:rPr>
              <a:t>Add any relevant textual narrative</a:t>
            </a:r>
            <a:endParaRPr lang="en-GB" sz="1500" dirty="0">
              <a:solidFill>
                <a:srgbClr val="FFFFFF"/>
              </a:solidFill>
            </a:endParaRPr>
          </a:p>
        </p:txBody>
      </p:sp>
    </p:spTree>
    <p:extLst>
      <p:ext uri="{BB962C8B-B14F-4D97-AF65-F5344CB8AC3E}">
        <p14:creationId xmlns:p14="http://schemas.microsoft.com/office/powerpoint/2010/main" val="5351202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Next?</a:t>
            </a:r>
            <a:endParaRPr lang="en-GB" dirty="0"/>
          </a:p>
        </p:txBody>
      </p:sp>
      <p:sp>
        <p:nvSpPr>
          <p:cNvPr id="3" name="Content Placeholder 2"/>
          <p:cNvSpPr>
            <a:spLocks noGrp="1"/>
          </p:cNvSpPr>
          <p:nvPr>
            <p:ph idx="1"/>
          </p:nvPr>
        </p:nvSpPr>
        <p:spPr/>
        <p:txBody>
          <a:bodyPr/>
          <a:lstStyle/>
          <a:p>
            <a:r>
              <a:rPr lang="en-GB" dirty="0" smtClean="0"/>
              <a:t>Predictive Analytics of fraudulent claims is just </a:t>
            </a:r>
            <a:r>
              <a:rPr lang="en-GB" dirty="0" smtClean="0"/>
              <a:t>one step in </a:t>
            </a:r>
            <a:r>
              <a:rPr lang="en-GB" smtClean="0"/>
              <a:t>the journey</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Scoring customers by:</a:t>
            </a:r>
          </a:p>
          <a:p>
            <a:pPr lvl="1"/>
            <a:r>
              <a:rPr lang="en-GB" dirty="0" smtClean="0"/>
              <a:t>“Risk profile” / Risk segmentation</a:t>
            </a:r>
          </a:p>
          <a:p>
            <a:pPr lvl="1"/>
            <a:r>
              <a:rPr lang="en-GB" dirty="0" smtClean="0"/>
              <a:t>Propensity to fraud</a:t>
            </a:r>
          </a:p>
          <a:p>
            <a:r>
              <a:rPr lang="en-GB" dirty="0" smtClean="0"/>
              <a:t>Address historically low post-claim retention rate</a:t>
            </a:r>
            <a:endParaRPr lang="en-GB" dirty="0"/>
          </a:p>
        </p:txBody>
      </p:sp>
      <p:sp>
        <p:nvSpPr>
          <p:cNvPr id="5" name="Text Box 3"/>
          <p:cNvSpPr txBox="1">
            <a:spLocks noChangeArrowheads="1"/>
          </p:cNvSpPr>
          <p:nvPr/>
        </p:nvSpPr>
        <p:spPr bwMode="auto">
          <a:xfrm>
            <a:off x="1043608" y="2852936"/>
            <a:ext cx="2701032" cy="1800200"/>
          </a:xfrm>
          <a:prstGeom prst="rect">
            <a:avLst/>
          </a:prstGeom>
          <a:solidFill>
            <a:srgbClr val="FF6600"/>
          </a:solidFill>
          <a:ln>
            <a:noFill/>
          </a:ln>
          <a:effectLst/>
          <a:extLst/>
        </p:spPr>
        <p:txBody>
          <a:bodyPr lIns="90000" tIns="60876" rIns="90000" bIns="45000"/>
          <a:lstStyle>
            <a:lvl1pPr>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smtClean="0">
                <a:solidFill>
                  <a:srgbClr val="FFFFFF"/>
                </a:solidFill>
              </a:rPr>
              <a:t>From</a:t>
            </a:r>
          </a:p>
          <a:p>
            <a:pPr algn="ctr"/>
            <a:endParaRPr lang="en-GB" dirty="0">
              <a:solidFill>
                <a:srgbClr val="FFFFFF"/>
              </a:solidFill>
            </a:endParaRPr>
          </a:p>
          <a:p>
            <a:pPr algn="ctr"/>
            <a:r>
              <a:rPr lang="en-GB" dirty="0" smtClean="0">
                <a:solidFill>
                  <a:srgbClr val="FFFFFF"/>
                </a:solidFill>
              </a:rPr>
              <a:t>Scoring Fraudulent Claims</a:t>
            </a:r>
            <a:endParaRPr lang="en-GB" dirty="0">
              <a:solidFill>
                <a:srgbClr val="FFFFFF"/>
              </a:solidFill>
            </a:endParaRPr>
          </a:p>
          <a:p>
            <a:pPr algn="ctr"/>
            <a:endParaRPr lang="en-GB" dirty="0">
              <a:solidFill>
                <a:srgbClr val="FFFFFF"/>
              </a:solidFill>
            </a:endParaRPr>
          </a:p>
        </p:txBody>
      </p:sp>
      <p:sp>
        <p:nvSpPr>
          <p:cNvPr id="6" name="Text Box 4"/>
          <p:cNvSpPr txBox="1">
            <a:spLocks noChangeArrowheads="1"/>
          </p:cNvSpPr>
          <p:nvPr/>
        </p:nvSpPr>
        <p:spPr bwMode="auto">
          <a:xfrm>
            <a:off x="4391248" y="2852936"/>
            <a:ext cx="2701032" cy="1800200"/>
          </a:xfrm>
          <a:prstGeom prst="rect">
            <a:avLst/>
          </a:prstGeom>
          <a:solidFill>
            <a:srgbClr val="00CC66"/>
          </a:solidFill>
          <a:ln>
            <a:noFill/>
          </a:ln>
          <a:effectLst/>
          <a:extLst/>
        </p:spPr>
        <p:txBody>
          <a:bodyPr lIns="90000" tIns="60876" rIns="90000" bIns="45000"/>
          <a:lstStyle>
            <a:lvl1pPr>
              <a:tabLst>
                <a:tab pos="723900" algn="l"/>
              </a:tabLst>
              <a:defRPr>
                <a:solidFill>
                  <a:srgbClr val="000000"/>
                </a:solidFill>
                <a:latin typeface="Arial" charset="0"/>
                <a:ea typeface="ＭＳ Ｐゴシック" charset="0"/>
                <a:cs typeface="Microsoft YaHei" charset="0"/>
              </a:defRPr>
            </a:lvl1pPr>
            <a:lvl2pPr>
              <a:tabLst>
                <a:tab pos="723900" algn="l"/>
              </a:tabLst>
              <a:defRPr>
                <a:solidFill>
                  <a:srgbClr val="000000"/>
                </a:solidFill>
                <a:latin typeface="Arial" charset="0"/>
                <a:ea typeface="ＭＳ Ｐゴシック" charset="0"/>
                <a:cs typeface="Microsoft YaHei" charset="0"/>
              </a:defRPr>
            </a:lvl2pPr>
            <a:lvl3pPr>
              <a:tabLst>
                <a:tab pos="723900" algn="l"/>
              </a:tabLst>
              <a:defRPr>
                <a:solidFill>
                  <a:srgbClr val="000000"/>
                </a:solidFill>
                <a:latin typeface="Arial" charset="0"/>
                <a:ea typeface="ＭＳ Ｐゴシック" charset="0"/>
                <a:cs typeface="Microsoft YaHei" charset="0"/>
              </a:defRPr>
            </a:lvl3pPr>
            <a:lvl4pPr>
              <a:tabLst>
                <a:tab pos="723900" algn="l"/>
              </a:tabLst>
              <a:defRPr>
                <a:solidFill>
                  <a:srgbClr val="000000"/>
                </a:solidFill>
                <a:latin typeface="Arial" charset="0"/>
                <a:ea typeface="ＭＳ Ｐゴシック" charset="0"/>
                <a:cs typeface="Microsoft YaHei" charset="0"/>
              </a:defRPr>
            </a:lvl4pPr>
            <a:lvl5pPr>
              <a:tabLst>
                <a:tab pos="723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Microsoft YaHei" charset="0"/>
              </a:defRPr>
            </a:lvl9pPr>
          </a:lstStyle>
          <a:p>
            <a:pPr algn="ctr"/>
            <a:r>
              <a:rPr lang="en-GB" dirty="0" smtClean="0">
                <a:solidFill>
                  <a:srgbClr val="FFFFFF"/>
                </a:solidFill>
              </a:rPr>
              <a:t>To</a:t>
            </a:r>
          </a:p>
          <a:p>
            <a:pPr algn="ctr"/>
            <a:endParaRPr lang="en-GB" dirty="0">
              <a:solidFill>
                <a:srgbClr val="FFFFFF"/>
              </a:solidFill>
            </a:endParaRPr>
          </a:p>
          <a:p>
            <a:pPr algn="ctr"/>
            <a:r>
              <a:rPr lang="en-GB" dirty="0" smtClean="0">
                <a:solidFill>
                  <a:srgbClr val="FFFFFF"/>
                </a:solidFill>
              </a:rPr>
              <a:t>Scoring Customers to determine “ideal” customer profile</a:t>
            </a:r>
            <a:endParaRPr lang="en-GB" dirty="0">
              <a:solidFill>
                <a:srgbClr val="FFFFFF"/>
              </a:solidFill>
            </a:endParaRPr>
          </a:p>
        </p:txBody>
      </p:sp>
      <p:cxnSp>
        <p:nvCxnSpPr>
          <p:cNvPr id="9" name="Straight Arrow Connector 8"/>
          <p:cNvCxnSpPr>
            <a:stCxn id="5" idx="3"/>
            <a:endCxn id="6" idx="1"/>
          </p:cNvCxnSpPr>
          <p:nvPr/>
        </p:nvCxnSpPr>
        <p:spPr>
          <a:xfrm>
            <a:off x="3744640" y="3753036"/>
            <a:ext cx="646608" cy="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71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ctr"/>
            <a:endParaRPr lang="en-GB" sz="4400" dirty="0"/>
          </a:p>
        </p:txBody>
      </p:sp>
    </p:spTree>
    <p:extLst>
      <p:ext uri="{BB962C8B-B14F-4D97-AF65-F5344CB8AC3E}">
        <p14:creationId xmlns:p14="http://schemas.microsoft.com/office/powerpoint/2010/main" val="4232852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pPr>
            <a:r>
              <a:rPr lang="en-GB" sz="2400" dirty="0" smtClean="0">
                <a:solidFill>
                  <a:srgbClr val="FFFFFF"/>
                </a:solidFill>
                <a:cs typeface="ＭＳ Ｐゴシック" charset="0"/>
              </a:rPr>
              <a:t>A short </a:t>
            </a:r>
            <a:r>
              <a:rPr lang="en-GB" sz="2400" dirty="0">
                <a:solidFill>
                  <a:srgbClr val="FFFFFF"/>
                </a:solidFill>
                <a:cs typeface="ＭＳ Ｐゴシック" charset="0"/>
              </a:rPr>
              <a:t>i</a:t>
            </a:r>
            <a:r>
              <a:rPr lang="en-GB" sz="2400" dirty="0" smtClean="0">
                <a:solidFill>
                  <a:srgbClr val="FFFFFF"/>
                </a:solidFill>
                <a:cs typeface="ＭＳ Ｐゴシック" charset="0"/>
              </a:rPr>
              <a:t>ntroduction to fraud in insurance (</a:t>
            </a:r>
            <a:r>
              <a:rPr lang="en-GB" sz="2400" dirty="0">
                <a:solidFill>
                  <a:srgbClr val="FFFFFF"/>
                </a:solidFill>
                <a:cs typeface="ＭＳ Ｐゴシック" charset="0"/>
              </a:rPr>
              <a:t>1)</a:t>
            </a:r>
          </a:p>
        </p:txBody>
      </p:sp>
      <p:sp>
        <p:nvSpPr>
          <p:cNvPr id="7170" name="Text Box 2"/>
          <p:cNvSpPr txBox="1">
            <a:spLocks noChangeArrowheads="1"/>
          </p:cNvSpPr>
          <p:nvPr/>
        </p:nvSpPr>
        <p:spPr bwMode="auto">
          <a:xfrm>
            <a:off x="250825" y="1628775"/>
            <a:ext cx="8564563" cy="506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Char char="è"/>
            </a:pPr>
            <a:r>
              <a:rPr lang="en-GB">
                <a:solidFill>
                  <a:srgbClr val="4A494B"/>
                </a:solidFill>
                <a:cs typeface="ＭＳ Ｐゴシック" charset="0"/>
              </a:rPr>
              <a:t>Every week a staggering 2,670 fraudulent insurance claims worth £19 million are being uncovered as UK insurers intensify their crackdown on insurance cheats (ABI 9/2012)</a:t>
            </a: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ClrTx/>
              <a:buSzTx/>
              <a:buFontTx/>
              <a:buNone/>
            </a:pPr>
            <a:endParaRPr lang="en-GB">
              <a:solidFill>
                <a:srgbClr val="4A494B"/>
              </a:solidFill>
              <a:cs typeface="ＭＳ Ｐゴシック" charset="0"/>
            </a:endParaRPr>
          </a:p>
          <a:p>
            <a:pPr hangingPunct="1">
              <a:lnSpc>
                <a:spcPct val="100000"/>
              </a:lnSpc>
              <a:spcBef>
                <a:spcPts val="363"/>
              </a:spcBef>
              <a:buSzPct val="80000"/>
              <a:buFont typeface="Wingdings" charset="0"/>
              <a:buChar char="è"/>
            </a:pPr>
            <a:r>
              <a:rPr lang="en-GB">
                <a:solidFill>
                  <a:srgbClr val="4A494B"/>
                </a:solidFill>
                <a:cs typeface="ＭＳ Ｐゴシック" charset="0"/>
              </a:rPr>
              <a:t>Undetected US general insurance claims fraud total £2.1billion a year adding on average £50 to the annual costs individual policyholders face, on average, each year (</a:t>
            </a:r>
            <a:r>
              <a:rPr lang="en-GB">
                <a:solidFill>
                  <a:srgbClr val="4A494B"/>
                </a:solidFill>
                <a:cs typeface="ＭＳ Ｐゴシック" charset="0"/>
                <a:hlinkClick r:id="rId3"/>
              </a:rPr>
              <a:t>www.insurancefraudbureau.org</a:t>
            </a:r>
            <a:r>
              <a:rPr lang="en-GB">
                <a:solidFill>
                  <a:srgbClr val="4A494B"/>
                </a:solidFill>
                <a:cs typeface="ＭＳ Ｐゴシック" charset="0"/>
              </a:rPr>
              <a:t>)</a:t>
            </a:r>
          </a:p>
          <a:p>
            <a:pPr hangingPunct="1">
              <a:lnSpc>
                <a:spcPct val="100000"/>
              </a:lnSpc>
              <a:spcBef>
                <a:spcPts val="363"/>
              </a:spcBef>
              <a:buSzPct val="80000"/>
              <a:buFont typeface="Wingdings" charset="0"/>
              <a:buChar char="è"/>
            </a:pPr>
            <a:r>
              <a:rPr lang="en-GB">
                <a:solidFill>
                  <a:srgbClr val="4A494B"/>
                </a:solidFill>
                <a:cs typeface="ＭＳ Ｐゴシック" charset="0"/>
              </a:rPr>
              <a:t>Fraud can impact many different areas of the value chain, from dishonest policy inception to staged events, to exaggerated claims, supplier claims padding etc. </a:t>
            </a:r>
          </a:p>
        </p:txBody>
      </p:sp>
      <p:sp>
        <p:nvSpPr>
          <p:cNvPr id="7171" name="Text Box 3"/>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72" name="Text Box 4"/>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r>
              <a:rPr lang="en-GB">
                <a:solidFill>
                  <a:srgbClr val="FFFFFF"/>
                </a:solidFill>
                <a:cs typeface="ＭＳ Ｐゴシック" charset="0"/>
              </a:rPr>
              <a:t>The scale of the problem is large, and potentially growing</a:t>
            </a:r>
          </a:p>
        </p:txBody>
      </p:sp>
      <p:sp>
        <p:nvSpPr>
          <p:cNvPr id="7173" name="Text Box 5"/>
          <p:cNvSpPr txBox="1">
            <a:spLocks noChangeArrowheads="1"/>
          </p:cNvSpPr>
          <p:nvPr/>
        </p:nvSpPr>
        <p:spPr bwMode="auto">
          <a:xfrm>
            <a:off x="576263" y="2780928"/>
            <a:ext cx="8135937" cy="1978198"/>
          </a:xfrm>
          <a:prstGeom prst="rect">
            <a:avLst/>
          </a:prstGeom>
          <a:solidFill>
            <a:srgbClr val="FFD320"/>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23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hangingPunct="1">
              <a:spcAft>
                <a:spcPts val="1138"/>
              </a:spcAft>
            </a:pPr>
            <a:r>
              <a:rPr lang="en-GB" sz="1450" b="1" dirty="0">
                <a:cs typeface="Arial" charset="0"/>
              </a:rPr>
              <a:t>UK Insurers detected 139,000 bogus or exaggerated insurance claims, up 5% on 2010. The value of savings on these frauds was nearly £1 billion - £983million - a rise of 7% on 2010.</a:t>
            </a:r>
          </a:p>
          <a:p>
            <a:pPr hangingPunct="1">
              <a:spcAft>
                <a:spcPts val="1138"/>
              </a:spcAft>
            </a:pPr>
            <a:r>
              <a:rPr lang="en-GB" sz="1450" b="1" dirty="0">
                <a:cs typeface="Arial" charset="0"/>
              </a:rPr>
              <a:t>Home insurance frauds were the most common with 71,000 dishonest claims, valued at £106 million, detected.</a:t>
            </a:r>
          </a:p>
          <a:p>
            <a:pPr hangingPunct="1">
              <a:spcAft>
                <a:spcPts val="1138"/>
              </a:spcAft>
            </a:pPr>
            <a:r>
              <a:rPr lang="en-GB" sz="1450" b="1" dirty="0">
                <a:cs typeface="Arial" charset="0"/>
              </a:rPr>
              <a:t>Dishonest motor insurance claims were the most expensive with savings of £541 million made from the 45,000 bogus claims uncovered. Fraudulent whiplash claims was the main factor for the rise.</a:t>
            </a:r>
          </a:p>
        </p:txBody>
      </p:sp>
    </p:spTree>
    <p:extLst>
      <p:ext uri="{BB962C8B-B14F-4D97-AF65-F5344CB8AC3E}">
        <p14:creationId xmlns:p14="http://schemas.microsoft.com/office/powerpoint/2010/main" val="33824796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pPr>
            <a:r>
              <a:rPr lang="en-GB" sz="2400">
                <a:solidFill>
                  <a:srgbClr val="FFFFFF"/>
                </a:solidFill>
                <a:cs typeface="ＭＳ Ｐゴシック" charset="0"/>
              </a:rPr>
              <a:t>A short introduction to fraud in insurance (2)</a:t>
            </a:r>
          </a:p>
        </p:txBody>
      </p:sp>
      <p:sp>
        <p:nvSpPr>
          <p:cNvPr id="8194" name="Text Box 2"/>
          <p:cNvSpPr txBox="1">
            <a:spLocks noChangeArrowheads="1"/>
          </p:cNvSpPr>
          <p:nvPr/>
        </p:nvSpPr>
        <p:spPr bwMode="auto">
          <a:xfrm>
            <a:off x="107950" y="1628775"/>
            <a:ext cx="8748713" cy="506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1pPr>
            <a:lvl2pPr marL="688975" indent="-2841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2pPr>
            <a:lvl3pPr marL="1146175" indent="-2841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Char char="è"/>
            </a:pPr>
            <a:r>
              <a:rPr lang="en-GB" dirty="0">
                <a:solidFill>
                  <a:srgbClr val="4C4C4C"/>
                </a:solidFill>
                <a:cs typeface="ＭＳ Ｐゴシック" charset="0"/>
              </a:rPr>
              <a:t>The term fraud here refers to dishonest activities which could reduce an organisation’s profits (without necessarily leading to formal responses, e.g. legal)</a:t>
            </a:r>
          </a:p>
          <a:p>
            <a:pPr lvl="1" hangingPunct="1">
              <a:lnSpc>
                <a:spcPct val="100000"/>
              </a:lnSpc>
              <a:spcBef>
                <a:spcPts val="325"/>
              </a:spcBef>
              <a:buSzPct val="80000"/>
              <a:buFont typeface="Wingdings" charset="0"/>
              <a:buChar char="§"/>
            </a:pPr>
            <a:r>
              <a:rPr lang="en-GB" sz="1600" dirty="0">
                <a:solidFill>
                  <a:srgbClr val="4C4C4C"/>
                </a:solidFill>
                <a:cs typeface="Arial" charset="0"/>
              </a:rPr>
              <a:t>Hard frauds</a:t>
            </a:r>
          </a:p>
          <a:p>
            <a:pPr lvl="2" hangingPunct="1">
              <a:lnSpc>
                <a:spcPct val="100000"/>
              </a:lnSpc>
              <a:spcBef>
                <a:spcPts val="275"/>
              </a:spcBef>
              <a:buSzPct val="80000"/>
              <a:buFont typeface="Wingdings" charset="0"/>
              <a:buChar char="§"/>
            </a:pPr>
            <a:r>
              <a:rPr lang="en-GB" sz="1400" dirty="0">
                <a:solidFill>
                  <a:srgbClr val="4C4C4C"/>
                </a:solidFill>
                <a:cs typeface="Arial" charset="0"/>
              </a:rPr>
              <a:t>Clear and wilful act / planned / coordinated</a:t>
            </a:r>
          </a:p>
          <a:p>
            <a:pPr lvl="2" hangingPunct="1">
              <a:lnSpc>
                <a:spcPct val="100000"/>
              </a:lnSpc>
              <a:spcBef>
                <a:spcPts val="275"/>
              </a:spcBef>
              <a:buSzPct val="80000"/>
              <a:buFont typeface="Wingdings" charset="0"/>
              <a:buChar char="§"/>
            </a:pPr>
            <a:r>
              <a:rPr lang="en-GB" sz="1400" dirty="0">
                <a:solidFill>
                  <a:srgbClr val="4C4C4C"/>
                </a:solidFill>
                <a:cs typeface="Arial" charset="0"/>
              </a:rPr>
              <a:t>Proscribed by law</a:t>
            </a:r>
          </a:p>
          <a:p>
            <a:pPr lvl="2" hangingPunct="1">
              <a:lnSpc>
                <a:spcPct val="100000"/>
              </a:lnSpc>
              <a:spcBef>
                <a:spcPts val="275"/>
              </a:spcBef>
              <a:buSzPct val="80000"/>
              <a:buFont typeface="Wingdings" charset="0"/>
              <a:buChar char="§"/>
            </a:pPr>
            <a:r>
              <a:rPr lang="en-GB" sz="1400" dirty="0">
                <a:solidFill>
                  <a:srgbClr val="4C4C4C"/>
                </a:solidFill>
                <a:cs typeface="Arial" charset="0"/>
              </a:rPr>
              <a:t>Obtaining money or value</a:t>
            </a:r>
          </a:p>
          <a:p>
            <a:pPr lvl="2" hangingPunct="1">
              <a:lnSpc>
                <a:spcPct val="100000"/>
              </a:lnSpc>
              <a:spcBef>
                <a:spcPts val="275"/>
              </a:spcBef>
              <a:buSzPct val="80000"/>
              <a:buFont typeface="Wingdings" charset="0"/>
              <a:buChar char="§"/>
            </a:pPr>
            <a:r>
              <a:rPr lang="en-GB" sz="1400" dirty="0">
                <a:solidFill>
                  <a:srgbClr val="4C4C4C"/>
                </a:solidFill>
                <a:cs typeface="Arial" charset="0"/>
              </a:rPr>
              <a:t>Under false pretences</a:t>
            </a:r>
          </a:p>
          <a:p>
            <a:pPr lvl="2" hangingPunct="1">
              <a:lnSpc>
                <a:spcPct val="100000"/>
              </a:lnSpc>
              <a:spcBef>
                <a:spcPts val="275"/>
              </a:spcBef>
              <a:buSzPct val="80000"/>
              <a:buFont typeface="Wingdings" charset="0"/>
              <a:buChar char="§"/>
            </a:pPr>
            <a:r>
              <a:rPr lang="en-GB" sz="1400" dirty="0">
                <a:solidFill>
                  <a:srgbClr val="4C4C4C"/>
                </a:solidFill>
                <a:cs typeface="Arial" charset="0"/>
              </a:rPr>
              <a:t>Penal / police matter</a:t>
            </a:r>
          </a:p>
          <a:p>
            <a:pPr lvl="1" hangingPunct="1">
              <a:lnSpc>
                <a:spcPct val="100000"/>
              </a:lnSpc>
              <a:spcBef>
                <a:spcPts val="325"/>
              </a:spcBef>
              <a:buSzPct val="80000"/>
              <a:buFont typeface="Wingdings" charset="0"/>
              <a:buChar char="§"/>
            </a:pPr>
            <a:r>
              <a:rPr lang="en-GB" sz="1600" dirty="0">
                <a:solidFill>
                  <a:srgbClr val="4C4C4C"/>
                </a:solidFill>
                <a:cs typeface="Arial" charset="0"/>
              </a:rPr>
              <a:t>Softer frauds / 'abuse'</a:t>
            </a:r>
          </a:p>
          <a:p>
            <a:pPr lvl="2" hangingPunct="1">
              <a:lnSpc>
                <a:spcPct val="100000"/>
              </a:lnSpc>
              <a:spcBef>
                <a:spcPts val="275"/>
              </a:spcBef>
              <a:buSzPct val="80000"/>
              <a:buFont typeface="Wingdings" charset="0"/>
              <a:buChar char="§"/>
            </a:pPr>
            <a:r>
              <a:rPr lang="en-GB" sz="1400" dirty="0">
                <a:solidFill>
                  <a:srgbClr val="4C4C4C"/>
                </a:solidFill>
                <a:cs typeface="Arial" charset="0"/>
              </a:rPr>
              <a:t>Unwanted, unintended, unnecessary claims</a:t>
            </a:r>
          </a:p>
          <a:p>
            <a:pPr lvl="2" hangingPunct="1">
              <a:lnSpc>
                <a:spcPct val="100000"/>
              </a:lnSpc>
              <a:spcBef>
                <a:spcPts val="275"/>
              </a:spcBef>
              <a:buSzPct val="80000"/>
              <a:buFont typeface="Wingdings" charset="0"/>
              <a:buChar char="§"/>
            </a:pPr>
            <a:r>
              <a:rPr lang="en-GB" sz="1400" dirty="0">
                <a:solidFill>
                  <a:srgbClr val="4C4C4C"/>
                </a:solidFill>
                <a:cs typeface="Arial" charset="0"/>
              </a:rPr>
              <a:t>Disputable damages</a:t>
            </a:r>
          </a:p>
          <a:p>
            <a:pPr lvl="2" hangingPunct="1">
              <a:lnSpc>
                <a:spcPct val="100000"/>
              </a:lnSpc>
              <a:spcBef>
                <a:spcPts val="275"/>
              </a:spcBef>
              <a:buSzPct val="80000"/>
              <a:buFont typeface="Wingdings" charset="0"/>
              <a:buChar char="§"/>
            </a:pPr>
            <a:r>
              <a:rPr lang="en-GB" sz="1400" dirty="0">
                <a:solidFill>
                  <a:srgbClr val="4C4C4C"/>
                </a:solidFill>
                <a:cs typeface="Arial" charset="0"/>
              </a:rPr>
              <a:t>Civil matters</a:t>
            </a:r>
          </a:p>
          <a:p>
            <a:pPr lvl="2" hangingPunct="1">
              <a:lnSpc>
                <a:spcPct val="100000"/>
              </a:lnSpc>
              <a:spcBef>
                <a:spcPts val="275"/>
              </a:spcBef>
              <a:buSzPct val="80000"/>
              <a:buFont typeface="Wingdings" charset="0"/>
              <a:buNone/>
            </a:pPr>
            <a:endParaRPr lang="en-GB" sz="1400" dirty="0">
              <a:solidFill>
                <a:srgbClr val="4C4C4C"/>
              </a:solidFill>
              <a:cs typeface="Arial" charset="0"/>
            </a:endParaRPr>
          </a:p>
          <a:p>
            <a:pPr hangingPunct="1">
              <a:lnSpc>
                <a:spcPct val="100000"/>
              </a:lnSpc>
              <a:spcAft>
                <a:spcPts val="575"/>
              </a:spcAft>
              <a:buSzPct val="80000"/>
              <a:buFont typeface="Wingdings" charset="0"/>
              <a:buChar char="è"/>
            </a:pPr>
            <a:r>
              <a:rPr lang="en-GB" dirty="0">
                <a:solidFill>
                  <a:srgbClr val="4C4C4C"/>
                </a:solidFill>
                <a:cs typeface="ＭＳ Ｐゴシック" charset="0"/>
              </a:rPr>
              <a:t>The incidence of 'hard' frauds is relatively small in many sectors</a:t>
            </a:r>
          </a:p>
          <a:p>
            <a:pPr hangingPunct="1">
              <a:lnSpc>
                <a:spcPct val="90000"/>
              </a:lnSpc>
              <a:spcAft>
                <a:spcPts val="575"/>
              </a:spcAft>
              <a:buSzPct val="80000"/>
              <a:buFont typeface="Wingdings" charset="0"/>
              <a:buChar char="è"/>
            </a:pPr>
            <a:r>
              <a:rPr lang="en-GB" dirty="0">
                <a:solidFill>
                  <a:srgbClr val="4C4C4C"/>
                </a:solidFill>
                <a:cs typeface="ＭＳ Ｐゴシック" charset="0"/>
              </a:rPr>
              <a:t>However, softer fraud and 'abuse' may be quite prevalent (between ¼ to 1/3 of all claims in motor and household?)</a:t>
            </a:r>
          </a:p>
          <a:p>
            <a:pPr hangingPunct="1">
              <a:lnSpc>
                <a:spcPct val="90000"/>
              </a:lnSpc>
              <a:spcAft>
                <a:spcPts val="575"/>
              </a:spcAft>
              <a:buSzPct val="80000"/>
              <a:buFont typeface="Wingdings" charset="0"/>
              <a:buChar char="è"/>
            </a:pPr>
            <a:r>
              <a:rPr lang="en-GB" dirty="0">
                <a:solidFill>
                  <a:srgbClr val="4C4C4C"/>
                </a:solidFill>
                <a:cs typeface="ＭＳ Ｐゴシック" charset="0"/>
              </a:rPr>
              <a:t>Important issues for insurances, honest policy holders </a:t>
            </a:r>
            <a:r>
              <a:rPr lang="en-GB" dirty="0" smtClean="0">
                <a:solidFill>
                  <a:srgbClr val="4C4C4C"/>
                </a:solidFill>
                <a:cs typeface="ＭＳ Ｐゴシック" charset="0"/>
              </a:rPr>
              <a:t>and, increasingly, for </a:t>
            </a:r>
            <a:r>
              <a:rPr lang="en-GB" dirty="0">
                <a:solidFill>
                  <a:srgbClr val="4C4C4C"/>
                </a:solidFill>
                <a:cs typeface="ＭＳ Ｐゴシック" charset="0"/>
              </a:rPr>
              <a:t>regulators</a:t>
            </a:r>
          </a:p>
          <a:p>
            <a:pPr hangingPunct="1">
              <a:lnSpc>
                <a:spcPct val="90000"/>
              </a:lnSpc>
              <a:spcAft>
                <a:spcPts val="1425"/>
              </a:spcAft>
              <a:buClrTx/>
              <a:buSzTx/>
              <a:buFontTx/>
              <a:buNone/>
            </a:pPr>
            <a:endParaRPr lang="en-GB" sz="1600" dirty="0">
              <a:solidFill>
                <a:srgbClr val="4A494B"/>
              </a:solidFill>
              <a:cs typeface="Arial" charset="0"/>
            </a:endParaRPr>
          </a:p>
          <a:p>
            <a:pPr hangingPunct="1">
              <a:lnSpc>
                <a:spcPct val="90000"/>
              </a:lnSpc>
              <a:spcBef>
                <a:spcPts val="363"/>
              </a:spcBef>
              <a:buClrTx/>
              <a:buSzTx/>
              <a:buFontTx/>
              <a:buNone/>
            </a:pPr>
            <a:endParaRPr lang="en-GB" dirty="0">
              <a:solidFill>
                <a:srgbClr val="4A494B"/>
              </a:solidFill>
              <a:cs typeface="ＭＳ Ｐゴシック" charset="0"/>
            </a:endParaRPr>
          </a:p>
          <a:p>
            <a:pPr hangingPunct="1">
              <a:lnSpc>
                <a:spcPct val="90000"/>
              </a:lnSpc>
              <a:spcBef>
                <a:spcPts val="363"/>
              </a:spcBef>
              <a:buClrTx/>
              <a:buSzTx/>
              <a:buFontTx/>
              <a:buNone/>
            </a:pPr>
            <a:endParaRPr lang="en-GB" dirty="0">
              <a:solidFill>
                <a:srgbClr val="4A494B"/>
              </a:solidFill>
              <a:cs typeface="ＭＳ Ｐゴシック" charset="0"/>
            </a:endParaRPr>
          </a:p>
        </p:txBody>
      </p:sp>
      <p:sp>
        <p:nvSpPr>
          <p:cNvPr id="8195" name="Text Box 3"/>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r>
              <a:rPr lang="en-GB">
                <a:solidFill>
                  <a:srgbClr val="FFFFFF"/>
                </a:solidFill>
                <a:cs typeface="ＭＳ Ｐゴシック" charset="0"/>
              </a:rPr>
              <a:t>The nature of fraud covers a range of events and issues</a:t>
            </a:r>
          </a:p>
        </p:txBody>
      </p:sp>
      <p:grpSp>
        <p:nvGrpSpPr>
          <p:cNvPr id="8196" name="Group 4"/>
          <p:cNvGrpSpPr>
            <a:grpSpLocks/>
          </p:cNvGrpSpPr>
          <p:nvPr/>
        </p:nvGrpSpPr>
        <p:grpSpPr bwMode="auto">
          <a:xfrm>
            <a:off x="4878388" y="2708275"/>
            <a:ext cx="3976687" cy="2085975"/>
            <a:chOff x="3073" y="1706"/>
            <a:chExt cx="2505" cy="1314"/>
          </a:xfrm>
        </p:grpSpPr>
        <p:sp>
          <p:nvSpPr>
            <p:cNvPr id="8197" name="AutoShape 5"/>
            <p:cNvSpPr>
              <a:spLocks noChangeArrowheads="1"/>
            </p:cNvSpPr>
            <p:nvPr/>
          </p:nvSpPr>
          <p:spPr bwMode="auto">
            <a:xfrm>
              <a:off x="3657" y="1888"/>
              <a:ext cx="1170" cy="997"/>
            </a:xfrm>
            <a:prstGeom prst="triangle">
              <a:avLst>
                <a:gd name="adj" fmla="val 50000"/>
              </a:avLst>
            </a:prstGeom>
            <a:solidFill>
              <a:srgbClr val="FF0000"/>
            </a:solidFill>
            <a:ln w="9360" cap="flat">
              <a:solidFill>
                <a:srgbClr val="B5DCDE"/>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nchorCtr="1"/>
            <a:lstStyle/>
            <a:p>
              <a:pPr algn="ctr">
                <a:lnSpc>
                  <a:spcPct val="100000"/>
                </a:lnSpc>
                <a:tabLst>
                  <a:tab pos="723900" algn="l"/>
                  <a:tab pos="1447800" algn="l"/>
                </a:tabLst>
              </a:pPr>
              <a:r>
                <a:rPr lang="en-GB" sz="1400">
                  <a:solidFill>
                    <a:srgbClr val="FFFFFF"/>
                  </a:solidFill>
                </a:rPr>
                <a:t>Fraud Triangle</a:t>
              </a:r>
            </a:p>
          </p:txBody>
        </p:sp>
        <p:sp>
          <p:nvSpPr>
            <p:cNvPr id="8198" name="Rectangle 6"/>
            <p:cNvSpPr>
              <a:spLocks noChangeArrowheads="1"/>
            </p:cNvSpPr>
            <p:nvPr/>
          </p:nvSpPr>
          <p:spPr bwMode="auto">
            <a:xfrm>
              <a:off x="3867" y="1706"/>
              <a:ext cx="74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a:lnSpc>
                  <a:spcPct val="100000"/>
                </a:lnSpc>
                <a:tabLst>
                  <a:tab pos="723900" algn="l"/>
                </a:tabLst>
              </a:pPr>
              <a:r>
                <a:rPr lang="en-GB" sz="1200" b="1">
                  <a:solidFill>
                    <a:srgbClr val="000000"/>
                  </a:solidFill>
                </a:rPr>
                <a:t>Opportunity</a:t>
              </a:r>
            </a:p>
          </p:txBody>
        </p:sp>
        <p:sp>
          <p:nvSpPr>
            <p:cNvPr id="8199" name="Rectangle 7"/>
            <p:cNvSpPr>
              <a:spLocks noChangeArrowheads="1"/>
            </p:cNvSpPr>
            <p:nvPr/>
          </p:nvSpPr>
          <p:spPr bwMode="auto">
            <a:xfrm>
              <a:off x="3073" y="2704"/>
              <a:ext cx="651"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a:lnSpc>
                  <a:spcPct val="100000"/>
                </a:lnSpc>
                <a:tabLst>
                  <a:tab pos="723900" algn="l"/>
                </a:tabLst>
              </a:pPr>
              <a:r>
                <a:rPr lang="en-GB" sz="1200" b="1">
                  <a:solidFill>
                    <a:srgbClr val="000000"/>
                  </a:solidFill>
                </a:rPr>
                <a:t>Motivation</a:t>
              </a:r>
            </a:p>
          </p:txBody>
        </p:sp>
        <p:sp>
          <p:nvSpPr>
            <p:cNvPr id="8200" name="Rectangle 8"/>
            <p:cNvSpPr>
              <a:spLocks noChangeArrowheads="1"/>
            </p:cNvSpPr>
            <p:nvPr/>
          </p:nvSpPr>
          <p:spPr bwMode="auto">
            <a:xfrm>
              <a:off x="4768" y="2704"/>
              <a:ext cx="80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p>
              <a:pPr algn="ctr">
                <a:lnSpc>
                  <a:spcPct val="100000"/>
                </a:lnSpc>
                <a:tabLst>
                  <a:tab pos="723900" algn="l"/>
                </a:tabLst>
              </a:pPr>
              <a:r>
                <a:rPr lang="en-GB" sz="1200" b="1">
                  <a:solidFill>
                    <a:srgbClr val="000000"/>
                  </a:solidFill>
                </a:rPr>
                <a:t>Rationalisation</a:t>
              </a:r>
            </a:p>
          </p:txBody>
        </p:sp>
      </p:grpSp>
    </p:spTree>
    <p:extLst>
      <p:ext uri="{BB962C8B-B14F-4D97-AF65-F5344CB8AC3E}">
        <p14:creationId xmlns:p14="http://schemas.microsoft.com/office/powerpoint/2010/main" val="6217695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spcAft>
                <a:spcPts val="2275"/>
              </a:spcAft>
            </a:pPr>
            <a:r>
              <a:rPr lang="en-GB" sz="2200" dirty="0" smtClean="0">
                <a:solidFill>
                  <a:srgbClr val="FFFFFF"/>
                </a:solidFill>
                <a:cs typeface="ＭＳ Ｐゴシック" charset="0"/>
              </a:rPr>
              <a:t>Development </a:t>
            </a:r>
            <a:r>
              <a:rPr lang="en-GB" sz="2200" dirty="0">
                <a:solidFill>
                  <a:srgbClr val="FFFFFF"/>
                </a:solidFill>
                <a:cs typeface="ＭＳ Ｐゴシック" charset="0"/>
              </a:rPr>
              <a:t>of </a:t>
            </a:r>
            <a:r>
              <a:rPr lang="en-GB" sz="2200" dirty="0" smtClean="0">
                <a:solidFill>
                  <a:srgbClr val="FFFFFF"/>
                </a:solidFill>
                <a:cs typeface="ＭＳ Ｐゴシック" charset="0"/>
              </a:rPr>
              <a:t>New </a:t>
            </a:r>
            <a:r>
              <a:rPr lang="en-GB" sz="2200" dirty="0">
                <a:solidFill>
                  <a:srgbClr val="FFFFFF"/>
                </a:solidFill>
                <a:cs typeface="ＭＳ Ｐゴシック" charset="0"/>
              </a:rPr>
              <a:t>M</a:t>
            </a:r>
            <a:r>
              <a:rPr lang="en-GB" sz="2200" dirty="0" smtClean="0">
                <a:solidFill>
                  <a:srgbClr val="FFFFFF"/>
                </a:solidFill>
                <a:cs typeface="ＭＳ Ｐゴシック" charset="0"/>
              </a:rPr>
              <a:t>odels </a:t>
            </a:r>
            <a:r>
              <a:rPr lang="en-GB" sz="2200" dirty="0">
                <a:solidFill>
                  <a:srgbClr val="FFFFFF"/>
                </a:solidFill>
                <a:cs typeface="ＭＳ Ｐゴシック" charset="0"/>
              </a:rPr>
              <a:t>of </a:t>
            </a:r>
            <a:r>
              <a:rPr lang="en-GB" sz="2200" dirty="0" smtClean="0">
                <a:solidFill>
                  <a:srgbClr val="FFFFFF"/>
                </a:solidFill>
                <a:cs typeface="ＭＳ Ｐゴシック" charset="0"/>
              </a:rPr>
              <a:t>Fraud </a:t>
            </a:r>
            <a:r>
              <a:rPr lang="en-GB" sz="2200" dirty="0">
                <a:solidFill>
                  <a:srgbClr val="FFFFFF"/>
                </a:solidFill>
                <a:cs typeface="ＭＳ Ｐゴシック" charset="0"/>
              </a:rPr>
              <a:t>A</a:t>
            </a:r>
            <a:r>
              <a:rPr lang="en-GB" sz="2200" dirty="0" smtClean="0">
                <a:solidFill>
                  <a:srgbClr val="FFFFFF"/>
                </a:solidFill>
                <a:cs typeface="ＭＳ Ｐゴシック" charset="0"/>
              </a:rPr>
              <a:t>nalysis</a:t>
            </a:r>
            <a:endParaRPr lang="en-GB" sz="2200" dirty="0">
              <a:solidFill>
                <a:srgbClr val="FFFFFF"/>
              </a:solidFill>
              <a:cs typeface="ＭＳ Ｐゴシック" charset="0"/>
            </a:endParaRPr>
          </a:p>
        </p:txBody>
      </p:sp>
      <p:sp>
        <p:nvSpPr>
          <p:cNvPr id="9218" name="Text Box 2"/>
          <p:cNvSpPr txBox="1">
            <a:spLocks noChangeArrowheads="1"/>
          </p:cNvSpPr>
          <p:nvPr/>
        </p:nvSpPr>
        <p:spPr bwMode="auto">
          <a:xfrm>
            <a:off x="250825" y="1628775"/>
            <a:ext cx="4321175" cy="461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9pPr>
          </a:lstStyle>
          <a:p>
            <a:pPr hangingPunct="1">
              <a:lnSpc>
                <a:spcPct val="100000"/>
              </a:lnSpc>
              <a:spcAft>
                <a:spcPts val="1138"/>
              </a:spcAft>
              <a:buSzPct val="80000"/>
              <a:buFont typeface="Wingdings" charset="0"/>
              <a:buChar char="è"/>
            </a:pPr>
            <a:r>
              <a:rPr lang="en-GB" dirty="0" err="1" smtClean="0">
                <a:solidFill>
                  <a:srgbClr val="4A494B"/>
                </a:solidFill>
                <a:cs typeface="ＭＳ Ｐゴシック" charset="0"/>
              </a:rPr>
              <a:t>AllState</a:t>
            </a:r>
            <a:r>
              <a:rPr lang="en-GB" dirty="0" smtClean="0">
                <a:solidFill>
                  <a:srgbClr val="4A494B"/>
                </a:solidFill>
                <a:cs typeface="ＭＳ Ｐゴシック" charset="0"/>
              </a:rPr>
              <a:t> </a:t>
            </a:r>
            <a:r>
              <a:rPr lang="en-GB" dirty="0">
                <a:solidFill>
                  <a:srgbClr val="4A494B"/>
                </a:solidFill>
                <a:cs typeface="ＭＳ Ｐゴシック" charset="0"/>
              </a:rPr>
              <a:t>launched a competition on the analysis site </a:t>
            </a:r>
            <a:r>
              <a:rPr lang="en-GB" dirty="0" err="1">
                <a:solidFill>
                  <a:srgbClr val="4A494B"/>
                </a:solidFill>
                <a:cs typeface="ＭＳ Ｐゴシック" charset="0"/>
              </a:rPr>
              <a:t>Kaggle</a:t>
            </a:r>
            <a:r>
              <a:rPr lang="en-GB" dirty="0">
                <a:solidFill>
                  <a:srgbClr val="4A494B"/>
                </a:solidFill>
                <a:cs typeface="ＭＳ Ｐゴシック" charset="0"/>
              </a:rPr>
              <a:t> in 2011</a:t>
            </a:r>
          </a:p>
          <a:p>
            <a:pPr hangingPunct="1">
              <a:lnSpc>
                <a:spcPct val="100000"/>
              </a:lnSpc>
              <a:spcAft>
                <a:spcPts val="1138"/>
              </a:spcAft>
              <a:buSzPct val="80000"/>
              <a:buFont typeface="Wingdings" charset="0"/>
              <a:buChar char="è"/>
            </a:pPr>
            <a:r>
              <a:rPr lang="en-GB" dirty="0">
                <a:solidFill>
                  <a:srgbClr val="4A494B"/>
                </a:solidFill>
                <a:cs typeface="ＭＳ Ｐゴシック" charset="0"/>
              </a:rPr>
              <a:t>Competition: Predicting claims liability for injury from car accidents</a:t>
            </a:r>
          </a:p>
          <a:p>
            <a:pPr hangingPunct="1">
              <a:lnSpc>
                <a:spcPct val="100000"/>
              </a:lnSpc>
              <a:spcAft>
                <a:spcPts val="1138"/>
              </a:spcAft>
              <a:buSzPct val="80000"/>
              <a:buFont typeface="Wingdings" charset="0"/>
              <a:buChar char="è"/>
            </a:pPr>
            <a:r>
              <a:rPr lang="en-GB" dirty="0">
                <a:solidFill>
                  <a:srgbClr val="4A494B"/>
                </a:solidFill>
                <a:cs typeface="ＭＳ Ｐゴシック" charset="0"/>
              </a:rPr>
              <a:t>Allstate </a:t>
            </a:r>
            <a:r>
              <a:rPr lang="en-GB" dirty="0" smtClean="0">
                <a:solidFill>
                  <a:srgbClr val="4A494B"/>
                </a:solidFill>
                <a:cs typeface="ＭＳ Ｐゴシック" charset="0"/>
              </a:rPr>
              <a:t>provided </a:t>
            </a:r>
            <a:r>
              <a:rPr lang="en-GB" dirty="0" err="1">
                <a:solidFill>
                  <a:srgbClr val="4A494B"/>
                </a:solidFill>
                <a:cs typeface="ＭＳ Ｐゴシック" charset="0"/>
              </a:rPr>
              <a:t>anonymised</a:t>
            </a:r>
            <a:r>
              <a:rPr lang="en-GB" dirty="0">
                <a:solidFill>
                  <a:srgbClr val="4A494B"/>
                </a:solidFill>
                <a:cs typeface="ＭＳ Ｐゴシック" charset="0"/>
              </a:rPr>
              <a:t> training data and analysts </a:t>
            </a:r>
            <a:r>
              <a:rPr lang="en-GB" dirty="0" err="1" smtClean="0">
                <a:solidFill>
                  <a:srgbClr val="4A494B"/>
                </a:solidFill>
                <a:cs typeface="ＭＳ Ｐゴシック" charset="0"/>
              </a:rPr>
              <a:t>submited</a:t>
            </a:r>
            <a:r>
              <a:rPr lang="en-GB" dirty="0" smtClean="0">
                <a:solidFill>
                  <a:srgbClr val="4A494B"/>
                </a:solidFill>
                <a:cs typeface="ＭＳ Ｐゴシック" charset="0"/>
              </a:rPr>
              <a:t> </a:t>
            </a:r>
            <a:r>
              <a:rPr lang="en-GB" dirty="0">
                <a:solidFill>
                  <a:srgbClr val="4A494B"/>
                </a:solidFill>
                <a:cs typeface="ＭＳ Ｐゴシック" charset="0"/>
              </a:rPr>
              <a:t>multiple predictive models</a:t>
            </a:r>
          </a:p>
          <a:p>
            <a:pPr hangingPunct="1">
              <a:lnSpc>
                <a:spcPct val="100000"/>
              </a:lnSpc>
              <a:spcAft>
                <a:spcPts val="1138"/>
              </a:spcAft>
              <a:buSzPct val="80000"/>
              <a:buFont typeface="Wingdings" charset="0"/>
              <a:buChar char="è"/>
            </a:pPr>
            <a:r>
              <a:rPr lang="en-GB" dirty="0">
                <a:solidFill>
                  <a:srgbClr val="4A494B"/>
                </a:solidFill>
                <a:cs typeface="ＭＳ Ｐゴシック" charset="0"/>
              </a:rPr>
              <a:t>The winning entry was </a:t>
            </a:r>
            <a:r>
              <a:rPr lang="en-GB" b="1" dirty="0">
                <a:solidFill>
                  <a:srgbClr val="FF0000"/>
                </a:solidFill>
                <a:cs typeface="ＭＳ Ｐゴシック" charset="0"/>
              </a:rPr>
              <a:t>271%</a:t>
            </a:r>
            <a:r>
              <a:rPr lang="en-GB" dirty="0">
                <a:solidFill>
                  <a:srgbClr val="4A494B"/>
                </a:solidFill>
                <a:cs typeface="ＭＳ Ｐゴシック" charset="0"/>
              </a:rPr>
              <a:t> more accurate than </a:t>
            </a:r>
            <a:r>
              <a:rPr lang="en-GB" dirty="0" err="1">
                <a:solidFill>
                  <a:srgbClr val="4A494B"/>
                </a:solidFill>
                <a:cs typeface="ＭＳ Ｐゴシック" charset="0"/>
              </a:rPr>
              <a:t>AllState</a:t>
            </a:r>
            <a:r>
              <a:rPr lang="en-GB" dirty="0">
                <a:solidFill>
                  <a:srgbClr val="4A494B"/>
                </a:solidFill>
                <a:cs typeface="ＭＳ Ｐゴシック" charset="0"/>
              </a:rPr>
              <a:t> existing method for predicting claims based on vehicle characteristics</a:t>
            </a:r>
          </a:p>
          <a:p>
            <a:pPr hangingPunct="1">
              <a:lnSpc>
                <a:spcPct val="100000"/>
              </a:lnSpc>
              <a:spcAft>
                <a:spcPts val="1138"/>
              </a:spcAft>
              <a:buSzPct val="80000"/>
              <a:buFont typeface="Wingdings" charset="0"/>
              <a:buChar char="è"/>
            </a:pPr>
            <a:r>
              <a:rPr lang="en-GB" dirty="0" err="1">
                <a:solidFill>
                  <a:srgbClr val="4A494B"/>
                </a:solidFill>
                <a:cs typeface="ＭＳ Ｐゴシック" charset="0"/>
              </a:rPr>
              <a:t>AllState</a:t>
            </a:r>
            <a:r>
              <a:rPr lang="en-GB" dirty="0">
                <a:solidFill>
                  <a:srgbClr val="4A494B"/>
                </a:solidFill>
                <a:cs typeface="ＭＳ Ｐゴシック" charset="0"/>
              </a:rPr>
              <a:t> is ranked as #4 in the Insurance (Property &amp; Casualty) sector in US</a:t>
            </a:r>
          </a:p>
          <a:p>
            <a:pPr hangingPunct="1">
              <a:lnSpc>
                <a:spcPct val="100000"/>
              </a:lnSpc>
              <a:spcBef>
                <a:spcPts val="363"/>
              </a:spcBef>
              <a:buClrTx/>
              <a:buSzTx/>
              <a:buFontTx/>
              <a:buNone/>
            </a:pPr>
            <a:endParaRPr lang="en-GB" dirty="0">
              <a:solidFill>
                <a:srgbClr val="4A494B"/>
              </a:solidFill>
              <a:cs typeface="ＭＳ Ｐゴシック" charset="0"/>
            </a:endParaRPr>
          </a:p>
        </p:txBody>
      </p:sp>
      <p:sp>
        <p:nvSpPr>
          <p:cNvPr id="9219" name="Text Box 3"/>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0" y="2384425"/>
            <a:ext cx="4248150" cy="3482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221" name="Text Box 5"/>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r>
              <a:rPr lang="en-GB">
                <a:solidFill>
                  <a:srgbClr val="FFFFFF"/>
                </a:solidFill>
                <a:cs typeface="ＭＳ Ｐゴシック" charset="0"/>
              </a:rPr>
              <a:t>Rapidly growing sophistication and maturity</a:t>
            </a:r>
          </a:p>
        </p:txBody>
      </p:sp>
    </p:spTree>
    <p:extLst>
      <p:ext uri="{BB962C8B-B14F-4D97-AF65-F5344CB8AC3E}">
        <p14:creationId xmlns:p14="http://schemas.microsoft.com/office/powerpoint/2010/main" val="39640676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195989"/>
            <a:ext cx="6746875" cy="935037"/>
          </a:xfrm>
        </p:spPr>
        <p:txBody>
          <a:bodyPr/>
          <a:lstStyle/>
          <a:p>
            <a:r>
              <a:rPr lang="en-GB" dirty="0" smtClean="0"/>
              <a:t>Fraud Modelling Challenges</a:t>
            </a:r>
            <a:endParaRPr lang="en-GB" dirty="0"/>
          </a:p>
        </p:txBody>
      </p:sp>
      <p:sp>
        <p:nvSpPr>
          <p:cNvPr id="3" name="Content Placeholder 2"/>
          <p:cNvSpPr>
            <a:spLocks noGrp="1"/>
          </p:cNvSpPr>
          <p:nvPr>
            <p:ph idx="1"/>
          </p:nvPr>
        </p:nvSpPr>
        <p:spPr/>
        <p:txBody>
          <a:bodyPr/>
          <a:lstStyle/>
          <a:p>
            <a:pPr>
              <a:spcBef>
                <a:spcPts val="0"/>
              </a:spcBef>
              <a:spcAft>
                <a:spcPts val="1200"/>
              </a:spcAft>
            </a:pPr>
            <a:r>
              <a:rPr lang="en-GB" dirty="0" smtClean="0"/>
              <a:t>Traditional regression analysis requires the availability of a dependent variable (e.g. Fraud Yes / No)</a:t>
            </a:r>
          </a:p>
          <a:p>
            <a:pPr lvl="1">
              <a:spcBef>
                <a:spcPts val="0"/>
              </a:spcBef>
              <a:spcAft>
                <a:spcPts val="1200"/>
              </a:spcAft>
            </a:pPr>
            <a:r>
              <a:rPr lang="en-GB" dirty="0" smtClean="0"/>
              <a:t>y = a + b1x1 + b2x2 + …+ </a:t>
            </a:r>
            <a:r>
              <a:rPr lang="en-GB" dirty="0" err="1" smtClean="0"/>
              <a:t>bnxn</a:t>
            </a:r>
            <a:endParaRPr lang="en-GB" dirty="0" smtClean="0"/>
          </a:p>
          <a:p>
            <a:pPr lvl="1">
              <a:spcBef>
                <a:spcPts val="0"/>
              </a:spcBef>
              <a:spcAft>
                <a:spcPts val="1200"/>
              </a:spcAft>
            </a:pPr>
            <a:r>
              <a:rPr lang="en-GB" dirty="0" smtClean="0"/>
              <a:t>Fraud (Yes / No – or Fraud “Propensity Score”) </a:t>
            </a:r>
            <a:r>
              <a:rPr lang="en-GB" dirty="0" smtClean="0">
                <a:sym typeface="Wingdings"/>
              </a:rPr>
              <a:t> f(predictor variables)</a:t>
            </a:r>
          </a:p>
          <a:p>
            <a:pPr lvl="1">
              <a:spcBef>
                <a:spcPts val="0"/>
              </a:spcBef>
              <a:spcAft>
                <a:spcPts val="1200"/>
              </a:spcAft>
            </a:pPr>
            <a:r>
              <a:rPr lang="en-GB" dirty="0" smtClean="0">
                <a:sym typeface="Wingdings"/>
              </a:rPr>
              <a:t>Requires datasets where where claims have been properly determined to be fraudulent or legitimate (avoiding risks of under-reporting; analysis bias; censored data etc.)</a:t>
            </a:r>
          </a:p>
          <a:p>
            <a:pPr>
              <a:spcBef>
                <a:spcPts val="0"/>
              </a:spcBef>
              <a:spcAft>
                <a:spcPts val="1200"/>
              </a:spcAft>
            </a:pPr>
            <a:r>
              <a:rPr lang="en-GB" dirty="0" smtClean="0">
                <a:sym typeface="Wingdings"/>
              </a:rPr>
              <a:t>Collecting and managing these data sets can prove complex and expensive</a:t>
            </a:r>
          </a:p>
          <a:p>
            <a:pPr>
              <a:spcBef>
                <a:spcPts val="0"/>
              </a:spcBef>
              <a:spcAft>
                <a:spcPts val="1200"/>
              </a:spcAft>
            </a:pPr>
            <a:r>
              <a:rPr lang="en-GB" dirty="0" smtClean="0">
                <a:sym typeface="Wingdings"/>
              </a:rPr>
              <a:t>3</a:t>
            </a:r>
            <a:r>
              <a:rPr lang="en-GB" baseline="30000" dirty="0" smtClean="0">
                <a:sym typeface="Wingdings"/>
              </a:rPr>
              <a:t>rd</a:t>
            </a:r>
            <a:r>
              <a:rPr lang="en-GB" dirty="0" smtClean="0">
                <a:sym typeface="Wingdings"/>
              </a:rPr>
              <a:t> Party or public data is rare, often not shared, not in the required form or in general not a good match for the type of analysis planned</a:t>
            </a:r>
          </a:p>
          <a:p>
            <a:pPr>
              <a:spcBef>
                <a:spcPts val="0"/>
              </a:spcBef>
              <a:spcAft>
                <a:spcPts val="1200"/>
              </a:spcAft>
            </a:pPr>
            <a:r>
              <a:rPr lang="en-GB" dirty="0" smtClean="0">
                <a:sym typeface="Wingdings"/>
              </a:rPr>
              <a:t>Good data sets often take time to build and clean, and may be costly to keep up-to-date possibly missing newer fraud types </a:t>
            </a:r>
            <a:endParaRPr lang="en-GB" dirty="0"/>
          </a:p>
        </p:txBody>
      </p:sp>
      <p:sp>
        <p:nvSpPr>
          <p:cNvPr id="4" name="Text Placeholder 3"/>
          <p:cNvSpPr>
            <a:spLocks noGrp="1"/>
          </p:cNvSpPr>
          <p:nvPr>
            <p:ph type="body" sz="quarter" idx="10"/>
          </p:nvPr>
        </p:nvSpPr>
        <p:spPr/>
        <p:txBody>
          <a:bodyPr/>
          <a:lstStyle/>
          <a:p>
            <a:r>
              <a:rPr lang="en-GB" dirty="0" smtClean="0"/>
              <a:t>Data often not shaped for traditional approaches</a:t>
            </a:r>
            <a:endParaRPr lang="en-GB" dirty="0"/>
          </a:p>
        </p:txBody>
      </p:sp>
    </p:spTree>
    <p:extLst>
      <p:ext uri="{BB962C8B-B14F-4D97-AF65-F5344CB8AC3E}">
        <p14:creationId xmlns:p14="http://schemas.microsoft.com/office/powerpoint/2010/main" val="19917184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0825" y="1628775"/>
            <a:ext cx="8564563" cy="513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icrosoft YaHei" charset="0"/>
              </a:defRPr>
            </a:lvl9pPr>
          </a:lstStyle>
          <a:p>
            <a:pPr hangingPunct="1">
              <a:lnSpc>
                <a:spcPct val="100000"/>
              </a:lnSpc>
              <a:spcAft>
                <a:spcPts val="1425"/>
              </a:spcAft>
              <a:buClrTx/>
              <a:buSzTx/>
              <a:buFontTx/>
              <a:buNone/>
            </a:pPr>
            <a:endParaRPr lang="en-GB" dirty="0">
              <a:solidFill>
                <a:srgbClr val="4A494B"/>
              </a:solidFill>
              <a:cs typeface="ＭＳ Ｐゴシック" charset="0"/>
            </a:endParaRPr>
          </a:p>
        </p:txBody>
      </p:sp>
      <p:sp>
        <p:nvSpPr>
          <p:cNvPr id="11267" name="Text Box 3"/>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68" name="Text Box 4"/>
          <p:cNvSpPr txBox="1">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endParaRPr lang="en-GB" dirty="0">
              <a:solidFill>
                <a:srgbClr val="FFFFFF"/>
              </a:solidFill>
              <a:cs typeface="ＭＳ Ｐゴシック" charset="0"/>
            </a:endParaRPr>
          </a:p>
        </p:txBody>
      </p:sp>
      <p:sp>
        <p:nvSpPr>
          <p:cNvPr id="6" name="Content Placeholder 5"/>
          <p:cNvSpPr>
            <a:spLocks noGrp="1"/>
          </p:cNvSpPr>
          <p:nvPr>
            <p:ph idx="1"/>
          </p:nvPr>
        </p:nvSpPr>
        <p:spPr/>
        <p:txBody>
          <a:bodyPr/>
          <a:lstStyle/>
          <a:p>
            <a:r>
              <a:rPr lang="en-GB" sz="1600" dirty="0" smtClean="0"/>
              <a:t>“Unsupervised learning” (machine learning)</a:t>
            </a:r>
          </a:p>
          <a:p>
            <a:pPr lvl="1"/>
            <a:r>
              <a:rPr lang="en-GB" dirty="0" smtClean="0"/>
              <a:t>No dependent variable required</a:t>
            </a:r>
          </a:p>
          <a:p>
            <a:pPr lvl="1"/>
            <a:r>
              <a:rPr lang="en-GB" dirty="0" smtClean="0"/>
              <a:t>Approaches available to work with category or continuous data</a:t>
            </a:r>
          </a:p>
          <a:p>
            <a:pPr lvl="1"/>
            <a:r>
              <a:rPr lang="en-US" dirty="0" smtClean="0"/>
              <a:t>Use Information Augmentation to identify similar characteristics through different groups</a:t>
            </a:r>
          </a:p>
          <a:p>
            <a:pPr lvl="3"/>
            <a:r>
              <a:rPr lang="en-US" sz="1600" dirty="0" smtClean="0"/>
              <a:t>Geocoding</a:t>
            </a:r>
          </a:p>
          <a:p>
            <a:pPr lvl="3"/>
            <a:r>
              <a:rPr lang="en-US" sz="1600" dirty="0" smtClean="0"/>
              <a:t>Entity Extraction (text analytics)</a:t>
            </a:r>
          </a:p>
          <a:p>
            <a:endParaRPr lang="en-GB" sz="1600" dirty="0" smtClean="0"/>
          </a:p>
          <a:p>
            <a:r>
              <a:rPr lang="en-GB" sz="1600" dirty="0" smtClean="0"/>
              <a:t>Some useful methods:</a:t>
            </a:r>
          </a:p>
          <a:p>
            <a:pPr lvl="1"/>
            <a:r>
              <a:rPr lang="en-GB" dirty="0" smtClean="0"/>
              <a:t>Cluster Analysis </a:t>
            </a:r>
          </a:p>
          <a:p>
            <a:pPr lvl="2"/>
            <a:r>
              <a:rPr lang="en-GB" sz="1600" dirty="0" smtClean="0"/>
              <a:t>Records are grouped into categories with similar values (and differentiation)</a:t>
            </a:r>
          </a:p>
          <a:p>
            <a:pPr lvl="2"/>
            <a:r>
              <a:rPr lang="en-GB" sz="1600" dirty="0" smtClean="0"/>
              <a:t>An example – </a:t>
            </a:r>
            <a:r>
              <a:rPr lang="en-GB" sz="1600" dirty="0" err="1" smtClean="0"/>
              <a:t>Kohonen’s</a:t>
            </a:r>
            <a:r>
              <a:rPr lang="en-GB" sz="1600" dirty="0" smtClean="0"/>
              <a:t> Self Organising Maps (“SOMs”)</a:t>
            </a:r>
          </a:p>
          <a:p>
            <a:pPr lvl="1"/>
            <a:r>
              <a:rPr lang="en-GB" dirty="0" smtClean="0"/>
              <a:t>Unsupervised</a:t>
            </a:r>
            <a:r>
              <a:rPr lang="en-GB" dirty="0"/>
              <a:t>, nonparametric aggregation </a:t>
            </a:r>
            <a:r>
              <a:rPr lang="en-GB" dirty="0" smtClean="0"/>
              <a:t>techniques</a:t>
            </a:r>
          </a:p>
          <a:p>
            <a:pPr lvl="2"/>
            <a:r>
              <a:rPr lang="en-GB" sz="1600" dirty="0" smtClean="0"/>
              <a:t>An example – PRIDIT (</a:t>
            </a:r>
            <a:r>
              <a:rPr lang="en-GB" sz="1600" dirty="0"/>
              <a:t>Principal Component Analysis of RIDITs</a:t>
            </a:r>
            <a:r>
              <a:rPr lang="en-GB" sz="1600" dirty="0" smtClean="0"/>
              <a:t>)</a:t>
            </a:r>
            <a:endParaRPr lang="en-GB" sz="1600" dirty="0"/>
          </a:p>
        </p:txBody>
      </p:sp>
      <p:sp>
        <p:nvSpPr>
          <p:cNvPr id="10" name="Text Placeholder 9"/>
          <p:cNvSpPr>
            <a:spLocks noGrp="1"/>
          </p:cNvSpPr>
          <p:nvPr>
            <p:ph type="body" sz="quarter" idx="10"/>
          </p:nvPr>
        </p:nvSpPr>
        <p:spPr/>
        <p:txBody>
          <a:bodyPr/>
          <a:lstStyle/>
          <a:p>
            <a:r>
              <a:rPr lang="en-GB" dirty="0"/>
              <a:t>Moving from traditional regression analysis</a:t>
            </a:r>
          </a:p>
        </p:txBody>
      </p:sp>
      <p:sp>
        <p:nvSpPr>
          <p:cNvPr id="11" name="Text Box 1"/>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pPr>
            <a:r>
              <a:rPr lang="en-GB" sz="2400" dirty="0">
                <a:solidFill>
                  <a:srgbClr val="FFFFFF"/>
                </a:solidFill>
                <a:cs typeface="ＭＳ Ｐゴシック" charset="0"/>
              </a:rPr>
              <a:t>Examples of advanced analysis approaches </a:t>
            </a:r>
            <a:r>
              <a:rPr lang="en-GB" sz="2400" dirty="0" smtClean="0">
                <a:solidFill>
                  <a:srgbClr val="FFFFFF"/>
                </a:solidFill>
                <a:cs typeface="ＭＳ Ｐゴシック" charset="0"/>
              </a:rPr>
              <a:t>(1)</a:t>
            </a:r>
          </a:p>
          <a:p>
            <a:pPr hangingPunct="1">
              <a:lnSpc>
                <a:spcPct val="100000"/>
              </a:lnSpc>
            </a:pPr>
            <a:endParaRPr lang="en-GB" sz="2400" dirty="0">
              <a:solidFill>
                <a:srgbClr val="FFFFFF"/>
              </a:solidFill>
              <a:cs typeface="ＭＳ Ｐゴシック" charset="0"/>
            </a:endParaRPr>
          </a:p>
        </p:txBody>
      </p:sp>
    </p:spTree>
    <p:extLst>
      <p:ext uri="{BB962C8B-B14F-4D97-AF65-F5344CB8AC3E}">
        <p14:creationId xmlns:p14="http://schemas.microsoft.com/office/powerpoint/2010/main" val="18927094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pPr>
            <a:r>
              <a:rPr lang="en-GB" sz="2400" dirty="0">
                <a:solidFill>
                  <a:srgbClr val="FFFFFF"/>
                </a:solidFill>
                <a:cs typeface="ＭＳ Ｐゴシック" charset="0"/>
              </a:rPr>
              <a:t>Examples of advanced analysis approaches (2</a:t>
            </a:r>
            <a:r>
              <a:rPr lang="en-GB" sz="2400" dirty="0" smtClean="0">
                <a:solidFill>
                  <a:srgbClr val="FFFFFF"/>
                </a:solidFill>
                <a:cs typeface="ＭＳ Ｐゴシック" charset="0"/>
              </a:rPr>
              <a:t>)</a:t>
            </a:r>
          </a:p>
          <a:p>
            <a:pPr hangingPunct="1">
              <a:lnSpc>
                <a:spcPct val="100000"/>
              </a:lnSpc>
            </a:pPr>
            <a:endParaRPr lang="en-GB" sz="2400" dirty="0">
              <a:solidFill>
                <a:srgbClr val="FFFFFF"/>
              </a:solidFill>
              <a:cs typeface="ＭＳ Ｐゴシック" charset="0"/>
            </a:endParaRPr>
          </a:p>
        </p:txBody>
      </p:sp>
      <p:sp>
        <p:nvSpPr>
          <p:cNvPr id="12290" name="Text Box 2"/>
          <p:cNvSpPr txBox="1">
            <a:spLocks noChangeArrowheads="1"/>
          </p:cNvSpPr>
          <p:nvPr/>
        </p:nvSpPr>
        <p:spPr bwMode="auto">
          <a:xfrm>
            <a:off x="250825" y="1628775"/>
            <a:ext cx="4141788" cy="485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pPr>
            <a:r>
              <a:rPr lang="en-GB" dirty="0">
                <a:solidFill>
                  <a:srgbClr val="4A494B"/>
                </a:solidFill>
                <a:cs typeface="ＭＳ Ｐゴシック" charset="0"/>
              </a:rPr>
              <a:t>Package: </a:t>
            </a:r>
            <a:r>
              <a:rPr lang="en-GB" dirty="0" err="1">
                <a:solidFill>
                  <a:srgbClr val="4A494B"/>
                </a:solidFill>
                <a:cs typeface="ＭＳ Ｐゴシック" charset="0"/>
              </a:rPr>
              <a:t>Kohonen</a:t>
            </a:r>
            <a:r>
              <a:rPr lang="en-GB" dirty="0">
                <a:solidFill>
                  <a:srgbClr val="4A494B"/>
                </a:solidFill>
                <a:cs typeface="ＭＳ Ｐゴシック" charset="0"/>
              </a:rPr>
              <a:t> </a:t>
            </a: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p:txBody>
      </p:sp>
      <p:sp>
        <p:nvSpPr>
          <p:cNvPr id="12291" name="Text Box 3"/>
          <p:cNvSpPr txBox="1">
            <a:spLocks noChangeArrowheads="1"/>
          </p:cNvSpPr>
          <p:nvPr/>
        </p:nvSpPr>
        <p:spPr bwMode="auto">
          <a:xfrm>
            <a:off x="254000" y="1041400"/>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l="5951" r="5951"/>
          <a:stretch>
            <a:fillRect/>
          </a:stretch>
        </p:blipFill>
        <p:spPr bwMode="auto">
          <a:xfrm>
            <a:off x="323850" y="2780928"/>
            <a:ext cx="3995738" cy="2413000"/>
          </a:xfrm>
          <a:prstGeom prst="rect">
            <a:avLst/>
          </a:prstGeom>
          <a:noFill/>
          <a:ln>
            <a:noFill/>
          </a:ln>
          <a:effectLst/>
          <a:extLst>
            <a:ext uri="{909E8E84-426E-40dd-AFC4-6F175D3DCCD1}">
              <a14:hiddenFill xmlns:a14="http://schemas.microsoft.com/office/drawing/2010/main">
                <a:blipFill dpi="0" rotWithShape="0">
                  <a:blip/>
                  <a:srcRect l="5951" r="5951"/>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t="14465" b="13071"/>
          <a:stretch>
            <a:fillRect/>
          </a:stretch>
        </p:blipFill>
        <p:spPr bwMode="auto">
          <a:xfrm>
            <a:off x="4716463" y="2853853"/>
            <a:ext cx="4140200" cy="2519363"/>
          </a:xfrm>
          <a:prstGeom prst="rect">
            <a:avLst/>
          </a:prstGeom>
          <a:noFill/>
          <a:ln>
            <a:noFill/>
          </a:ln>
          <a:effectLst/>
          <a:extLst>
            <a:ext uri="{909E8E84-426E-40dd-AFC4-6F175D3DCCD1}">
              <a14:hiddenFill xmlns:a14="http://schemas.microsoft.com/office/drawing/2010/main">
                <a:blipFill dpi="0" rotWithShape="0">
                  <a:blip/>
                  <a:srcRect t="14465" b="13071"/>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294" name="Text Box 6"/>
          <p:cNvSpPr txBox="1">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r>
              <a:rPr lang="en-GB" dirty="0" err="1" smtClean="0">
                <a:solidFill>
                  <a:srgbClr val="FFFFFF"/>
                </a:solidFill>
                <a:cs typeface="ＭＳ Ｐゴシック" charset="0"/>
              </a:rPr>
              <a:t>Kohonen’s</a:t>
            </a:r>
            <a:r>
              <a:rPr lang="en-GB" dirty="0" smtClean="0">
                <a:solidFill>
                  <a:srgbClr val="FFFFFF"/>
                </a:solidFill>
                <a:cs typeface="ＭＳ Ｐゴシック" charset="0"/>
              </a:rPr>
              <a:t> SOMs </a:t>
            </a:r>
            <a:r>
              <a:rPr lang="en-GB" dirty="0">
                <a:solidFill>
                  <a:srgbClr val="FFFFFF"/>
                </a:solidFill>
                <a:cs typeface="ＭＳ Ｐゴシック" charset="0"/>
              </a:rPr>
              <a:t>– a useful </a:t>
            </a:r>
            <a:r>
              <a:rPr lang="en-GB" dirty="0" smtClean="0">
                <a:solidFill>
                  <a:srgbClr val="FFFFFF"/>
                </a:solidFill>
                <a:cs typeface="ＭＳ Ｐゴシック" charset="0"/>
              </a:rPr>
              <a:t>ML tool</a:t>
            </a:r>
            <a:endParaRPr lang="en-GB" dirty="0">
              <a:solidFill>
                <a:srgbClr val="FFFFFF"/>
              </a:solidFill>
              <a:cs typeface="ＭＳ Ｐゴシック" charset="0"/>
            </a:endParaRPr>
          </a:p>
        </p:txBody>
      </p:sp>
      <p:sp>
        <p:nvSpPr>
          <p:cNvPr id="12295" name="Text Box 7"/>
          <p:cNvSpPr txBox="1">
            <a:spLocks noChangeArrowheads="1"/>
          </p:cNvSpPr>
          <p:nvPr/>
        </p:nvSpPr>
        <p:spPr bwMode="auto">
          <a:xfrm>
            <a:off x="4787900" y="1628775"/>
            <a:ext cx="4141788" cy="485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pPr>
            <a:r>
              <a:rPr lang="en-GB" dirty="0">
                <a:solidFill>
                  <a:srgbClr val="4A494B"/>
                </a:solidFill>
                <a:cs typeface="ＭＳ Ｐゴシック" charset="0"/>
              </a:rPr>
              <a:t>Package: RSNNS </a:t>
            </a:r>
          </a:p>
          <a:p>
            <a:pPr hangingPunct="1">
              <a:lnSpc>
                <a:spcPct val="100000"/>
              </a:lnSpc>
              <a:spcBef>
                <a:spcPts val="363"/>
              </a:spcBef>
            </a:pPr>
            <a:r>
              <a:rPr lang="en-GB" sz="1200" dirty="0">
                <a:solidFill>
                  <a:srgbClr val="4A494B"/>
                </a:solidFill>
                <a:cs typeface="ＭＳ Ｐゴシック" charset="0"/>
              </a:rPr>
              <a:t>(The R Stuttgart Neural Network Simulator</a:t>
            </a:r>
            <a:r>
              <a:rPr lang="en-GB" sz="1200" dirty="0" smtClean="0">
                <a:solidFill>
                  <a:srgbClr val="4A494B"/>
                </a:solidFill>
                <a:cs typeface="ＭＳ Ｐゴシック" charset="0"/>
              </a:rPr>
              <a:t>)</a:t>
            </a: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marL="61913" indent="-6350">
              <a:spcBef>
                <a:spcPts val="363"/>
              </a:spcBef>
              <a:tabLst>
                <a:tab pos="635000" algn="l"/>
                <a:tab pos="723900" algn="l"/>
                <a:tab pos="1447800" algn="l"/>
                <a:tab pos="2171700" algn="l"/>
                <a:tab pos="2895600" algn="l"/>
                <a:tab pos="3619500" algn="l"/>
              </a:tabLst>
            </a:pPr>
            <a:endParaRPr lang="en-GB" dirty="0" smtClean="0">
              <a:solidFill>
                <a:srgbClr val="4A494B"/>
              </a:solidFill>
              <a:cs typeface="ＭＳ Ｐゴシック" charset="0"/>
            </a:endParaRPr>
          </a:p>
          <a:p>
            <a:pPr marL="61913" indent="-6350">
              <a:spcBef>
                <a:spcPts val="363"/>
              </a:spcBef>
              <a:tabLst>
                <a:tab pos="635000" algn="l"/>
                <a:tab pos="723900" algn="l"/>
                <a:tab pos="1447800" algn="l"/>
                <a:tab pos="2171700" algn="l"/>
                <a:tab pos="2895600" algn="l"/>
                <a:tab pos="3619500" algn="l"/>
              </a:tabLst>
            </a:pPr>
            <a:endParaRPr lang="en-GB" dirty="0" smtClean="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pPr>
            <a:endParaRPr lang="en-GB" sz="1200"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a:p>
            <a:pPr hangingPunct="1">
              <a:lnSpc>
                <a:spcPct val="100000"/>
              </a:lnSpc>
              <a:spcBef>
                <a:spcPts val="363"/>
              </a:spcBef>
              <a:buClrTx/>
              <a:buSzTx/>
              <a:buFontTx/>
              <a:buNone/>
            </a:pPr>
            <a:endParaRPr lang="en-GB" dirty="0">
              <a:solidFill>
                <a:srgbClr val="4A494B"/>
              </a:solidFill>
              <a:cs typeface="ＭＳ Ｐゴシック" charset="0"/>
            </a:endParaRPr>
          </a:p>
        </p:txBody>
      </p:sp>
      <p:sp>
        <p:nvSpPr>
          <p:cNvPr id="2" name="TextBox 1"/>
          <p:cNvSpPr txBox="1"/>
          <p:nvPr/>
        </p:nvSpPr>
        <p:spPr>
          <a:xfrm>
            <a:off x="971600" y="5949280"/>
            <a:ext cx="7056784" cy="692882"/>
          </a:xfrm>
          <a:prstGeom prst="rect">
            <a:avLst/>
          </a:prstGeom>
          <a:noFill/>
        </p:spPr>
        <p:txBody>
          <a:bodyPr wrap="square" rtlCol="0">
            <a:spAutoFit/>
          </a:bodyPr>
          <a:lstStyle/>
          <a:p>
            <a:pPr marL="61913" indent="-6350">
              <a:spcBef>
                <a:spcPts val="363"/>
              </a:spcBef>
              <a:tabLst>
                <a:tab pos="635000" algn="l"/>
                <a:tab pos="723900" algn="l"/>
                <a:tab pos="1447800" algn="l"/>
                <a:tab pos="2171700" algn="l"/>
                <a:tab pos="2895600" algn="l"/>
                <a:tab pos="3619500" algn="l"/>
              </a:tabLst>
            </a:pPr>
            <a:r>
              <a:rPr lang="en-GB" dirty="0" err="1">
                <a:solidFill>
                  <a:srgbClr val="4A494B"/>
                </a:solidFill>
                <a:cs typeface="ＭＳ Ｐゴシック" charset="0"/>
              </a:rPr>
              <a:t>Kohonen’s</a:t>
            </a:r>
            <a:r>
              <a:rPr lang="en-GB" dirty="0">
                <a:solidFill>
                  <a:srgbClr val="4A494B"/>
                </a:solidFill>
                <a:cs typeface="ＭＳ Ｐゴシック" charset="0"/>
              </a:rPr>
              <a:t> SOMs also available in Packages: SOM and WCCSOM</a:t>
            </a:r>
          </a:p>
          <a:p>
            <a:pPr>
              <a:spcBef>
                <a:spcPts val="363"/>
              </a:spcBef>
            </a:pPr>
            <a:endParaRPr lang="en-GB" dirty="0">
              <a:solidFill>
                <a:srgbClr val="4A494B"/>
              </a:solidFill>
              <a:cs typeface="ＭＳ Ｐゴシック" charset="0"/>
            </a:endParaRPr>
          </a:p>
        </p:txBody>
      </p:sp>
    </p:spTree>
    <p:extLst>
      <p:ext uri="{BB962C8B-B14F-4D97-AF65-F5344CB8AC3E}">
        <p14:creationId xmlns:p14="http://schemas.microsoft.com/office/powerpoint/2010/main" val="19716077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3" y="2204864"/>
            <a:ext cx="5047393"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4" name="Text Box 2"/>
          <p:cNvSpPr txBox="1">
            <a:spLocks noChangeArrowheads="1"/>
          </p:cNvSpPr>
          <p:nvPr/>
        </p:nvSpPr>
        <p:spPr bwMode="auto">
          <a:xfrm>
            <a:off x="250825" y="42863"/>
            <a:ext cx="67468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icrosoft YaHei" charset="0"/>
              </a:defRPr>
            </a:lvl9pPr>
          </a:lstStyle>
          <a:p>
            <a:pPr hangingPunct="1">
              <a:lnSpc>
                <a:spcPct val="100000"/>
              </a:lnSpc>
            </a:pPr>
            <a:r>
              <a:rPr lang="en-GB" sz="2400">
                <a:solidFill>
                  <a:srgbClr val="FFFFFF"/>
                </a:solidFill>
                <a:cs typeface="ＭＳ Ｐゴシック" charset="0"/>
              </a:rPr>
              <a:t>Examples of advanced analysis approaches (3)</a:t>
            </a:r>
          </a:p>
        </p:txBody>
      </p:sp>
      <p:sp>
        <p:nvSpPr>
          <p:cNvPr id="13315" name="Text Box 3"/>
          <p:cNvSpPr txBox="1">
            <a:spLocks noChangeArrowheads="1"/>
          </p:cNvSpPr>
          <p:nvPr/>
        </p:nvSpPr>
        <p:spPr bwMode="auto">
          <a:xfrm>
            <a:off x="254000" y="1042988"/>
            <a:ext cx="6489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buSzPct val="80000"/>
              <a:buFont typeface="Wingdings" charset="0"/>
              <a:buNone/>
            </a:pPr>
            <a:endParaRPr lang="en-GB" dirty="0">
              <a:solidFill>
                <a:srgbClr val="FFFFFF"/>
              </a:solidFill>
              <a:cs typeface="ＭＳ Ｐゴシック" charset="0"/>
            </a:endParaRPr>
          </a:p>
        </p:txBody>
      </p:sp>
      <p:sp>
        <p:nvSpPr>
          <p:cNvPr id="13316" name="Text Box 4"/>
          <p:cNvSpPr txBox="1">
            <a:spLocks noChangeArrowheads="1"/>
          </p:cNvSpPr>
          <p:nvPr/>
        </p:nvSpPr>
        <p:spPr bwMode="auto">
          <a:xfrm>
            <a:off x="288033" y="1961976"/>
            <a:ext cx="3707903" cy="485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Lst>
              <a:defRPr>
                <a:solidFill>
                  <a:srgbClr val="000000"/>
                </a:solidFill>
                <a:latin typeface="Arial" charset="0"/>
                <a:ea typeface="ＭＳ Ｐゴシック" charset="0"/>
                <a:cs typeface="Microsoft YaHei" charset="0"/>
              </a:defRPr>
            </a:lvl1pPr>
            <a:lvl2pPr>
              <a:tabLst>
                <a:tab pos="723900" algn="l"/>
                <a:tab pos="1447800" algn="l"/>
                <a:tab pos="2171700" algn="l"/>
                <a:tab pos="2895600" algn="l"/>
              </a:tabLst>
              <a:defRPr>
                <a:solidFill>
                  <a:srgbClr val="000000"/>
                </a:solidFill>
                <a:latin typeface="Arial" charset="0"/>
                <a:ea typeface="ＭＳ Ｐゴシック" charset="0"/>
                <a:cs typeface="Microsoft YaHei" charset="0"/>
              </a:defRPr>
            </a:lvl2pPr>
            <a:lvl3pPr>
              <a:tabLst>
                <a:tab pos="723900" algn="l"/>
                <a:tab pos="1447800" algn="l"/>
                <a:tab pos="2171700" algn="l"/>
                <a:tab pos="2895600" algn="l"/>
              </a:tabLst>
              <a:defRPr>
                <a:solidFill>
                  <a:srgbClr val="000000"/>
                </a:solidFill>
                <a:latin typeface="Arial" charset="0"/>
                <a:ea typeface="ＭＳ Ｐゴシック" charset="0"/>
                <a:cs typeface="Microsoft YaHei" charset="0"/>
              </a:defRPr>
            </a:lvl3pPr>
            <a:lvl4pPr>
              <a:tabLst>
                <a:tab pos="723900" algn="l"/>
                <a:tab pos="1447800" algn="l"/>
                <a:tab pos="2171700" algn="l"/>
                <a:tab pos="2895600" algn="l"/>
              </a:tabLst>
              <a:defRPr>
                <a:solidFill>
                  <a:srgbClr val="000000"/>
                </a:solidFill>
                <a:latin typeface="Arial" charset="0"/>
                <a:ea typeface="ＭＳ Ｐゴシック" charset="0"/>
                <a:cs typeface="Microsoft YaHei" charset="0"/>
              </a:defRPr>
            </a:lvl4pPr>
            <a:lvl5pPr>
              <a:tabLst>
                <a:tab pos="723900" algn="l"/>
                <a:tab pos="1447800" algn="l"/>
                <a:tab pos="2171700" algn="l"/>
                <a:tab pos="2895600" algn="l"/>
              </a:tabLst>
              <a:defRPr>
                <a:solidFill>
                  <a:srgbClr val="000000"/>
                </a:solidFill>
                <a:latin typeface="Arial" charset="0"/>
                <a:ea typeface="ＭＳ Ｐゴシック" charset="0"/>
                <a:cs typeface="Microsoft YaHei"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icrosoft YaHei"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icrosoft YaHei"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icrosoft YaHei"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icrosoft YaHei" charset="0"/>
              </a:defRPr>
            </a:lvl9pPr>
          </a:lstStyle>
          <a:p>
            <a:pPr hangingPunct="1">
              <a:lnSpc>
                <a:spcPct val="100000"/>
              </a:lnSpc>
              <a:spcBef>
                <a:spcPts val="363"/>
              </a:spcBef>
            </a:pPr>
            <a:r>
              <a:rPr lang="en-GB" dirty="0" smtClean="0">
                <a:solidFill>
                  <a:schemeClr val="tx1"/>
                </a:solidFill>
                <a:cs typeface="ＭＳ Ｐゴシック" charset="0"/>
              </a:rPr>
              <a:t>Package</a:t>
            </a:r>
            <a:r>
              <a:rPr lang="en-GB" dirty="0">
                <a:solidFill>
                  <a:schemeClr val="tx1"/>
                </a:solidFill>
                <a:cs typeface="ＭＳ Ｐゴシック" charset="0"/>
              </a:rPr>
              <a:t>: RIDIT </a:t>
            </a:r>
          </a:p>
          <a:p>
            <a:pPr hangingPunct="1">
              <a:lnSpc>
                <a:spcPct val="100000"/>
              </a:lnSpc>
              <a:spcBef>
                <a:spcPts val="363"/>
              </a:spcBef>
            </a:pPr>
            <a:endParaRPr lang="en-GB" sz="1200" dirty="0">
              <a:solidFill>
                <a:schemeClr val="tx1"/>
              </a:solidFill>
              <a:cs typeface="ＭＳ Ｐゴシック" charset="0"/>
            </a:endParaRPr>
          </a:p>
          <a:p>
            <a:pPr hangingPunct="1">
              <a:lnSpc>
                <a:spcPct val="100000"/>
              </a:lnSpc>
              <a:spcBef>
                <a:spcPts val="363"/>
              </a:spcBef>
              <a:buSzPct val="80000"/>
              <a:buFont typeface="Wingdings" charset="0"/>
              <a:buChar char="è"/>
            </a:pPr>
            <a:r>
              <a:rPr lang="en-GB" dirty="0">
                <a:solidFill>
                  <a:schemeClr val="tx1"/>
                </a:solidFill>
                <a:cs typeface="ＭＳ Ｐゴシック" charset="0"/>
              </a:rPr>
              <a:t>Analysis output is a score (not a cluster mapping</a:t>
            </a:r>
            <a:r>
              <a:rPr lang="en-GB" dirty="0" smtClean="0">
                <a:solidFill>
                  <a:schemeClr val="tx1"/>
                </a:solidFill>
                <a:cs typeface="ＭＳ Ｐゴシック" charset="0"/>
              </a:rPr>
              <a:t>)</a:t>
            </a:r>
          </a:p>
          <a:p>
            <a:pPr hangingPunct="1">
              <a:lnSpc>
                <a:spcPct val="100000"/>
              </a:lnSpc>
              <a:spcBef>
                <a:spcPts val="363"/>
              </a:spcBef>
              <a:buSzPct val="80000"/>
              <a:buFont typeface="Wingdings" charset="0"/>
              <a:buChar char="è"/>
            </a:pPr>
            <a:r>
              <a:rPr lang="en-US" dirty="0" smtClean="0">
                <a:solidFill>
                  <a:schemeClr val="tx1"/>
                </a:solidFill>
              </a:rPr>
              <a:t>the </a:t>
            </a:r>
            <a:r>
              <a:rPr lang="en-US" dirty="0">
                <a:solidFill>
                  <a:schemeClr val="tx1"/>
                </a:solidFill>
              </a:rPr>
              <a:t>qualitative responses of each claim on every variable are transformed into numerical variable scores, without altering the ranked nature of the data</a:t>
            </a:r>
          </a:p>
          <a:p>
            <a:pPr>
              <a:spcBef>
                <a:spcPts val="363"/>
              </a:spcBef>
              <a:buSzPct val="80000"/>
              <a:buFont typeface="Wingdings" charset="0"/>
              <a:buChar char="è"/>
            </a:pPr>
            <a:r>
              <a:rPr lang="en-US" dirty="0">
                <a:solidFill>
                  <a:schemeClr val="tx1"/>
                </a:solidFill>
              </a:rPr>
              <a:t>RIDIT analysis is used for data which are </a:t>
            </a:r>
            <a:r>
              <a:rPr lang="en-US" dirty="0" smtClean="0">
                <a:solidFill>
                  <a:schemeClr val="tx1"/>
                </a:solidFill>
              </a:rPr>
              <a:t>ordered (e.g. injury categories), </a:t>
            </a:r>
            <a:r>
              <a:rPr lang="en-US" dirty="0">
                <a:solidFill>
                  <a:schemeClr val="tx1"/>
                </a:solidFill>
              </a:rPr>
              <a:t>but are not on an interval </a:t>
            </a:r>
            <a:r>
              <a:rPr lang="en-US" dirty="0" smtClean="0">
                <a:solidFill>
                  <a:schemeClr val="tx1"/>
                </a:solidFill>
              </a:rPr>
              <a:t>scale</a:t>
            </a:r>
            <a:endParaRPr lang="en-GB" dirty="0">
              <a:solidFill>
                <a:schemeClr val="tx1"/>
              </a:solidFill>
              <a:cs typeface="ＭＳ Ｐゴシック" charset="0"/>
            </a:endParaRPr>
          </a:p>
        </p:txBody>
      </p:sp>
      <p:sp>
        <p:nvSpPr>
          <p:cNvPr id="2" name="TextBox 1"/>
          <p:cNvSpPr txBox="1"/>
          <p:nvPr/>
        </p:nvSpPr>
        <p:spPr>
          <a:xfrm>
            <a:off x="251520" y="1547500"/>
            <a:ext cx="7848872" cy="369332"/>
          </a:xfrm>
          <a:prstGeom prst="rect">
            <a:avLst/>
          </a:prstGeom>
          <a:noFill/>
        </p:spPr>
        <p:txBody>
          <a:bodyPr wrap="square" rtlCol="0">
            <a:spAutoFit/>
          </a:bodyPr>
          <a:lstStyle/>
          <a:p>
            <a:r>
              <a:rPr lang="en-GB" dirty="0" smtClean="0">
                <a:cs typeface="ＭＳ Ｐゴシック" charset="0"/>
              </a:rPr>
              <a:t>RIDIT Scoring – A method for ordered qualitative measurements</a:t>
            </a:r>
            <a:endParaRPr lang="en-GB" dirty="0">
              <a:cs typeface="ＭＳ Ｐゴシック" charset="0"/>
            </a:endParaRPr>
          </a:p>
        </p:txBody>
      </p:sp>
    </p:spTree>
    <p:extLst>
      <p:ext uri="{BB962C8B-B14F-4D97-AF65-F5344CB8AC3E}">
        <p14:creationId xmlns:p14="http://schemas.microsoft.com/office/powerpoint/2010/main" val="17982607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eria Blue Sans Logo">
  <a:themeElements>
    <a:clrScheme name="Steria Blue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Blue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Blue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Blue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Blue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Blue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Blue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Blue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Blue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Blue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Blue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Blue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Blue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Blue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Steria Pink Sans Logo">
  <a:themeElements>
    <a:clrScheme name="Steria Pink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Pink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Pink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Pink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Pink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Pink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Pink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Pink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Pink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Pink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Pink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Pink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Pink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Pink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Steria Pink End">
  <a:themeElements>
    <a:clrScheme name="Steria Pink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Pink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Pink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Pink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Pink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Pink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Pink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Pink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Pink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Pink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Pink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Pink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Pink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Pink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Steria Purple Standard">
  <a:themeElements>
    <a:clrScheme name="Steria Purple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Purple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Purple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Purple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Purple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Purple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Purple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Purple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Purple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Purple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Purple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Purple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Purple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Purple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Steria Purple Sans Logo">
  <a:themeElements>
    <a:clrScheme name="Steria Purple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Purple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Purple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Purple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Purple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Purple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Purple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Purple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Purple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Purple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Purple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Purple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Purple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Purple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Steria Purple End">
  <a:themeElements>
    <a:clrScheme name="Steria Purple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Purple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Purple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Purple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Purple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Purple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Purple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Purple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Purple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Purple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Purple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Purple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Purple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Purple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Steria Red Standard">
  <a:themeElements>
    <a:clrScheme name="Steria Red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Red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Red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Red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Red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Red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Red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Red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Red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Red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Red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Red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Red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Red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Steria Red Sans Logo">
  <a:themeElements>
    <a:clrScheme name="Steria Red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Red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Red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Red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Red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Red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Red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Red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Red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Red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Red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Red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Red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Red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Steria Red End">
  <a:themeElements>
    <a:clrScheme name="Steria Red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Red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Red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Red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Red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Red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Red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Red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Red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Red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Red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Red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Red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Red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Steria Teal Standard">
  <a:themeElements>
    <a:clrScheme name="Steria Teal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Teal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Teal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Teal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Teal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Teal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Teal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Teal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Teal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Teal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Teal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Teal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Teal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Teal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Steria Teal Sans Logo">
  <a:themeElements>
    <a:clrScheme name="Steria Teal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Teal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Teal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Teal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Teal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Teal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Teal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Teal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Teal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Teal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Teal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Teal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Teal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Teal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eria Blue End">
  <a:themeElements>
    <a:clrScheme name="Steria Blue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Blue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Blue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Blue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Blue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Blue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Blue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Blue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Blue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Blue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Blue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Blue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Blue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Blue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Steria Teal End">
  <a:themeElements>
    <a:clrScheme name="Steria Teal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Teal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Teal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Teal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Teal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Teal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Teal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Teal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Teal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Teal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Teal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Teal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Teal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Teal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Steria Yellow Standard">
  <a:themeElements>
    <a:clrScheme name="Steria Yellow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Yellow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Yellow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Yellow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Yellow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Yellow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Yellow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Yellow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Yellow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Yellow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Yellow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Yellow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Yellow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Yellow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Steria Yellow Sans Logo">
  <a:themeElements>
    <a:clrScheme name="Steria Yellow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Yellow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Yellow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Yellow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Yellow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Yellow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Yellow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Yellow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Yellow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Yellow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Yellow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Yellow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Yellow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Yellow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Steria Yellow End">
  <a:themeElements>
    <a:clrScheme name="Steria Yellow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Yellow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Yellow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Yellow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Yellow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Yellow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Yellow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Yellow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Yellow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Yellow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Yellow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Yellow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Yellow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Yellow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Blank">
  <a:themeElements>
    <a:clrScheme name="Blank 1">
      <a:dk1>
        <a:srgbClr val="808080"/>
      </a:dk1>
      <a:lt1>
        <a:srgbClr val="FFFFFF"/>
      </a:lt1>
      <a:dk2>
        <a:srgbClr val="000000"/>
      </a:dk2>
      <a:lt2>
        <a:srgbClr val="ABABAD"/>
      </a:lt2>
      <a:accent1>
        <a:srgbClr val="111987"/>
      </a:accent1>
      <a:accent2>
        <a:srgbClr val="FF5900"/>
      </a:accent2>
      <a:accent3>
        <a:srgbClr val="FFFFFF"/>
      </a:accent3>
      <a:accent4>
        <a:srgbClr val="6C6C6C"/>
      </a:accent4>
      <a:accent5>
        <a:srgbClr val="AAABC3"/>
      </a:accent5>
      <a:accent6>
        <a:srgbClr val="E75000"/>
      </a:accent6>
      <a:hlink>
        <a:srgbClr val="D40026"/>
      </a:hlink>
      <a:folHlink>
        <a:srgbClr val="70BC1F"/>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2"/>
            </a:solidFill>
            <a:effectLst/>
            <a:latin typeface="Arial" charset="0"/>
          </a:defRPr>
        </a:defPPr>
      </a:lstStyle>
    </a:lnDef>
  </a:objectDefaults>
  <a:extraClrSchemeLst>
    <a:extraClrScheme>
      <a:clrScheme name="Blank 1">
        <a:dk1>
          <a:srgbClr val="808080"/>
        </a:dk1>
        <a:lt1>
          <a:srgbClr val="FFFFFF"/>
        </a:lt1>
        <a:dk2>
          <a:srgbClr val="000000"/>
        </a:dk2>
        <a:lt2>
          <a:srgbClr val="ABABAD"/>
        </a:lt2>
        <a:accent1>
          <a:srgbClr val="111987"/>
        </a:accent1>
        <a:accent2>
          <a:srgbClr val="FF5900"/>
        </a:accent2>
        <a:accent3>
          <a:srgbClr val="FFFFFF"/>
        </a:accent3>
        <a:accent4>
          <a:srgbClr val="6C6C6C"/>
        </a:accent4>
        <a:accent5>
          <a:srgbClr val="AAABC3"/>
        </a:accent5>
        <a:accent6>
          <a:srgbClr val="E75000"/>
        </a:accent6>
        <a:hlink>
          <a:srgbClr val="D40026"/>
        </a:hlink>
        <a:folHlink>
          <a:srgbClr val="70BC1F"/>
        </a:folHlink>
      </a:clrScheme>
      <a:clrMap bg1="lt1" tx1="dk1" bg2="lt2" tx2="dk2" accent1="accent1" accent2="accent2" accent3="accent3" accent4="accent4" accent5="accent5" accent6="accent6" hlink="hlink" folHlink="folHlink"/>
    </a:extraClrScheme>
    <a:extraClrScheme>
      <a:clrScheme name="Blank 2">
        <a:dk1>
          <a:srgbClr val="808080"/>
        </a:dk1>
        <a:lt1>
          <a:srgbClr val="FFFFFF"/>
        </a:lt1>
        <a:dk2>
          <a:srgbClr val="000000"/>
        </a:dk2>
        <a:lt2>
          <a:srgbClr val="ABABAD"/>
        </a:lt2>
        <a:accent1>
          <a:srgbClr val="111987"/>
        </a:accent1>
        <a:accent2>
          <a:srgbClr val="FF5900"/>
        </a:accent2>
        <a:accent3>
          <a:srgbClr val="FFFFFF"/>
        </a:accent3>
        <a:accent4>
          <a:srgbClr val="6C6C6C"/>
        </a:accent4>
        <a:accent5>
          <a:srgbClr val="AAABC3"/>
        </a:accent5>
        <a:accent6>
          <a:srgbClr val="E75000"/>
        </a:accent6>
        <a:hlink>
          <a:srgbClr val="E14C67"/>
        </a:hlink>
        <a:folHlink>
          <a:srgbClr val="D40026"/>
        </a:folHlink>
      </a:clrScheme>
      <a:clrMap bg1="lt1" tx1="dk1" bg2="lt2" tx2="dk2" accent1="accent1" accent2="accent2" accent3="accent3" accent4="accent4" accent5="accent5" accent6="accent6" hlink="hlink" folHlink="folHlink"/>
    </a:extraClrScheme>
    <a:extraClrScheme>
      <a:clrScheme name="Blank 3">
        <a:dk1>
          <a:srgbClr val="808080"/>
        </a:dk1>
        <a:lt1>
          <a:srgbClr val="FFFFFF"/>
        </a:lt1>
        <a:dk2>
          <a:srgbClr val="000000"/>
        </a:dk2>
        <a:lt2>
          <a:srgbClr val="ABABAD"/>
        </a:lt2>
        <a:accent1>
          <a:srgbClr val="111987"/>
        </a:accent1>
        <a:accent2>
          <a:srgbClr val="FF5900"/>
        </a:accent2>
        <a:accent3>
          <a:srgbClr val="FFFFFF"/>
        </a:accent3>
        <a:accent4>
          <a:srgbClr val="6C6C6C"/>
        </a:accent4>
        <a:accent5>
          <a:srgbClr val="AAABC3"/>
        </a:accent5>
        <a:accent6>
          <a:srgbClr val="E75000"/>
        </a:accent6>
        <a:hlink>
          <a:srgbClr val="9BD062"/>
        </a:hlink>
        <a:folHlink>
          <a:srgbClr val="70BC1F"/>
        </a:folHlink>
      </a:clrScheme>
      <a:clrMap bg1="lt1" tx1="dk1" bg2="lt2" tx2="dk2" accent1="accent1" accent2="accent2" accent3="accent3" accent4="accent4" accent5="accent5" accent6="accent6" hlink="hlink" folHlink="folHlink"/>
    </a:extraClrScheme>
    <a:extraClrScheme>
      <a:clrScheme name="Blank 4">
        <a:dk1>
          <a:srgbClr val="808080"/>
        </a:dk1>
        <a:lt1>
          <a:srgbClr val="FFFFFF"/>
        </a:lt1>
        <a:dk2>
          <a:srgbClr val="000000"/>
        </a:dk2>
        <a:lt2>
          <a:srgbClr val="ABABAD"/>
        </a:lt2>
        <a:accent1>
          <a:srgbClr val="111987"/>
        </a:accent1>
        <a:accent2>
          <a:srgbClr val="FF5900"/>
        </a:accent2>
        <a:accent3>
          <a:srgbClr val="FFFFFF"/>
        </a:accent3>
        <a:accent4>
          <a:srgbClr val="6C6C6C"/>
        </a:accent4>
        <a:accent5>
          <a:srgbClr val="AAABC3"/>
        </a:accent5>
        <a:accent6>
          <a:srgbClr val="E75000"/>
        </a:accent6>
        <a:hlink>
          <a:srgbClr val="FF8A4C"/>
        </a:hlink>
        <a:folHlink>
          <a:srgbClr val="FFB200"/>
        </a:folHlink>
      </a:clrScheme>
      <a:clrMap bg1="lt1" tx1="dk1" bg2="lt2" tx2="dk2" accent1="accent1" accent2="accent2" accent3="accent3" accent4="accent4" accent5="accent5" accent6="accent6" hlink="hlink" folHlink="folHlink"/>
    </a:extraClrScheme>
    <a:extraClrScheme>
      <a:clrScheme name="Blank 5">
        <a:dk1>
          <a:srgbClr val="808080"/>
        </a:dk1>
        <a:lt1>
          <a:srgbClr val="FFFFFF"/>
        </a:lt1>
        <a:dk2>
          <a:srgbClr val="000000"/>
        </a:dk2>
        <a:lt2>
          <a:srgbClr val="ABABAD"/>
        </a:lt2>
        <a:accent1>
          <a:srgbClr val="111987"/>
        </a:accent1>
        <a:accent2>
          <a:srgbClr val="FF5900"/>
        </a:accent2>
        <a:accent3>
          <a:srgbClr val="FFFFFF"/>
        </a:accent3>
        <a:accent4>
          <a:srgbClr val="6C6C6C"/>
        </a:accent4>
        <a:accent5>
          <a:srgbClr val="AAABC3"/>
        </a:accent5>
        <a:accent6>
          <a:srgbClr val="E75000"/>
        </a:accent6>
        <a:hlink>
          <a:srgbClr val="4066AA"/>
        </a:hlink>
        <a:folHlink>
          <a:srgbClr val="00687A"/>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_Steria Red Sans Logo">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Steria Red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Red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Red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Red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Red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Red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Red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Red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Red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Red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Red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Red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Red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Steria Case Study">
  <a:themeElements>
    <a:clrScheme name="Steria Blue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Blue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Blue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Blue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Blue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Blue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Blue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Blue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Blue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Blue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Blue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Blue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Blue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Blue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eria Green Standard">
  <a:themeElements>
    <a:clrScheme name="Steria Green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Green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Green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Green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Green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Green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Green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Green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Green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Green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Green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Green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Green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Green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teria Green Sans Logo">
  <a:themeElements>
    <a:clrScheme name="Steria Green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Green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Green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Green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Green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Green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Green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Green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Green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Green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Green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Green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Green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Green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teria Green End">
  <a:themeElements>
    <a:clrScheme name="Steria Green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Green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Green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Green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Green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Green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Green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Green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Green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Green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Green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Green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Green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Green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teria Orange Standard">
  <a:themeElements>
    <a:clrScheme name="Steria Orange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Orange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Orange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Orange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Orange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Orange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Orange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Orange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Orange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Orange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Orange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Orange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Orange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Orange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Steria Orange Sans Logo">
  <a:themeElements>
    <a:clrScheme name="Steria Orange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Orange Sans Log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Orange Sans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Orange Sans 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Orange Sans 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Orange Sans 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Orange Sans 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Orange Sans 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Orange Sans 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Orange Sans 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Orange Sans 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Orange Sans 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Orange Sans 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Orange Sans 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Steria Orange End">
  <a:themeElements>
    <a:clrScheme name="Steria Orange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Orange E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Orange E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Orange E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Orange E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Orange E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Orange E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Orange E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Orange E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Orange E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Orange E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Orange E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Orange E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Orange E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Steria Pink Standard">
  <a:themeElements>
    <a:clrScheme name="Steria Pink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eria Pink Standar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eria Pink Stand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eria Pink Stand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eria Pink Stand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eria Pink Stand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eria Pink Stand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eria Pink Stand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eria Pink Stand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eria Pink Stand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eria Pink Stand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eria Pink Stand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eria Pink Stand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eria Pink Stand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Steria Colours</Template>
  <TotalTime>3984</TotalTime>
  <Words>2419</Words>
  <Application>Microsoft Macintosh PowerPoint</Application>
  <PresentationFormat>On-screen Show (4:3)</PresentationFormat>
  <Paragraphs>365</Paragraphs>
  <Slides>26</Slides>
  <Notes>18</Notes>
  <HiddenSlides>0</HiddenSlides>
  <MMClips>0</MMClips>
  <ScaleCrop>false</ScaleCrop>
  <HeadingPairs>
    <vt:vector size="4" baseType="variant">
      <vt:variant>
        <vt:lpstr>Theme</vt:lpstr>
      </vt:variant>
      <vt:variant>
        <vt:i4>26</vt:i4>
      </vt:variant>
      <vt:variant>
        <vt:lpstr>Slide Titles</vt:lpstr>
      </vt:variant>
      <vt:variant>
        <vt:i4>26</vt:i4>
      </vt:variant>
    </vt:vector>
  </HeadingPairs>
  <TitlesOfParts>
    <vt:vector size="52" baseType="lpstr">
      <vt:lpstr>Steria Blue Sans Logo</vt:lpstr>
      <vt:lpstr>Steria Blue End</vt:lpstr>
      <vt:lpstr>Steria Green Standard</vt:lpstr>
      <vt:lpstr>Steria Green Sans Logo</vt:lpstr>
      <vt:lpstr>Steria Green End</vt:lpstr>
      <vt:lpstr>Steria Orange Standard</vt:lpstr>
      <vt:lpstr>Steria Orange Sans Logo</vt:lpstr>
      <vt:lpstr>Steria Orange End</vt:lpstr>
      <vt:lpstr>Steria Pink Standard</vt:lpstr>
      <vt:lpstr>Steria Pink Sans Logo</vt:lpstr>
      <vt:lpstr>Steria Pink End</vt:lpstr>
      <vt:lpstr>Steria Purple Standard</vt:lpstr>
      <vt:lpstr>Steria Purple Sans Logo</vt:lpstr>
      <vt:lpstr>Steria Purple End</vt:lpstr>
      <vt:lpstr>Steria Red Standard</vt:lpstr>
      <vt:lpstr>Steria Red Sans Logo</vt:lpstr>
      <vt:lpstr>Steria Red End</vt:lpstr>
      <vt:lpstr>Steria Teal Standard</vt:lpstr>
      <vt:lpstr>Steria Teal Sans Logo</vt:lpstr>
      <vt:lpstr>Steria Teal End</vt:lpstr>
      <vt:lpstr>Steria Yellow Standard</vt:lpstr>
      <vt:lpstr>Steria Yellow Sans Logo</vt:lpstr>
      <vt:lpstr>Steria Yellow End</vt:lpstr>
      <vt:lpstr>Blank</vt:lpstr>
      <vt:lpstr>2_Steria Red Sans Logo</vt:lpstr>
      <vt:lpstr>Steria Case Study</vt:lpstr>
      <vt:lpstr>Insurance Claims Frauds &amp; Text Analytics</vt:lpstr>
      <vt:lpstr>PowerPoint Presentation</vt:lpstr>
      <vt:lpstr>PowerPoint Presentation</vt:lpstr>
      <vt:lpstr>PowerPoint Presentation</vt:lpstr>
      <vt:lpstr>PowerPoint Presentation</vt:lpstr>
      <vt:lpstr>Fraud Modelling Challenges</vt:lpstr>
      <vt:lpstr>PowerPoint Presentation</vt:lpstr>
      <vt:lpstr>PowerPoint Presentation</vt:lpstr>
      <vt:lpstr>PowerPoint Presentation</vt:lpstr>
      <vt:lpstr>PRIDIT as a fraud detection method</vt:lpstr>
      <vt:lpstr>Examples of advanced analysis approaches (4)</vt:lpstr>
      <vt:lpstr>Fraudulent Claim  Scoring Workflow</vt:lpstr>
      <vt:lpstr>PowerPoint Presentation</vt:lpstr>
      <vt:lpstr>Text analysis using R (1)</vt:lpstr>
      <vt:lpstr>Text analysis using R (2)</vt:lpstr>
      <vt:lpstr>Claim Narrative Entity Extraction</vt:lpstr>
      <vt:lpstr>Deception – A Definition</vt:lpstr>
      <vt:lpstr>Using the LIWC Dictionary to detect fraud (1)</vt:lpstr>
      <vt:lpstr>Using the LIWC Dictionary to detect fraud (2)</vt:lpstr>
      <vt:lpstr>Using the LIWC Dictionary to detect fraud (3)</vt:lpstr>
      <vt:lpstr>LIWC Workflow</vt:lpstr>
      <vt:lpstr>The business case for R and enhanced analysis (1)</vt:lpstr>
      <vt:lpstr>The business case for R and enhanced analysis (2)</vt:lpstr>
      <vt:lpstr>Summary Enhancement of the claims workflow</vt:lpstr>
      <vt:lpstr>What Next?</vt:lpstr>
      <vt:lpstr>PowerPoint Presentation</vt:lpstr>
    </vt:vector>
  </TitlesOfParts>
  <Company>Steria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Richards</dc:creator>
  <cp:keywords>Steria</cp:keywords>
  <dc:description>v1.0</dc:description>
  <cp:lastModifiedBy>Enzo MARTOGLIO</cp:lastModifiedBy>
  <cp:revision>1631</cp:revision>
  <cp:lastPrinted>2013-07-15T09:33:02Z</cp:lastPrinted>
  <dcterms:created xsi:type="dcterms:W3CDTF">2012-06-18T13:41:30Z</dcterms:created>
  <dcterms:modified xsi:type="dcterms:W3CDTF">2013-07-15T09:34:40Z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Steria</vt:lpwstr>
  </property>
  <property fmtid="{D5CDD505-2E9C-101B-9397-08002B2CF9AE}" pid="3" name="Language">
    <vt:lpwstr>English (UK)</vt:lpwstr>
  </property>
</Properties>
</file>