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76" r:id="rId2"/>
    <p:sldId id="281" r:id="rId3"/>
    <p:sldId id="419" r:id="rId4"/>
    <p:sldId id="413" r:id="rId5"/>
    <p:sldId id="414" r:id="rId6"/>
    <p:sldId id="450" r:id="rId7"/>
    <p:sldId id="427" r:id="rId8"/>
    <p:sldId id="428" r:id="rId9"/>
    <p:sldId id="422" r:id="rId10"/>
    <p:sldId id="423" r:id="rId11"/>
    <p:sldId id="445" r:id="rId12"/>
    <p:sldId id="446" r:id="rId13"/>
    <p:sldId id="449" r:id="rId14"/>
    <p:sldId id="424" r:id="rId15"/>
    <p:sldId id="448" r:id="rId16"/>
    <p:sldId id="429" r:id="rId17"/>
    <p:sldId id="430" r:id="rId18"/>
    <p:sldId id="431" r:id="rId19"/>
    <p:sldId id="432" r:id="rId20"/>
    <p:sldId id="433" r:id="rId21"/>
    <p:sldId id="434" r:id="rId22"/>
    <p:sldId id="435" r:id="rId23"/>
    <p:sldId id="438" r:id="rId24"/>
    <p:sldId id="440" r:id="rId25"/>
    <p:sldId id="415" r:id="rId26"/>
    <p:sldId id="443" r:id="rId27"/>
    <p:sldId id="444" r:id="rId28"/>
    <p:sldId id="420" r:id="rId29"/>
    <p:sldId id="421" r:id="rId30"/>
    <p:sldId id="441" r:id="rId31"/>
    <p:sldId id="437" r:id="rId32"/>
  </p:sldIdLst>
  <p:sldSz cx="10621963" cy="7380288"/>
  <p:notesSz cx="6858000" cy="9382125"/>
  <p:custDataLst>
    <p:tags r:id="rId35"/>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D816"/>
    <a:srgbClr val="6E0000"/>
    <a:srgbClr val="003300"/>
    <a:srgbClr val="008000"/>
    <a:srgbClr val="990000"/>
    <a:srgbClr val="F9DB01"/>
    <a:srgbClr val="F2D1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85080" autoAdjust="0"/>
  </p:normalViewPr>
  <p:slideViewPr>
    <p:cSldViewPr>
      <p:cViewPr>
        <p:scale>
          <a:sx n="66" d="100"/>
          <a:sy n="66" d="100"/>
        </p:scale>
        <p:origin x="-72" y="-72"/>
      </p:cViewPr>
      <p:guideLst>
        <p:guide orient="horz" pos="2325"/>
        <p:guide pos="3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880" y="-102"/>
      </p:cViewPr>
      <p:guideLst>
        <p:guide orient="horz" pos="2955"/>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C8818759-5977-4E08-AA06-C01540D614A0}" type="datetimeFigureOut">
              <a:rPr lang="en-US" smtClean="0"/>
              <a:pPr/>
              <a:t>7/15/2013</a:t>
            </a:fld>
            <a:endParaRPr lang="en-GB"/>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8E26922F-B73F-4C12-9F59-07FABB811F63}" type="slidenum">
              <a:rPr lang="en-GB" smtClean="0"/>
              <a:pPr/>
              <a:t>‹#›</a:t>
            </a:fld>
            <a:endParaRPr lang="en-GB"/>
          </a:p>
        </p:txBody>
      </p:sp>
    </p:spTree>
    <p:extLst>
      <p:ext uri="{BB962C8B-B14F-4D97-AF65-F5344CB8AC3E}">
        <p14:creationId xmlns:p14="http://schemas.microsoft.com/office/powerpoint/2010/main" xmlns="" val="829544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272" cy="469181"/>
          </a:xfrm>
          <a:prstGeom prst="rect">
            <a:avLst/>
          </a:prstGeom>
          <a:noFill/>
          <a:ln w="9525">
            <a:noFill/>
            <a:miter lim="800000"/>
            <a:headEnd/>
            <a:tailEnd/>
          </a:ln>
          <a:effectLst/>
        </p:spPr>
        <p:txBody>
          <a:bodyPr vert="horz" wrap="square" lIns="92795" tIns="46398" rIns="92795" bIns="46398" numCol="1" anchor="t" anchorCtr="0" compatLnSpc="1">
            <a:prstTxWarp prst="textNoShape">
              <a:avLst/>
            </a:prstTxWarp>
          </a:bodyPr>
          <a:lstStyle>
            <a:lvl1pPr defTabSz="928478">
              <a:defRPr sz="1200"/>
            </a:lvl1pPr>
          </a:lstStyle>
          <a:p>
            <a:endParaRPr lang="en-US"/>
          </a:p>
        </p:txBody>
      </p:sp>
      <p:sp>
        <p:nvSpPr>
          <p:cNvPr id="14339" name="Rectangle 3"/>
          <p:cNvSpPr>
            <a:spLocks noGrp="1" noChangeArrowheads="1"/>
          </p:cNvSpPr>
          <p:nvPr>
            <p:ph type="dt" idx="1"/>
          </p:nvPr>
        </p:nvSpPr>
        <p:spPr bwMode="auto">
          <a:xfrm>
            <a:off x="3885145" y="0"/>
            <a:ext cx="2971272" cy="469181"/>
          </a:xfrm>
          <a:prstGeom prst="rect">
            <a:avLst/>
          </a:prstGeom>
          <a:noFill/>
          <a:ln w="9525">
            <a:noFill/>
            <a:miter lim="800000"/>
            <a:headEnd/>
            <a:tailEnd/>
          </a:ln>
          <a:effectLst/>
        </p:spPr>
        <p:txBody>
          <a:bodyPr vert="horz" wrap="square" lIns="92795" tIns="46398" rIns="92795" bIns="46398" numCol="1" anchor="t" anchorCtr="0" compatLnSpc="1">
            <a:prstTxWarp prst="textNoShape">
              <a:avLst/>
            </a:prstTxWarp>
          </a:bodyPr>
          <a:lstStyle>
            <a:lvl1pPr algn="r" defTabSz="928478">
              <a:defRPr sz="1200"/>
            </a:lvl1pPr>
          </a:lstStyle>
          <a:p>
            <a:endParaRPr lang="en-US"/>
          </a:p>
        </p:txBody>
      </p:sp>
      <p:sp>
        <p:nvSpPr>
          <p:cNvPr id="14340" name="Rectangle 4"/>
          <p:cNvSpPr>
            <a:spLocks noGrp="1" noRot="1" noChangeAspect="1" noChangeArrowheads="1" noTextEdit="1"/>
          </p:cNvSpPr>
          <p:nvPr>
            <p:ph type="sldImg" idx="2"/>
          </p:nvPr>
        </p:nvSpPr>
        <p:spPr bwMode="auto">
          <a:xfrm>
            <a:off x="898525" y="704850"/>
            <a:ext cx="5062538" cy="35179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457953"/>
            <a:ext cx="5486400" cy="4219662"/>
          </a:xfrm>
          <a:prstGeom prst="rect">
            <a:avLst/>
          </a:prstGeom>
          <a:noFill/>
          <a:ln w="9525">
            <a:noFill/>
            <a:miter lim="800000"/>
            <a:headEnd/>
            <a:tailEnd/>
          </a:ln>
          <a:effectLst/>
        </p:spPr>
        <p:txBody>
          <a:bodyPr vert="horz" wrap="square" lIns="92795" tIns="46398" rIns="92795" bIns="4639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911465"/>
            <a:ext cx="2971272" cy="469180"/>
          </a:xfrm>
          <a:prstGeom prst="rect">
            <a:avLst/>
          </a:prstGeom>
          <a:noFill/>
          <a:ln w="9525">
            <a:noFill/>
            <a:miter lim="800000"/>
            <a:headEnd/>
            <a:tailEnd/>
          </a:ln>
          <a:effectLst/>
        </p:spPr>
        <p:txBody>
          <a:bodyPr vert="horz" wrap="square" lIns="92795" tIns="46398" rIns="92795" bIns="46398" numCol="1" anchor="b" anchorCtr="0" compatLnSpc="1">
            <a:prstTxWarp prst="textNoShape">
              <a:avLst/>
            </a:prstTxWarp>
          </a:bodyPr>
          <a:lstStyle>
            <a:lvl1pPr defTabSz="928478">
              <a:defRPr sz="1200"/>
            </a:lvl1pPr>
          </a:lstStyle>
          <a:p>
            <a:endParaRPr lang="en-US"/>
          </a:p>
        </p:txBody>
      </p:sp>
      <p:sp>
        <p:nvSpPr>
          <p:cNvPr id="14343" name="Rectangle 7"/>
          <p:cNvSpPr>
            <a:spLocks noGrp="1" noChangeArrowheads="1"/>
          </p:cNvSpPr>
          <p:nvPr>
            <p:ph type="sldNum" sz="quarter" idx="5"/>
          </p:nvPr>
        </p:nvSpPr>
        <p:spPr bwMode="auto">
          <a:xfrm>
            <a:off x="3885145" y="8911465"/>
            <a:ext cx="2971272" cy="469180"/>
          </a:xfrm>
          <a:prstGeom prst="rect">
            <a:avLst/>
          </a:prstGeom>
          <a:noFill/>
          <a:ln w="9525">
            <a:noFill/>
            <a:miter lim="800000"/>
            <a:headEnd/>
            <a:tailEnd/>
          </a:ln>
          <a:effectLst/>
        </p:spPr>
        <p:txBody>
          <a:bodyPr vert="horz" wrap="square" lIns="92795" tIns="46398" rIns="92795" bIns="46398" numCol="1" anchor="b" anchorCtr="0" compatLnSpc="1">
            <a:prstTxWarp prst="textNoShape">
              <a:avLst/>
            </a:prstTxWarp>
          </a:bodyPr>
          <a:lstStyle>
            <a:lvl1pPr algn="r" defTabSz="928478">
              <a:defRPr sz="1200"/>
            </a:lvl1pPr>
          </a:lstStyle>
          <a:p>
            <a:fld id="{862F08CC-0369-4769-8CA7-65DEEBA00AA1}" type="slidenum">
              <a:rPr lang="en-US"/>
              <a:pPr/>
              <a:t>‹#›</a:t>
            </a:fld>
            <a:endParaRPr lang="en-US"/>
          </a:p>
        </p:txBody>
      </p:sp>
    </p:spTree>
    <p:extLst>
      <p:ext uri="{BB962C8B-B14F-4D97-AF65-F5344CB8AC3E}">
        <p14:creationId xmlns:p14="http://schemas.microsoft.com/office/powerpoint/2010/main" xmlns="" val="15113486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Fiachra</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a:t>
            </a:fld>
            <a:endParaRPr lang="en-US"/>
          </a:p>
        </p:txBody>
      </p:sp>
    </p:spTree>
    <p:extLst>
      <p:ext uri="{BB962C8B-B14F-4D97-AF65-F5344CB8AC3E}">
        <p14:creationId xmlns:p14="http://schemas.microsoft.com/office/powerpoint/2010/main" xmlns="" val="1932803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Second example is a complicated pricing situation</a:t>
            </a:r>
            <a:r>
              <a:rPr lang="en-GB" baseline="0" dirty="0" smtClean="0"/>
              <a:t> – a single limit being applied to correlated perils</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11</a:t>
            </a:fld>
            <a:endParaRPr lang="en-US"/>
          </a:p>
        </p:txBody>
      </p:sp>
    </p:spTree>
    <p:extLst>
      <p:ext uri="{BB962C8B-B14F-4D97-AF65-F5344CB8AC3E}">
        <p14:creationId xmlns:p14="http://schemas.microsoft.com/office/powerpoint/2010/main" xmlns="" val="28394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inputs – 10 locations, each with a</a:t>
            </a:r>
            <a:r>
              <a:rPr lang="en-GB" baseline="0" dirty="0" smtClean="0"/>
              <a:t> different sum insured, PML, frequency and severity (for both PD and BI) and a different correlation between PD and BI</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12</a:t>
            </a:fld>
            <a:endParaRPr lang="en-US"/>
          </a:p>
        </p:txBody>
      </p:sp>
    </p:spTree>
    <p:extLst>
      <p:ext uri="{BB962C8B-B14F-4D97-AF65-F5344CB8AC3E}">
        <p14:creationId xmlns:p14="http://schemas.microsoft.com/office/powerpoint/2010/main" xmlns="" val="1181925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13</a:t>
            </a:fld>
            <a:endParaRPr lang="en-US"/>
          </a:p>
        </p:txBody>
      </p:sp>
    </p:spTree>
    <p:extLst>
      <p:ext uri="{BB962C8B-B14F-4D97-AF65-F5344CB8AC3E}">
        <p14:creationId xmlns:p14="http://schemas.microsoft.com/office/powerpoint/2010/main" xmlns="" val="136420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shows how elegant R solutions can be – this is the key point here!</a:t>
            </a:r>
          </a:p>
          <a:p>
            <a:r>
              <a:rPr lang="en-GB" dirty="0" smtClean="0"/>
              <a:t>A very complicated example can be surprisingly concise in R code e.g. the</a:t>
            </a:r>
            <a:r>
              <a:rPr lang="en-GB" baseline="0" dirty="0" smtClean="0"/>
              <a:t> </a:t>
            </a:r>
            <a:r>
              <a:rPr lang="en-GB" baseline="0" dirty="0" err="1" smtClean="0"/>
              <a:t>mappy</a:t>
            </a:r>
            <a:r>
              <a:rPr lang="en-GB" baseline="0" dirty="0" smtClean="0"/>
              <a:t> function does a lot of work here…</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14</a:t>
            </a:fld>
            <a:endParaRPr lang="en-US"/>
          </a:p>
        </p:txBody>
      </p:sp>
    </p:spTree>
    <p:extLst>
      <p:ext uri="{BB962C8B-B14F-4D97-AF65-F5344CB8AC3E}">
        <p14:creationId xmlns:p14="http://schemas.microsoft.com/office/powerpoint/2010/main" xmlns="" val="1285676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Gross losses</a:t>
            </a:r>
            <a:r>
              <a:rPr lang="en-GB" baseline="0" dirty="0" smtClean="0"/>
              <a:t> shown here (with some correlation) – right hand side on a log-log scale</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15</a:t>
            </a:fld>
            <a:endParaRPr lang="en-US"/>
          </a:p>
        </p:txBody>
      </p:sp>
    </p:spTree>
    <p:extLst>
      <p:ext uri="{BB962C8B-B14F-4D97-AF65-F5344CB8AC3E}">
        <p14:creationId xmlns:p14="http://schemas.microsoft.com/office/powerpoint/2010/main" xmlns="" val="2991164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a:t>
            </a:r>
            <a:r>
              <a:rPr lang="en-GB" baseline="0" dirty="0" smtClean="0"/>
              <a:t> the limits have been applied</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16</a:t>
            </a:fld>
            <a:endParaRPr lang="en-US"/>
          </a:p>
        </p:txBody>
      </p:sp>
    </p:spTree>
    <p:extLst>
      <p:ext uri="{BB962C8B-B14F-4D97-AF65-F5344CB8AC3E}">
        <p14:creationId xmlns:p14="http://schemas.microsoft.com/office/powerpoint/2010/main" xmlns="" val="2372934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Want to show this example of interactively</a:t>
            </a:r>
            <a:r>
              <a:rPr lang="en-GB" baseline="0" dirty="0" smtClean="0"/>
              <a:t> fitting distributions for severity/frequency then simulating gross/net losses with max line size, RI terms</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17</a:t>
            </a:fld>
            <a:endParaRPr lang="en-US"/>
          </a:p>
        </p:txBody>
      </p:sp>
    </p:spTree>
    <p:extLst>
      <p:ext uri="{BB962C8B-B14F-4D97-AF65-F5344CB8AC3E}">
        <p14:creationId xmlns:p14="http://schemas.microsoft.com/office/powerpoint/2010/main" xmlns="" val="164237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the 4</a:t>
            </a:r>
            <a:r>
              <a:rPr lang="en-GB" baseline="30000" dirty="0" smtClean="0"/>
              <a:t>th</a:t>
            </a:r>
            <a:r>
              <a:rPr lang="en-GB" baseline="0" dirty="0" smtClean="0"/>
              <a:t> part of our talk now – barrier to entry</a:t>
            </a:r>
          </a:p>
          <a:p>
            <a:r>
              <a:rPr lang="en-GB" baseline="0" dirty="0" smtClean="0"/>
              <a:t>R more difficult to learn than most packaged software – but not more difficult than some actuarial e.g. </a:t>
            </a:r>
            <a:r>
              <a:rPr lang="en-GB" baseline="0" dirty="0" err="1" smtClean="0"/>
              <a:t>remetrica</a:t>
            </a:r>
            <a:r>
              <a:rPr lang="en-GB" baseline="0" dirty="0" smtClean="0"/>
              <a:t> or certainly igloo</a:t>
            </a:r>
          </a:p>
          <a:p>
            <a:r>
              <a:rPr lang="en-GB" baseline="0" dirty="0" smtClean="0"/>
              <a:t>Voltaire – I wrote a long letter since I didn’t have time to write a short letter</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20</a:t>
            </a:fld>
            <a:endParaRPr lang="en-US"/>
          </a:p>
        </p:txBody>
      </p:sp>
    </p:spTree>
    <p:extLst>
      <p:ext uri="{BB962C8B-B14F-4D97-AF65-F5344CB8AC3E}">
        <p14:creationId xmlns:p14="http://schemas.microsoft.com/office/powerpoint/2010/main" xmlns="" val="68281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can</a:t>
            </a:r>
            <a:r>
              <a:rPr lang="en-GB" baseline="0" dirty="0" smtClean="0"/>
              <a:t> be reluctant to install it, downloading packages, C drive access</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21</a:t>
            </a:fld>
            <a:endParaRPr lang="en-US"/>
          </a:p>
        </p:txBody>
      </p:sp>
    </p:spTree>
    <p:extLst>
      <p:ext uri="{BB962C8B-B14F-4D97-AF65-F5344CB8AC3E}">
        <p14:creationId xmlns:p14="http://schemas.microsoft.com/office/powerpoint/2010/main" xmlns="" val="54557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Solutions</a:t>
            </a:r>
            <a:r>
              <a:rPr lang="en-GB" baseline="0" dirty="0" smtClean="0"/>
              <a:t> already exist – albeit in a wide range of different </a:t>
            </a:r>
            <a:r>
              <a:rPr lang="en-GB" baseline="0" dirty="0" err="1" smtClean="0"/>
              <a:t>softwares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22</a:t>
            </a:fld>
            <a:endParaRPr lang="en-US"/>
          </a:p>
        </p:txBody>
      </p:sp>
    </p:spTree>
    <p:extLst>
      <p:ext uri="{BB962C8B-B14F-4D97-AF65-F5344CB8AC3E}">
        <p14:creationId xmlns:p14="http://schemas.microsoft.com/office/powerpoint/2010/main" xmlns="" val="118353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2</a:t>
            </a:fld>
            <a:endParaRPr lang="en-US"/>
          </a:p>
        </p:txBody>
      </p:sp>
    </p:spTree>
    <p:extLst>
      <p:ext uri="{BB962C8B-B14F-4D97-AF65-F5344CB8AC3E}">
        <p14:creationId xmlns:p14="http://schemas.microsoft.com/office/powerpoint/2010/main" xmlns="" val="59177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John Chambers refers to developing</a:t>
            </a:r>
            <a:r>
              <a:rPr lang="en-GB" baseline="0" dirty="0" smtClean="0"/>
              <a:t> trustworthy software as the Prime Directive</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25</a:t>
            </a:fld>
            <a:endParaRPr lang="en-US"/>
          </a:p>
        </p:txBody>
      </p:sp>
    </p:spTree>
    <p:extLst>
      <p:ext uri="{BB962C8B-B14F-4D97-AF65-F5344CB8AC3E}">
        <p14:creationId xmlns:p14="http://schemas.microsoft.com/office/powerpoint/2010/main" xmlns="" val="426659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Fiachra</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3</a:t>
            </a:fld>
            <a:endParaRPr lang="en-US"/>
          </a:p>
        </p:txBody>
      </p:sp>
    </p:spTree>
    <p:extLst>
      <p:ext uri="{BB962C8B-B14F-4D97-AF65-F5344CB8AC3E}">
        <p14:creationId xmlns:p14="http://schemas.microsoft.com/office/powerpoint/2010/main" xmlns="" val="119680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Thank</a:t>
            </a:r>
            <a:r>
              <a:rPr lang="en-GB" baseline="0" dirty="0" smtClean="0"/>
              <a:t> </a:t>
            </a:r>
            <a:r>
              <a:rPr lang="en-GB" baseline="0" dirty="0" err="1" smtClean="0"/>
              <a:t>Fiachra</a:t>
            </a:r>
            <a:r>
              <a:rPr lang="en-GB" baseline="0" dirty="0" smtClean="0"/>
              <a:t> - </a:t>
            </a:r>
            <a:r>
              <a:rPr lang="en-GB" dirty="0" smtClean="0"/>
              <a:t>Aim</a:t>
            </a:r>
            <a:r>
              <a:rPr lang="en-GB" baseline="0" dirty="0" smtClean="0"/>
              <a:t> of the talk is to give a flavour of our experiences in applying R across a range of well-known clients in the London Market</a:t>
            </a:r>
            <a:endParaRPr lang="en-GB" dirty="0" smtClean="0"/>
          </a:p>
          <a:p>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4</a:t>
            </a:fld>
            <a:endParaRPr lang="en-US"/>
          </a:p>
        </p:txBody>
      </p:sp>
    </p:spTree>
    <p:extLst>
      <p:ext uri="{BB962C8B-B14F-4D97-AF65-F5344CB8AC3E}">
        <p14:creationId xmlns:p14="http://schemas.microsoft.com/office/powerpoint/2010/main" xmlns="" val="4023758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give a</a:t>
            </a:r>
            <a:r>
              <a:rPr lang="en-GB" baseline="0" dirty="0" smtClean="0"/>
              <a:t> quick overview of the range of applications we have been involved in – there is vast scope for more!</a:t>
            </a:r>
          </a:p>
          <a:p>
            <a:r>
              <a:rPr lang="en-GB" baseline="0" dirty="0" smtClean="0"/>
              <a:t>Will speak about a couple of these in more detail – Pricing PD/BI in particular</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5</a:t>
            </a:fld>
            <a:endParaRPr lang="en-US"/>
          </a:p>
        </p:txBody>
      </p:sp>
    </p:spTree>
    <p:extLst>
      <p:ext uri="{BB962C8B-B14F-4D97-AF65-F5344CB8AC3E}">
        <p14:creationId xmlns:p14="http://schemas.microsoft.com/office/powerpoint/2010/main" xmlns="" val="372191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example</a:t>
            </a:r>
            <a:r>
              <a:rPr lang="en-GB" baseline="0" dirty="0" smtClean="0"/>
              <a:t> is Cat modelling using an RMS Event Loss Table (ELT)</a:t>
            </a:r>
          </a:p>
          <a:p>
            <a:r>
              <a:rPr lang="en-GB" baseline="0" dirty="0" smtClean="0"/>
              <a:t>List of events, with associated frequency of each event and parameters defining the distribution of losses from that event per class </a:t>
            </a:r>
          </a:p>
          <a:p>
            <a:r>
              <a:rPr lang="en-GB" baseline="0" dirty="0" smtClean="0"/>
              <a:t>As well as defining the correlation of severity across classes</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7</a:t>
            </a:fld>
            <a:endParaRPr lang="en-US"/>
          </a:p>
        </p:txBody>
      </p:sp>
    </p:spTree>
    <p:extLst>
      <p:ext uri="{BB962C8B-B14F-4D97-AF65-F5344CB8AC3E}">
        <p14:creationId xmlns:p14="http://schemas.microsoft.com/office/powerpoint/2010/main" xmlns="" val="3823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Tried</a:t>
            </a:r>
            <a:r>
              <a:rPr lang="en-GB" baseline="0" dirty="0" smtClean="0"/>
              <a:t> this in Excel…</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8</a:t>
            </a:fld>
            <a:endParaRPr lang="en-US"/>
          </a:p>
        </p:txBody>
      </p:sp>
    </p:spTree>
    <p:extLst>
      <p:ext uri="{BB962C8B-B14F-4D97-AF65-F5344CB8AC3E}">
        <p14:creationId xmlns:p14="http://schemas.microsoft.com/office/powerpoint/2010/main" xmlns="" val="92552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wrote an R function which runs the simulation in a few lines…</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9</a:t>
            </a:fld>
            <a:endParaRPr lang="en-US"/>
          </a:p>
        </p:txBody>
      </p:sp>
    </p:spTree>
    <p:extLst>
      <p:ext uri="{BB962C8B-B14F-4D97-AF65-F5344CB8AC3E}">
        <p14:creationId xmlns:p14="http://schemas.microsoft.com/office/powerpoint/2010/main" xmlns="" val="321849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simulate Gross losses takes c.30 seconds using 50k </a:t>
            </a:r>
            <a:r>
              <a:rPr lang="en-GB" baseline="0" dirty="0" err="1" smtClean="0"/>
              <a:t>sims</a:t>
            </a:r>
            <a:r>
              <a:rPr lang="en-GB" baseline="0" dirty="0" smtClean="0"/>
              <a:t> – including reading in data and post-processing</a:t>
            </a:r>
            <a:endParaRPr lang="en-GB" dirty="0"/>
          </a:p>
        </p:txBody>
      </p:sp>
      <p:sp>
        <p:nvSpPr>
          <p:cNvPr id="4" name="Slide Number Placeholder 3"/>
          <p:cNvSpPr>
            <a:spLocks noGrp="1"/>
          </p:cNvSpPr>
          <p:nvPr>
            <p:ph type="sldNum" sz="quarter" idx="10"/>
          </p:nvPr>
        </p:nvSpPr>
        <p:spPr/>
        <p:txBody>
          <a:bodyPr/>
          <a:lstStyle/>
          <a:p>
            <a:fld id="{862F08CC-0369-4769-8CA7-65DEEBA00AA1}" type="slidenum">
              <a:rPr lang="en-US" smtClean="0"/>
              <a:pPr/>
              <a:t>10</a:t>
            </a:fld>
            <a:endParaRPr lang="en-US"/>
          </a:p>
        </p:txBody>
      </p:sp>
    </p:spTree>
    <p:extLst>
      <p:ext uri="{BB962C8B-B14F-4D97-AF65-F5344CB8AC3E}">
        <p14:creationId xmlns:p14="http://schemas.microsoft.com/office/powerpoint/2010/main" xmlns="" val="45998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6925" y="2292350"/>
            <a:ext cx="9028113" cy="1582738"/>
          </a:xfrm>
        </p:spPr>
        <p:txBody>
          <a:bodyPr/>
          <a:lstStyle/>
          <a:p>
            <a:r>
              <a:rPr lang="en-US" smtClean="0"/>
              <a:t>Click to edit Master title style</a:t>
            </a:r>
            <a:endParaRPr lang="en-GB"/>
          </a:p>
        </p:txBody>
      </p:sp>
      <p:sp>
        <p:nvSpPr>
          <p:cNvPr id="3" name="Subtitle 2"/>
          <p:cNvSpPr>
            <a:spLocks noGrp="1"/>
          </p:cNvSpPr>
          <p:nvPr>
            <p:ph type="subTitle" idx="1"/>
          </p:nvPr>
        </p:nvSpPr>
        <p:spPr>
          <a:xfrm>
            <a:off x="1593850" y="4181475"/>
            <a:ext cx="7434263" cy="18875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5AE2C7-D111-40DF-BBED-FE73D771695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51DF3F-48CE-4381-9692-8FBA9D1A440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00963" y="295275"/>
            <a:ext cx="2389187" cy="62976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1813" y="295275"/>
            <a:ext cx="7016750" cy="6297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E48221-3D3D-4B08-9D6D-E945C033D89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FF430A-1A42-4102-A76F-B3837A6263B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9788" y="4741863"/>
            <a:ext cx="9028112" cy="146685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39788" y="3127375"/>
            <a:ext cx="9028112" cy="16144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A66D04-5D0F-473A-B392-11D7DA31C22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1813" y="1722438"/>
            <a:ext cx="4702175"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86388" y="1722438"/>
            <a:ext cx="4703762"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A9B188-3380-4BA9-8692-E55737D2BE4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1813" y="1652588"/>
            <a:ext cx="4692650" cy="687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3" y="2339975"/>
            <a:ext cx="4692650" cy="42529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395913" y="1652588"/>
            <a:ext cx="4694237" cy="687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95913" y="2339975"/>
            <a:ext cx="4694237" cy="42529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AFBFC86-102B-48DD-AD98-3A21D5E3A2D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0D5B6F-2915-4A7F-AD22-8040FC02DF0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0EB1E20-895A-40BC-9912-E832E55E958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813" y="293688"/>
            <a:ext cx="3494087" cy="12509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52900" y="293688"/>
            <a:ext cx="5937250" cy="6299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1813" y="1544638"/>
            <a:ext cx="3494087" cy="5048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E9509D-8835-413B-AE8C-439C2A8BF27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213" y="5165725"/>
            <a:ext cx="6373812" cy="609600"/>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81213" y="658813"/>
            <a:ext cx="6373812" cy="4429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081213" y="5775325"/>
            <a:ext cx="6373812" cy="8667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B1F580-1657-40D2-A86F-147645B6726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1813" y="295275"/>
            <a:ext cx="9558337" cy="1230313"/>
          </a:xfrm>
          <a:prstGeom prst="rect">
            <a:avLst/>
          </a:prstGeom>
          <a:noFill/>
          <a:ln w="9525">
            <a:noFill/>
            <a:miter lim="800000"/>
            <a:headEnd/>
            <a:tailEnd/>
          </a:ln>
          <a:effectLst/>
        </p:spPr>
        <p:txBody>
          <a:bodyPr vert="horz" wrap="square" lIns="102870" tIns="51435" rIns="102870" bIns="5143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1813" y="1722438"/>
            <a:ext cx="9558337" cy="4870450"/>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531813" y="6721475"/>
            <a:ext cx="2478087" cy="511175"/>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defTabSz="1028700">
              <a:defRPr/>
            </a:lvl1pPr>
          </a:lstStyle>
          <a:p>
            <a:endParaRPr lang="en-US"/>
          </a:p>
        </p:txBody>
      </p:sp>
      <p:sp>
        <p:nvSpPr>
          <p:cNvPr id="1029" name="Rectangle 5"/>
          <p:cNvSpPr>
            <a:spLocks noGrp="1" noChangeArrowheads="1"/>
          </p:cNvSpPr>
          <p:nvPr>
            <p:ph type="ftr" sz="quarter" idx="3"/>
          </p:nvPr>
        </p:nvSpPr>
        <p:spPr bwMode="auto">
          <a:xfrm>
            <a:off x="3629025" y="6721475"/>
            <a:ext cx="3363913" cy="511175"/>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defTabSz="1028700">
              <a:defRPr/>
            </a:lvl1pPr>
          </a:lstStyle>
          <a:p>
            <a:endParaRPr lang="en-US"/>
          </a:p>
        </p:txBody>
      </p:sp>
      <p:sp>
        <p:nvSpPr>
          <p:cNvPr id="1030" name="Rectangle 6"/>
          <p:cNvSpPr>
            <a:spLocks noGrp="1" noChangeArrowheads="1"/>
          </p:cNvSpPr>
          <p:nvPr>
            <p:ph type="sldNum" sz="quarter" idx="4"/>
          </p:nvPr>
        </p:nvSpPr>
        <p:spPr bwMode="auto">
          <a:xfrm>
            <a:off x="7612063" y="6721475"/>
            <a:ext cx="2478087" cy="511175"/>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defTabSz="1028700">
              <a:defRPr/>
            </a:lvl1pPr>
          </a:lstStyle>
          <a:p>
            <a:fld id="{29C17F10-55C6-49D3-AFE2-DEA4ECD551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fontAlgn="base">
        <a:spcBef>
          <a:spcPct val="0"/>
        </a:spcBef>
        <a:spcAft>
          <a:spcPct val="0"/>
        </a:spcAft>
        <a:defRPr sz="5000">
          <a:solidFill>
            <a:schemeClr val="tx2"/>
          </a:solidFill>
          <a:latin typeface="+mj-lt"/>
          <a:ea typeface="+mj-ea"/>
          <a:cs typeface="+mj-cs"/>
        </a:defRPr>
      </a:lvl1pPr>
      <a:lvl2pPr algn="ctr" defTabSz="1028700" rtl="0" fontAlgn="base">
        <a:spcBef>
          <a:spcPct val="0"/>
        </a:spcBef>
        <a:spcAft>
          <a:spcPct val="0"/>
        </a:spcAft>
        <a:defRPr sz="5000">
          <a:solidFill>
            <a:schemeClr val="tx2"/>
          </a:solidFill>
          <a:latin typeface="Arial" charset="0"/>
        </a:defRPr>
      </a:lvl2pPr>
      <a:lvl3pPr algn="ctr" defTabSz="1028700" rtl="0" fontAlgn="base">
        <a:spcBef>
          <a:spcPct val="0"/>
        </a:spcBef>
        <a:spcAft>
          <a:spcPct val="0"/>
        </a:spcAft>
        <a:defRPr sz="5000">
          <a:solidFill>
            <a:schemeClr val="tx2"/>
          </a:solidFill>
          <a:latin typeface="Arial" charset="0"/>
        </a:defRPr>
      </a:lvl3pPr>
      <a:lvl4pPr algn="ctr" defTabSz="1028700" rtl="0" fontAlgn="base">
        <a:spcBef>
          <a:spcPct val="0"/>
        </a:spcBef>
        <a:spcAft>
          <a:spcPct val="0"/>
        </a:spcAft>
        <a:defRPr sz="5000">
          <a:solidFill>
            <a:schemeClr val="tx2"/>
          </a:solidFill>
          <a:latin typeface="Arial" charset="0"/>
        </a:defRPr>
      </a:lvl4pPr>
      <a:lvl5pPr algn="ctr" defTabSz="1028700" rtl="0" fontAlgn="base">
        <a:spcBef>
          <a:spcPct val="0"/>
        </a:spcBef>
        <a:spcAft>
          <a:spcPct val="0"/>
        </a:spcAft>
        <a:defRPr sz="5000">
          <a:solidFill>
            <a:schemeClr val="tx2"/>
          </a:solidFill>
          <a:latin typeface="Arial" charset="0"/>
        </a:defRPr>
      </a:lvl5pPr>
      <a:lvl6pPr marL="457200" algn="ctr" defTabSz="1028700" rtl="0" fontAlgn="base">
        <a:spcBef>
          <a:spcPct val="0"/>
        </a:spcBef>
        <a:spcAft>
          <a:spcPct val="0"/>
        </a:spcAft>
        <a:defRPr sz="5000">
          <a:solidFill>
            <a:schemeClr val="tx2"/>
          </a:solidFill>
          <a:latin typeface="Arial" charset="0"/>
        </a:defRPr>
      </a:lvl6pPr>
      <a:lvl7pPr marL="914400" algn="ctr" defTabSz="1028700" rtl="0" fontAlgn="base">
        <a:spcBef>
          <a:spcPct val="0"/>
        </a:spcBef>
        <a:spcAft>
          <a:spcPct val="0"/>
        </a:spcAft>
        <a:defRPr sz="5000">
          <a:solidFill>
            <a:schemeClr val="tx2"/>
          </a:solidFill>
          <a:latin typeface="Arial" charset="0"/>
        </a:defRPr>
      </a:lvl7pPr>
      <a:lvl8pPr marL="1371600" algn="ctr" defTabSz="1028700" rtl="0" fontAlgn="base">
        <a:spcBef>
          <a:spcPct val="0"/>
        </a:spcBef>
        <a:spcAft>
          <a:spcPct val="0"/>
        </a:spcAft>
        <a:defRPr sz="5000">
          <a:solidFill>
            <a:schemeClr val="tx2"/>
          </a:solidFill>
          <a:latin typeface="Arial" charset="0"/>
        </a:defRPr>
      </a:lvl8pPr>
      <a:lvl9pPr marL="1828800" algn="ctr" defTabSz="1028700" rtl="0" fontAlgn="base">
        <a:spcBef>
          <a:spcPct val="0"/>
        </a:spcBef>
        <a:spcAft>
          <a:spcPct val="0"/>
        </a:spcAft>
        <a:defRPr sz="5000">
          <a:solidFill>
            <a:schemeClr val="tx2"/>
          </a:solidFill>
          <a:latin typeface="Arial" charset="0"/>
        </a:defRPr>
      </a:lvl9pPr>
    </p:titleStyle>
    <p:bodyStyle>
      <a:lvl1pPr marL="385763" indent="-385763" algn="l" defTabSz="1028700" rtl="0" fontAlgn="base">
        <a:spcBef>
          <a:spcPct val="20000"/>
        </a:spcBef>
        <a:spcAft>
          <a:spcPct val="0"/>
        </a:spcAft>
        <a:buChar char="•"/>
        <a:defRPr sz="3600">
          <a:solidFill>
            <a:schemeClr val="tx1"/>
          </a:solidFill>
          <a:latin typeface="+mn-lt"/>
          <a:ea typeface="+mn-ea"/>
          <a:cs typeface="+mn-cs"/>
        </a:defRPr>
      </a:lvl1pPr>
      <a:lvl2pPr marL="836613" indent="-322263" algn="l" defTabSz="1028700" rtl="0" fontAlgn="base">
        <a:spcBef>
          <a:spcPct val="20000"/>
        </a:spcBef>
        <a:spcAft>
          <a:spcPct val="0"/>
        </a:spcAft>
        <a:buChar char="–"/>
        <a:defRPr sz="3200">
          <a:solidFill>
            <a:schemeClr val="tx1"/>
          </a:solidFill>
          <a:latin typeface="+mn-lt"/>
        </a:defRPr>
      </a:lvl2pPr>
      <a:lvl3pPr marL="1285875" indent="-257175" algn="l" defTabSz="1028700" rtl="0" fontAlgn="base">
        <a:spcBef>
          <a:spcPct val="20000"/>
        </a:spcBef>
        <a:spcAft>
          <a:spcPct val="0"/>
        </a:spcAft>
        <a:buChar char="•"/>
        <a:defRPr sz="2700">
          <a:solidFill>
            <a:schemeClr val="tx1"/>
          </a:solidFill>
          <a:latin typeface="+mn-lt"/>
        </a:defRPr>
      </a:lvl3pPr>
      <a:lvl4pPr marL="1800225" indent="-257175" algn="l" defTabSz="1028700" rtl="0" fontAlgn="base">
        <a:spcBef>
          <a:spcPct val="20000"/>
        </a:spcBef>
        <a:spcAft>
          <a:spcPct val="0"/>
        </a:spcAft>
        <a:buChar char="–"/>
        <a:defRPr sz="2300">
          <a:solidFill>
            <a:schemeClr val="tx1"/>
          </a:solidFill>
          <a:latin typeface="+mn-lt"/>
        </a:defRPr>
      </a:lvl4pPr>
      <a:lvl5pPr marL="2314575" indent="-257175" algn="l" defTabSz="1028700" rtl="0" fontAlgn="base">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8.e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9.v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13.png"/><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14.png"/><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9.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22.bin"/><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26.vml"/><Relationship Id="rId5" Type="http://schemas.openxmlformats.org/officeDocument/2006/relationships/image" Target="../media/image24.png"/><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24.png"/><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28.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9.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30.v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26.jpeg"/><Relationship Id="rId5" Type="http://schemas.openxmlformats.org/officeDocument/2006/relationships/hyperlink" Target="mailto:Fiachra.Mccloughlin@umacs.co.uk" TargetMode="External"/><Relationship Id="rId4" Type="http://schemas.openxmlformats.org/officeDocument/2006/relationships/hyperlink" Target="mailto:Edward.Tredger@umacs.co.uk"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oleObject" Target="../embeddings/oleObject4.bin"/><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6.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2" name="Group 4"/>
          <p:cNvGrpSpPr>
            <a:grpSpLocks/>
          </p:cNvGrpSpPr>
          <p:nvPr/>
        </p:nvGrpSpPr>
        <p:grpSpPr bwMode="auto">
          <a:xfrm>
            <a:off x="400050" y="6324600"/>
            <a:ext cx="10013950" cy="893763"/>
            <a:chOff x="252" y="3984"/>
            <a:chExt cx="6308" cy="563"/>
          </a:xfrm>
        </p:grpSpPr>
        <p:grpSp>
          <p:nvGrpSpPr>
            <p:cNvPr id="32773" name="Group 5"/>
            <p:cNvGrpSpPr>
              <a:grpSpLocks/>
            </p:cNvGrpSpPr>
            <p:nvPr/>
          </p:nvGrpSpPr>
          <p:grpSpPr bwMode="auto">
            <a:xfrm>
              <a:off x="5716" y="3984"/>
              <a:ext cx="844" cy="563"/>
              <a:chOff x="5716" y="3984"/>
              <a:chExt cx="844" cy="563"/>
            </a:xfrm>
          </p:grpSpPr>
          <p:graphicFrame>
            <p:nvGraphicFramePr>
              <p:cNvPr id="32774" name="Object 6"/>
              <p:cNvGraphicFramePr>
                <a:graphicFrameLocks noChangeAspect="1"/>
              </p:cNvGraphicFramePr>
              <p:nvPr/>
            </p:nvGraphicFramePr>
            <p:xfrm>
              <a:off x="5961" y="4117"/>
              <a:ext cx="341" cy="317"/>
            </p:xfrm>
            <a:graphic>
              <a:graphicData uri="http://schemas.openxmlformats.org/presentationml/2006/ole">
                <p:oleObj spid="_x0000_s32830" name="Bitmap Image" r:id="rId4" imgW="4401164" imgH="4409524" progId="PBrush">
                  <p:embed/>
                </p:oleObj>
              </a:graphicData>
            </a:graphic>
          </p:graphicFrame>
          <p:sp>
            <p:nvSpPr>
              <p:cNvPr id="32775"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2776"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32777" name="Group 9"/>
            <p:cNvGrpSpPr>
              <a:grpSpLocks/>
            </p:cNvGrpSpPr>
            <p:nvPr/>
          </p:nvGrpSpPr>
          <p:grpSpPr bwMode="auto">
            <a:xfrm flipH="1">
              <a:off x="306" y="4139"/>
              <a:ext cx="5307" cy="45"/>
              <a:chOff x="340" y="4065"/>
              <a:chExt cx="4626" cy="45"/>
            </a:xfrm>
          </p:grpSpPr>
          <p:sp>
            <p:nvSpPr>
              <p:cNvPr id="32778"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2779"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2780" name="Text Box 12"/>
            <p:cNvSpPr txBox="1">
              <a:spLocks noChangeArrowheads="1"/>
            </p:cNvSpPr>
            <p:nvPr/>
          </p:nvSpPr>
          <p:spPr bwMode="auto">
            <a:xfrm>
              <a:off x="252" y="4256"/>
              <a:ext cx="2368" cy="154"/>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dirty="0"/>
                <a:t>Underwriting Management and Actuarial Consultancy Services  </a:t>
              </a:r>
            </a:p>
            <a:p>
              <a:pPr defTabSz="1028700">
                <a:lnSpc>
                  <a:spcPts val="600"/>
                </a:lnSpc>
                <a:tabLst>
                  <a:tab pos="3949700" algn="l"/>
                </a:tabLst>
              </a:pPr>
              <a:endParaRPr lang="en-US" sz="1000" dirty="0">
                <a:latin typeface="Lucida Calligraphy" pitchFamily="66" charset="0"/>
              </a:endParaRPr>
            </a:p>
          </p:txBody>
        </p:sp>
      </p:grpSp>
      <p:sp>
        <p:nvSpPr>
          <p:cNvPr id="32781" name="Rectangle 13"/>
          <p:cNvSpPr>
            <a:spLocks noChangeArrowheads="1"/>
          </p:cNvSpPr>
          <p:nvPr/>
        </p:nvSpPr>
        <p:spPr bwMode="auto">
          <a:xfrm>
            <a:off x="414437" y="1264571"/>
            <a:ext cx="8567737" cy="4031873"/>
          </a:xfrm>
          <a:prstGeom prst="rect">
            <a:avLst/>
          </a:prstGeom>
          <a:noFill/>
          <a:ln w="9525">
            <a:noFill/>
            <a:miter lim="800000"/>
            <a:headEnd/>
            <a:tailEnd/>
          </a:ln>
          <a:effectLst/>
        </p:spPr>
        <p:txBody>
          <a:bodyPr lIns="0" tIns="0" rIns="0" bIns="0" anchor="ctr">
            <a:spAutoFit/>
          </a:bodyPr>
          <a:lstStyle/>
          <a:p>
            <a:endParaRPr lang="en-US" dirty="0"/>
          </a:p>
          <a:p>
            <a:pPr lvl="1"/>
            <a:r>
              <a:rPr lang="en-GB" sz="3300" b="1" dirty="0" smtClean="0">
                <a:solidFill>
                  <a:srgbClr val="6E0000"/>
                </a:solidFill>
              </a:rPr>
              <a:t>Practical R in the London Market </a:t>
            </a:r>
            <a:endParaRPr lang="en-US" sz="3300" b="1" dirty="0" smtClean="0">
              <a:solidFill>
                <a:srgbClr val="6E0000"/>
              </a:solidFill>
            </a:endParaRPr>
          </a:p>
          <a:p>
            <a:pPr lvl="1"/>
            <a:endParaRPr lang="en-US" sz="3300" b="1" dirty="0" smtClean="0">
              <a:solidFill>
                <a:srgbClr val="6E0000"/>
              </a:solidFill>
            </a:endParaRPr>
          </a:p>
          <a:p>
            <a:pPr lvl="1"/>
            <a:endParaRPr lang="en-US" sz="2400" b="1" dirty="0" smtClean="0">
              <a:solidFill>
                <a:srgbClr val="6E0000"/>
              </a:solidFill>
            </a:endParaRPr>
          </a:p>
          <a:p>
            <a:pPr lvl="1"/>
            <a:r>
              <a:rPr lang="en-GB" sz="2400" b="1" dirty="0" smtClean="0">
                <a:solidFill>
                  <a:srgbClr val="6E0000"/>
                </a:solidFill>
              </a:rPr>
              <a:t>Fiachra McLoughlin, Ed </a:t>
            </a:r>
            <a:r>
              <a:rPr lang="en-GB" sz="2400" b="1" dirty="0" err="1" smtClean="0">
                <a:solidFill>
                  <a:srgbClr val="6E0000"/>
                </a:solidFill>
              </a:rPr>
              <a:t>Tredger</a:t>
            </a:r>
            <a:endParaRPr lang="en-GB" sz="2400" b="1" dirty="0" smtClean="0">
              <a:solidFill>
                <a:srgbClr val="6E0000"/>
              </a:solidFill>
            </a:endParaRPr>
          </a:p>
          <a:p>
            <a:pPr lvl="1"/>
            <a:endParaRPr lang="en-GB" sz="3200" b="1" dirty="0" smtClean="0">
              <a:solidFill>
                <a:srgbClr val="6E0000"/>
              </a:solidFill>
            </a:endParaRPr>
          </a:p>
          <a:p>
            <a:pPr lvl="1"/>
            <a:endParaRPr lang="en-GB" sz="1000" b="1" dirty="0" smtClean="0">
              <a:solidFill>
                <a:srgbClr val="6E0000"/>
              </a:solidFill>
            </a:endParaRPr>
          </a:p>
          <a:p>
            <a:pPr lvl="1"/>
            <a:r>
              <a:rPr lang="en-GB" sz="3200" b="1" dirty="0" smtClean="0">
                <a:solidFill>
                  <a:srgbClr val="6E0000"/>
                </a:solidFill>
              </a:rPr>
              <a:t>UMACS</a:t>
            </a:r>
          </a:p>
          <a:p>
            <a:pPr lvl="1"/>
            <a:r>
              <a:rPr lang="en-GB" sz="1400" b="1" dirty="0" smtClean="0">
                <a:solidFill>
                  <a:srgbClr val="6E0000"/>
                </a:solidFill>
              </a:rPr>
              <a:t>Underwriting Management and Actuarial Consultancy Services</a:t>
            </a:r>
            <a:endParaRPr lang="en-GB" sz="1400" b="1" dirty="0">
              <a:solidFill>
                <a:srgbClr val="6E0000"/>
              </a:solidFill>
            </a:endParaRPr>
          </a:p>
          <a:p>
            <a:pPr lvl="1"/>
            <a:endParaRPr lang="en-GB" b="1" dirty="0">
              <a:solidFill>
                <a:srgbClr val="6E0000"/>
              </a:solidFill>
            </a:endParaRPr>
          </a:p>
          <a:p>
            <a:pPr lvl="1"/>
            <a:r>
              <a:rPr lang="en-GB" b="1" dirty="0" smtClean="0">
                <a:solidFill>
                  <a:srgbClr val="6E0000"/>
                </a:solidFill>
              </a:rPr>
              <a:t>15 July 2013</a:t>
            </a:r>
            <a:endParaRPr lang="en-US" b="1" dirty="0">
              <a:solidFill>
                <a:srgbClr val="6E0000"/>
              </a:solidFill>
            </a:endParaRPr>
          </a:p>
          <a:p>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6248" y="7594"/>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833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233675" y="1191349"/>
            <a:ext cx="8352928" cy="369332"/>
          </a:xfrm>
          <a:prstGeom prst="rect">
            <a:avLst/>
          </a:prstGeom>
          <a:noFill/>
        </p:spPr>
        <p:txBody>
          <a:bodyPr wrap="square" rtlCol="0">
            <a:spAutoFit/>
          </a:bodyPr>
          <a:lstStyle/>
          <a:p>
            <a:r>
              <a:rPr lang="en-GB" sz="1800" b="1" dirty="0" smtClean="0">
                <a:solidFill>
                  <a:srgbClr val="000000"/>
                </a:solidFill>
                <a:latin typeface="Lucida Sans" pitchFamily="34" charset="0"/>
              </a:rPr>
              <a:t>Example 1 - ELT simulation</a:t>
            </a:r>
          </a:p>
        </p:txBody>
      </p:sp>
      <p:sp>
        <p:nvSpPr>
          <p:cNvPr id="5" name="Rectangle 4"/>
          <p:cNvSpPr/>
          <p:nvPr/>
        </p:nvSpPr>
        <p:spPr>
          <a:xfrm>
            <a:off x="261796" y="2134711"/>
            <a:ext cx="9537828" cy="3785652"/>
          </a:xfrm>
          <a:prstGeom prst="rect">
            <a:avLst/>
          </a:prstGeom>
        </p:spPr>
        <p:txBody>
          <a:bodyPr wrap="square">
            <a:spAutoFit/>
          </a:bodyPr>
          <a:lstStyle/>
          <a:p>
            <a:pPr marL="457200" indent="-457200">
              <a:buFont typeface="Arial" pitchFamily="34" charset="0"/>
              <a:buChar char="•"/>
            </a:pPr>
            <a:r>
              <a:rPr lang="en-GB" sz="2400" b="1" dirty="0" smtClean="0">
                <a:latin typeface="Lucida Sans" pitchFamily="34" charset="0"/>
              </a:rPr>
              <a:t>AEP and OEP results</a:t>
            </a:r>
          </a:p>
          <a:p>
            <a:endParaRPr lang="en-GB" sz="2400" b="1" dirty="0" smtClean="0">
              <a:latin typeface="Lucida Sans" pitchFamily="34" charset="0"/>
            </a:endParaRPr>
          </a:p>
          <a:p>
            <a:pPr marL="457200" indent="-457200">
              <a:buFont typeface="Arial" pitchFamily="34" charset="0"/>
              <a:buChar char="•"/>
            </a:pPr>
            <a:r>
              <a:rPr lang="en-GB" sz="2400" b="1" dirty="0" smtClean="0">
                <a:latin typeface="Lucida Sans" pitchFamily="34" charset="0"/>
              </a:rPr>
              <a:t>By class, by peril</a:t>
            </a:r>
          </a:p>
          <a:p>
            <a:endParaRPr lang="en-GB" sz="2400" b="1" dirty="0" smtClean="0">
              <a:latin typeface="Lucida Sans" pitchFamily="34" charset="0"/>
            </a:endParaRPr>
          </a:p>
          <a:p>
            <a:pPr marL="457200" indent="-457200">
              <a:buFont typeface="Arial" pitchFamily="34" charset="0"/>
              <a:buChar char="•"/>
            </a:pPr>
            <a:r>
              <a:rPr lang="en-GB" sz="2400" b="1" dirty="0" smtClean="0">
                <a:latin typeface="Lucida Sans" pitchFamily="34" charset="0"/>
              </a:rPr>
              <a:t>Mean, different return periods</a:t>
            </a:r>
          </a:p>
          <a:p>
            <a:endParaRPr lang="en-GB" sz="2400" b="1" dirty="0" smtClean="0">
              <a:latin typeface="Lucida Sans" pitchFamily="34" charset="0"/>
            </a:endParaRPr>
          </a:p>
          <a:p>
            <a:pPr marL="457200" indent="-457200">
              <a:buFont typeface="Arial" pitchFamily="34" charset="0"/>
              <a:buChar char="•"/>
            </a:pPr>
            <a:r>
              <a:rPr lang="en-GB" sz="2400" b="1" dirty="0" smtClean="0">
                <a:latin typeface="Lucida Sans" pitchFamily="34" charset="0"/>
              </a:rPr>
              <a:t>Gross/Net/Final Net</a:t>
            </a:r>
          </a:p>
          <a:p>
            <a:pPr marL="457200" indent="-457200">
              <a:buFont typeface="Arial" pitchFamily="34" charset="0"/>
              <a:buChar char="•"/>
            </a:pPr>
            <a:endParaRPr lang="en-GB" sz="2400" b="1" dirty="0">
              <a:latin typeface="Lucida Sans" pitchFamily="34" charset="0"/>
            </a:endParaRPr>
          </a:p>
          <a:p>
            <a:pPr marL="457200" indent="-457200">
              <a:buFont typeface="Arial" pitchFamily="34" charset="0"/>
              <a:buChar char="•"/>
            </a:pPr>
            <a:r>
              <a:rPr lang="en-GB" sz="2400" b="1" dirty="0" smtClean="0">
                <a:latin typeface="Lucida Sans" pitchFamily="34" charset="0"/>
              </a:rPr>
              <a:t>RI utilisation, ratios </a:t>
            </a:r>
          </a:p>
          <a:p>
            <a:r>
              <a:rPr lang="en-GB" sz="2400" b="1" dirty="0" smtClean="0">
                <a:latin typeface="Lucida Sans" pitchFamily="34" charset="0"/>
              </a:rPr>
              <a:t>      and exhaustion</a:t>
            </a:r>
            <a:endParaRPr lang="en-GB" sz="2400" b="1" dirty="0">
              <a:latin typeface="Lucida Sans"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26700892"/>
              </p:ext>
            </p:extLst>
          </p:nvPr>
        </p:nvGraphicFramePr>
        <p:xfrm>
          <a:off x="6103068" y="1241870"/>
          <a:ext cx="4344482" cy="5118961"/>
        </p:xfrm>
        <a:graphic>
          <a:graphicData uri="http://schemas.openxmlformats.org/drawingml/2006/table">
            <a:tbl>
              <a:tblPr>
                <a:tableStyleId>{5C22544A-7EE6-4342-B048-85BDC9FD1C3A}</a:tableStyleId>
              </a:tblPr>
              <a:tblGrid>
                <a:gridCol w="556094"/>
                <a:gridCol w="556094"/>
                <a:gridCol w="556094"/>
                <a:gridCol w="556094"/>
                <a:gridCol w="706702"/>
                <a:gridCol w="706702"/>
                <a:gridCol w="706702"/>
              </a:tblGrid>
              <a:tr h="246521">
                <a:tc>
                  <a:txBody>
                    <a:bodyPr/>
                    <a:lstStyle/>
                    <a:p>
                      <a:pPr algn="l" fontAlgn="b"/>
                      <a:r>
                        <a:rPr lang="en-GB" sz="1100" u="none" strike="noStrike" dirty="0">
                          <a:effectLst/>
                        </a:rPr>
                        <a:t>Region</a:t>
                      </a:r>
                      <a:endParaRPr lang="en-GB" sz="1100" b="0" i="0" u="none" strike="noStrike" dirty="0">
                        <a:solidFill>
                          <a:srgbClr val="000000"/>
                        </a:solidFill>
                        <a:effectLst/>
                        <a:latin typeface="Calibri"/>
                      </a:endParaRPr>
                    </a:p>
                  </a:txBody>
                  <a:tcPr marL="9525" marR="9525" marT="9525" marB="0" anchor="b"/>
                </a:tc>
                <a:tc>
                  <a:txBody>
                    <a:bodyPr/>
                    <a:lstStyle/>
                    <a:p>
                      <a:pPr algn="l" fontAlgn="b"/>
                      <a:r>
                        <a:rPr lang="en-GB" sz="1100" u="none" strike="noStrike">
                          <a:effectLst/>
                        </a:rPr>
                        <a:t>Peril</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Class</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Year</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Gross</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Net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Final Net</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46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46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46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2</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307,682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307,682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307,682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3</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28,077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28,077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28,077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4</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5,883,232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5,000,000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5,176,646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dirty="0">
                          <a:effectLst/>
                        </a:rPr>
                        <a:t>5</a:t>
                      </a:r>
                      <a:endParaRPr lang="en-GB" sz="1100" b="0" i="0" u="none" strike="noStrike" dirty="0">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6</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7</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8</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9</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10</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11</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r>
              <a:tr h="389559">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12</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0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0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0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13</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343,970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343,970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343,970 </a:t>
                      </a:r>
                      <a:endParaRPr lang="en-GB" sz="1100" b="0" i="0" u="none" strike="noStrike">
                        <a:solidFill>
                          <a:srgbClr val="000000"/>
                        </a:solidFill>
                        <a:effectLst/>
                        <a:latin typeface="Calibri"/>
                      </a:endParaRPr>
                    </a:p>
                  </a:txBody>
                  <a:tcPr marL="9525" marR="9525" marT="9525" marB="0" anchor="b"/>
                </a:tc>
              </a:tr>
              <a:tr h="344837">
                <a:tc>
                  <a:txBody>
                    <a:bodyPr/>
                    <a:lstStyle/>
                    <a:p>
                      <a:pPr algn="l" fontAlgn="b"/>
                      <a:r>
                        <a:rPr lang="en-GB" sz="1100" u="none" strike="noStrike">
                          <a:effectLst/>
                        </a:rPr>
                        <a:t>UC</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QK</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DF</a:t>
                      </a:r>
                      <a:endParaRPr lang="en-GB" sz="1100" b="0" i="0" u="none" strike="noStrike">
                        <a:solidFill>
                          <a:srgbClr val="000000"/>
                        </a:solidFill>
                        <a:effectLst/>
                        <a:latin typeface="Calibri"/>
                      </a:endParaRPr>
                    </a:p>
                  </a:txBody>
                  <a:tcPr marL="9525" marR="9525" marT="9525" marB="0" anchor="b"/>
                </a:tc>
                <a:tc>
                  <a:txBody>
                    <a:bodyPr/>
                    <a:lstStyle/>
                    <a:p>
                      <a:pPr algn="r" fontAlgn="b"/>
                      <a:r>
                        <a:rPr lang="en-GB" sz="1100" u="none" strike="noStrike">
                          <a:effectLst/>
                        </a:rPr>
                        <a:t>14</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a:effectLst/>
                        </a:rPr>
                        <a:t>                    -   </a:t>
                      </a:r>
                      <a:endParaRPr lang="en-GB" sz="1100" b="0" i="0" u="none" strike="noStrike">
                        <a:solidFill>
                          <a:srgbClr val="000000"/>
                        </a:solidFill>
                        <a:effectLst/>
                        <a:latin typeface="Calibri"/>
                      </a:endParaRPr>
                    </a:p>
                  </a:txBody>
                  <a:tcPr marL="9525" marR="9525" marT="9525" marB="0" anchor="b"/>
                </a:tc>
                <a:tc>
                  <a:txBody>
                    <a:bodyPr/>
                    <a:lstStyle/>
                    <a:p>
                      <a:pPr algn="l" fontAlgn="b"/>
                      <a:r>
                        <a:rPr lang="en-GB" sz="1100" u="none" strike="noStrike" dirty="0">
                          <a:effectLst/>
                        </a:rPr>
                        <a:t>                    -   </a:t>
                      </a:r>
                      <a:endParaRPr lang="en-GB" sz="1100" b="0" i="0" u="none" strike="noStrike" dirty="0">
                        <a:solidFill>
                          <a:srgbClr val="000000"/>
                        </a:solidFill>
                        <a:effectLst/>
                        <a:latin typeface="Calibri"/>
                      </a:endParaRPr>
                    </a:p>
                  </a:txBody>
                  <a:tcPr marL="9525" marR="9525" marT="9525" marB="0" anchor="b"/>
                </a:tc>
              </a:tr>
            </a:tbl>
          </a:graphicData>
        </a:graphic>
      </p:graphicFrame>
      <p:sp>
        <p:nvSpPr>
          <p:cNvPr id="16" name="TextBox 15"/>
          <p:cNvSpPr txBox="1"/>
          <p:nvPr/>
        </p:nvSpPr>
        <p:spPr>
          <a:xfrm>
            <a:off x="4123371" y="3965898"/>
            <a:ext cx="5040560" cy="584775"/>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Excel        –         2 days</a:t>
            </a:r>
          </a:p>
          <a:p>
            <a:pPr algn="ctr"/>
            <a:r>
              <a:rPr lang="en-GB"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R              –        30 seconds</a:t>
            </a:r>
            <a:endParaRPr lang="en-GB"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2942479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2890"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13" name="TextBox 12"/>
          <p:cNvSpPr txBox="1"/>
          <p:nvPr/>
        </p:nvSpPr>
        <p:spPr>
          <a:xfrm>
            <a:off x="126405" y="1457896"/>
            <a:ext cx="9721080" cy="1815882"/>
          </a:xfrm>
          <a:prstGeom prst="rect">
            <a:avLst/>
          </a:prstGeom>
          <a:noFill/>
        </p:spPr>
        <p:txBody>
          <a:bodyPr wrap="square" rtlCol="0">
            <a:spAutoFit/>
          </a:bodyPr>
          <a:lstStyle/>
          <a:p>
            <a:pPr>
              <a:buFont typeface="Wingdings" pitchFamily="2" charset="2"/>
              <a:buChar char="Ø"/>
            </a:pPr>
            <a:r>
              <a:rPr lang="en-GB" dirty="0" smtClean="0">
                <a:latin typeface="Lucida Sans" pitchFamily="34" charset="0"/>
              </a:rPr>
              <a:t> Problem – how do we price for correlated perils with a common limit/deductible?</a:t>
            </a:r>
          </a:p>
          <a:p>
            <a:pPr>
              <a:buFont typeface="Wingdings" pitchFamily="2" charset="2"/>
              <a:buChar char="Ø"/>
            </a:pPr>
            <a:r>
              <a:rPr lang="en-GB" dirty="0" smtClean="0">
                <a:latin typeface="Lucida Sans" pitchFamily="34" charset="0"/>
              </a:rPr>
              <a:t>Can become very convoluted in Excel trying to apply First Loss scales to account for the correlations…</a:t>
            </a:r>
          </a:p>
          <a:p>
            <a:pPr>
              <a:buFont typeface="Wingdings" pitchFamily="2" charset="2"/>
              <a:buChar char="Ø"/>
            </a:pPr>
            <a:r>
              <a:rPr lang="en-GB" dirty="0" smtClean="0">
                <a:latin typeface="Lucida Sans" pitchFamily="34" charset="0"/>
              </a:rPr>
              <a:t> Simulation a better approach</a:t>
            </a:r>
          </a:p>
          <a:p>
            <a:pPr>
              <a:buFont typeface="Wingdings" pitchFamily="2" charset="2"/>
              <a:buChar char="Ø"/>
            </a:pPr>
            <a:endParaRPr lang="en-GB" dirty="0">
              <a:latin typeface="Lucida Sans" pitchFamily="34" charset="0"/>
            </a:endParaRPr>
          </a:p>
          <a:p>
            <a:pPr>
              <a:buFont typeface="Wingdings" pitchFamily="2" charset="2"/>
              <a:buChar char="Ø"/>
            </a:pPr>
            <a:endParaRPr lang="en-GB" dirty="0" smtClean="0">
              <a:latin typeface="Lucida Sans" pitchFamily="34" charset="0"/>
            </a:endParaRPr>
          </a:p>
          <a:p>
            <a:pPr>
              <a:buFont typeface="Wingdings" pitchFamily="2" charset="2"/>
              <a:buChar char="Ø"/>
            </a:pPr>
            <a:endParaRPr lang="en-GB" dirty="0">
              <a:latin typeface="Lucida Sans" pitchFamily="34" charset="0"/>
            </a:endParaRPr>
          </a:p>
        </p:txBody>
      </p:sp>
    </p:spTree>
    <p:extLst>
      <p:ext uri="{BB962C8B-B14F-4D97-AF65-F5344CB8AC3E}">
        <p14:creationId xmlns:p14="http://schemas.microsoft.com/office/powerpoint/2010/main" xmlns="" val="3564358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3914"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13" name="TextBox 12"/>
          <p:cNvSpPr txBox="1"/>
          <p:nvPr/>
        </p:nvSpPr>
        <p:spPr>
          <a:xfrm>
            <a:off x="126405" y="1457896"/>
            <a:ext cx="9721080" cy="1815882"/>
          </a:xfrm>
          <a:prstGeom prst="rect">
            <a:avLst/>
          </a:prstGeom>
          <a:noFill/>
        </p:spPr>
        <p:txBody>
          <a:bodyPr wrap="square" rtlCol="0">
            <a:spAutoFit/>
          </a:bodyPr>
          <a:lstStyle/>
          <a:p>
            <a:pPr>
              <a:buFont typeface="Wingdings" pitchFamily="2" charset="2"/>
              <a:buChar char="Ø"/>
            </a:pPr>
            <a:r>
              <a:rPr lang="en-GB" dirty="0" smtClean="0">
                <a:latin typeface="Lucida Sans" pitchFamily="34" charset="0"/>
              </a:rPr>
              <a:t> Problem – how do we price for correlated perils with a common limit/deductible?</a:t>
            </a:r>
          </a:p>
          <a:p>
            <a:pPr>
              <a:buFont typeface="Wingdings" pitchFamily="2" charset="2"/>
              <a:buChar char="Ø"/>
            </a:pPr>
            <a:r>
              <a:rPr lang="en-GB" dirty="0" smtClean="0">
                <a:latin typeface="Lucida Sans" pitchFamily="34" charset="0"/>
              </a:rPr>
              <a:t>Can become very convoluted in Excel trying to apply First Loss scales to account for the correlations…</a:t>
            </a:r>
          </a:p>
          <a:p>
            <a:pPr>
              <a:buFont typeface="Wingdings" pitchFamily="2" charset="2"/>
              <a:buChar char="Ø"/>
            </a:pPr>
            <a:r>
              <a:rPr lang="en-GB" dirty="0" smtClean="0">
                <a:latin typeface="Lucida Sans" pitchFamily="34" charset="0"/>
              </a:rPr>
              <a:t> Simulation a better approach</a:t>
            </a:r>
          </a:p>
          <a:p>
            <a:pPr>
              <a:buFont typeface="Wingdings" pitchFamily="2" charset="2"/>
              <a:buChar char="Ø"/>
            </a:pPr>
            <a:endParaRPr lang="en-GB" dirty="0">
              <a:latin typeface="Lucida Sans" pitchFamily="34" charset="0"/>
            </a:endParaRPr>
          </a:p>
          <a:p>
            <a:pPr>
              <a:buFont typeface="Wingdings" pitchFamily="2" charset="2"/>
              <a:buChar char="Ø"/>
            </a:pPr>
            <a:endParaRPr lang="en-GB" dirty="0" smtClean="0">
              <a:latin typeface="Lucida Sans" pitchFamily="34" charset="0"/>
            </a:endParaRPr>
          </a:p>
          <a:p>
            <a:pPr>
              <a:buFont typeface="Wingdings" pitchFamily="2" charset="2"/>
              <a:buChar char="Ø"/>
            </a:pPr>
            <a:endParaRPr lang="en-GB" dirty="0">
              <a:latin typeface="Lucida Sans" pitchFamily="34" charset="0"/>
            </a:endParaRPr>
          </a:p>
        </p:txBody>
      </p:sp>
      <p:pic>
        <p:nvPicPr>
          <p:cNvPr id="292866"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2970064"/>
            <a:ext cx="10207525" cy="25999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58022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697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8" name="Rectangle 7"/>
          <p:cNvSpPr/>
          <p:nvPr/>
        </p:nvSpPr>
        <p:spPr>
          <a:xfrm>
            <a:off x="270420" y="1348769"/>
            <a:ext cx="10081667" cy="2062103"/>
          </a:xfrm>
          <a:prstGeom prst="rect">
            <a:avLst/>
          </a:prstGeom>
        </p:spPr>
        <p:txBody>
          <a:bodyPr wrap="square">
            <a:spAutoFit/>
          </a:bodyPr>
          <a:lstStyle/>
          <a:p>
            <a:pPr marL="285750" indent="-285750">
              <a:buFont typeface="Arial" pitchFamily="34" charset="0"/>
              <a:buChar char="•"/>
            </a:pPr>
            <a:r>
              <a:rPr lang="en-GB" dirty="0">
                <a:latin typeface="Lucida Sans" pitchFamily="34" charset="0"/>
              </a:rPr>
              <a:t>Two correlated perils (PD and BI) with a common policy </a:t>
            </a:r>
            <a:r>
              <a:rPr lang="en-GB" dirty="0" smtClean="0">
                <a:latin typeface="Lucida Sans" pitchFamily="34" charset="0"/>
              </a:rPr>
              <a:t>limit</a:t>
            </a:r>
          </a:p>
          <a:p>
            <a:pPr marL="285750" indent="-285750">
              <a:buFont typeface="Arial" pitchFamily="34" charset="0"/>
              <a:buChar char="•"/>
            </a:pPr>
            <a:r>
              <a:rPr lang="en-GB" dirty="0">
                <a:latin typeface="Lucida Sans" pitchFamily="34" charset="0"/>
              </a:rPr>
              <a:t>Each has its own TIV, MPL, </a:t>
            </a:r>
            <a:r>
              <a:rPr lang="en-GB" dirty="0" err="1">
                <a:latin typeface="Lucida Sans" pitchFamily="34" charset="0"/>
              </a:rPr>
              <a:t>freq</a:t>
            </a:r>
            <a:r>
              <a:rPr lang="en-GB" dirty="0">
                <a:latin typeface="Lucida Sans" pitchFamily="34" charset="0"/>
              </a:rPr>
              <a:t> and severity distribution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We run 100k </a:t>
            </a:r>
            <a:r>
              <a:rPr lang="en-GB" dirty="0" err="1">
                <a:latin typeface="Lucida Sans" pitchFamily="34" charset="0"/>
              </a:rPr>
              <a:t>sims</a:t>
            </a:r>
            <a:r>
              <a:rPr lang="en-GB" dirty="0">
                <a:latin typeface="Lucida Sans" pitchFamily="34" charset="0"/>
              </a:rPr>
              <a:t> and correlate the </a:t>
            </a:r>
            <a:r>
              <a:rPr lang="en-GB" dirty="0" smtClean="0">
                <a:latin typeface="Lucida Sans" pitchFamily="34" charset="0"/>
              </a:rPr>
              <a:t>distributions, </a:t>
            </a:r>
            <a:r>
              <a:rPr lang="en-GB" dirty="0">
                <a:latin typeface="Lucida Sans" pitchFamily="34" charset="0"/>
              </a:rPr>
              <a:t>then apply the policy limit to the sum of the losses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Outputs show </a:t>
            </a:r>
            <a:r>
              <a:rPr lang="en-GB" dirty="0" smtClean="0">
                <a:latin typeface="Lucida Sans" pitchFamily="34" charset="0"/>
              </a:rPr>
              <a:t>individual </a:t>
            </a:r>
            <a:r>
              <a:rPr lang="en-GB" dirty="0">
                <a:latin typeface="Lucida Sans" pitchFamily="34" charset="0"/>
              </a:rPr>
              <a:t>(marginal) </a:t>
            </a:r>
            <a:r>
              <a:rPr lang="en-GB" dirty="0" err="1">
                <a:latin typeface="Lucida Sans" pitchFamily="34" charset="0"/>
              </a:rPr>
              <a:t>freq</a:t>
            </a:r>
            <a:r>
              <a:rPr lang="en-GB" dirty="0">
                <a:latin typeface="Lucida Sans" pitchFamily="34" charset="0"/>
              </a:rPr>
              <a:t> and severity as well as combined FGU and loss to the layer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Accounting for the correlation structure is very hard to achieve without simulation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VBA simulations are much longer, verbose and the statistical abilities more limited  </a:t>
            </a:r>
          </a:p>
        </p:txBody>
      </p:sp>
    </p:spTree>
    <p:extLst>
      <p:ext uri="{BB962C8B-B14F-4D97-AF65-F5344CB8AC3E}">
        <p14:creationId xmlns:p14="http://schemas.microsoft.com/office/powerpoint/2010/main" xmlns="" val="260198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9356"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6" name="Rectangle 5"/>
          <p:cNvSpPr/>
          <p:nvPr/>
        </p:nvSpPr>
        <p:spPr>
          <a:xfrm>
            <a:off x="305247" y="3531612"/>
            <a:ext cx="9361710" cy="1569660"/>
          </a:xfrm>
          <a:prstGeom prst="rect">
            <a:avLst/>
          </a:prstGeom>
          <a:solidFill>
            <a:schemeClr val="accent6">
              <a:lumMod val="40000"/>
              <a:lumOff val="60000"/>
            </a:schemeClr>
          </a:solidFill>
        </p:spPr>
        <p:txBody>
          <a:bodyPr wrap="square">
            <a:spAutoFit/>
          </a:bodyPr>
          <a:lstStyle/>
          <a:p>
            <a:r>
              <a:rPr lang="en-GB" dirty="0">
                <a:latin typeface="Lucida Sans" pitchFamily="34" charset="0"/>
              </a:rPr>
              <a:t>#1. Create list of correlation matrices</a:t>
            </a:r>
          </a:p>
          <a:p>
            <a:r>
              <a:rPr lang="en-GB" b="1" dirty="0">
                <a:latin typeface="Lucida Sans" pitchFamily="34" charset="0"/>
              </a:rPr>
              <a:t>S &lt;- </a:t>
            </a:r>
            <a:r>
              <a:rPr lang="en-GB" b="1" dirty="0" err="1">
                <a:latin typeface="Lucida Sans" pitchFamily="34" charset="0"/>
              </a:rPr>
              <a:t>lapply</a:t>
            </a:r>
            <a:r>
              <a:rPr lang="en-GB" b="1" dirty="0">
                <a:latin typeface="Lucida Sans" pitchFamily="34" charset="0"/>
              </a:rPr>
              <a:t>(rankCorrel,CorrelMatrix2way)</a:t>
            </a:r>
          </a:p>
          <a:p>
            <a:r>
              <a:rPr lang="en-GB" dirty="0">
                <a:latin typeface="Lucida Sans" pitchFamily="34" charset="0"/>
              </a:rPr>
              <a:t>#List of paired </a:t>
            </a:r>
            <a:r>
              <a:rPr lang="en-GB" dirty="0" err="1">
                <a:latin typeface="Lucida Sans" pitchFamily="34" charset="0"/>
              </a:rPr>
              <a:t>gaussian</a:t>
            </a:r>
            <a:r>
              <a:rPr lang="en-GB" dirty="0">
                <a:latin typeface="Lucida Sans" pitchFamily="34" charset="0"/>
              </a:rPr>
              <a:t> variables</a:t>
            </a:r>
          </a:p>
          <a:p>
            <a:r>
              <a:rPr lang="en-GB" b="1" dirty="0">
                <a:latin typeface="Lucida Sans" pitchFamily="34" charset="0"/>
              </a:rPr>
              <a:t>AB &lt;- </a:t>
            </a:r>
            <a:r>
              <a:rPr lang="en-GB" b="1" dirty="0" err="1">
                <a:latin typeface="Lucida Sans" pitchFamily="34" charset="0"/>
              </a:rPr>
              <a:t>mapply</a:t>
            </a:r>
            <a:r>
              <a:rPr lang="en-GB" b="1" dirty="0">
                <a:latin typeface="Lucida Sans" pitchFamily="34" charset="0"/>
              </a:rPr>
              <a:t>(</a:t>
            </a:r>
            <a:r>
              <a:rPr lang="en-GB" b="1" dirty="0" err="1">
                <a:latin typeface="Lucida Sans" pitchFamily="34" charset="0"/>
              </a:rPr>
              <a:t>rmvnorm,mean</a:t>
            </a:r>
            <a:r>
              <a:rPr lang="en-GB" b="1" dirty="0">
                <a:latin typeface="Lucida Sans" pitchFamily="34" charset="0"/>
              </a:rPr>
              <a:t>=list(c(0,0)),sig=</a:t>
            </a:r>
            <a:r>
              <a:rPr lang="en-GB" b="1" dirty="0" err="1">
                <a:latin typeface="Lucida Sans" pitchFamily="34" charset="0"/>
              </a:rPr>
              <a:t>S,n</a:t>
            </a:r>
            <a:r>
              <a:rPr lang="en-GB" b="1" dirty="0">
                <a:latin typeface="Lucida Sans" pitchFamily="34" charset="0"/>
              </a:rPr>
              <a:t>=N,SIMPLIFY=FALSE)</a:t>
            </a:r>
          </a:p>
          <a:p>
            <a:r>
              <a:rPr lang="en-GB" dirty="0">
                <a:latin typeface="Lucida Sans" pitchFamily="34" charset="0"/>
              </a:rPr>
              <a:t>#Map back to [0,1]x[0,1]</a:t>
            </a:r>
          </a:p>
          <a:p>
            <a:r>
              <a:rPr lang="en-GB" b="1" dirty="0">
                <a:latin typeface="Lucida Sans" pitchFamily="34" charset="0"/>
              </a:rPr>
              <a:t>U &lt;- </a:t>
            </a:r>
            <a:r>
              <a:rPr lang="en-GB" b="1" dirty="0" err="1">
                <a:latin typeface="Lucida Sans" pitchFamily="34" charset="0"/>
              </a:rPr>
              <a:t>lapply</a:t>
            </a:r>
            <a:r>
              <a:rPr lang="en-GB" b="1" dirty="0">
                <a:latin typeface="Lucida Sans" pitchFamily="34" charset="0"/>
              </a:rPr>
              <a:t>(</a:t>
            </a:r>
            <a:r>
              <a:rPr lang="en-GB" b="1" dirty="0" err="1">
                <a:latin typeface="Lucida Sans" pitchFamily="34" charset="0"/>
              </a:rPr>
              <a:t>AB,pnorm</a:t>
            </a:r>
            <a:r>
              <a:rPr lang="en-GB" b="1" dirty="0">
                <a:latin typeface="Lucida Sans" pitchFamily="34" charset="0"/>
              </a:rPr>
              <a:t>)</a:t>
            </a:r>
          </a:p>
        </p:txBody>
      </p:sp>
      <p:sp>
        <p:nvSpPr>
          <p:cNvPr id="7" name="Rectangle 6"/>
          <p:cNvSpPr/>
          <p:nvPr/>
        </p:nvSpPr>
        <p:spPr>
          <a:xfrm>
            <a:off x="291147" y="5346328"/>
            <a:ext cx="9752456" cy="584775"/>
          </a:xfrm>
          <a:prstGeom prst="rect">
            <a:avLst/>
          </a:prstGeom>
        </p:spPr>
        <p:txBody>
          <a:bodyPr wrap="square">
            <a:spAutoFit/>
          </a:bodyPr>
          <a:lstStyle/>
          <a:p>
            <a:r>
              <a:rPr lang="en-GB" dirty="0">
                <a:latin typeface="Lucida Sans" pitchFamily="34" charset="0"/>
              </a:rPr>
              <a:t>These 3 lines do 100k </a:t>
            </a:r>
            <a:r>
              <a:rPr lang="en-GB" dirty="0" err="1">
                <a:latin typeface="Lucida Sans" pitchFamily="34" charset="0"/>
              </a:rPr>
              <a:t>sims</a:t>
            </a:r>
            <a:r>
              <a:rPr lang="en-GB" dirty="0">
                <a:latin typeface="Lucida Sans" pitchFamily="34" charset="0"/>
              </a:rPr>
              <a:t> of paired rank-correlated variables</a:t>
            </a:r>
            <a:r>
              <a:rPr lang="en-GB" i="1" dirty="0">
                <a:latin typeface="Lucida Sans" pitchFamily="34" charset="0"/>
              </a:rPr>
              <a:t>, for each location</a:t>
            </a:r>
            <a:r>
              <a:rPr lang="en-GB" dirty="0">
                <a:latin typeface="Lucida Sans" pitchFamily="34" charset="0"/>
              </a:rPr>
              <a:t>, using a Gaussian Copula in &lt;1 second </a:t>
            </a:r>
          </a:p>
        </p:txBody>
      </p:sp>
      <p:sp>
        <p:nvSpPr>
          <p:cNvPr id="8" name="Rectangle 7"/>
          <p:cNvSpPr/>
          <p:nvPr/>
        </p:nvSpPr>
        <p:spPr>
          <a:xfrm>
            <a:off x="270420" y="1348769"/>
            <a:ext cx="10081667" cy="2062103"/>
          </a:xfrm>
          <a:prstGeom prst="rect">
            <a:avLst/>
          </a:prstGeom>
        </p:spPr>
        <p:txBody>
          <a:bodyPr wrap="square">
            <a:spAutoFit/>
          </a:bodyPr>
          <a:lstStyle/>
          <a:p>
            <a:pPr marL="285750" indent="-285750">
              <a:buFont typeface="Arial" pitchFamily="34" charset="0"/>
              <a:buChar char="•"/>
            </a:pPr>
            <a:r>
              <a:rPr lang="en-GB" dirty="0">
                <a:latin typeface="Lucida Sans" pitchFamily="34" charset="0"/>
              </a:rPr>
              <a:t>Two correlated perils (PD and BI) with a common policy </a:t>
            </a:r>
            <a:r>
              <a:rPr lang="en-GB" dirty="0" smtClean="0">
                <a:latin typeface="Lucida Sans" pitchFamily="34" charset="0"/>
              </a:rPr>
              <a:t>limit</a:t>
            </a:r>
          </a:p>
          <a:p>
            <a:pPr marL="285750" indent="-285750">
              <a:buFont typeface="Arial" pitchFamily="34" charset="0"/>
              <a:buChar char="•"/>
            </a:pPr>
            <a:r>
              <a:rPr lang="en-GB" dirty="0">
                <a:latin typeface="Lucida Sans" pitchFamily="34" charset="0"/>
              </a:rPr>
              <a:t>Each has its own TIV, MPL, </a:t>
            </a:r>
            <a:r>
              <a:rPr lang="en-GB" dirty="0" err="1">
                <a:latin typeface="Lucida Sans" pitchFamily="34" charset="0"/>
              </a:rPr>
              <a:t>freq</a:t>
            </a:r>
            <a:r>
              <a:rPr lang="en-GB" dirty="0">
                <a:latin typeface="Lucida Sans" pitchFamily="34" charset="0"/>
              </a:rPr>
              <a:t> and severity distribution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We run 100k </a:t>
            </a:r>
            <a:r>
              <a:rPr lang="en-GB" dirty="0" err="1">
                <a:latin typeface="Lucida Sans" pitchFamily="34" charset="0"/>
              </a:rPr>
              <a:t>sims</a:t>
            </a:r>
            <a:r>
              <a:rPr lang="en-GB" dirty="0">
                <a:latin typeface="Lucida Sans" pitchFamily="34" charset="0"/>
              </a:rPr>
              <a:t> and correlate the </a:t>
            </a:r>
            <a:r>
              <a:rPr lang="en-GB" dirty="0" smtClean="0">
                <a:latin typeface="Lucida Sans" pitchFamily="34" charset="0"/>
              </a:rPr>
              <a:t>distributions</a:t>
            </a:r>
            <a:r>
              <a:rPr lang="en-GB" dirty="0">
                <a:latin typeface="Lucida Sans" pitchFamily="34" charset="0"/>
              </a:rPr>
              <a:t>, then apply the policy limit to the sum of the losses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Outputs show </a:t>
            </a:r>
            <a:r>
              <a:rPr lang="en-GB" dirty="0" smtClean="0">
                <a:latin typeface="Lucida Sans" pitchFamily="34" charset="0"/>
              </a:rPr>
              <a:t>individual </a:t>
            </a:r>
            <a:r>
              <a:rPr lang="en-GB" dirty="0">
                <a:latin typeface="Lucida Sans" pitchFamily="34" charset="0"/>
              </a:rPr>
              <a:t>(marginal) </a:t>
            </a:r>
            <a:r>
              <a:rPr lang="en-GB" dirty="0" err="1">
                <a:latin typeface="Lucida Sans" pitchFamily="34" charset="0"/>
              </a:rPr>
              <a:t>freq</a:t>
            </a:r>
            <a:r>
              <a:rPr lang="en-GB" dirty="0">
                <a:latin typeface="Lucida Sans" pitchFamily="34" charset="0"/>
              </a:rPr>
              <a:t> and severity as well as combined FGU and loss to the layer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Accounting for the correlation structure is very hard to achieve without simulation </a:t>
            </a:r>
            <a:endParaRPr lang="en-GB" dirty="0" smtClean="0">
              <a:latin typeface="Lucida Sans" pitchFamily="34" charset="0"/>
            </a:endParaRPr>
          </a:p>
          <a:p>
            <a:pPr marL="285750" indent="-285750">
              <a:buFont typeface="Arial" pitchFamily="34" charset="0"/>
              <a:buChar char="•"/>
            </a:pPr>
            <a:r>
              <a:rPr lang="en-GB" dirty="0">
                <a:latin typeface="Lucida Sans" pitchFamily="34" charset="0"/>
              </a:rPr>
              <a:t>VBA simulations are much longer, verbose and the statistical abilities more limited  </a:t>
            </a:r>
          </a:p>
        </p:txBody>
      </p:sp>
    </p:spTree>
    <p:extLst>
      <p:ext uri="{BB962C8B-B14F-4D97-AF65-F5344CB8AC3E}">
        <p14:creationId xmlns:p14="http://schemas.microsoft.com/office/powerpoint/2010/main" xmlns="" val="855526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595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pic>
        <p:nvPicPr>
          <p:cNvPr id="295938" name="Picture 2" descr="C:\Users\edward.UMACS\Desktop\R Talk\PD BI example\Rplot.jpe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32977" y="1688547"/>
            <a:ext cx="5321548" cy="3939710"/>
          </a:xfrm>
          <a:prstGeom prst="rect">
            <a:avLst/>
          </a:prstGeom>
          <a:noFill/>
          <a:extLst>
            <a:ext uri="{909E8E84-426E-40DD-AFC4-6F175D3DCCD1}">
              <a14:hiddenFill xmlns:a14="http://schemas.microsoft.com/office/drawing/2010/main" xmlns="">
                <a:solidFill>
                  <a:srgbClr val="FFFFFF"/>
                </a:solidFill>
              </a14:hiddenFill>
            </a:ext>
          </a:extLst>
        </p:spPr>
      </p:pic>
      <p:pic>
        <p:nvPicPr>
          <p:cNvPr id="295949" name="Picture 13" descr="C:\Users\edward.UMACS\Desktop\R Talk\PD BI example\Loc6 Gross.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46583" y="1300965"/>
            <a:ext cx="3648075" cy="4714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26477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a:solidFill>
                  <a:srgbClr val="6E0000"/>
                </a:solidFill>
              </a:rPr>
              <a:t>Pricing example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343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pic>
        <p:nvPicPr>
          <p:cNvPr id="273418" name="Picture 10" descr="C:\Users\edward.UMACS\Desktop\R Talk\PD BI example\Rplot01.jpe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32237" y="1601912"/>
            <a:ext cx="5574318" cy="3720758"/>
          </a:xfrm>
          <a:prstGeom prst="rect">
            <a:avLst/>
          </a:prstGeom>
          <a:noFill/>
          <a:extLst>
            <a:ext uri="{909E8E84-426E-40DD-AFC4-6F175D3DCCD1}">
              <a14:hiddenFill xmlns:a14="http://schemas.microsoft.com/office/drawing/2010/main" xmlns="">
                <a:solidFill>
                  <a:srgbClr val="FFFFFF"/>
                </a:solidFill>
              </a14:hiddenFill>
            </a:ext>
          </a:extLst>
        </p:spPr>
      </p:pic>
      <p:pic>
        <p:nvPicPr>
          <p:cNvPr id="273429" name="Picture 21" descr="C:\Users\edward.UMACS\Desktop\R Talk\PD BI example\Loc6 Net.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7082" y="1020724"/>
            <a:ext cx="3648075" cy="4714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2570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Fitting to expert judgement</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445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5" name="TextBox 4"/>
          <p:cNvSpPr txBox="1"/>
          <p:nvPr/>
        </p:nvSpPr>
        <p:spPr>
          <a:xfrm>
            <a:off x="373154" y="1161990"/>
            <a:ext cx="9834371" cy="1477328"/>
          </a:xfrm>
          <a:prstGeom prst="rect">
            <a:avLst/>
          </a:prstGeom>
          <a:noFill/>
        </p:spPr>
        <p:txBody>
          <a:bodyPr wrap="square" rtlCol="0">
            <a:spAutoFit/>
          </a:bodyPr>
          <a:lstStyle/>
          <a:p>
            <a:r>
              <a:rPr lang="en-GB" sz="1800" dirty="0" smtClean="0"/>
              <a:t>User is prompted for severity and frequency percentiles and other inputs</a:t>
            </a:r>
          </a:p>
          <a:p>
            <a:endParaRPr lang="en-GB" sz="1800" dirty="0" smtClean="0"/>
          </a:p>
          <a:p>
            <a:endParaRPr lang="en-GB" sz="1800" dirty="0" smtClean="0"/>
          </a:p>
          <a:p>
            <a:r>
              <a:rPr lang="en-GB" sz="1800" dirty="0" err="1">
                <a:solidFill>
                  <a:srgbClr val="0070C0"/>
                </a:solidFill>
              </a:rPr>
              <a:t>n_sev_tmp</a:t>
            </a:r>
            <a:r>
              <a:rPr lang="en-GB" sz="1800" dirty="0">
                <a:solidFill>
                  <a:srgbClr val="0070C0"/>
                </a:solidFill>
              </a:rPr>
              <a:t> &lt;- </a:t>
            </a:r>
            <a:r>
              <a:rPr lang="en-GB" sz="1800" dirty="0" err="1">
                <a:solidFill>
                  <a:srgbClr val="0070C0"/>
                </a:solidFill>
              </a:rPr>
              <a:t>readline</a:t>
            </a:r>
            <a:r>
              <a:rPr lang="en-GB" sz="1800" dirty="0">
                <a:solidFill>
                  <a:srgbClr val="0070C0"/>
                </a:solidFill>
              </a:rPr>
              <a:t>(prompt="How many severity percentiles do you have?   ")</a:t>
            </a:r>
          </a:p>
          <a:p>
            <a:endParaRPr lang="en-GB" sz="1800" dirty="0"/>
          </a:p>
        </p:txBody>
      </p:sp>
    </p:spTree>
    <p:extLst>
      <p:ext uri="{BB962C8B-B14F-4D97-AF65-F5344CB8AC3E}">
        <p14:creationId xmlns:p14="http://schemas.microsoft.com/office/powerpoint/2010/main" xmlns="" val="3002570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Fitting to expert judgement</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5483"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5" name="TextBox 4"/>
          <p:cNvSpPr txBox="1"/>
          <p:nvPr/>
        </p:nvSpPr>
        <p:spPr>
          <a:xfrm>
            <a:off x="373154" y="1161990"/>
            <a:ext cx="9834371" cy="3139321"/>
          </a:xfrm>
          <a:prstGeom prst="rect">
            <a:avLst/>
          </a:prstGeom>
          <a:noFill/>
        </p:spPr>
        <p:txBody>
          <a:bodyPr wrap="square" rtlCol="0">
            <a:spAutoFit/>
          </a:bodyPr>
          <a:lstStyle/>
          <a:p>
            <a:r>
              <a:rPr lang="en-GB" sz="1800" dirty="0" smtClean="0">
                <a:latin typeface="Lucida Sans" pitchFamily="34" charset="0"/>
              </a:rPr>
              <a:t>User is prompted for severity and frequency percentiles</a:t>
            </a:r>
          </a:p>
          <a:p>
            <a:endParaRPr lang="en-GB" sz="1800" dirty="0" smtClean="0"/>
          </a:p>
          <a:p>
            <a:endParaRPr lang="en-GB" sz="1800" dirty="0" smtClean="0"/>
          </a:p>
          <a:p>
            <a:r>
              <a:rPr lang="en-GB" sz="1800" dirty="0" err="1">
                <a:solidFill>
                  <a:srgbClr val="0070C0"/>
                </a:solidFill>
              </a:rPr>
              <a:t>n_sev_tmp</a:t>
            </a:r>
            <a:r>
              <a:rPr lang="en-GB" sz="1800" dirty="0">
                <a:solidFill>
                  <a:srgbClr val="0070C0"/>
                </a:solidFill>
              </a:rPr>
              <a:t> &lt;- </a:t>
            </a:r>
            <a:r>
              <a:rPr lang="en-GB" sz="1800" dirty="0" err="1">
                <a:solidFill>
                  <a:srgbClr val="0070C0"/>
                </a:solidFill>
              </a:rPr>
              <a:t>readline</a:t>
            </a:r>
            <a:r>
              <a:rPr lang="en-GB" sz="1800" dirty="0">
                <a:solidFill>
                  <a:srgbClr val="0070C0"/>
                </a:solidFill>
              </a:rPr>
              <a:t>(prompt="How many severity percentiles do you have?   ")</a:t>
            </a:r>
          </a:p>
          <a:p>
            <a:endParaRPr lang="en-GB" sz="1800" dirty="0"/>
          </a:p>
          <a:p>
            <a:r>
              <a:rPr lang="en-GB" sz="1800" dirty="0" smtClean="0">
                <a:latin typeface="Lucida Sans" pitchFamily="34" charset="0"/>
              </a:rPr>
              <a:t>R fits a </a:t>
            </a:r>
            <a:r>
              <a:rPr lang="en-GB" sz="1800" dirty="0" err="1" smtClean="0">
                <a:latin typeface="Lucida Sans" pitchFamily="34" charset="0"/>
              </a:rPr>
              <a:t>freq</a:t>
            </a:r>
            <a:r>
              <a:rPr lang="en-GB" sz="1800" dirty="0" smtClean="0">
                <a:latin typeface="Lucida Sans" pitchFamily="34" charset="0"/>
              </a:rPr>
              <a:t> severity model e.g. </a:t>
            </a:r>
            <a:r>
              <a:rPr lang="en-GB" sz="1800" dirty="0" err="1" smtClean="0">
                <a:latin typeface="Lucida Sans" pitchFamily="34" charset="0"/>
              </a:rPr>
              <a:t>Neg</a:t>
            </a:r>
            <a:r>
              <a:rPr lang="en-GB" sz="1800" dirty="0" smtClean="0">
                <a:latin typeface="Lucida Sans" pitchFamily="34" charset="0"/>
              </a:rPr>
              <a:t> Binomial and Severity from a selection (</a:t>
            </a:r>
            <a:r>
              <a:rPr lang="en-GB" sz="1800" dirty="0" err="1" smtClean="0">
                <a:latin typeface="Lucida Sans" pitchFamily="34" charset="0"/>
              </a:rPr>
              <a:t>LogNormal</a:t>
            </a:r>
            <a:r>
              <a:rPr lang="en-GB" sz="1800" dirty="0" smtClean="0">
                <a:latin typeface="Lucida Sans" pitchFamily="34" charset="0"/>
              </a:rPr>
              <a:t>/Pareto/GPD/Gamma </a:t>
            </a:r>
            <a:r>
              <a:rPr lang="en-GB" sz="1800" dirty="0" err="1" smtClean="0">
                <a:latin typeface="Lucida Sans" pitchFamily="34" charset="0"/>
              </a:rPr>
              <a:t>etc</a:t>
            </a:r>
            <a:r>
              <a:rPr lang="en-GB" sz="1800" dirty="0" smtClean="0">
                <a:latin typeface="Lucida Sans" pitchFamily="34" charset="0"/>
              </a:rPr>
              <a:t>) and simulates 100k simulations under the supplied terms</a:t>
            </a:r>
          </a:p>
          <a:p>
            <a:endParaRPr lang="en-GB" sz="1800" dirty="0" smtClean="0"/>
          </a:p>
          <a:p>
            <a:r>
              <a:rPr lang="en-GB" sz="1800" dirty="0" err="1">
                <a:solidFill>
                  <a:srgbClr val="0070C0"/>
                </a:solidFill>
              </a:rPr>
              <a:t>sev</a:t>
            </a:r>
            <a:r>
              <a:rPr lang="en-GB" sz="1800" dirty="0">
                <a:solidFill>
                  <a:srgbClr val="0070C0"/>
                </a:solidFill>
              </a:rPr>
              <a:t> &lt;- </a:t>
            </a:r>
            <a:r>
              <a:rPr lang="en-GB" sz="1800" dirty="0" err="1">
                <a:solidFill>
                  <a:srgbClr val="0070C0"/>
                </a:solidFill>
              </a:rPr>
              <a:t>f</a:t>
            </a:r>
            <a:r>
              <a:rPr lang="en-GB" sz="1800" dirty="0" err="1" smtClean="0">
                <a:solidFill>
                  <a:srgbClr val="0070C0"/>
                </a:solidFill>
              </a:rPr>
              <a:t>it_sev</a:t>
            </a:r>
            <a:r>
              <a:rPr lang="en-GB" sz="1800" dirty="0" smtClean="0">
                <a:solidFill>
                  <a:srgbClr val="0070C0"/>
                </a:solidFill>
              </a:rPr>
              <a:t>(</a:t>
            </a:r>
            <a:r>
              <a:rPr lang="en-GB" sz="1800" dirty="0" err="1" smtClean="0">
                <a:solidFill>
                  <a:srgbClr val="0070C0"/>
                </a:solidFill>
              </a:rPr>
              <a:t>sev_p</a:t>
            </a:r>
            <a:r>
              <a:rPr lang="en-GB" sz="1800" dirty="0">
                <a:solidFill>
                  <a:srgbClr val="0070C0"/>
                </a:solidFill>
              </a:rPr>
              <a:t>, </a:t>
            </a:r>
            <a:r>
              <a:rPr lang="en-GB" sz="1800" dirty="0" err="1">
                <a:solidFill>
                  <a:srgbClr val="0070C0"/>
                </a:solidFill>
              </a:rPr>
              <a:t>sev_q</a:t>
            </a:r>
            <a:r>
              <a:rPr lang="en-GB" sz="1800" dirty="0" smtClean="0">
                <a:solidFill>
                  <a:srgbClr val="0070C0"/>
                </a:solidFill>
              </a:rPr>
              <a:t>)</a:t>
            </a:r>
            <a:endParaRPr lang="en-GB" sz="1800" dirty="0">
              <a:solidFill>
                <a:srgbClr val="0070C0"/>
              </a:solidFill>
            </a:endParaRPr>
          </a:p>
          <a:p>
            <a:endParaRPr lang="en-GB" sz="1800" dirty="0" smtClean="0"/>
          </a:p>
        </p:txBody>
      </p:sp>
    </p:spTree>
    <p:extLst>
      <p:ext uri="{BB962C8B-B14F-4D97-AF65-F5344CB8AC3E}">
        <p14:creationId xmlns:p14="http://schemas.microsoft.com/office/powerpoint/2010/main" xmlns="" val="3002570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Fitting to expert judgement</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6507"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5" name="TextBox 4"/>
          <p:cNvSpPr txBox="1"/>
          <p:nvPr/>
        </p:nvSpPr>
        <p:spPr>
          <a:xfrm>
            <a:off x="373154" y="1161990"/>
            <a:ext cx="9834371" cy="5355312"/>
          </a:xfrm>
          <a:prstGeom prst="rect">
            <a:avLst/>
          </a:prstGeom>
          <a:noFill/>
        </p:spPr>
        <p:txBody>
          <a:bodyPr wrap="square" rtlCol="0">
            <a:spAutoFit/>
          </a:bodyPr>
          <a:lstStyle/>
          <a:p>
            <a:r>
              <a:rPr lang="en-GB" sz="1800" dirty="0" smtClean="0">
                <a:latin typeface="Lucida Sans" pitchFamily="34" charset="0"/>
              </a:rPr>
              <a:t>User is prompted for severity and frequency percentiles</a:t>
            </a:r>
          </a:p>
          <a:p>
            <a:endParaRPr lang="en-GB" sz="1800" dirty="0" smtClean="0"/>
          </a:p>
          <a:p>
            <a:r>
              <a:rPr lang="en-GB" sz="1800" dirty="0" err="1">
                <a:solidFill>
                  <a:srgbClr val="0070C0"/>
                </a:solidFill>
              </a:rPr>
              <a:t>n_sev_tmp</a:t>
            </a:r>
            <a:r>
              <a:rPr lang="en-GB" sz="1800" dirty="0">
                <a:solidFill>
                  <a:srgbClr val="0070C0"/>
                </a:solidFill>
              </a:rPr>
              <a:t> &lt;- </a:t>
            </a:r>
            <a:r>
              <a:rPr lang="en-GB" sz="1800" dirty="0" err="1">
                <a:solidFill>
                  <a:srgbClr val="0070C0"/>
                </a:solidFill>
              </a:rPr>
              <a:t>readline</a:t>
            </a:r>
            <a:r>
              <a:rPr lang="en-GB" sz="1800" dirty="0">
                <a:solidFill>
                  <a:srgbClr val="0070C0"/>
                </a:solidFill>
              </a:rPr>
              <a:t>(prompt="How many severity percentiles do you have?   ")</a:t>
            </a:r>
          </a:p>
          <a:p>
            <a:endParaRPr lang="en-GB" sz="1800" dirty="0"/>
          </a:p>
          <a:p>
            <a:r>
              <a:rPr lang="en-GB" sz="1800" dirty="0" smtClean="0">
                <a:latin typeface="Lucida Sans" pitchFamily="34" charset="0"/>
              </a:rPr>
              <a:t>R fits a </a:t>
            </a:r>
            <a:r>
              <a:rPr lang="en-GB" sz="1800" dirty="0" err="1" smtClean="0">
                <a:latin typeface="Lucida Sans" pitchFamily="34" charset="0"/>
              </a:rPr>
              <a:t>freq</a:t>
            </a:r>
            <a:r>
              <a:rPr lang="en-GB" sz="1800" dirty="0" smtClean="0">
                <a:latin typeface="Lucida Sans" pitchFamily="34" charset="0"/>
              </a:rPr>
              <a:t> severity model e.g. </a:t>
            </a:r>
            <a:r>
              <a:rPr lang="en-GB" sz="1800" dirty="0" err="1" smtClean="0">
                <a:latin typeface="Lucida Sans" pitchFamily="34" charset="0"/>
              </a:rPr>
              <a:t>Neg</a:t>
            </a:r>
            <a:r>
              <a:rPr lang="en-GB" sz="1800" dirty="0" smtClean="0">
                <a:latin typeface="Lucida Sans" pitchFamily="34" charset="0"/>
              </a:rPr>
              <a:t> Binomial and Severity from a selection (</a:t>
            </a:r>
            <a:r>
              <a:rPr lang="en-GB" sz="1800" dirty="0" err="1" smtClean="0">
                <a:latin typeface="Lucida Sans" pitchFamily="34" charset="0"/>
              </a:rPr>
              <a:t>LogNormal</a:t>
            </a:r>
            <a:r>
              <a:rPr lang="en-GB" sz="1800" dirty="0" smtClean="0">
                <a:latin typeface="Lucida Sans" pitchFamily="34" charset="0"/>
              </a:rPr>
              <a:t>/Pareto/GPD/Gamma </a:t>
            </a:r>
            <a:r>
              <a:rPr lang="en-GB" sz="1800" dirty="0" err="1" smtClean="0">
                <a:latin typeface="Lucida Sans" pitchFamily="34" charset="0"/>
              </a:rPr>
              <a:t>etc</a:t>
            </a:r>
            <a:r>
              <a:rPr lang="en-GB" sz="1800" dirty="0" smtClean="0">
                <a:latin typeface="Lucida Sans" pitchFamily="34" charset="0"/>
              </a:rPr>
              <a:t>) and simulates 100k simulations under the supplied terms</a:t>
            </a:r>
          </a:p>
          <a:p>
            <a:endParaRPr lang="en-GB" sz="1800" dirty="0" smtClean="0"/>
          </a:p>
          <a:p>
            <a:r>
              <a:rPr lang="en-GB" sz="1800" dirty="0" err="1">
                <a:solidFill>
                  <a:srgbClr val="0070C0"/>
                </a:solidFill>
              </a:rPr>
              <a:t>sev</a:t>
            </a:r>
            <a:r>
              <a:rPr lang="en-GB" sz="1800" dirty="0">
                <a:solidFill>
                  <a:srgbClr val="0070C0"/>
                </a:solidFill>
              </a:rPr>
              <a:t> &lt;- </a:t>
            </a:r>
            <a:r>
              <a:rPr lang="en-GB" sz="1800" dirty="0" err="1">
                <a:solidFill>
                  <a:srgbClr val="0070C0"/>
                </a:solidFill>
              </a:rPr>
              <a:t>f</a:t>
            </a:r>
            <a:r>
              <a:rPr lang="en-GB" sz="1800" dirty="0" err="1" smtClean="0">
                <a:solidFill>
                  <a:srgbClr val="0070C0"/>
                </a:solidFill>
              </a:rPr>
              <a:t>it_sev</a:t>
            </a:r>
            <a:r>
              <a:rPr lang="en-GB" sz="1800" dirty="0" smtClean="0">
                <a:solidFill>
                  <a:srgbClr val="0070C0"/>
                </a:solidFill>
              </a:rPr>
              <a:t>(</a:t>
            </a:r>
            <a:r>
              <a:rPr lang="en-GB" sz="1800" dirty="0" err="1" smtClean="0">
                <a:solidFill>
                  <a:srgbClr val="0070C0"/>
                </a:solidFill>
              </a:rPr>
              <a:t>sev_p</a:t>
            </a:r>
            <a:r>
              <a:rPr lang="en-GB" sz="1800" dirty="0">
                <a:solidFill>
                  <a:srgbClr val="0070C0"/>
                </a:solidFill>
              </a:rPr>
              <a:t>, </a:t>
            </a:r>
            <a:r>
              <a:rPr lang="en-GB" sz="1800" dirty="0" err="1">
                <a:solidFill>
                  <a:srgbClr val="0070C0"/>
                </a:solidFill>
              </a:rPr>
              <a:t>sev_q</a:t>
            </a:r>
            <a:r>
              <a:rPr lang="en-GB" sz="1800" dirty="0" smtClean="0">
                <a:solidFill>
                  <a:srgbClr val="0070C0"/>
                </a:solidFill>
              </a:rPr>
              <a:t>)</a:t>
            </a:r>
            <a:endParaRPr lang="en-GB" sz="1800" dirty="0">
              <a:solidFill>
                <a:srgbClr val="0070C0"/>
              </a:solidFill>
            </a:endParaRPr>
          </a:p>
          <a:p>
            <a:endParaRPr lang="en-GB" sz="1800" dirty="0" smtClean="0"/>
          </a:p>
          <a:p>
            <a:r>
              <a:rPr lang="en-GB" sz="1800" dirty="0" smtClean="0">
                <a:latin typeface="Lucida Sans" pitchFamily="34" charset="0"/>
              </a:rPr>
              <a:t>The user is shown the distribution of gross/net losses e.g. mean and 99.5</a:t>
            </a:r>
            <a:r>
              <a:rPr lang="en-GB" sz="1800" baseline="30000" dirty="0" smtClean="0">
                <a:latin typeface="Lucida Sans" pitchFamily="34" charset="0"/>
              </a:rPr>
              <a:t>th</a:t>
            </a:r>
            <a:r>
              <a:rPr lang="en-GB" sz="1800" dirty="0" smtClean="0">
                <a:latin typeface="Lucida Sans" pitchFamily="34" charset="0"/>
              </a:rPr>
              <a:t> to check the inputs</a:t>
            </a:r>
          </a:p>
          <a:p>
            <a:endParaRPr lang="en-GB" sz="1800" dirty="0" smtClean="0"/>
          </a:p>
          <a:p>
            <a:r>
              <a:rPr lang="en-GB" sz="1800" dirty="0"/>
              <a:t> </a:t>
            </a:r>
            <a:r>
              <a:rPr lang="en-GB" sz="1800" dirty="0" err="1">
                <a:solidFill>
                  <a:srgbClr val="0070C0"/>
                </a:solidFill>
              </a:rPr>
              <a:t>hist</a:t>
            </a:r>
            <a:r>
              <a:rPr lang="en-GB" sz="1800" dirty="0">
                <a:solidFill>
                  <a:srgbClr val="0070C0"/>
                </a:solidFill>
              </a:rPr>
              <a:t>(</a:t>
            </a:r>
            <a:r>
              <a:rPr lang="en-GB" sz="1800" dirty="0" err="1">
                <a:solidFill>
                  <a:srgbClr val="0070C0"/>
                </a:solidFill>
              </a:rPr>
              <a:t>rfrechet</a:t>
            </a:r>
            <a:r>
              <a:rPr lang="en-GB" sz="1800" dirty="0">
                <a:solidFill>
                  <a:srgbClr val="0070C0"/>
                </a:solidFill>
              </a:rPr>
              <a:t>(10000,sev_params[1], </a:t>
            </a:r>
            <a:r>
              <a:rPr lang="en-GB" sz="1800" dirty="0" err="1">
                <a:solidFill>
                  <a:srgbClr val="0070C0"/>
                </a:solidFill>
              </a:rPr>
              <a:t>sev_params</a:t>
            </a:r>
            <a:r>
              <a:rPr lang="en-GB" sz="1800" dirty="0">
                <a:solidFill>
                  <a:srgbClr val="0070C0"/>
                </a:solidFill>
              </a:rPr>
              <a:t>[2], </a:t>
            </a:r>
            <a:r>
              <a:rPr lang="en-GB" sz="1800" dirty="0" err="1">
                <a:solidFill>
                  <a:srgbClr val="0070C0"/>
                </a:solidFill>
              </a:rPr>
              <a:t>sev_params</a:t>
            </a:r>
            <a:r>
              <a:rPr lang="en-GB" sz="1800" dirty="0">
                <a:solidFill>
                  <a:srgbClr val="0070C0"/>
                </a:solidFill>
              </a:rPr>
              <a:t>[3]), main="Fitted </a:t>
            </a:r>
            <a:r>
              <a:rPr lang="en-GB" sz="1800" dirty="0" err="1">
                <a:solidFill>
                  <a:srgbClr val="0070C0"/>
                </a:solidFill>
              </a:rPr>
              <a:t>Frechet</a:t>
            </a:r>
            <a:r>
              <a:rPr lang="en-GB" sz="1800" dirty="0">
                <a:solidFill>
                  <a:srgbClr val="0070C0"/>
                </a:solidFill>
              </a:rPr>
              <a:t> severity distribution")</a:t>
            </a:r>
          </a:p>
          <a:p>
            <a:r>
              <a:rPr lang="en-GB" sz="1800" dirty="0">
                <a:solidFill>
                  <a:srgbClr val="0070C0"/>
                </a:solidFill>
              </a:rPr>
              <a:t>  </a:t>
            </a:r>
            <a:r>
              <a:rPr lang="en-GB" sz="1800" dirty="0" err="1">
                <a:solidFill>
                  <a:srgbClr val="0070C0"/>
                </a:solidFill>
              </a:rPr>
              <a:t>readline</a:t>
            </a:r>
            <a:r>
              <a:rPr lang="en-GB" sz="1800" dirty="0">
                <a:solidFill>
                  <a:srgbClr val="0070C0"/>
                </a:solidFill>
              </a:rPr>
              <a:t>(prompt = </a:t>
            </a:r>
            <a:r>
              <a:rPr lang="en-GB" sz="1800" dirty="0" smtClean="0">
                <a:solidFill>
                  <a:srgbClr val="0070C0"/>
                </a:solidFill>
              </a:rPr>
              <a:t>“Do you want to change your severity inputs?”)</a:t>
            </a:r>
            <a:endParaRPr lang="en-GB" sz="1800" dirty="0">
              <a:solidFill>
                <a:srgbClr val="0070C0"/>
              </a:solidFill>
            </a:endParaRPr>
          </a:p>
          <a:p>
            <a:endParaRPr lang="en-GB" sz="1800" dirty="0" smtClean="0"/>
          </a:p>
          <a:p>
            <a:r>
              <a:rPr lang="en-GB" sz="1800" dirty="0" smtClean="0">
                <a:latin typeface="Lucida Sans" pitchFamily="34" charset="0"/>
              </a:rPr>
              <a:t>This runs in c. 2 seconds and provides an interactive method of validating Expert judgement for capital models</a:t>
            </a:r>
            <a:endParaRPr lang="en-GB" sz="1800" dirty="0">
              <a:latin typeface="Lucida Sans" pitchFamily="34" charset="0"/>
            </a:endParaRPr>
          </a:p>
        </p:txBody>
      </p:sp>
    </p:spTree>
    <p:extLst>
      <p:ext uri="{BB962C8B-B14F-4D97-AF65-F5344CB8AC3E}">
        <p14:creationId xmlns:p14="http://schemas.microsoft.com/office/powerpoint/2010/main" xmlns="" val="3002570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Overview</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3794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33805" name="Rectangle 13"/>
          <p:cNvSpPr>
            <a:spLocks noChangeArrowheads="1"/>
          </p:cNvSpPr>
          <p:nvPr/>
        </p:nvSpPr>
        <p:spPr bwMode="auto">
          <a:xfrm>
            <a:off x="558453" y="1889944"/>
            <a:ext cx="9505056" cy="3631763"/>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p>
            <a:pPr marL="347663">
              <a:buFont typeface="+mj-lt"/>
              <a:buAutoNum type="arabicPeriod"/>
            </a:pPr>
            <a:r>
              <a:rPr lang="en-GB" sz="2400" b="1" dirty="0" smtClean="0">
                <a:solidFill>
                  <a:srgbClr val="6E0000"/>
                </a:solidFill>
              </a:rPr>
              <a:t> </a:t>
            </a:r>
            <a:r>
              <a:rPr lang="en-GB" sz="2000" b="1" i="1" dirty="0" smtClean="0">
                <a:solidFill>
                  <a:srgbClr val="6E0000"/>
                </a:solidFill>
              </a:rPr>
              <a:t>Brief into to UMACS;</a:t>
            </a:r>
          </a:p>
          <a:p>
            <a:pPr marL="347663">
              <a:buFont typeface="+mj-lt"/>
              <a:buAutoNum type="arabicPeriod"/>
            </a:pPr>
            <a:endParaRPr lang="en-GB" sz="2000" b="1" i="1" dirty="0" smtClean="0">
              <a:solidFill>
                <a:srgbClr val="6E0000"/>
              </a:solidFill>
            </a:endParaRPr>
          </a:p>
          <a:p>
            <a:pPr marL="347663">
              <a:buFont typeface="+mj-lt"/>
              <a:buAutoNum type="arabicPeriod"/>
            </a:pPr>
            <a:r>
              <a:rPr lang="en-GB" sz="2000" b="1" i="1" dirty="0" smtClean="0">
                <a:solidFill>
                  <a:srgbClr val="6E0000"/>
                </a:solidFill>
              </a:rPr>
              <a:t> Why </a:t>
            </a:r>
            <a:r>
              <a:rPr lang="en-GB" sz="2000" b="1" i="1" dirty="0">
                <a:solidFill>
                  <a:srgbClr val="6E0000"/>
                </a:solidFill>
              </a:rPr>
              <a:t>does UMACS  use R?</a:t>
            </a:r>
          </a:p>
          <a:p>
            <a:pPr marL="347663">
              <a:buFont typeface="+mj-lt"/>
              <a:buAutoNum type="arabicPeriod"/>
            </a:pPr>
            <a:endParaRPr lang="en-GB" sz="2400" b="1" dirty="0" smtClean="0">
              <a:solidFill>
                <a:srgbClr val="6E0000"/>
              </a:solidFill>
            </a:endParaRPr>
          </a:p>
          <a:p>
            <a:pPr marL="347663">
              <a:buFont typeface="+mj-lt"/>
              <a:buAutoNum type="arabicPeriod"/>
            </a:pPr>
            <a:r>
              <a:rPr lang="en-GB" sz="2400" b="1" dirty="0" smtClean="0">
                <a:solidFill>
                  <a:srgbClr val="6E0000"/>
                </a:solidFill>
              </a:rPr>
              <a:t> </a:t>
            </a:r>
            <a:r>
              <a:rPr lang="en-GB" sz="2000" b="1" i="1" dirty="0" smtClean="0">
                <a:solidFill>
                  <a:srgbClr val="6E0000"/>
                </a:solidFill>
              </a:rPr>
              <a:t>Case studies;</a:t>
            </a:r>
          </a:p>
          <a:p>
            <a:pPr marL="347663">
              <a:buFont typeface="+mj-lt"/>
              <a:buAutoNum type="arabicPeriod"/>
            </a:pPr>
            <a:endParaRPr lang="en-GB" sz="2400" b="1" dirty="0" smtClean="0">
              <a:solidFill>
                <a:srgbClr val="6E0000"/>
              </a:solidFill>
            </a:endParaRPr>
          </a:p>
          <a:p>
            <a:pPr marL="347663">
              <a:buFont typeface="+mj-lt"/>
              <a:buAutoNum type="arabicPeriod"/>
            </a:pPr>
            <a:r>
              <a:rPr lang="en-GB" sz="2400" b="1" dirty="0" smtClean="0">
                <a:solidFill>
                  <a:srgbClr val="6E0000"/>
                </a:solidFill>
              </a:rPr>
              <a:t> </a:t>
            </a:r>
            <a:r>
              <a:rPr lang="en-GB" sz="2000" b="1" i="1" dirty="0" smtClean="0">
                <a:solidFill>
                  <a:srgbClr val="6E0000"/>
                </a:solidFill>
              </a:rPr>
              <a:t>Practical barriers to R usage in the London Market </a:t>
            </a:r>
            <a:endParaRPr lang="en-GB" sz="2400" b="1" i="1" dirty="0">
              <a:solidFill>
                <a:srgbClr val="6E0000"/>
              </a:solidFill>
            </a:endParaRPr>
          </a:p>
          <a:p>
            <a:pPr marL="347663">
              <a:buFont typeface="+mj-lt"/>
              <a:buAutoNum type="arabicPeriod"/>
            </a:pPr>
            <a:endParaRPr lang="en-GB" sz="2400" b="1" i="1" dirty="0" smtClean="0">
              <a:solidFill>
                <a:srgbClr val="6E0000"/>
              </a:solidFill>
            </a:endParaRPr>
          </a:p>
          <a:p>
            <a:pPr marL="347663">
              <a:buFont typeface="+mj-lt"/>
              <a:buAutoNum type="arabicPeriod"/>
            </a:pPr>
            <a:r>
              <a:rPr lang="en-GB" sz="2400" b="1" dirty="0" smtClean="0">
                <a:solidFill>
                  <a:srgbClr val="6E0000"/>
                </a:solidFill>
              </a:rPr>
              <a:t> </a:t>
            </a:r>
            <a:r>
              <a:rPr lang="en-GB" sz="2000" b="1" i="1" dirty="0" smtClean="0">
                <a:solidFill>
                  <a:srgbClr val="6E0000"/>
                </a:solidFill>
              </a:rPr>
              <a:t>The future of R in pricing</a:t>
            </a:r>
          </a:p>
          <a:p>
            <a:pPr marL="347663">
              <a:buFont typeface="+mj-lt"/>
              <a:buAutoNum type="arabicPeriod"/>
            </a:pPr>
            <a:endParaRPr lang="en-GB" sz="2400" i="1" dirty="0" smtClean="0">
              <a:solidFill>
                <a:srgbClr val="6E0000"/>
              </a:solidFill>
            </a:endParaRPr>
          </a:p>
        </p:txBody>
      </p:sp>
      <p:pic>
        <p:nvPicPr>
          <p:cNvPr id="15" name="Picture 3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49244" y="1944623"/>
            <a:ext cx="3142481" cy="20647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Barriers to Entry - skills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7531"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pic>
        <p:nvPicPr>
          <p:cNvPr id="22" name="Picture 2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46685" y="1241873"/>
            <a:ext cx="4487941" cy="48245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22704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Barriers to Entry - IT</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8555"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pic>
        <p:nvPicPr>
          <p:cNvPr id="262166" name="Picture 2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02669" y="1457896"/>
            <a:ext cx="4772744" cy="42846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22704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Barriers to Entry – Incumbent advantage</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957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pic>
        <p:nvPicPr>
          <p:cNvPr id="262174" name="Picture 3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4437" y="1457896"/>
            <a:ext cx="1906490" cy="2541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9555" name="Picture 3"/>
          <p:cNvPicPr>
            <a:picLocks noChangeAspect="1" noChangeArrowheads="1"/>
          </p:cNvPicPr>
          <p:nvPr/>
        </p:nvPicPr>
        <p:blipFill>
          <a:blip r:embed="rId6" cstate="print"/>
          <a:srcRect/>
          <a:stretch>
            <a:fillRect/>
          </a:stretch>
        </p:blipFill>
        <p:spPr bwMode="auto">
          <a:xfrm>
            <a:off x="4285259" y="1241872"/>
            <a:ext cx="6336704" cy="1512168"/>
          </a:xfrm>
          <a:prstGeom prst="rect">
            <a:avLst/>
          </a:prstGeom>
          <a:noFill/>
          <a:ln w="9525">
            <a:noFill/>
            <a:miter lim="800000"/>
            <a:headEnd/>
            <a:tailEnd/>
          </a:ln>
        </p:spPr>
      </p:pic>
      <p:pic>
        <p:nvPicPr>
          <p:cNvPr id="279556" name="Picture 4"/>
          <p:cNvPicPr>
            <a:picLocks noChangeAspect="1" noChangeArrowheads="1"/>
          </p:cNvPicPr>
          <p:nvPr/>
        </p:nvPicPr>
        <p:blipFill>
          <a:blip r:embed="rId7" cstate="print"/>
          <a:srcRect/>
          <a:stretch>
            <a:fillRect/>
          </a:stretch>
        </p:blipFill>
        <p:spPr bwMode="auto">
          <a:xfrm>
            <a:off x="6319093" y="3528335"/>
            <a:ext cx="2682999" cy="2009659"/>
          </a:xfrm>
          <a:prstGeom prst="rect">
            <a:avLst/>
          </a:prstGeom>
          <a:noFill/>
          <a:ln w="9525">
            <a:noFill/>
            <a:miter lim="800000"/>
            <a:headEnd/>
            <a:tailEnd/>
          </a:ln>
        </p:spPr>
      </p:pic>
      <p:sp>
        <p:nvSpPr>
          <p:cNvPr id="279558" name="AutoShape 6" descr="data:image/jpeg;base64,/9j/4AAQSkZJRgABAQAAAQABAAD/2wCEAAkGBhISEBUUExQVFRQUFxYYFRgYFhsUGhocGB0XGhQYFRUhHCYeHhwvGRcUHzAlJCcpLCwvGx4xNTArNygsLCkBCQoKDgwOGg8PGiokHyU0Ky4tLSwsNSw0NC0pMiwsKSwtNS00LiwsLCwtLjQsLSw0LC8sLC0sLDQsKSwuLDQsKf/AABEIAJAAgAMBIgACEQEDEQH/xAAcAAEAAgMBAQEAAAAAAAAAAAAABgcEBQgDAgH/xABEEAACAQMBBQUDBgwEBwAAAAABAgMABBEhBQYSMUEHE1FhcSKBshQyYoKRoSMkMzRSY3JzdJKxsxZCQ4MVU5OiwdHw/8QAGgEBAAMBAQEAAAAAAAAAAAAAAAMEBQIBBv/EACsRAAICAAUDAwIHAAAAAAAAAAABAgMEBRESUSEygTFBwSJxEzNCYaHw8f/aAAwDAQACEQMRAD8AvGlKUApSlAKE18SS4qEbX7RFMjQ2UZu5l0bhbhhjP6yflnyXPurqMXJ6I8bS9SbNOBXmbseFV2my9pXTYmvTHnXurRRGAPpTNlq8BuJaNrI91Iepe5kY6aHrjnUqp5Zzv/Ysv5YK+luQarMbi26/kpruE+KXL/0JIr6EO07fWG6S7Uf6dwvA/wBWdev7Qr10P2Y3lnhs1+1B9g7/AEcsgglV7e5/5Muhbzif5rj018qmEF0GqCUXF6M6T19DIpSleHopSlAKUpQCvOaXAr7Jqse13epkRbSIkPOCZSOaxcsDwLnK+gau663ZJRXuczmoRcmYm3N5ZNpzPb27lLJDiaZThpj1SNukfPUfO1PLnsrOGOCIRxIERcBVGmvLXz861GxrUQQpGNMDX1Pzv/XurMa45DrlDyJwOIanwHrWn+GoLSPoVN7fVlibI2YIU11dsF28/AeQ6VD0n5/tN8Rqf1CNj7vyT5Zj3cXE+CNWb2j83oo8zVKqS6uRPYn0SPD5UM4zr4dfsoZ62+82zoobUcCAYkjwebanBJbmdM1GjLVmvSa1RDOTg9GfO2dmRXUfBKuRzVhoyHoyNzBrH3X3rmt7gWd43EW/N5z/AKg6JJ9PwPXUHXBPpLdqOZA9TitLvZZia2PintKRz88H7/UCpHUprazn8Tb9SLitLkEVlVXPZzvUbmDEhzNEQkv0uqSfWXX1DVYcT5FZcouLcWXU1Jao+6UpXJ6KUpQHlcNp61zntPavyraEs5OVeYBP3cZ4I/uGfrVfO9N4YrWeQc0hlYeqoxH31zjYJhUHgq/0FauWw1lKRm5hZtgl/ehYc1wQpI51P77Y0dtYyKmpIXjc/OY8S6k/+OQqK7ubuJcbPN5KxbiikZIxlVUrxasebHK+nlU33rP4nL6L8S1DfYpSUVyT1xai5Pg29avdk/isf1viatnWp3UObSP6/wAbVSXa/HyWG/qXn4PDfSMtbqq44mliVc6DJYYyfCsCz3FJ1nmJ+jGOAe9jlj91bPepsRw/xNv8YrdVIrJRgkmRuEZTbftoYFlsG3hGEiQZ5nHET6scmqouWHDIOgMwx0wC4x6Yq5qofa93wrL4mSZR73fP3Zq1gtZSZFipKEUzXbj7SMG0I9fZnBib11aI/wAwI+savrZs2QK5rMvA8bjmkkTfyup/pmuitkv/AFrrMYbbdeTjAT3VacG5pSlZpfFKUoDQb6wF7G5Uc2t5gP5GrnizfIXzCn7hXTl9GCNeR5+nWuZ57I28zwtzhkaM+in2D70KmtbLJaOUTMzGGsEy6dzGxu8p/UXH9ZK3++B/EZfRfiWovuXeI27zKrqWjguA6gglSe8IDDmNNdaku+pxYTei/GtUZfmeS561+DeVp90PzKL6/wAbVuK025x/Eovr/G9RLtfj5O33r7P4Pje/8nB/FW39wVva0G+J/Bwfxdr/AHBW/o+1eRHvfj5Fc3bUuC0smeQlmAH+41dI1zPfN+El/fTf3HrSyzvkZ2Z9kfuYE68WFHNmRR6l1FdFbIFUNuzZ99fQJ0D963pFqP8Av4BV/wCyItBXOZS1sS4RLl8dtWvLNvSlKzDQFKUoD4lTIqle1vd0xzrdqPYlCxzeTjSJz5EewfML41dtanbmyUnieORQySKVZT1B/wDs56aVLTa6pqSI7K1ZFxZznaSEE8LMjkFSykqSDoQccx4g1P5e0iaW0kguYwzMFxLHpyZSe8j6aA6rn0FQ3ebdqWwn4GyyE/gZejgf5W6CQDmOvMeSxvQ2nI+FfQbKsQlL+T522y/CtpenB0Tsva8NzHxwyLIvipzjyI5g+RrA3M/Mov8Ac+N6pyylaN+8idopP0kPCT5MOTD1BqY7p7/C2iWC4QmNMgTJluZJ/Cx8+p1XPpWddl864vb1Rdw+a1WySn9L/wAJbvn+Tt/4u1/uLUgqL7ybRingtnidXQ3drhlOR+UXT18qlFZ8ukV5NWL1k/Arl/aUn4WUfrps/wDUeuoK522Duq13dSlwRbrPNxnl3hEj/g1+j+kfdVvBWxq3SlwV8XU7VFLkknZdsAhWuWGDNgR56RrqD9Zva9AtW3ZRYFazZNgABgY8OmPSt4q4qnZN2Scn7lqEVCKij9pSlcHQpSlAK/GXNftKA0m3NgR3EbRyoHRuanl5HyPgRqKqDePsxuICWt8zR9FJAmUeAJ9mQfYfWr5IrGmsgamqunU9YsjsqjYtJI5mG0pIm4GyrD/JIDGw+q2D9lZi7ff9A+6r22ju5HKOGSNHXwdQ49wINR2fsvsCc/JkH7JZPuDAVpQzLRdUZdmU1yfQqb/jLK4kROB1ZXVvBlOQSDoffVlbodtAlIiu4zxDnLADIg85VGSnrkj0rYQdmdipyLaM/tAv8RNby33fVF4VUKB0UBR7gNKrYjEwu/T15LeGwro6KXTgkNtdJIgeNldTyZSCD7xUH3XtfZP72b+49Z3+GuBi0TvCW+d3TcIb9pcFc+eM1stkbJWJQqjQeeT5knqc5NUC6be2jwK9q/FGK/aAUpSgFKUoCPb5b5R7PiUlWlmlbgghX50jaaDwGoyfMdSKhlxJtSV8XO1rWwlYcS2yBGZRzw7M2eXma12/e2Gi2zczc3s7DitgRkK7sqtJjyEjn6tQu4Fo1rbwCSJ7y8kEt3cyMD3C5JCGQ8mx7TdTjB5ih6WnuLvldfLDYXrxzMUMlvcREFZFXIYZGh5NroQVYHoag23+0Xakm0pobSZuEzvHDGqIc8Hs4BK+KsdTUk3dWI3bXsICWWzbN4rXOA0oUMZJuDnwHLe0R7RIx1qrt02vPlSy2kZluI+KTATvMcWjMVJ8X++gJLtTffb9my/KXkjLZKiSKMq2MZwQMHmMjPWpttjtFmbd5LxMRXMrrECoBAYOQ7KDnQqjHXOM1WG8+8V3d3Mce0naPum4WAiCmMNjjbu8jJxg6nkNPOYdssUVra2FjBkRxh5ME5JwAqsx6kl5DQG47Pd+bn/h97e30rSxwFVjGFXULkgYA1LPGuvhUbtN7dvbVkkNo3AsYBZIikYXizwjjb2mY4P2HlW/3c2Zaf4dS2urmO3a8DzKzsqnPHlGCkjI9lM1BrncjaNmnyq3cSQgE/KLWUkcI5kgENgYOdCBg0BLOy3tCvZb5bW6YzJIHwzJh0ZAT84AZGhBB8qxN6O0DaB2xJbW1wY4+/SBFCocH2Vc5Kk/OLH3VteybtIuZ5ZILt+9VIWlWQgBlCEcQcjAIwefPTrnSqbeCe9uW7pGkmmd5OFdT7RLsc9BgnWgLP347WZ5bhbXZZJw3D3iKHaVuXDECCOD6XXHQDJsXcvZd7FDxX1wZpnwSoChI/oghRxHxPLw8TSnY5tyO32miuq4uF7pWI1RjqmD0yRwnxyvhXRtDwUpSgFKUoCE7+bgvdyR3VrKIbuEFQWGUdTn2H0P6TDkQQxBB6aCPdTbMqrE0ey7dFJIdYFkKk6FkThKhvcKtWlAV/tLs6MOzLmK1zPeXQAlmlYB3yRxZbooXOFFYnZFuBcWD3ElyqqzrGkfC4fQFmfOOWvB9lWXSgKX7QezLaF5tKWeNIzE/dhSZApwqqG9n+asjtQ7Pdo3193kCIYkiSOPikCnTiLadPab7quClAVpv32WvdWdqtuyia0jEYVtFdeFQRxdG4lyDy1OfEQqz3D3gEJtV447ds8SmdAmD87kS2D1A5+FdAUoCsdi9lktls67EbLLfXMRizngRVbQqhOvUkk88DQYry7Jezq6sbmaa5VFzGEj4XD82y/Ll81ftq06UBRe9fY7fG+mktFTuXfvIz3gQqW9pgB0w+SPdVzbEec28RuFCz8A70AhhxDRiCOhOvvrOpQClKUApSlAKUpQClKUApSlAKUpQClKUApSlAKUpQ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79559" name="Picture 7"/>
          <p:cNvPicPr>
            <a:picLocks noChangeAspect="1" noChangeArrowheads="1"/>
          </p:cNvPicPr>
          <p:nvPr/>
        </p:nvPicPr>
        <p:blipFill>
          <a:blip r:embed="rId8" cstate="print"/>
          <a:srcRect/>
          <a:stretch>
            <a:fillRect/>
          </a:stretch>
        </p:blipFill>
        <p:spPr bwMode="auto">
          <a:xfrm>
            <a:off x="3582789" y="2970064"/>
            <a:ext cx="1795264" cy="2019672"/>
          </a:xfrm>
          <a:prstGeom prst="rect">
            <a:avLst/>
          </a:prstGeom>
          <a:noFill/>
          <a:ln w="9525">
            <a:noFill/>
            <a:miter lim="800000"/>
            <a:headEnd/>
            <a:tailEnd/>
          </a:ln>
        </p:spPr>
      </p:pic>
      <p:pic>
        <p:nvPicPr>
          <p:cNvPr id="279560" name="Picture 8"/>
          <p:cNvPicPr>
            <a:picLocks noChangeAspect="1" noChangeArrowheads="1"/>
          </p:cNvPicPr>
          <p:nvPr/>
        </p:nvPicPr>
        <p:blipFill>
          <a:blip r:embed="rId9" cstate="print"/>
          <a:srcRect/>
          <a:stretch>
            <a:fillRect/>
          </a:stretch>
        </p:blipFill>
        <p:spPr bwMode="auto">
          <a:xfrm>
            <a:off x="702469" y="4194200"/>
            <a:ext cx="2333625" cy="1952625"/>
          </a:xfrm>
          <a:prstGeom prst="rect">
            <a:avLst/>
          </a:prstGeom>
          <a:noFill/>
          <a:ln w="9525">
            <a:noFill/>
            <a:miter lim="800000"/>
            <a:headEnd/>
            <a:tailEnd/>
          </a:ln>
        </p:spPr>
      </p:pic>
    </p:spTree>
    <p:extLst>
      <p:ext uri="{BB962C8B-B14F-4D97-AF65-F5344CB8AC3E}">
        <p14:creationId xmlns:p14="http://schemas.microsoft.com/office/powerpoint/2010/main" xmlns="" val="3322704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437" y="953840"/>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83675"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414437" y="1025848"/>
            <a:ext cx="6722814" cy="754053"/>
          </a:xfrm>
          <a:prstGeom prst="rect">
            <a:avLst/>
          </a:prstGeom>
          <a:noFill/>
        </p:spPr>
        <p:txBody>
          <a:bodyPr wrap="square" rtlCol="0">
            <a:spAutoFit/>
          </a:bodyPr>
          <a:lstStyle/>
          <a:p>
            <a:endParaRPr lang="en-GB" sz="900" dirty="0" smtClean="0"/>
          </a:p>
          <a:p>
            <a:r>
              <a:rPr lang="en-GB" sz="2000" b="1" dirty="0" smtClean="0">
                <a:latin typeface="Lucida Sans" pitchFamily="34" charset="0"/>
              </a:rPr>
              <a:t>Gaining the skills</a:t>
            </a:r>
            <a:endParaRPr lang="en-GB" sz="2000" b="1" dirty="0">
              <a:latin typeface="Lucida Sans" pitchFamily="34" charset="0"/>
            </a:endParaRPr>
          </a:p>
          <a:p>
            <a:endParaRPr lang="en-GB" sz="1400" dirty="0" smtClean="0"/>
          </a:p>
        </p:txBody>
      </p:sp>
      <p:sp>
        <p:nvSpPr>
          <p:cNvPr id="5" name="AutoShape 23" descr="data:image/jpeg;base64,/9j/4AAQSkZJRgABAQAAAQABAAD/2wCEAAkGBhAQDxAQDxANDw0PEA8OEA0ODw4ODw0NFRAWFRQQFRIYGyYfFxojGRISHy8gJicpLCwsFR41NjAqNSYrLCkBCQoKDgwMFg8PFCkYFBgpKSkpKSkpKSkpKSkpKSkpKSkpKSkpKSkpKSkpKSkpKSkpKSkpKSkpKSkpKSkpKSkpKf/AABEIAOEA4AMBIgACEQEDEQH/xAAcAAEAAgIDAQAAAAAAAAAAAAAABAcGCAEDBQL/xABAEAACAgEBAQoLBgUFAQAAAAAAAQIDBBEFBgcSITFBQlFhgQgTMzVxc4ShsrTBFDJSYpGSIoKisdE0Y3LC0iX/xAAWAQEBAQAAAAAAAAAAAAAAAAAAAQL/xAAXEQEBAQEAAAAAAAAAAAAAAAAAAREx/9oADAMBAAIRAxEAPwC8QAAAAAAAAAAAAAAAAAAAAAAAAAAAAAAAAAAAAAAAAAAAAAAAADiU0lq2klxtviS7wOQeFtDdzs6jyuZjJrljCxWzX8sNX7jG9ob9ez4aqqGVkPmca1VB982n7gLBBTWfv6ZD/wBPiUVrrusnc/0jwTG8/fQ2rdqnlOqL6NEK6tP5kuF7yauNh52KKbk0kuNtvRJek5jJNJppprVNcaa6zVTM2jdc9brbrn13WTtf9TZ7e5fd9m7PajVZw6OfGu1lVp+Xng/R3pjTGyIMP3K75+FncGDl9myXxeIuaSnLqrs5JejifYZgVAAAAAAAAAAAAAAAAAAovfM3y8/G2pk4deRKnHr8TwPFQrUlwqITes9HLlk+RgXnKSS1b0XW+RHi7Q3bbOo18bmY0WuWEbI2T/ZDV+41wzNr35HHdfffrx622ztXdq2RUTVxeu0N+rZ1eqqjk5D5nCtVxffY0/cY3n7+t7/0+JTX+a6ydr/bFR/uVcAMsz99Lat2q+0+Ki+jRXXXp/No5e8xzN2nfe9b7rrn13Wzs+JsjAigAAAAAAABmW5XfSzcLgwm/tWMtF4q6T4cI/kt42vQ9V2Iw0AbJ7mN3eFtBJU2cG/TV41ukLV16Lkku2LfcZCamwm0002pJpqSbTTXI0+Zlgbld+HKx+DXmJ5dC4vGapZMF/yfFZ/Nx/mLqYvIHk7A3UYmdDh4t0Z6JOVb/htr/wCUHxr08nUz1ioAAAAAAAAAAAau79Hn3N9m+UqNojV3fo8+5vs3ylQGIYubKvk4488Xyd3Uexj5UbFrF8fPF8qMfOYTaeqbTXOhhrJAQMTaifFPRP8AFzP09RPI0AAgAAAAAAAAAAAAAO7Fy7KpxsqnOu2L1jZXJwlF9jRZm5Xfpshwa9ow8bDk+1VRSsXbOvkl6Y6PsZVoA2o2VtijKrVuNbXdW+lB66PqkuWL7HoyYar7K2xfi2K3GtspsXSg/vLqlHkkuxpotbcrv1Vz4Ne0YeKnyfaqk3U+2dfG4+lar0F1MWkDpxcuu2EbKpwsrktY2VyU4yXWmuJncVAAAAAANXd+jz7m+zfKVG0Rq7v0efc32b5SoDCAAVAl4m0JQ4n/ABQ6udegiADIqbozWsXqvevSfZjtV0oPWL0f9+xnr4m0Yz4n/DPq5n6P8Gca1LABFAAAAAAHDklytI+JZEfT6AOwEd5XUv1Ph3yfP+gEts+HfFc/6cZEbOAJDyupfqfDyJej0HUALp8H+bdOdq2142h6N8SbhPV+5FtFSeD75LP9bj/BMts0lAAEAAANXd+jz7m+zfKVG0Rq7v0efc32b5SoDCAAVAAAAABPxNpuPFPWUevpL/J6sJqS1TTT50Y2S8B/e5dOLi/Ulix7MppcrR1vJXayKDLTullPmSXvPiVsnzv+x8AKAAAAAAAAAAC6PB98ln+tx/gmW2VJ4Pvks/1uP8Ey2zTNAAEAAANXd+jz7m+zfKVG0Rq7v0efc32b5SoDCAAVAAAAAAJeB0u76kQl4HS7vqSrOpYAMtgAAAAAAAAAAAAC6PB98ln+tx/gmW2VJ4Pvks/1uP8ABMts0zQABAAADV3fo8+5vs3ylRtEau79Hn3N9m+UqAwgAFQAAAAACXgdLu+pEJeB0u76kqzqWADLYAAAAAAAAAAAAAujwffJZ/rcf4JltlSeD75LP9bj/BMts0zQABAAADV3fo8+5vs3ylRtEau79Hn3N9m+UqAwgAFQAAAAACXgdLu+pEJeB0u76kqzqWADLYAAAAAAAAAAAAAujwffJZ/rcf4JltlSeD75LP8AW4/wTLbNM0AAQOGcnDA65SNX9+N//czPZ/lajZ2xmHbuNwmLtOvS2PAvitK8mCXjK+x/jjr0X3aPjA1fB7m6ncfk7Ot4F8dYSb8XkQ1dVq7HzP8AK+P0rjPDKgAAAAAEvA6Xd9SIS8Dpd31JVnUsAGWwAAAAAAAAAAAABdHg++Sz/W4/wTLbKk8H3yWf63H+CZbZpmgACBxI5AEexEO6B6UonRZUBju1tk1ZFcqr64WVTWkoTWqf+H28qKP3cb1duJwrsRTvxVrKUPvXULt/HHtXGufrNiLaSFdQBqMC693W9PXkcK/DUacl6ylV92m9/wDSXbyPn6ym83CsoslVdCddsHpKE1pJP/HbyMqOgAACXgdLu+pEJeB0u76kqzqWADLYAAAAAAAAAAAB34eBbdLg01W3T/DVCVj/AEimBcPg++Sz/W4/wTLbK23ltzeVh05TyqZUeOnTKuM3DhNRjJNuKbceVcuhZJpigAAAAAcOJyAOidZFtpPQaOudYHj20mK7rtxGPn18G2PBsin4u+Gisr9D54/lfF6Hxmc20kO2gDVzdRuPydn2cG6PCqk9K8iCfi7Oz8svyvu1XGeGbVbT2TXfXKu2EbK5rSUJpOMl2opXdtvV243Cuw1O7H45Sp45W0rs/HH3rt5QK/JeB0u76kQl4HS7vqKTqWADLYAcxi29Fxt8iXG33AcA93Z24jaGRp4vGtUX07UqY/16N9yMr2XvK5E9HkXwrXPGmMrH+6WiX6MIrc+6qpTfBhGU5PkjBOUn3LjL12VvOYNejnCd8uu6ba/bHRe4y/Z+5qilcGquuuP4a4Rgvci4a182bvebRv04OPKuL6V7VX9L/i9xl+yd46ctHk5GnXCiH/ef/kuavDiuRI7o1jE1hGyN6LZ1OjdCtkulkSdv9L/h9xl2JsiqqKjCEYRXJGEVGK7lxExI5KjiMUuQ5AAAAAAAAAAAADrnAj2VEw+JQA8uygjWYqZ686jqdAFTbud6WvJ4V+Jwacp6ylHTSq9/mS+7L8y71zlQS2dbj22U31yquhonCa0fPo11p8zXEzbb7OdU9i0ykpyrrlOKajNwi5RT42lLTVAaz7O3KZuRp4nGvlF9Nx8XD98tEZXsveZzLNHdZTSvwxUrp/Re9l7V4MVzI740omLqstlbyuHDR2+Ovf8AuT4Ef2w097ZmGy9yGLjrSmmqv1cIxb9L5WZAoI50KiLXgxXIkd0aTtAHyoI50OQAAAAAAAAAAAAAAAAAAAAAAcaHHAR9ADjgI50AAAAAAAAAAAAAAAAAAAAAAAAAAAAAAAAAAAAAAAAAAAAAAAAAAAAAAAAAAA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TextBox 16"/>
          <p:cNvSpPr txBox="1"/>
          <p:nvPr/>
        </p:nvSpPr>
        <p:spPr>
          <a:xfrm>
            <a:off x="414437" y="1529904"/>
            <a:ext cx="9217024" cy="2292935"/>
          </a:xfrm>
          <a:prstGeom prst="rect">
            <a:avLst/>
          </a:prstGeom>
          <a:noFill/>
        </p:spPr>
        <p:txBody>
          <a:bodyPr wrap="square" rtlCol="0">
            <a:spAutoFit/>
          </a:bodyPr>
          <a:lstStyle/>
          <a:p>
            <a:endParaRPr lang="en-GB" sz="900" dirty="0" smtClean="0"/>
          </a:p>
          <a:p>
            <a:pPr>
              <a:buFont typeface="Wingdings" pitchFamily="2" charset="2"/>
              <a:buChar char="Ø"/>
            </a:pPr>
            <a:r>
              <a:rPr lang="en-GB" sz="2000" b="1" dirty="0" smtClean="0">
                <a:latin typeface="Lucida Sans" pitchFamily="34" charset="0"/>
              </a:rPr>
              <a:t>Graduates increasingly have R skills – if you ask for them!</a:t>
            </a:r>
          </a:p>
          <a:p>
            <a:pPr>
              <a:buFont typeface="Wingdings" pitchFamily="2" charset="2"/>
              <a:buChar char="Ø"/>
            </a:pPr>
            <a:r>
              <a:rPr lang="en-GB" sz="2000" b="1" dirty="0" smtClean="0">
                <a:latin typeface="Lucida Sans" pitchFamily="34" charset="0"/>
              </a:rPr>
              <a:t>R consultants e.g. Mango solutions</a:t>
            </a:r>
          </a:p>
          <a:p>
            <a:pPr>
              <a:buFont typeface="Wingdings" pitchFamily="2" charset="2"/>
              <a:buChar char="Ø"/>
            </a:pPr>
            <a:r>
              <a:rPr lang="en-GB" sz="2000" b="1" dirty="0" smtClean="0">
                <a:latin typeface="Lucida Sans" pitchFamily="34" charset="0"/>
              </a:rPr>
              <a:t>Actuarial consultants skilled in R e.g. UMACS</a:t>
            </a:r>
          </a:p>
          <a:p>
            <a:pPr>
              <a:buFont typeface="Wingdings" pitchFamily="2" charset="2"/>
              <a:buChar char="Ø"/>
            </a:pPr>
            <a:r>
              <a:rPr lang="en-GB" sz="2000" b="1" dirty="0" err="1" smtClean="0">
                <a:latin typeface="Lucida Sans" pitchFamily="34" charset="0"/>
              </a:rPr>
              <a:t>LondonR</a:t>
            </a:r>
            <a:r>
              <a:rPr lang="en-GB" sz="2000" b="1" dirty="0" smtClean="0">
                <a:latin typeface="Lucida Sans" pitchFamily="34" charset="0"/>
              </a:rPr>
              <a:t> evenings</a:t>
            </a:r>
          </a:p>
          <a:p>
            <a:pPr>
              <a:buFont typeface="Wingdings" pitchFamily="2" charset="2"/>
              <a:buChar char="Ø"/>
            </a:pPr>
            <a:r>
              <a:rPr lang="en-GB" sz="2000" b="1" dirty="0" smtClean="0">
                <a:latin typeface="Lucida Sans" pitchFamily="34" charset="0"/>
              </a:rPr>
              <a:t>Culture that encourages learning – CPD!</a:t>
            </a:r>
          </a:p>
          <a:p>
            <a:pPr>
              <a:buFont typeface="Wingdings" pitchFamily="2" charset="2"/>
              <a:buChar char="Ø"/>
            </a:pPr>
            <a:r>
              <a:rPr lang="en-GB" sz="2000" b="1" dirty="0" smtClean="0">
                <a:latin typeface="Lucida Sans" pitchFamily="34" charset="0"/>
              </a:rPr>
              <a:t>Books e.g. </a:t>
            </a:r>
          </a:p>
          <a:p>
            <a:endParaRPr lang="en-GB" sz="1400" dirty="0" smtClean="0"/>
          </a:p>
        </p:txBody>
      </p:sp>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437" y="953840"/>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86747"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414437" y="1025848"/>
            <a:ext cx="6722814" cy="754053"/>
          </a:xfrm>
          <a:prstGeom prst="rect">
            <a:avLst/>
          </a:prstGeom>
          <a:noFill/>
        </p:spPr>
        <p:txBody>
          <a:bodyPr wrap="square" rtlCol="0">
            <a:spAutoFit/>
          </a:bodyPr>
          <a:lstStyle/>
          <a:p>
            <a:endParaRPr lang="en-GB" sz="900" dirty="0" smtClean="0"/>
          </a:p>
          <a:p>
            <a:r>
              <a:rPr lang="en-GB" sz="2000" b="1" dirty="0" smtClean="0">
                <a:latin typeface="Lucida Sans" pitchFamily="34" charset="0"/>
              </a:rPr>
              <a:t>Gaining the skills</a:t>
            </a:r>
            <a:endParaRPr lang="en-GB" sz="2000" b="1" dirty="0">
              <a:latin typeface="Lucida Sans" pitchFamily="34" charset="0"/>
            </a:endParaRPr>
          </a:p>
          <a:p>
            <a:endParaRPr lang="en-GB" sz="1400" dirty="0" smtClean="0"/>
          </a:p>
        </p:txBody>
      </p:sp>
      <p:sp>
        <p:nvSpPr>
          <p:cNvPr id="5" name="AutoShape 23" descr="data:image/jpeg;base64,/9j/4AAQSkZJRgABAQAAAQABAAD/2wCEAAkGBhAQDxAQDxANDw0PEA8OEA0ODw4ODw0NFRAWFRQQFRIYGyYfFxojGRISHy8gJicpLCwsFR41NjAqNSYrLCkBCQoKDgwMFg8PFCkYFBgpKSkpKSkpKSkpKSkpKSkpKSkpKSkpKSkpKSkpKSkpKSkpKSkpKSkpKSkpKSkpKSkpKf/AABEIAOEA4AMBIgACEQEDEQH/xAAcAAEAAgIDAQAAAAAAAAAAAAAABAcGCAEDBQL/xABAEAACAgEBAQoLBgUFAQAAAAAAAQIDBBEFBgcSITFBQlFhgQgTMzVxc4ShsrTBFDJSYpGSIoKisdE0Y3LC0iX/xAAWAQEBAQAAAAAAAAAAAAAAAAAAAQL/xAAXEQEBAQEAAAAAAAAAAAAAAAAAAREx/9oADAMBAAIRAxEAPwC8QAAAAAAAAAAAAAAAAAAAAAAAAAAAAAAAAAAAAAAAAAAAAAAAADiU0lq2klxtviS7wOQeFtDdzs6jyuZjJrljCxWzX8sNX7jG9ob9ez4aqqGVkPmca1VB982n7gLBBTWfv6ZD/wBPiUVrrusnc/0jwTG8/fQ2rdqnlOqL6NEK6tP5kuF7yauNh52KKbk0kuNtvRJek5jJNJppprVNcaa6zVTM2jdc9brbrn13WTtf9TZ7e5fd9m7PajVZw6OfGu1lVp+Xng/R3pjTGyIMP3K75+FncGDl9myXxeIuaSnLqrs5JejifYZgVAAAAAAAAAAAAAAAAAAovfM3y8/G2pk4deRKnHr8TwPFQrUlwqITes9HLlk+RgXnKSS1b0XW+RHi7Q3bbOo18bmY0WuWEbI2T/ZDV+41wzNr35HHdfffrx622ztXdq2RUTVxeu0N+rZ1eqqjk5D5nCtVxffY0/cY3n7+t7/0+JTX+a6ydr/bFR/uVcAMsz99Lat2q+0+Ki+jRXXXp/No5e8xzN2nfe9b7rrn13Wzs+JsjAigAAAAAAABmW5XfSzcLgwm/tWMtF4q6T4cI/kt42vQ9V2Iw0AbJ7mN3eFtBJU2cG/TV41ukLV16Lkku2LfcZCamwm0002pJpqSbTTXI0+Zlgbld+HKx+DXmJ5dC4vGapZMF/yfFZ/Nx/mLqYvIHk7A3UYmdDh4t0Z6JOVb/htr/wCUHxr08nUz1ioAAAAAAAAAAAau79Hn3N9m+UqNojV3fo8+5vs3ylQGIYubKvk4488Xyd3Uexj5UbFrF8fPF8qMfOYTaeqbTXOhhrJAQMTaifFPRP8AFzP09RPI0AAgAAAAAAAAAAAAAO7Fy7KpxsqnOu2L1jZXJwlF9jRZm5Xfpshwa9ow8bDk+1VRSsXbOvkl6Y6PsZVoA2o2VtijKrVuNbXdW+lB66PqkuWL7HoyYar7K2xfi2K3GtspsXSg/vLqlHkkuxpotbcrv1Vz4Ne0YeKnyfaqk3U+2dfG4+lar0F1MWkDpxcuu2EbKpwsrktY2VyU4yXWmuJncVAAAAAANXd+jz7m+zfKVG0Rq7v0efc32b5SoDCAAVAl4m0JQ4n/ABQ6udegiADIqbozWsXqvevSfZjtV0oPWL0f9+xnr4m0Yz4n/DPq5n6P8Gca1LABFAAAAAAHDklytI+JZEfT6AOwEd5XUv1Ph3yfP+gEts+HfFc/6cZEbOAJDyupfqfDyJej0HUALp8H+bdOdq2142h6N8SbhPV+5FtFSeD75LP9bj/BMts0lAAEAAANXd+jz7m+zfKVG0Rq7v0efc32b5SoDCAAVAAAAABPxNpuPFPWUevpL/J6sJqS1TTT50Y2S8B/e5dOLi/Ulix7MppcrR1vJXayKDLTullPmSXvPiVsnzv+x8AKAAAAAAAAAAC6PB98ln+tx/gmW2VJ4Pvks/1uP8Ey2zTNAAEAAANXd+jz7m+zfKVG0Rq7v0efc32b5SoDCAAVAAAAAAJeB0u76kQl4HS7vqSrOpYAMtgAAAAAAAAAAAAC6PB98ln+tx/gmW2VJ4Pvks/1uP8ABMts0zQABAAADV3fo8+5vs3ylRtEau79Hn3N9m+UqAwgAFQAAAAACXgdLu+pEJeB0u76kqzqWADLYAAAAAAAAAAAAAujwffJZ/rcf4JltlSeD75LP9bj/BMts0zQABAAADV3fo8+5vs3ylRtEau79Hn3N9m+UqAwgAFQAAAAACXgdLu+pEJeB0u76kqzqWADLYAAAAAAAAAAAAAujwffJZ/rcf4JltlSeD75LP8AW4/wTLbNM0AAQOGcnDA65SNX9+N//czPZ/lajZ2xmHbuNwmLtOvS2PAvitK8mCXjK+x/jjr0X3aPjA1fB7m6ncfk7Ot4F8dYSb8XkQ1dVq7HzP8AK+P0rjPDKgAAAAAEvA6Xd9SIS8Dpd31JVnUsAGWwAAAAAAAAAAAABdHg++Sz/W4/wTLbKk8H3yWf63H+CZbZpmgACBxI5AEexEO6B6UonRZUBju1tk1ZFcqr64WVTWkoTWqf+H28qKP3cb1duJwrsRTvxVrKUPvXULt/HHtXGufrNiLaSFdQBqMC693W9PXkcK/DUacl6ylV92m9/wDSXbyPn6ym83CsoslVdCddsHpKE1pJP/HbyMqOgAACXgdLu+pEJeB0u76kqzqWADLYAAAAAAAAAAAB34eBbdLg01W3T/DVCVj/AEimBcPg++Sz/W4/wTLbK23ltzeVh05TyqZUeOnTKuM3DhNRjJNuKbceVcuhZJpigAAAAAcOJyAOidZFtpPQaOudYHj20mK7rtxGPn18G2PBsin4u+Gisr9D54/lfF6Hxmc20kO2gDVzdRuPydn2cG6PCqk9K8iCfi7Oz8svyvu1XGeGbVbT2TXfXKu2EbK5rSUJpOMl2opXdtvV243Cuw1O7H45Sp45W0rs/HH3rt5QK/JeB0u76kQl4HS7vqKTqWADLYAcxi29Fxt8iXG33AcA93Z24jaGRp4vGtUX07UqY/16N9yMr2XvK5E9HkXwrXPGmMrH+6WiX6MIrc+6qpTfBhGU5PkjBOUn3LjL12VvOYNejnCd8uu6ba/bHRe4y/Z+5qilcGquuuP4a4Rgvci4a182bvebRv04OPKuL6V7VX9L/i9xl+yd46ctHk5GnXCiH/ef/kuavDiuRI7o1jE1hGyN6LZ1OjdCtkulkSdv9L/h9xl2JsiqqKjCEYRXJGEVGK7lxExI5KjiMUuQ5AAAAAAAAAAAADrnAj2VEw+JQA8uygjWYqZ686jqdAFTbud6WvJ4V+Jwacp6ylHTSq9/mS+7L8y71zlQS2dbj22U31yquhonCa0fPo11p8zXEzbb7OdU9i0ykpyrrlOKajNwi5RT42lLTVAaz7O3KZuRp4nGvlF9Nx8XD98tEZXsveZzLNHdZTSvwxUrp/Re9l7V4MVzI740omLqstlbyuHDR2+Ovf8AuT4Ef2w097ZmGy9yGLjrSmmqv1cIxb9L5WZAoI50KiLXgxXIkd0aTtAHyoI50OQAAAAAAAAAAAAAAAAAAAAAAcaHHAR9ADjgI50AAAAAAAAAAAAAAAAAAAAAAAAAAAAAAAAAAAAAAAAAAAAAAAAAAAAAAAAAAA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TextBox 16"/>
          <p:cNvSpPr txBox="1"/>
          <p:nvPr/>
        </p:nvSpPr>
        <p:spPr>
          <a:xfrm>
            <a:off x="414437" y="1529904"/>
            <a:ext cx="9217024" cy="2292935"/>
          </a:xfrm>
          <a:prstGeom prst="rect">
            <a:avLst/>
          </a:prstGeom>
          <a:noFill/>
        </p:spPr>
        <p:txBody>
          <a:bodyPr wrap="square" rtlCol="0">
            <a:spAutoFit/>
          </a:bodyPr>
          <a:lstStyle/>
          <a:p>
            <a:endParaRPr lang="en-GB" sz="900" dirty="0" smtClean="0"/>
          </a:p>
          <a:p>
            <a:pPr>
              <a:buFont typeface="Wingdings" pitchFamily="2" charset="2"/>
              <a:buChar char="Ø"/>
            </a:pPr>
            <a:r>
              <a:rPr lang="en-GB" sz="2000" b="1" dirty="0" smtClean="0">
                <a:latin typeface="Lucida Sans" pitchFamily="34" charset="0"/>
              </a:rPr>
              <a:t>Graduates increasingly have R skills – if you ask for them!</a:t>
            </a:r>
          </a:p>
          <a:p>
            <a:pPr>
              <a:buFont typeface="Wingdings" pitchFamily="2" charset="2"/>
              <a:buChar char="Ø"/>
            </a:pPr>
            <a:r>
              <a:rPr lang="en-GB" sz="2000" b="1" dirty="0" smtClean="0">
                <a:latin typeface="Lucida Sans" pitchFamily="34" charset="0"/>
              </a:rPr>
              <a:t>R consultants e.g. Mango solutions</a:t>
            </a:r>
          </a:p>
          <a:p>
            <a:pPr>
              <a:buFont typeface="Wingdings" pitchFamily="2" charset="2"/>
              <a:buChar char="Ø"/>
            </a:pPr>
            <a:r>
              <a:rPr lang="en-GB" sz="2000" b="1" dirty="0" smtClean="0">
                <a:latin typeface="Lucida Sans" pitchFamily="34" charset="0"/>
              </a:rPr>
              <a:t>Actuarial consultants skilled in R e.g. UMACS</a:t>
            </a:r>
          </a:p>
          <a:p>
            <a:pPr>
              <a:buFont typeface="Wingdings" pitchFamily="2" charset="2"/>
              <a:buChar char="Ø"/>
            </a:pPr>
            <a:r>
              <a:rPr lang="en-GB" sz="2000" b="1" dirty="0" err="1" smtClean="0">
                <a:latin typeface="Lucida Sans" pitchFamily="34" charset="0"/>
              </a:rPr>
              <a:t>LondonR</a:t>
            </a:r>
            <a:r>
              <a:rPr lang="en-GB" sz="2000" b="1" dirty="0" smtClean="0">
                <a:latin typeface="Lucida Sans" pitchFamily="34" charset="0"/>
              </a:rPr>
              <a:t> evenings</a:t>
            </a:r>
          </a:p>
          <a:p>
            <a:pPr>
              <a:buFont typeface="Wingdings" pitchFamily="2" charset="2"/>
              <a:buChar char="Ø"/>
            </a:pPr>
            <a:r>
              <a:rPr lang="en-GB" sz="2000" b="1" dirty="0" smtClean="0">
                <a:latin typeface="Lucida Sans" pitchFamily="34" charset="0"/>
              </a:rPr>
              <a:t>Culture that encourages learning – CPD!</a:t>
            </a:r>
          </a:p>
          <a:p>
            <a:pPr>
              <a:buFont typeface="Wingdings" pitchFamily="2" charset="2"/>
              <a:buChar char="Ø"/>
            </a:pPr>
            <a:r>
              <a:rPr lang="en-GB" sz="2000" b="1" dirty="0" smtClean="0">
                <a:latin typeface="Lucida Sans" pitchFamily="34" charset="0"/>
              </a:rPr>
              <a:t>Books e.g. </a:t>
            </a:r>
          </a:p>
          <a:p>
            <a:endParaRPr lang="en-GB" sz="1400" dirty="0" smtClean="0"/>
          </a:p>
        </p:txBody>
      </p:sp>
      <p:pic>
        <p:nvPicPr>
          <p:cNvPr id="16" name="Picture 4" descr="Software for Data Analysis"/>
          <p:cNvPicPr>
            <a:picLocks noChangeAspect="1" noChangeArrowheads="1"/>
          </p:cNvPicPr>
          <p:nvPr/>
        </p:nvPicPr>
        <p:blipFill>
          <a:blip r:embed="rId4" cstate="print"/>
          <a:srcRect/>
          <a:stretch>
            <a:fillRect/>
          </a:stretch>
        </p:blipFill>
        <p:spPr bwMode="auto">
          <a:xfrm>
            <a:off x="7831261" y="3690145"/>
            <a:ext cx="1477919" cy="2376263"/>
          </a:xfrm>
          <a:prstGeom prst="rect">
            <a:avLst/>
          </a:prstGeom>
          <a:noFill/>
        </p:spPr>
      </p:pic>
      <p:pic>
        <p:nvPicPr>
          <p:cNvPr id="18" name="Picture 14" descr="http://nostarch.com/sites/default/files/imagecache/product_full/R_cvr_front.png"/>
          <p:cNvPicPr>
            <a:picLocks noChangeAspect="1" noChangeArrowheads="1"/>
          </p:cNvPicPr>
          <p:nvPr/>
        </p:nvPicPr>
        <p:blipFill>
          <a:blip r:embed="rId5" cstate="print"/>
          <a:srcRect/>
          <a:stretch>
            <a:fillRect/>
          </a:stretch>
        </p:blipFill>
        <p:spPr bwMode="auto">
          <a:xfrm>
            <a:off x="4374877" y="3690144"/>
            <a:ext cx="1728192" cy="2291398"/>
          </a:xfrm>
          <a:prstGeom prst="rect">
            <a:avLst/>
          </a:prstGeom>
          <a:noFill/>
        </p:spPr>
      </p:pic>
      <p:pic>
        <p:nvPicPr>
          <p:cNvPr id="19" name="Picture 24" descr="https://encrypted-tbn0.gstatic.com/images?q=tbn:ANd9GcT7u0e1IkUwLYX8u7ejQ1rXog98Tp9s8Wz-4o2QPxoshAA-XXXyCw"/>
          <p:cNvPicPr>
            <a:picLocks noChangeAspect="1" noChangeArrowheads="1"/>
          </p:cNvPicPr>
          <p:nvPr/>
        </p:nvPicPr>
        <p:blipFill>
          <a:blip r:embed="rId6" cstate="print"/>
          <a:srcRect/>
          <a:stretch>
            <a:fillRect/>
          </a:stretch>
        </p:blipFill>
        <p:spPr bwMode="auto">
          <a:xfrm>
            <a:off x="630461" y="3762152"/>
            <a:ext cx="1866900" cy="2447926"/>
          </a:xfrm>
          <a:prstGeom prst="rect">
            <a:avLst/>
          </a:prstGeom>
          <a:noFill/>
        </p:spPr>
      </p:pic>
      <p:sp>
        <p:nvSpPr>
          <p:cNvPr id="20" name="TextBox 19"/>
          <p:cNvSpPr txBox="1"/>
          <p:nvPr/>
        </p:nvSpPr>
        <p:spPr>
          <a:xfrm>
            <a:off x="918493" y="6138416"/>
            <a:ext cx="2880320" cy="338554"/>
          </a:xfrm>
          <a:prstGeom prst="rect">
            <a:avLst/>
          </a:prstGeom>
          <a:noFill/>
        </p:spPr>
        <p:txBody>
          <a:bodyPr wrap="square" rtlCol="0">
            <a:spAutoFit/>
          </a:bodyPr>
          <a:lstStyle/>
          <a:p>
            <a:r>
              <a:rPr lang="en-GB" b="1" dirty="0" smtClean="0">
                <a:latin typeface="Lucida Sans" pitchFamily="34" charset="0"/>
              </a:rPr>
              <a:t>Beginner</a:t>
            </a:r>
            <a:endParaRPr lang="en-GB" b="1" dirty="0">
              <a:latin typeface="Lucida Sans" pitchFamily="34" charset="0"/>
            </a:endParaRPr>
          </a:p>
        </p:txBody>
      </p:sp>
      <p:sp>
        <p:nvSpPr>
          <p:cNvPr id="22" name="TextBox 21"/>
          <p:cNvSpPr txBox="1"/>
          <p:nvPr/>
        </p:nvSpPr>
        <p:spPr>
          <a:xfrm>
            <a:off x="4518893" y="6138416"/>
            <a:ext cx="2880320" cy="338554"/>
          </a:xfrm>
          <a:prstGeom prst="rect">
            <a:avLst/>
          </a:prstGeom>
          <a:noFill/>
        </p:spPr>
        <p:txBody>
          <a:bodyPr wrap="square" rtlCol="0">
            <a:spAutoFit/>
          </a:bodyPr>
          <a:lstStyle/>
          <a:p>
            <a:r>
              <a:rPr lang="en-GB" b="1" dirty="0" smtClean="0">
                <a:latin typeface="Lucida Sans" pitchFamily="34" charset="0"/>
              </a:rPr>
              <a:t>Intermediate</a:t>
            </a:r>
            <a:endParaRPr lang="en-GB" b="1" dirty="0">
              <a:latin typeface="Lucida Sans" pitchFamily="34" charset="0"/>
            </a:endParaRPr>
          </a:p>
        </p:txBody>
      </p:sp>
      <p:sp>
        <p:nvSpPr>
          <p:cNvPr id="23" name="TextBox 22"/>
          <p:cNvSpPr txBox="1"/>
          <p:nvPr/>
        </p:nvSpPr>
        <p:spPr>
          <a:xfrm>
            <a:off x="7903269" y="6066408"/>
            <a:ext cx="2880320" cy="338554"/>
          </a:xfrm>
          <a:prstGeom prst="rect">
            <a:avLst/>
          </a:prstGeom>
          <a:noFill/>
        </p:spPr>
        <p:txBody>
          <a:bodyPr wrap="square" rtlCol="0">
            <a:spAutoFit/>
          </a:bodyPr>
          <a:lstStyle/>
          <a:p>
            <a:r>
              <a:rPr lang="en-GB" b="1" dirty="0" smtClean="0">
                <a:latin typeface="Lucida Sans" pitchFamily="34" charset="0"/>
              </a:rPr>
              <a:t>Advanced</a:t>
            </a:r>
            <a:endParaRPr lang="en-GB" b="1" dirty="0">
              <a:latin typeface="Lucida Sans" pitchFamily="34" charset="0"/>
            </a:endParaRPr>
          </a:p>
        </p:txBody>
      </p:sp>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204" name="Picture 36"/>
          <p:cNvPicPr>
            <a:picLocks noChangeAspect="1" noChangeArrowheads="1"/>
          </p:cNvPicPr>
          <p:nvPr/>
        </p:nvPicPr>
        <p:blipFill>
          <a:blip r:embed="rId4" cstate="print"/>
          <a:srcRect/>
          <a:stretch>
            <a:fillRect/>
          </a:stretch>
        </p:blipFill>
        <p:spPr bwMode="auto">
          <a:xfrm>
            <a:off x="5166965" y="1097856"/>
            <a:ext cx="3905250" cy="1171575"/>
          </a:xfrm>
          <a:prstGeom prst="rect">
            <a:avLst/>
          </a:prstGeom>
          <a:noFill/>
          <a:ln w="9525">
            <a:noFill/>
            <a:miter lim="800000"/>
            <a:headEnd/>
            <a:tailEnd/>
          </a:ln>
        </p:spPr>
      </p:pic>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3226" name="Bitmap Image" r:id="rId5"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486445" y="1241873"/>
            <a:ext cx="9721080" cy="3524042"/>
          </a:xfrm>
          <a:prstGeom prst="rect">
            <a:avLst/>
          </a:prstGeom>
          <a:noFill/>
        </p:spPr>
        <p:txBody>
          <a:bodyPr wrap="square" rtlCol="0">
            <a:spAutoFit/>
          </a:bodyPr>
          <a:lstStyle/>
          <a:p>
            <a:endParaRPr lang="en-GB" sz="900" dirty="0" smtClean="0"/>
          </a:p>
          <a:p>
            <a:r>
              <a:rPr lang="en-GB" sz="2000" b="1" dirty="0" smtClean="0">
                <a:latin typeface="Lucida Sans" pitchFamily="34" charset="0"/>
              </a:rPr>
              <a:t>Can </a:t>
            </a:r>
            <a:r>
              <a:rPr lang="en-GB" sz="2000" b="1" dirty="0">
                <a:latin typeface="Lucida Sans" pitchFamily="34" charset="0"/>
              </a:rPr>
              <a:t>we trust R? </a:t>
            </a:r>
            <a:endParaRPr lang="en-GB" sz="2000" b="1" dirty="0" smtClean="0">
              <a:latin typeface="Lucida Sans" pitchFamily="34" charset="0"/>
            </a:endParaRPr>
          </a:p>
          <a:p>
            <a:endParaRPr lang="en-GB" b="1" dirty="0" smtClean="0">
              <a:latin typeface="Lucida Sans" pitchFamily="34" charset="0"/>
            </a:endParaRPr>
          </a:p>
          <a:p>
            <a:pPr marL="342900" indent="-342900">
              <a:buAutoNum type="arabicPeriod"/>
            </a:pPr>
            <a:r>
              <a:rPr lang="en-GB" dirty="0" smtClean="0">
                <a:latin typeface="Lucida Sans" pitchFamily="34" charset="0"/>
              </a:rPr>
              <a:t>Open source is not </a:t>
            </a:r>
            <a:r>
              <a:rPr lang="en-GB" dirty="0" err="1" smtClean="0">
                <a:latin typeface="Lucida Sans" pitchFamily="34" charset="0"/>
              </a:rPr>
              <a:t>wikipedia</a:t>
            </a:r>
            <a:r>
              <a:rPr lang="en-GB" dirty="0" smtClean="0">
                <a:latin typeface="Lucida Sans" pitchFamily="34" charset="0"/>
              </a:rPr>
              <a:t>…</a:t>
            </a:r>
          </a:p>
          <a:p>
            <a:pPr marL="342900" indent="-342900">
              <a:buAutoNum type="arabicPeriod"/>
            </a:pPr>
            <a:r>
              <a:rPr lang="en-GB" dirty="0" smtClean="0">
                <a:latin typeface="Lucida Sans" pitchFamily="34" charset="0"/>
              </a:rPr>
              <a:t>Open Source has no </a:t>
            </a:r>
            <a:r>
              <a:rPr lang="en-GB" dirty="0">
                <a:latin typeface="Lucida Sans" pitchFamily="34" charset="0"/>
              </a:rPr>
              <a:t>theoretical limits to </a:t>
            </a:r>
            <a:r>
              <a:rPr lang="en-GB" dirty="0" smtClean="0">
                <a:latin typeface="Lucida Sans" pitchFamily="34" charset="0"/>
              </a:rPr>
              <a:t>validation </a:t>
            </a:r>
          </a:p>
          <a:p>
            <a:pPr marL="342900" indent="-342900">
              <a:buAutoNum type="arabicPeriod"/>
            </a:pPr>
            <a:r>
              <a:rPr lang="en-GB" dirty="0" smtClean="0">
                <a:latin typeface="Lucida Sans" pitchFamily="34" charset="0"/>
              </a:rPr>
              <a:t>Core </a:t>
            </a:r>
            <a:r>
              <a:rPr lang="en-GB" dirty="0">
                <a:latin typeface="Lucida Sans" pitchFamily="34" charset="0"/>
              </a:rPr>
              <a:t>development team and contributors </a:t>
            </a:r>
            <a:r>
              <a:rPr lang="en-GB" dirty="0" smtClean="0">
                <a:latin typeface="Lucida Sans" pitchFamily="34" charset="0"/>
              </a:rPr>
              <a:t>arguably largest skills base in statistical software</a:t>
            </a:r>
          </a:p>
          <a:p>
            <a:pPr marL="342900" indent="-342900">
              <a:buAutoNum type="arabicPeriod"/>
            </a:pPr>
            <a:r>
              <a:rPr lang="en-GB" dirty="0" smtClean="0">
                <a:latin typeface="Lucida Sans" pitchFamily="34" charset="0"/>
              </a:rPr>
              <a:t>Wide </a:t>
            </a:r>
            <a:r>
              <a:rPr lang="en-GB" dirty="0">
                <a:latin typeface="Lucida Sans" pitchFamily="34" charset="0"/>
              </a:rPr>
              <a:t>range </a:t>
            </a:r>
            <a:r>
              <a:rPr lang="en-GB" dirty="0" smtClean="0">
                <a:latin typeface="Lucida Sans" pitchFamily="34" charset="0"/>
              </a:rPr>
              <a:t>of </a:t>
            </a:r>
            <a:r>
              <a:rPr lang="en-GB" dirty="0">
                <a:latin typeface="Lucida Sans" pitchFamily="34" charset="0"/>
              </a:rPr>
              <a:t>sophisticated users - the biggest players in academia, </a:t>
            </a:r>
            <a:r>
              <a:rPr lang="en-GB" dirty="0" err="1">
                <a:latin typeface="Lucida Sans" pitchFamily="34" charset="0"/>
              </a:rPr>
              <a:t>pharma</a:t>
            </a:r>
            <a:r>
              <a:rPr lang="en-GB" dirty="0">
                <a:latin typeface="Lucida Sans" pitchFamily="34" charset="0"/>
              </a:rPr>
              <a:t>, </a:t>
            </a:r>
            <a:r>
              <a:rPr lang="en-GB" dirty="0" smtClean="0">
                <a:latin typeface="Lucida Sans" pitchFamily="34" charset="0"/>
              </a:rPr>
              <a:t>finance use R</a:t>
            </a:r>
            <a:r>
              <a:rPr lang="en-GB" dirty="0">
                <a:latin typeface="Lucida Sans" pitchFamily="34" charset="0"/>
              </a:rPr>
              <a:t>. </a:t>
            </a:r>
            <a:endParaRPr lang="en-GB" dirty="0" smtClean="0">
              <a:latin typeface="Lucida Sans" pitchFamily="34" charset="0"/>
            </a:endParaRPr>
          </a:p>
          <a:p>
            <a:pPr marL="342900" indent="-342900">
              <a:buAutoNum type="arabicPeriod"/>
            </a:pPr>
            <a:r>
              <a:rPr lang="en-GB" dirty="0" smtClean="0">
                <a:latin typeface="Lucida Sans" pitchFamily="34" charset="0"/>
              </a:rPr>
              <a:t>You </a:t>
            </a:r>
            <a:r>
              <a:rPr lang="en-GB" dirty="0">
                <a:latin typeface="Lucida Sans" pitchFamily="34" charset="0"/>
              </a:rPr>
              <a:t>should test all software. R is set up to be </a:t>
            </a:r>
            <a:r>
              <a:rPr lang="en-GB" dirty="0" smtClean="0">
                <a:latin typeface="Lucida Sans" pitchFamily="34" charset="0"/>
              </a:rPr>
              <a:t>testable!</a:t>
            </a:r>
            <a:r>
              <a:rPr lang="en-GB" sz="1400" dirty="0"/>
              <a:t/>
            </a:r>
            <a:br>
              <a:rPr lang="en-GB" sz="1400" dirty="0"/>
            </a:br>
            <a:endParaRPr lang="en-GB" sz="1400" dirty="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sp>
        <p:nvSpPr>
          <p:cNvPr id="5" name="AutoShape 23" descr="data:image/jpeg;base64,/9j/4AAQSkZJRgABAQAAAQABAAD/2wCEAAkGBhAQDxAQDxANDw0PEA8OEA0ODw4ODw0NFRAWFRQQFRIYGyYfFxojGRISHy8gJicpLCwsFR41NjAqNSYrLCkBCQoKDgwMFg8PFCkYFBgpKSkpKSkpKSkpKSkpKSkpKSkpKSkpKSkpKSkpKSkpKSkpKSkpKSkpKSkpKSkpKSkpKf/AABEIAOEA4AMBIgACEQEDEQH/xAAcAAEAAgIDAQAAAAAAAAAAAAAABAcGCAEDBQL/xABAEAACAgEBAQoLBgUFAQAAAAAAAQIDBBEFBgcSITFBQlFhgQgTMzVxc4ShsrTBFDJSYpGSIoKisdE0Y3LC0iX/xAAWAQEBAQAAAAAAAAAAAAAAAAAAAQL/xAAXEQEBAQEAAAAAAAAAAAAAAAAAAREx/9oADAMBAAIRAxEAPwC8QAAAAAAAAAAAAAAAAAAAAAAAAAAAAAAAAAAAAAAAAAAAAAAAADiU0lq2klxtviS7wOQeFtDdzs6jyuZjJrljCxWzX8sNX7jG9ob9ez4aqqGVkPmca1VB982n7gLBBTWfv6ZD/wBPiUVrrusnc/0jwTG8/fQ2rdqnlOqL6NEK6tP5kuF7yauNh52KKbk0kuNtvRJek5jJNJppprVNcaa6zVTM2jdc9brbrn13WTtf9TZ7e5fd9m7PajVZw6OfGu1lVp+Xng/R3pjTGyIMP3K75+FncGDl9myXxeIuaSnLqrs5JejifYZgVAAAAAAAAAAAAAAAAAAovfM3y8/G2pk4deRKnHr8TwPFQrUlwqITes9HLlk+RgXnKSS1b0XW+RHi7Q3bbOo18bmY0WuWEbI2T/ZDV+41wzNr35HHdfffrx622ztXdq2RUTVxeu0N+rZ1eqqjk5D5nCtVxffY0/cY3n7+t7/0+JTX+a6ydr/bFR/uVcAMsz99Lat2q+0+Ki+jRXXXp/No5e8xzN2nfe9b7rrn13Wzs+JsjAigAAAAAAABmW5XfSzcLgwm/tWMtF4q6T4cI/kt42vQ9V2Iw0AbJ7mN3eFtBJU2cG/TV41ukLV16Lkku2LfcZCamwm0002pJpqSbTTXI0+Zlgbld+HKx+DXmJ5dC4vGapZMF/yfFZ/Nx/mLqYvIHk7A3UYmdDh4t0Z6JOVb/htr/wCUHxr08nUz1ioAAAAAAAAAAAau79Hn3N9m+UqNojV3fo8+5vs3ylQGIYubKvk4488Xyd3Uexj5UbFrF8fPF8qMfOYTaeqbTXOhhrJAQMTaifFPRP8AFzP09RPI0AAgAAAAAAAAAAAAAO7Fy7KpxsqnOu2L1jZXJwlF9jRZm5Xfpshwa9ow8bDk+1VRSsXbOvkl6Y6PsZVoA2o2VtijKrVuNbXdW+lB66PqkuWL7HoyYar7K2xfi2K3GtspsXSg/vLqlHkkuxpotbcrv1Vz4Ne0YeKnyfaqk3U+2dfG4+lar0F1MWkDpxcuu2EbKpwsrktY2VyU4yXWmuJncVAAAAAANXd+jz7m+zfKVG0Rq7v0efc32b5SoDCAAVAl4m0JQ4n/ABQ6udegiADIqbozWsXqvevSfZjtV0oPWL0f9+xnr4m0Yz4n/DPq5n6P8Gca1LABFAAAAAAHDklytI+JZEfT6AOwEd5XUv1Ph3yfP+gEts+HfFc/6cZEbOAJDyupfqfDyJej0HUALp8H+bdOdq2142h6N8SbhPV+5FtFSeD75LP9bj/BMts0lAAEAAANXd+jz7m+zfKVG0Rq7v0efc32b5SoDCAAVAAAAABPxNpuPFPWUevpL/J6sJqS1TTT50Y2S8B/e5dOLi/Ulix7MppcrR1vJXayKDLTullPmSXvPiVsnzv+x8AKAAAAAAAAAAC6PB98ln+tx/gmW2VJ4Pvks/1uP8Ey2zTNAAEAAANXd+jz7m+zfKVG0Rq7v0efc32b5SoDCAAVAAAAAAJeB0u76kQl4HS7vqSrOpYAMtgAAAAAAAAAAAAC6PB98ln+tx/gmW2VJ4Pvks/1uP8ABMts0zQABAAADV3fo8+5vs3ylRtEau79Hn3N9m+UqAwgAFQAAAAACXgdLu+pEJeB0u76kqzqWADLYAAAAAAAAAAAAAujwffJZ/rcf4JltlSeD75LP9bj/BMts0zQABAAADV3fo8+5vs3ylRtEau79Hn3N9m+UqAwgAFQAAAAACXgdLu+pEJeB0u76kqzqWADLYAAAAAAAAAAAAAujwffJZ/rcf4JltlSeD75LP8AW4/wTLbNM0AAQOGcnDA65SNX9+N//czPZ/lajZ2xmHbuNwmLtOvS2PAvitK8mCXjK+x/jjr0X3aPjA1fB7m6ncfk7Ot4F8dYSb8XkQ1dVq7HzP8AK+P0rjPDKgAAAAAEvA6Xd9SIS8Dpd31JVnUsAGWwAAAAAAAAAAAABdHg++Sz/W4/wTLbKk8H3yWf63H+CZbZpmgACBxI5AEexEO6B6UonRZUBju1tk1ZFcqr64WVTWkoTWqf+H28qKP3cb1duJwrsRTvxVrKUPvXULt/HHtXGufrNiLaSFdQBqMC693W9PXkcK/DUacl6ylV92m9/wDSXbyPn6ym83CsoslVdCddsHpKE1pJP/HbyMqOgAACXgdLu+pEJeB0u76kqzqWADLYAAAAAAAAAAAB34eBbdLg01W3T/DVCVj/AEimBcPg++Sz/W4/wTLbK23ltzeVh05TyqZUeOnTKuM3DhNRjJNuKbceVcuhZJpigAAAAAcOJyAOidZFtpPQaOudYHj20mK7rtxGPn18G2PBsin4u+Gisr9D54/lfF6Hxmc20kO2gDVzdRuPydn2cG6PCqk9K8iCfi7Oz8svyvu1XGeGbVbT2TXfXKu2EbK5rSUJpOMl2opXdtvV243Cuw1O7H45Sp45W0rs/HH3rt5QK/JeB0u76kQl4HS7vqKTqWADLYAcxi29Fxt8iXG33AcA93Z24jaGRp4vGtUX07UqY/16N9yMr2XvK5E9HkXwrXPGmMrH+6WiX6MIrc+6qpTfBhGU5PkjBOUn3LjL12VvOYNejnCd8uu6ba/bHRe4y/Z+5qilcGquuuP4a4Rgvci4a182bvebRv04OPKuL6V7VX9L/i9xl+yd46ctHk5GnXCiH/ef/kuavDiuRI7o1jE1hGyN6LZ1OjdCtkulkSdv9L/h9xl2JsiqqKjCEYRXJGEVGK7lxExI5KjiMUuQ5AAAAAAAAAAAADrnAj2VEw+JQA8uygjWYqZ686jqdAFTbud6WvJ4V+Jwacp6ylHTSq9/mS+7L8y71zlQS2dbj22U31yquhonCa0fPo11p8zXEzbb7OdU9i0ykpyrrlOKajNwi5RT42lLTVAaz7O3KZuRp4nGvlF9Nx8XD98tEZXsveZzLNHdZTSvwxUrp/Re9l7V4MVzI740omLqstlbyuHDR2+Ovf8AuT4Ef2w097ZmGy9yGLjrSmmqv1cIxb9L5WZAoI50KiLXgxXIkd0aTtAHyoI50OQAAAAAAAAAAAAAAAAAAAAAAcaHHAR9ADjgI50AAAAAAAAAAAAAAAAAAAAAAAAAAAAAAAAAAAAAAAAAAAAAAAAAAAAAAAAAAA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204" name="Picture 36"/>
          <p:cNvPicPr>
            <a:picLocks noChangeAspect="1" noChangeArrowheads="1"/>
          </p:cNvPicPr>
          <p:nvPr/>
        </p:nvPicPr>
        <p:blipFill>
          <a:blip r:embed="rId3" cstate="print"/>
          <a:srcRect/>
          <a:stretch>
            <a:fillRect/>
          </a:stretch>
        </p:blipFill>
        <p:spPr bwMode="auto">
          <a:xfrm>
            <a:off x="5166965" y="1097856"/>
            <a:ext cx="3905250" cy="1171575"/>
          </a:xfrm>
          <a:prstGeom prst="rect">
            <a:avLst/>
          </a:prstGeom>
          <a:noFill/>
          <a:ln w="9525">
            <a:noFill/>
            <a:miter lim="800000"/>
            <a:headEnd/>
            <a:tailEnd/>
          </a:ln>
        </p:spPr>
      </p:pic>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0843"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486445" y="1241873"/>
            <a:ext cx="9721080" cy="4047262"/>
          </a:xfrm>
          <a:prstGeom prst="rect">
            <a:avLst/>
          </a:prstGeom>
          <a:noFill/>
        </p:spPr>
        <p:txBody>
          <a:bodyPr wrap="square" rtlCol="0">
            <a:spAutoFit/>
          </a:bodyPr>
          <a:lstStyle/>
          <a:p>
            <a:endParaRPr lang="en-GB" sz="900" dirty="0" smtClean="0"/>
          </a:p>
          <a:p>
            <a:r>
              <a:rPr lang="en-GB" sz="2000" b="1" dirty="0" smtClean="0">
                <a:latin typeface="Lucida Sans" pitchFamily="34" charset="0"/>
              </a:rPr>
              <a:t>Can </a:t>
            </a:r>
            <a:r>
              <a:rPr lang="en-GB" sz="2000" b="1" dirty="0">
                <a:latin typeface="Lucida Sans" pitchFamily="34" charset="0"/>
              </a:rPr>
              <a:t>we trust R? </a:t>
            </a:r>
            <a:endParaRPr lang="en-GB" sz="2000" b="1" dirty="0" smtClean="0">
              <a:latin typeface="Lucida Sans" pitchFamily="34" charset="0"/>
            </a:endParaRPr>
          </a:p>
          <a:p>
            <a:endParaRPr lang="en-GB" b="1" dirty="0" smtClean="0">
              <a:latin typeface="Lucida Sans" pitchFamily="34" charset="0"/>
            </a:endParaRPr>
          </a:p>
          <a:p>
            <a:pPr marL="342900" indent="-342900">
              <a:buAutoNum type="arabicPeriod"/>
            </a:pPr>
            <a:r>
              <a:rPr lang="en-GB" dirty="0" smtClean="0">
                <a:latin typeface="Lucida Sans" pitchFamily="34" charset="0"/>
              </a:rPr>
              <a:t>Open source is not </a:t>
            </a:r>
            <a:r>
              <a:rPr lang="en-GB" dirty="0" err="1" smtClean="0">
                <a:latin typeface="Lucida Sans" pitchFamily="34" charset="0"/>
              </a:rPr>
              <a:t>wikipedia</a:t>
            </a:r>
            <a:r>
              <a:rPr lang="en-GB" dirty="0" smtClean="0">
                <a:latin typeface="Lucida Sans" pitchFamily="34" charset="0"/>
              </a:rPr>
              <a:t>…</a:t>
            </a:r>
          </a:p>
          <a:p>
            <a:pPr marL="342900" indent="-342900">
              <a:buAutoNum type="arabicPeriod"/>
            </a:pPr>
            <a:r>
              <a:rPr lang="en-GB" dirty="0" smtClean="0">
                <a:latin typeface="Lucida Sans" pitchFamily="34" charset="0"/>
              </a:rPr>
              <a:t>Open Source has no </a:t>
            </a:r>
            <a:r>
              <a:rPr lang="en-GB" dirty="0">
                <a:latin typeface="Lucida Sans" pitchFamily="34" charset="0"/>
              </a:rPr>
              <a:t>theoretical limits to </a:t>
            </a:r>
            <a:r>
              <a:rPr lang="en-GB" dirty="0" smtClean="0">
                <a:latin typeface="Lucida Sans" pitchFamily="34" charset="0"/>
              </a:rPr>
              <a:t>validation </a:t>
            </a:r>
          </a:p>
          <a:p>
            <a:pPr marL="342900" indent="-342900">
              <a:buAutoNum type="arabicPeriod"/>
            </a:pPr>
            <a:r>
              <a:rPr lang="en-GB" dirty="0" smtClean="0">
                <a:latin typeface="Lucida Sans" pitchFamily="34" charset="0"/>
              </a:rPr>
              <a:t>Core </a:t>
            </a:r>
            <a:r>
              <a:rPr lang="en-GB" dirty="0">
                <a:latin typeface="Lucida Sans" pitchFamily="34" charset="0"/>
              </a:rPr>
              <a:t>development team and contributors </a:t>
            </a:r>
            <a:r>
              <a:rPr lang="en-GB" dirty="0" smtClean="0">
                <a:latin typeface="Lucida Sans" pitchFamily="34" charset="0"/>
              </a:rPr>
              <a:t>arguably largest skills base in statistical software</a:t>
            </a:r>
          </a:p>
          <a:p>
            <a:pPr marL="342900" indent="-342900">
              <a:buAutoNum type="arabicPeriod"/>
            </a:pPr>
            <a:r>
              <a:rPr lang="en-GB" dirty="0" smtClean="0">
                <a:latin typeface="Lucida Sans" pitchFamily="34" charset="0"/>
              </a:rPr>
              <a:t>Wide </a:t>
            </a:r>
            <a:r>
              <a:rPr lang="en-GB" dirty="0">
                <a:latin typeface="Lucida Sans" pitchFamily="34" charset="0"/>
              </a:rPr>
              <a:t>range </a:t>
            </a:r>
            <a:r>
              <a:rPr lang="en-GB" dirty="0" smtClean="0">
                <a:latin typeface="Lucida Sans" pitchFamily="34" charset="0"/>
              </a:rPr>
              <a:t>of </a:t>
            </a:r>
            <a:r>
              <a:rPr lang="en-GB" dirty="0">
                <a:latin typeface="Lucida Sans" pitchFamily="34" charset="0"/>
              </a:rPr>
              <a:t>sophisticated users - the biggest players in academia, </a:t>
            </a:r>
            <a:r>
              <a:rPr lang="en-GB" dirty="0" err="1">
                <a:latin typeface="Lucida Sans" pitchFamily="34" charset="0"/>
              </a:rPr>
              <a:t>pharma</a:t>
            </a:r>
            <a:r>
              <a:rPr lang="en-GB" dirty="0">
                <a:latin typeface="Lucida Sans" pitchFamily="34" charset="0"/>
              </a:rPr>
              <a:t>, </a:t>
            </a:r>
            <a:r>
              <a:rPr lang="en-GB" dirty="0" smtClean="0">
                <a:latin typeface="Lucida Sans" pitchFamily="34" charset="0"/>
              </a:rPr>
              <a:t>finance use R</a:t>
            </a:r>
            <a:r>
              <a:rPr lang="en-GB" dirty="0">
                <a:latin typeface="Lucida Sans" pitchFamily="34" charset="0"/>
              </a:rPr>
              <a:t>. </a:t>
            </a:r>
            <a:endParaRPr lang="en-GB" dirty="0" smtClean="0">
              <a:latin typeface="Lucida Sans" pitchFamily="34" charset="0"/>
            </a:endParaRPr>
          </a:p>
          <a:p>
            <a:pPr marL="342900" indent="-342900">
              <a:buAutoNum type="arabicPeriod"/>
            </a:pPr>
            <a:r>
              <a:rPr lang="en-GB" dirty="0" smtClean="0">
                <a:latin typeface="Lucida Sans" pitchFamily="34" charset="0"/>
              </a:rPr>
              <a:t>You </a:t>
            </a:r>
            <a:r>
              <a:rPr lang="en-GB" dirty="0">
                <a:latin typeface="Lucida Sans" pitchFamily="34" charset="0"/>
              </a:rPr>
              <a:t>should test all software. R is set up to be </a:t>
            </a:r>
            <a:r>
              <a:rPr lang="en-GB" dirty="0" smtClean="0">
                <a:latin typeface="Lucida Sans" pitchFamily="34" charset="0"/>
              </a:rPr>
              <a:t>testable!</a:t>
            </a:r>
            <a:r>
              <a:rPr lang="en-GB" sz="1400" dirty="0"/>
              <a:t/>
            </a:r>
            <a:br>
              <a:rPr lang="en-GB" sz="1400" dirty="0"/>
            </a:br>
            <a:endParaRPr lang="en-GB" sz="1400" dirty="0"/>
          </a:p>
          <a:p>
            <a:r>
              <a:rPr lang="en-GB" sz="2000" b="1" dirty="0" smtClean="0">
                <a:latin typeface="Lucida Sans" pitchFamily="34" charset="0"/>
              </a:rPr>
              <a:t>Who do you call if R breaks?</a:t>
            </a:r>
            <a:endParaRPr lang="en-GB" sz="2000" b="1" dirty="0">
              <a:latin typeface="Lucida Sans" pitchFamily="34" charset="0"/>
            </a:endParaRPr>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p:txBody>
      </p:sp>
      <p:sp>
        <p:nvSpPr>
          <p:cNvPr id="5" name="AutoShape 23" descr="data:image/jpeg;base64,/9j/4AAQSkZJRgABAQAAAQABAAD/2wCEAAkGBhAQDxAQDxANDw0PEA8OEA0ODw4ODw0NFRAWFRQQFRIYGyYfFxojGRISHy8gJicpLCwsFR41NjAqNSYrLCkBCQoKDgwMFg8PFCkYFBgpKSkpKSkpKSkpKSkpKSkpKSkpKSkpKSkpKSkpKSkpKSkpKSkpKSkpKSkpKSkpKSkpKf/AABEIAOEA4AMBIgACEQEDEQH/xAAcAAEAAgIDAQAAAAAAAAAAAAAABAcGCAEDBQL/xABAEAACAgEBAQoLBgUFAQAAAAAAAQIDBBEFBgcSITFBQlFhgQgTMzVxc4ShsrTBFDJSYpGSIoKisdE0Y3LC0iX/xAAWAQEBAQAAAAAAAAAAAAAAAAAAAQL/xAAXEQEBAQEAAAAAAAAAAAAAAAAAAREx/9oADAMBAAIRAxEAPwC8QAAAAAAAAAAAAAAAAAAAAAAAAAAAAAAAAAAAAAAAAAAAAAAAADiU0lq2klxtviS7wOQeFtDdzs6jyuZjJrljCxWzX8sNX7jG9ob9ez4aqqGVkPmca1VB982n7gLBBTWfv6ZD/wBPiUVrrusnc/0jwTG8/fQ2rdqnlOqL6NEK6tP5kuF7yauNh52KKbk0kuNtvRJek5jJNJppprVNcaa6zVTM2jdc9brbrn13WTtf9TZ7e5fd9m7PajVZw6OfGu1lVp+Xng/R3pjTGyIMP3K75+FncGDl9myXxeIuaSnLqrs5JejifYZgVAAAAAAAAAAAAAAAAAAovfM3y8/G2pk4deRKnHr8TwPFQrUlwqITes9HLlk+RgXnKSS1b0XW+RHi7Q3bbOo18bmY0WuWEbI2T/ZDV+41wzNr35HHdfffrx622ztXdq2RUTVxeu0N+rZ1eqqjk5D5nCtVxffY0/cY3n7+t7/0+JTX+a6ydr/bFR/uVcAMsz99Lat2q+0+Ki+jRXXXp/No5e8xzN2nfe9b7rrn13Wzs+JsjAigAAAAAAABmW5XfSzcLgwm/tWMtF4q6T4cI/kt42vQ9V2Iw0AbJ7mN3eFtBJU2cG/TV41ukLV16Lkku2LfcZCamwm0002pJpqSbTTXI0+Zlgbld+HKx+DXmJ5dC4vGapZMF/yfFZ/Nx/mLqYvIHk7A3UYmdDh4t0Z6JOVb/htr/wCUHxr08nUz1ioAAAAAAAAAAAau79Hn3N9m+UqNojV3fo8+5vs3ylQGIYubKvk4488Xyd3Uexj5UbFrF8fPF8qMfOYTaeqbTXOhhrJAQMTaifFPRP8AFzP09RPI0AAgAAAAAAAAAAAAAO7Fy7KpxsqnOu2L1jZXJwlF9jRZm5Xfpshwa9ow8bDk+1VRSsXbOvkl6Y6PsZVoA2o2VtijKrVuNbXdW+lB66PqkuWL7HoyYar7K2xfi2K3GtspsXSg/vLqlHkkuxpotbcrv1Vz4Ne0YeKnyfaqk3U+2dfG4+lar0F1MWkDpxcuu2EbKpwsrktY2VyU4yXWmuJncVAAAAAANXd+jz7m+zfKVG0Rq7v0efc32b5SoDCAAVAl4m0JQ4n/ABQ6udegiADIqbozWsXqvevSfZjtV0oPWL0f9+xnr4m0Yz4n/DPq5n6P8Gca1LABFAAAAAAHDklytI+JZEfT6AOwEd5XUv1Ph3yfP+gEts+HfFc/6cZEbOAJDyupfqfDyJej0HUALp8H+bdOdq2142h6N8SbhPV+5FtFSeD75LP9bj/BMts0lAAEAAANXd+jz7m+zfKVG0Rq7v0efc32b5SoDCAAVAAAAABPxNpuPFPWUevpL/J6sJqS1TTT50Y2S8B/e5dOLi/Ulix7MppcrR1vJXayKDLTullPmSXvPiVsnzv+x8AKAAAAAAAAAAC6PB98ln+tx/gmW2VJ4Pvks/1uP8Ey2zTNAAEAAANXd+jz7m+zfKVG0Rq7v0efc32b5SoDCAAVAAAAAAJeB0u76kQl4HS7vqSrOpYAMtgAAAAAAAAAAAAC6PB98ln+tx/gmW2VJ4Pvks/1uP8ABMts0zQABAAADV3fo8+5vs3ylRtEau79Hn3N9m+UqAwgAFQAAAAACXgdLu+pEJeB0u76kqzqWADLYAAAAAAAAAAAAAujwffJZ/rcf4JltlSeD75LP9bj/BMts0zQABAAADV3fo8+5vs3ylRtEau79Hn3N9m+UqAwgAFQAAAAACXgdLu+pEJeB0u76kqzqWADLYAAAAAAAAAAAAAujwffJZ/rcf4JltlSeD75LP8AW4/wTLbNM0AAQOGcnDA65SNX9+N//czPZ/lajZ2xmHbuNwmLtOvS2PAvitK8mCXjK+x/jjr0X3aPjA1fB7m6ncfk7Ot4F8dYSb8XkQ1dVq7HzP8AK+P0rjPDKgAAAAAEvA6Xd9SIS8Dpd31JVnUsAGWwAAAAAAAAAAAABdHg++Sz/W4/wTLbKk8H3yWf63H+CZbZpmgACBxI5AEexEO6B6UonRZUBju1tk1ZFcqr64WVTWkoTWqf+H28qKP3cb1duJwrsRTvxVrKUPvXULt/HHtXGufrNiLaSFdQBqMC693W9PXkcK/DUacl6ylV92m9/wDSXbyPn6ym83CsoslVdCddsHpKE1pJP/HbyMqOgAACXgdLu+pEJeB0u76kqzqWADLYAAAAAAAAAAAB34eBbdLg01W3T/DVCVj/AEimBcPg++Sz/W4/wTLbK23ltzeVh05TyqZUeOnTKuM3DhNRjJNuKbceVcuhZJpigAAAAAcOJyAOidZFtpPQaOudYHj20mK7rtxGPn18G2PBsin4u+Gisr9D54/lfF6Hxmc20kO2gDVzdRuPydn2cG6PCqk9K8iCfi7Oz8svyvu1XGeGbVbT2TXfXKu2EbK5rSUJpOMl2opXdtvV243Cuw1O7H45Sp45W0rs/HH3rt5QK/JeB0u76kQl4HS7vqKTqWADLYAcxi29Fxt8iXG33AcA93Z24jaGRp4vGtUX07UqY/16N9yMr2XvK5E9HkXwrXPGmMrH+6WiX6MIrc+6qpTfBhGU5PkjBOUn3LjL12VvOYNejnCd8uu6ba/bHRe4y/Z+5qilcGquuuP4a4Rgvci4a182bvebRv04OPKuL6V7VX9L/i9xl+yd46ctHk5GnXCiH/ef/kuavDiuRI7o1jE1hGyN6LZ1OjdCtkulkSdv9L/h9xl2JsiqqKjCEYRXJGEVGK7lxExI5KjiMUuQ5AAAAAAAAAAAADrnAj2VEw+JQA8uygjWYqZ686jqdAFTbud6WvJ4V+Jwacp6ylHTSq9/mS+7L8y71zlQS2dbj22U31yquhonCa0fPo11p8zXEzbb7OdU9i0ykpyrrlOKajNwi5RT42lLTVAaz7O3KZuRp4nGvlF9Nx8XD98tEZXsveZzLNHdZTSvwxUrp/Re9l7V4MVzI740omLqstlbyuHDR2+Ovf8AuT4Ef2w097ZmGy9yGLjrSmmqv1cIxb9L5WZAoI50KiLXgxXIkd0aTtAHyoI50OQAAAAAAAAAAAAAAAAAAAAAAcaHHAR9ADjgI50AAAAAAAAAAAAAAAAAAAAAAAAAAAAAAAAAAAAAAAAAAAAAAAAAAAAAAAAAAA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63203" name="Picture 35"/>
          <p:cNvPicPr>
            <a:picLocks noChangeAspect="1" noChangeArrowheads="1"/>
          </p:cNvPicPr>
          <p:nvPr/>
        </p:nvPicPr>
        <p:blipFill>
          <a:blip r:embed="rId5" cstate="print"/>
          <a:srcRect/>
          <a:stretch>
            <a:fillRect/>
          </a:stretch>
        </p:blipFill>
        <p:spPr bwMode="auto">
          <a:xfrm>
            <a:off x="5743029" y="3402112"/>
            <a:ext cx="2664296" cy="1998222"/>
          </a:xfrm>
          <a:prstGeom prst="rect">
            <a:avLst/>
          </a:prstGeom>
          <a:noFill/>
          <a:ln w="9525">
            <a:noFill/>
            <a:miter lim="800000"/>
            <a:headEnd/>
            <a:tailEnd/>
          </a:ln>
        </p:spPr>
      </p:pic>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204" name="Picture 36"/>
          <p:cNvPicPr>
            <a:picLocks noChangeAspect="1" noChangeArrowheads="1"/>
          </p:cNvPicPr>
          <p:nvPr/>
        </p:nvPicPr>
        <p:blipFill>
          <a:blip r:embed="rId3" cstate="print"/>
          <a:srcRect/>
          <a:stretch>
            <a:fillRect/>
          </a:stretch>
        </p:blipFill>
        <p:spPr bwMode="auto">
          <a:xfrm>
            <a:off x="5166965" y="1097856"/>
            <a:ext cx="3905250" cy="1171575"/>
          </a:xfrm>
          <a:prstGeom prst="rect">
            <a:avLst/>
          </a:prstGeom>
          <a:noFill/>
          <a:ln w="9525">
            <a:noFill/>
            <a:miter lim="800000"/>
            <a:headEnd/>
            <a:tailEnd/>
          </a:ln>
        </p:spPr>
      </p:pic>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1867"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486445" y="1241873"/>
            <a:ext cx="9721080" cy="4355038"/>
          </a:xfrm>
          <a:prstGeom prst="rect">
            <a:avLst/>
          </a:prstGeom>
          <a:noFill/>
        </p:spPr>
        <p:txBody>
          <a:bodyPr wrap="square" rtlCol="0">
            <a:spAutoFit/>
          </a:bodyPr>
          <a:lstStyle/>
          <a:p>
            <a:endParaRPr lang="en-GB" sz="900" dirty="0" smtClean="0"/>
          </a:p>
          <a:p>
            <a:r>
              <a:rPr lang="en-GB" sz="2000" b="1" dirty="0" smtClean="0">
                <a:latin typeface="Lucida Sans" pitchFamily="34" charset="0"/>
              </a:rPr>
              <a:t>Can </a:t>
            </a:r>
            <a:r>
              <a:rPr lang="en-GB" sz="2000" b="1" dirty="0">
                <a:latin typeface="Lucida Sans" pitchFamily="34" charset="0"/>
              </a:rPr>
              <a:t>we trust R? </a:t>
            </a:r>
            <a:endParaRPr lang="en-GB" sz="2000" b="1" dirty="0" smtClean="0">
              <a:latin typeface="Lucida Sans" pitchFamily="34" charset="0"/>
            </a:endParaRPr>
          </a:p>
          <a:p>
            <a:endParaRPr lang="en-GB" b="1" dirty="0" smtClean="0">
              <a:latin typeface="Lucida Sans" pitchFamily="34" charset="0"/>
            </a:endParaRPr>
          </a:p>
          <a:p>
            <a:pPr marL="342900" indent="-342900">
              <a:buAutoNum type="arabicPeriod"/>
            </a:pPr>
            <a:r>
              <a:rPr lang="en-GB" dirty="0" smtClean="0">
                <a:latin typeface="Lucida Sans" pitchFamily="34" charset="0"/>
              </a:rPr>
              <a:t>Open source is not </a:t>
            </a:r>
            <a:r>
              <a:rPr lang="en-GB" dirty="0" err="1" smtClean="0">
                <a:latin typeface="Lucida Sans" pitchFamily="34" charset="0"/>
              </a:rPr>
              <a:t>wikipedia</a:t>
            </a:r>
            <a:r>
              <a:rPr lang="en-GB" dirty="0" smtClean="0">
                <a:latin typeface="Lucida Sans" pitchFamily="34" charset="0"/>
              </a:rPr>
              <a:t>…</a:t>
            </a:r>
          </a:p>
          <a:p>
            <a:pPr marL="342900" indent="-342900">
              <a:buAutoNum type="arabicPeriod"/>
            </a:pPr>
            <a:r>
              <a:rPr lang="en-GB" dirty="0" smtClean="0">
                <a:latin typeface="Lucida Sans" pitchFamily="34" charset="0"/>
              </a:rPr>
              <a:t>Open Source has no </a:t>
            </a:r>
            <a:r>
              <a:rPr lang="en-GB" dirty="0">
                <a:latin typeface="Lucida Sans" pitchFamily="34" charset="0"/>
              </a:rPr>
              <a:t>theoretical limits to </a:t>
            </a:r>
            <a:r>
              <a:rPr lang="en-GB" dirty="0" smtClean="0">
                <a:latin typeface="Lucida Sans" pitchFamily="34" charset="0"/>
              </a:rPr>
              <a:t>validation </a:t>
            </a:r>
          </a:p>
          <a:p>
            <a:pPr marL="342900" indent="-342900">
              <a:buAutoNum type="arabicPeriod"/>
            </a:pPr>
            <a:r>
              <a:rPr lang="en-GB" dirty="0" smtClean="0">
                <a:latin typeface="Lucida Sans" pitchFamily="34" charset="0"/>
              </a:rPr>
              <a:t>Core </a:t>
            </a:r>
            <a:r>
              <a:rPr lang="en-GB" dirty="0">
                <a:latin typeface="Lucida Sans" pitchFamily="34" charset="0"/>
              </a:rPr>
              <a:t>development team and contributors </a:t>
            </a:r>
            <a:r>
              <a:rPr lang="en-GB" dirty="0" smtClean="0">
                <a:latin typeface="Lucida Sans" pitchFamily="34" charset="0"/>
              </a:rPr>
              <a:t>arguably largest skills base in statistical software</a:t>
            </a:r>
          </a:p>
          <a:p>
            <a:pPr marL="342900" indent="-342900">
              <a:buAutoNum type="arabicPeriod"/>
            </a:pPr>
            <a:r>
              <a:rPr lang="en-GB" dirty="0" smtClean="0">
                <a:latin typeface="Lucida Sans" pitchFamily="34" charset="0"/>
              </a:rPr>
              <a:t>Wide </a:t>
            </a:r>
            <a:r>
              <a:rPr lang="en-GB" dirty="0">
                <a:latin typeface="Lucida Sans" pitchFamily="34" charset="0"/>
              </a:rPr>
              <a:t>range </a:t>
            </a:r>
            <a:r>
              <a:rPr lang="en-GB" dirty="0" smtClean="0">
                <a:latin typeface="Lucida Sans" pitchFamily="34" charset="0"/>
              </a:rPr>
              <a:t>of </a:t>
            </a:r>
            <a:r>
              <a:rPr lang="en-GB" dirty="0">
                <a:latin typeface="Lucida Sans" pitchFamily="34" charset="0"/>
              </a:rPr>
              <a:t>sophisticated users - the biggest players in academia, </a:t>
            </a:r>
            <a:r>
              <a:rPr lang="en-GB" dirty="0" err="1">
                <a:latin typeface="Lucida Sans" pitchFamily="34" charset="0"/>
              </a:rPr>
              <a:t>pharma</a:t>
            </a:r>
            <a:r>
              <a:rPr lang="en-GB" dirty="0">
                <a:latin typeface="Lucida Sans" pitchFamily="34" charset="0"/>
              </a:rPr>
              <a:t>, </a:t>
            </a:r>
            <a:r>
              <a:rPr lang="en-GB" dirty="0" smtClean="0">
                <a:latin typeface="Lucida Sans" pitchFamily="34" charset="0"/>
              </a:rPr>
              <a:t>finance use R</a:t>
            </a:r>
            <a:r>
              <a:rPr lang="en-GB" dirty="0">
                <a:latin typeface="Lucida Sans" pitchFamily="34" charset="0"/>
              </a:rPr>
              <a:t>. </a:t>
            </a:r>
            <a:endParaRPr lang="en-GB" dirty="0" smtClean="0">
              <a:latin typeface="Lucida Sans" pitchFamily="34" charset="0"/>
            </a:endParaRPr>
          </a:p>
          <a:p>
            <a:pPr marL="342900" indent="-342900">
              <a:buAutoNum type="arabicPeriod"/>
            </a:pPr>
            <a:r>
              <a:rPr lang="en-GB" dirty="0" smtClean="0">
                <a:latin typeface="Lucida Sans" pitchFamily="34" charset="0"/>
              </a:rPr>
              <a:t>You </a:t>
            </a:r>
            <a:r>
              <a:rPr lang="en-GB" dirty="0">
                <a:latin typeface="Lucida Sans" pitchFamily="34" charset="0"/>
              </a:rPr>
              <a:t>should test all software. R is set up to be </a:t>
            </a:r>
            <a:r>
              <a:rPr lang="en-GB" dirty="0" smtClean="0">
                <a:latin typeface="Lucida Sans" pitchFamily="34" charset="0"/>
              </a:rPr>
              <a:t>testable!</a:t>
            </a:r>
            <a:r>
              <a:rPr lang="en-GB" sz="1400" dirty="0"/>
              <a:t/>
            </a:r>
            <a:br>
              <a:rPr lang="en-GB" sz="1400" dirty="0"/>
            </a:br>
            <a:endParaRPr lang="en-GB" sz="1400" dirty="0"/>
          </a:p>
          <a:p>
            <a:r>
              <a:rPr lang="en-GB" sz="2000" b="1" dirty="0" smtClean="0">
                <a:latin typeface="Lucida Sans" pitchFamily="34" charset="0"/>
              </a:rPr>
              <a:t>Who do you call if R breaks?</a:t>
            </a:r>
            <a:endParaRPr lang="en-GB" sz="2000" b="1" dirty="0">
              <a:latin typeface="Lucida Sans" pitchFamily="34" charset="0"/>
            </a:endParaRPr>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r>
              <a:rPr lang="en-GB" sz="2000" b="1" dirty="0" smtClean="0">
                <a:solidFill>
                  <a:srgbClr val="C00000"/>
                </a:solidFill>
                <a:latin typeface="Lucida Sans" pitchFamily="34" charset="0"/>
              </a:rPr>
              <a:t>Can we sue R? </a:t>
            </a:r>
          </a:p>
          <a:p>
            <a:endParaRPr lang="en-GB" sz="1400" dirty="0" smtClean="0"/>
          </a:p>
        </p:txBody>
      </p:sp>
      <p:sp>
        <p:nvSpPr>
          <p:cNvPr id="5" name="AutoShape 23" descr="data:image/jpeg;base64,/9j/4AAQSkZJRgABAQAAAQABAAD/2wCEAAkGBhAQDxAQDxANDw0PEA8OEA0ODw4ODw0NFRAWFRQQFRIYGyYfFxojGRISHy8gJicpLCwsFR41NjAqNSYrLCkBCQoKDgwMFg8PFCkYFBgpKSkpKSkpKSkpKSkpKSkpKSkpKSkpKSkpKSkpKSkpKSkpKSkpKSkpKSkpKSkpKSkpKf/AABEIAOEA4AMBIgACEQEDEQH/xAAcAAEAAgIDAQAAAAAAAAAAAAAABAcGCAEDBQL/xABAEAACAgEBAQoLBgUFAQAAAAAAAQIDBBEFBgcSITFBQlFhgQgTMzVxc4ShsrTBFDJSYpGSIoKisdE0Y3LC0iX/xAAWAQEBAQAAAAAAAAAAAAAAAAAAAQL/xAAXEQEBAQEAAAAAAAAAAAAAAAAAAREx/9oADAMBAAIRAxEAPwC8QAAAAAAAAAAAAAAAAAAAAAAAAAAAAAAAAAAAAAAAAAAAAAAAADiU0lq2klxtviS7wOQeFtDdzs6jyuZjJrljCxWzX8sNX7jG9ob9ez4aqqGVkPmca1VB982n7gLBBTWfv6ZD/wBPiUVrrusnc/0jwTG8/fQ2rdqnlOqL6NEK6tP5kuF7yauNh52KKbk0kuNtvRJek5jJNJppprVNcaa6zVTM2jdc9brbrn13WTtf9TZ7e5fd9m7PajVZw6OfGu1lVp+Xng/R3pjTGyIMP3K75+FncGDl9myXxeIuaSnLqrs5JejifYZgVAAAAAAAAAAAAAAAAAAovfM3y8/G2pk4deRKnHr8TwPFQrUlwqITes9HLlk+RgXnKSS1b0XW+RHi7Q3bbOo18bmY0WuWEbI2T/ZDV+41wzNr35HHdfffrx622ztXdq2RUTVxeu0N+rZ1eqqjk5D5nCtVxffY0/cY3n7+t7/0+JTX+a6ydr/bFR/uVcAMsz99Lat2q+0+Ki+jRXXXp/No5e8xzN2nfe9b7rrn13Wzs+JsjAigAAAAAAABmW5XfSzcLgwm/tWMtF4q6T4cI/kt42vQ9V2Iw0AbJ7mN3eFtBJU2cG/TV41ukLV16Lkku2LfcZCamwm0002pJpqSbTTXI0+Zlgbld+HKx+DXmJ5dC4vGapZMF/yfFZ/Nx/mLqYvIHk7A3UYmdDh4t0Z6JOVb/htr/wCUHxr08nUz1ioAAAAAAAAAAAau79Hn3N9m+UqNojV3fo8+5vs3ylQGIYubKvk4488Xyd3Uexj5UbFrF8fPF8qMfOYTaeqbTXOhhrJAQMTaifFPRP8AFzP09RPI0AAgAAAAAAAAAAAAAO7Fy7KpxsqnOu2L1jZXJwlF9jRZm5Xfpshwa9ow8bDk+1VRSsXbOvkl6Y6PsZVoA2o2VtijKrVuNbXdW+lB66PqkuWL7HoyYar7K2xfi2K3GtspsXSg/vLqlHkkuxpotbcrv1Vz4Ne0YeKnyfaqk3U+2dfG4+lar0F1MWkDpxcuu2EbKpwsrktY2VyU4yXWmuJncVAAAAAANXd+jz7m+zfKVG0Rq7v0efc32b5SoDCAAVAl4m0JQ4n/ABQ6udegiADIqbozWsXqvevSfZjtV0oPWL0f9+xnr4m0Yz4n/DPq5n6P8Gca1LABFAAAAAAHDklytI+JZEfT6AOwEd5XUv1Ph3yfP+gEts+HfFc/6cZEbOAJDyupfqfDyJej0HUALp8H+bdOdq2142h6N8SbhPV+5FtFSeD75LP9bj/BMts0lAAEAAANXd+jz7m+zfKVG0Rq7v0efc32b5SoDCAAVAAAAABPxNpuPFPWUevpL/J6sJqS1TTT50Y2S8B/e5dOLi/Ulix7MppcrR1vJXayKDLTullPmSXvPiVsnzv+x8AKAAAAAAAAAAC6PB98ln+tx/gmW2VJ4Pvks/1uP8Ey2zTNAAEAAANXd+jz7m+zfKVG0Rq7v0efc32b5SoDCAAVAAAAAAJeB0u76kQl4HS7vqSrOpYAMtgAAAAAAAAAAAAC6PB98ln+tx/gmW2VJ4Pvks/1uP8ABMts0zQABAAADV3fo8+5vs3ylRtEau79Hn3N9m+UqAwgAFQAAAAACXgdLu+pEJeB0u76kqzqWADLYAAAAAAAAAAAAAujwffJZ/rcf4JltlSeD75LP9bj/BMts0zQABAAADV3fo8+5vs3ylRtEau79Hn3N9m+UqAwgAFQAAAAACXgdLu+pEJeB0u76kqzqWADLYAAAAAAAAAAAAAujwffJZ/rcf4JltlSeD75LP8AW4/wTLbNM0AAQOGcnDA65SNX9+N//czPZ/lajZ2xmHbuNwmLtOvS2PAvitK8mCXjK+x/jjr0X3aPjA1fB7m6ncfk7Ot4F8dYSb8XkQ1dVq7HzP8AK+P0rjPDKgAAAAAEvA6Xd9SIS8Dpd31JVnUsAGWwAAAAAAAAAAAABdHg++Sz/W4/wTLbKk8H3yWf63H+CZbZpmgACBxI5AEexEO6B6UonRZUBju1tk1ZFcqr64WVTWkoTWqf+H28qKP3cb1duJwrsRTvxVrKUPvXULt/HHtXGufrNiLaSFdQBqMC693W9PXkcK/DUacl6ylV92m9/wDSXbyPn6ym83CsoslVdCddsHpKE1pJP/HbyMqOgAACXgdLu+pEJeB0u76kqzqWADLYAAAAAAAAAAAB34eBbdLg01W3T/DVCVj/AEimBcPg++Sz/W4/wTLbK23ltzeVh05TyqZUeOnTKuM3DhNRjJNuKbceVcuhZJpigAAAAAcOJyAOidZFtpPQaOudYHj20mK7rtxGPn18G2PBsin4u+Gisr9D54/lfF6Hxmc20kO2gDVzdRuPydn2cG6PCqk9K8iCfi7Oz8svyvu1XGeGbVbT2TXfXKu2EbK5rSUJpOMl2opXdtvV243Cuw1O7H45Sp45W0rs/HH3rt5QK/JeB0u76kQl4HS7vqKTqWADLYAcxi29Fxt8iXG33AcA93Z24jaGRp4vGtUX07UqY/16N9yMr2XvK5E9HkXwrXPGmMrH+6WiX6MIrc+6qpTfBhGU5PkjBOUn3LjL12VvOYNejnCd8uu6ba/bHRe4y/Z+5qilcGquuuP4a4Rgvci4a182bvebRv04OPKuL6V7VX9L/i9xl+yd46ctHk5GnXCiH/ef/kuavDiuRI7o1jE1hGyN6LZ1OjdCtkulkSdv9L/h9xl2JsiqqKjCEYRXJGEVGK7lxExI5KjiMUuQ5AAAAAAAAAAAADrnAj2VEw+JQA8uygjWYqZ686jqdAFTbud6WvJ4V+Jwacp6ylHTSq9/mS+7L8y71zlQS2dbj22U31yquhonCa0fPo11p8zXEzbb7OdU9i0ykpyrrlOKajNwi5RT42lLTVAaz7O3KZuRp4nGvlF9Nx8XD98tEZXsveZzLNHdZTSvwxUrp/Re9l7V4MVzI740omLqstlbyuHDR2+Ovf8AuT4Ef2w097ZmGy9yGLjrSmmqv1cIxb9L5WZAoI50KiLXgxXIkd0aTtAHyoI50OQAAAAAAAAAAAAAAAAAAAAAAcaHHAR9ADjgI50AAAAAAAAAAAAAAAAAAAAAAAAAAAAAAAAAAAAAAAAAAAAAAAAAAAAAAAAAAAA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63203" name="Picture 35"/>
          <p:cNvPicPr>
            <a:picLocks noChangeAspect="1" noChangeArrowheads="1"/>
          </p:cNvPicPr>
          <p:nvPr/>
        </p:nvPicPr>
        <p:blipFill>
          <a:blip r:embed="rId5" cstate="print"/>
          <a:srcRect/>
          <a:stretch>
            <a:fillRect/>
          </a:stretch>
        </p:blipFill>
        <p:spPr bwMode="auto">
          <a:xfrm>
            <a:off x="5743029" y="3402112"/>
            <a:ext cx="2664296" cy="1998222"/>
          </a:xfrm>
          <a:prstGeom prst="rect">
            <a:avLst/>
          </a:prstGeom>
          <a:noFill/>
          <a:ln w="9525">
            <a:noFill/>
            <a:miter lim="800000"/>
            <a:headEnd/>
            <a:tailEnd/>
          </a:ln>
        </p:spPr>
      </p:pic>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5272"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702469" y="1160860"/>
            <a:ext cx="7848872" cy="3831818"/>
          </a:xfrm>
          <a:prstGeom prst="rect">
            <a:avLst/>
          </a:prstGeom>
          <a:noFill/>
        </p:spPr>
        <p:txBody>
          <a:bodyPr wrap="square" rtlCol="0">
            <a:spAutoFit/>
          </a:bodyPr>
          <a:lstStyle/>
          <a:p>
            <a:endParaRPr lang="en-GB" sz="900" dirty="0" smtClean="0"/>
          </a:p>
          <a:p>
            <a:r>
              <a:rPr lang="en-GB" sz="2400" b="1" dirty="0" smtClean="0">
                <a:latin typeface="Lucida Sans" pitchFamily="34" charset="0"/>
              </a:rPr>
              <a:t>Excel warranty</a:t>
            </a:r>
          </a:p>
          <a:p>
            <a:endParaRPr lang="en-GB" sz="1400" dirty="0" smtClean="0"/>
          </a:p>
          <a:p>
            <a:r>
              <a:rPr lang="en-GB" sz="1400" b="1" dirty="0" smtClean="0"/>
              <a:t>NO SUPPORT SERVICES.</a:t>
            </a:r>
            <a:r>
              <a:rPr lang="en-GB" sz="1400" dirty="0" smtClean="0"/>
              <a:t>    Microsoft is not obligated to provide maintenance, technical or other support, or updates to you for the software.</a:t>
            </a:r>
          </a:p>
          <a:p>
            <a:endParaRPr lang="en-GB" sz="1400" dirty="0" smtClean="0"/>
          </a:p>
          <a:p>
            <a:r>
              <a:rPr lang="en-GB" sz="1400" b="1" dirty="0"/>
              <a:t>DISCLAIMER OF WARRANTY. </a:t>
            </a:r>
            <a:r>
              <a:rPr lang="en-GB" sz="1400" dirty="0"/>
              <a:t>    </a:t>
            </a:r>
            <a:r>
              <a:rPr lang="en-GB" sz="1400" b="1" dirty="0">
                <a:solidFill>
                  <a:srgbClr val="FF0000"/>
                </a:solidFill>
              </a:rPr>
              <a:t>THE SOFTWARE IS LICENSED “AS IS” AND WITH ALL FAULTS</a:t>
            </a:r>
            <a:r>
              <a:rPr lang="en-GB" sz="1400" b="1" dirty="0"/>
              <a:t>. WE GIVE NO EXPRESS WARRANTIES, GUARANTEES OR CONDITIONS. YOU MAY HAVE ADDITIONAL CONSUMER RIGHTS UNDER YOUR LOCAL LAWS WHICH THIS AGREEMENT CANNOT CHANGE. TO THE EXTENT PERMITTED UNDER YOUR LOCAL LAWS, WE EXCLUDE IMPLIED WARRANTIES OF MERCHANTABILITY, FITNESS FOR A PARTICULAR PURPOSE, AND NON-INFRINGEMENT.</a:t>
            </a:r>
            <a:endParaRPr lang="en-GB" sz="1400" dirty="0"/>
          </a:p>
          <a:p>
            <a:r>
              <a:rPr lang="en-GB" sz="1400" b="1" dirty="0"/>
              <a:t>LIMITATIONS ON AND EXCLUSIONS OF DAMAGES.</a:t>
            </a:r>
            <a:r>
              <a:rPr lang="en-GB" sz="1400" dirty="0"/>
              <a:t>    </a:t>
            </a:r>
            <a:r>
              <a:rPr lang="en-GB" sz="1400" b="1" dirty="0"/>
              <a:t> YOU CAN RECOVER FROM MICROSOFT AND ITS SUPPLIERS ONLY DIRECT DAMAGES UP TO US$5.00. YOU CANNOT RECOVER ANY OTHER DAMAGES, INCLUDING CONSEQUENTIAL, LOST PROFITS, SPECIAL, INDIRECT OR INCIDENTAL DAMAGES.</a:t>
            </a:r>
            <a:endParaRPr lang="en-GB" sz="1400" dirty="0"/>
          </a:p>
          <a:p>
            <a:endParaRPr lang="en-GB" sz="1400" dirty="0" smtClean="0"/>
          </a:p>
        </p:txBody>
      </p:sp>
    </p:spTree>
    <p:extLst>
      <p:ext uri="{BB962C8B-B14F-4D97-AF65-F5344CB8AC3E}">
        <p14:creationId xmlns:p14="http://schemas.microsoft.com/office/powerpoint/2010/main" xmlns="" val="3445510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Overcoming the barriers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6291"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198414" y="1160860"/>
            <a:ext cx="9582174" cy="5032147"/>
          </a:xfrm>
          <a:prstGeom prst="rect">
            <a:avLst/>
          </a:prstGeom>
          <a:noFill/>
        </p:spPr>
        <p:txBody>
          <a:bodyPr wrap="square" rtlCol="0">
            <a:spAutoFit/>
          </a:bodyPr>
          <a:lstStyle/>
          <a:p>
            <a:endParaRPr lang="en-GB" sz="900" dirty="0" smtClean="0"/>
          </a:p>
          <a:p>
            <a:r>
              <a:rPr lang="en-GB" sz="2000" dirty="0" smtClean="0">
                <a:latin typeface="Lucida Sans" pitchFamily="34" charset="0"/>
              </a:rPr>
              <a:t>SAS warranty</a:t>
            </a:r>
          </a:p>
          <a:p>
            <a:endParaRPr lang="en-GB" sz="1200" dirty="0" smtClean="0"/>
          </a:p>
          <a:p>
            <a:r>
              <a:rPr lang="en-GB" sz="1200" b="1" dirty="0"/>
              <a:t>DISCLAIMER OF WARRANTY. THE SERVICE AND SOFTWARE ARE MADE AVAILABLE TO YOU BY SAS AND ITS LICENSORS "</a:t>
            </a:r>
            <a:r>
              <a:rPr lang="en-GB" sz="1200" b="1" dirty="0">
                <a:solidFill>
                  <a:srgbClr val="FF0000"/>
                </a:solidFill>
              </a:rPr>
              <a:t>AS IS" WITHOUT ANY WARRANTIES, </a:t>
            </a:r>
            <a:r>
              <a:rPr lang="en-GB" sz="1200" b="1" dirty="0"/>
              <a:t>EXPRESS OR IMPLIED, INCLUDING BUT NOT LIMITED TO IMPLIED WARRANTIES OF MERCHANTABILITY AND/OR FITNESS FOR A PARTICULAR PURPOSE, OR ARISING AS A RESULT OF CUSTOM OR USAGE IN THE TRADE OR BY COURSE OF DEALING. SAS MAKES NO WARRANTY THAT THE SERVICE WILL OPERATE ERROR-FREE OR WITHOUT INTERRUPTION OR THAT ANY DATA TRANSMISSIONS TO, FROM OR THROUGH THE SERVICE WILL BE COMPLETELY SECURE. </a:t>
            </a:r>
            <a:br>
              <a:rPr lang="en-GB" sz="1200" b="1" dirty="0"/>
            </a:br>
            <a:r>
              <a:rPr lang="en-GB" sz="1200" b="1" dirty="0"/>
              <a:t/>
            </a:r>
            <a:br>
              <a:rPr lang="en-GB" sz="1200" b="1" dirty="0"/>
            </a:br>
            <a:r>
              <a:rPr lang="en-GB" sz="1200" b="1" dirty="0"/>
              <a:t>Some jurisdictions do not allow exclusions of warranties, so certain provisions of this section may not apply to you; however, they apply to the greatest extent permitted by applicable law. </a:t>
            </a:r>
            <a:br>
              <a:rPr lang="en-GB" sz="1200" b="1" dirty="0"/>
            </a:br>
            <a:r>
              <a:rPr lang="en-GB" sz="1200" b="1" dirty="0"/>
              <a:t/>
            </a:r>
            <a:br>
              <a:rPr lang="en-GB" sz="1200" b="1" dirty="0"/>
            </a:br>
            <a:r>
              <a:rPr lang="en-GB" sz="1200" b="1" dirty="0"/>
              <a:t>6.1 Disclaimer of Actions Caused by, or Under the Control of, Third Parties.</a:t>
            </a:r>
            <a:r>
              <a:rPr lang="en-GB" sz="1200" dirty="0"/>
              <a:t> You are solely responsible for arranging appropriate connection to the Internet and all related costs for providing the necessary computer and other electronic equipment to access and use the Software and Service. SAS does not guarantee that the Software or Service will meet your requirements or that the Software or Service will be uninterrupted or error-free.</a:t>
            </a:r>
          </a:p>
          <a:p>
            <a:r>
              <a:rPr lang="en-GB" sz="1200" b="1" dirty="0"/>
              <a:t>Exclusions of Damages; Limitation of Liability. SAS AND ITS LICENSORS DISCLAIM ANY LIABILITY CONNECTED WITH USE OF THE SERVICE AND SOFTWARE. NEITHER SAS, NOR SAS' LICENSORS ARE LIABLE FOR SPECIAL, INCIDENTAL, INDIRECT, CONSEQUENTIAL, PUNITIVE, OR RELIANCE DAMAGES (ARISING IN TORT, CONTRACT OR OTHERWISE), EVEN IF THEY HAVE BEEN INFORMED OF THE POSSIBILITY OF SUCH DAMAGES OR FOR ANY CLAIM BY ANY OTHER PARTY. THE MAXIMUM AMOUNT YOU MAY RECOVER FOR ANY CLAIM RLEATING TO MATTERS COVERED BY THIS AGREEMENT IS LIMITED TO THE FEES PAID FOR THE SERVICE DURING THE RELEVANT LICENSE PERIOD. THE PARTIES MAKE THESE EXCLUSIONS IN CONSIDERATION OF THE FEES PAID AND LICENSES GRANTED UNDER THE AGREEMENT. SOME JURISDICTIONS D</a:t>
            </a:r>
            <a:endParaRPr lang="en-GB" sz="1200" dirty="0"/>
          </a:p>
          <a:p>
            <a:r>
              <a:rPr lang="en-GB" sz="1200" b="1" dirty="0" smtClean="0"/>
              <a:t>HAVE </a:t>
            </a:r>
            <a:r>
              <a:rPr lang="en-GB" sz="1200" b="1" dirty="0"/>
              <a:t>BEEN ADVISED OF THE POSSIBILITY OF SUCH DAMAGES</a:t>
            </a:r>
            <a:r>
              <a:rPr lang="en-GB" sz="1400" b="1" dirty="0"/>
              <a:t>.</a:t>
            </a:r>
          </a:p>
          <a:p>
            <a:endParaRPr lang="en-GB" sz="1400" dirty="0" smtClean="0"/>
          </a:p>
        </p:txBody>
      </p:sp>
    </p:spTree>
    <p:extLst>
      <p:ext uri="{BB962C8B-B14F-4D97-AF65-F5344CB8AC3E}">
        <p14:creationId xmlns:p14="http://schemas.microsoft.com/office/powerpoint/2010/main" xmlns="" val="1910095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Who are UMACS?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0152"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918493" y="1160860"/>
            <a:ext cx="8640960" cy="3354765"/>
          </a:xfrm>
          <a:prstGeom prst="rect">
            <a:avLst/>
          </a:prstGeom>
          <a:noFill/>
        </p:spPr>
        <p:txBody>
          <a:bodyPr wrap="square" rtlCol="0">
            <a:spAutoFit/>
          </a:bodyPr>
          <a:lstStyle/>
          <a:p>
            <a:r>
              <a:rPr lang="en-GB" sz="1800" b="1" dirty="0">
                <a:latin typeface="Lucida Sans" pitchFamily="34" charset="0"/>
              </a:rPr>
              <a:t>UMACS has technical expertise in the London Market, but strong focus on practical solutions which deliver bottom line value for the business.</a:t>
            </a:r>
          </a:p>
          <a:p>
            <a:endParaRPr lang="en-GB" sz="1800" dirty="0" smtClean="0">
              <a:latin typeface="Lucida Sans" pitchFamily="34" charset="0"/>
            </a:endParaRPr>
          </a:p>
          <a:p>
            <a:pPr marL="285750" indent="-285750">
              <a:buFont typeface="Wingdings" pitchFamily="2" charset="2"/>
              <a:buChar char="ü"/>
            </a:pPr>
            <a:r>
              <a:rPr lang="en-GB" sz="1800" dirty="0" smtClean="0">
                <a:latin typeface="Lucida Sans" pitchFamily="34" charset="0"/>
                <a:cs typeface="Arial" pitchFamily="34" charset="0"/>
              </a:rPr>
              <a:t>London Market actuarial consultancy</a:t>
            </a:r>
          </a:p>
          <a:p>
            <a:pPr marL="285750" indent="-285750">
              <a:buFont typeface="Wingdings" pitchFamily="2" charset="2"/>
              <a:buChar char="ü"/>
            </a:pPr>
            <a:r>
              <a:rPr lang="en-GB" sz="1800" dirty="0" smtClean="0">
                <a:latin typeface="Lucida Sans" pitchFamily="34" charset="0"/>
                <a:cs typeface="Arial" pitchFamily="34" charset="0"/>
              </a:rPr>
              <a:t>Set up in 2007 by Tony Jones and </a:t>
            </a:r>
            <a:r>
              <a:rPr lang="en-GB" sz="1800" dirty="0" err="1" smtClean="0">
                <a:latin typeface="Lucida Sans" pitchFamily="34" charset="0"/>
                <a:cs typeface="Arial" pitchFamily="34" charset="0"/>
              </a:rPr>
              <a:t>Fiachra</a:t>
            </a:r>
            <a:r>
              <a:rPr lang="en-GB" sz="1800" dirty="0" smtClean="0">
                <a:latin typeface="Lucida Sans" pitchFamily="34" charset="0"/>
                <a:cs typeface="Arial" pitchFamily="34" charset="0"/>
              </a:rPr>
              <a:t> </a:t>
            </a:r>
            <a:r>
              <a:rPr lang="en-GB" sz="1800" dirty="0" err="1" smtClean="0">
                <a:latin typeface="Lucida Sans" pitchFamily="34" charset="0"/>
                <a:cs typeface="Arial" pitchFamily="34" charset="0"/>
              </a:rPr>
              <a:t>McLoughlin</a:t>
            </a:r>
            <a:endParaRPr lang="en-GB" sz="1800" dirty="0" smtClean="0">
              <a:latin typeface="Lucida Sans" pitchFamily="34" charset="0"/>
              <a:cs typeface="Arial" pitchFamily="34" charset="0"/>
            </a:endParaRPr>
          </a:p>
          <a:p>
            <a:pPr marL="285750" indent="-285750">
              <a:buFont typeface="Wingdings" pitchFamily="2" charset="2"/>
              <a:buChar char="ü"/>
            </a:pPr>
            <a:r>
              <a:rPr lang="en-GB" sz="1800" dirty="0" smtClean="0">
                <a:latin typeface="Lucida Sans" pitchFamily="34" charset="0"/>
                <a:cs typeface="Arial" pitchFamily="34" charset="0"/>
              </a:rPr>
              <a:t>Expanded to14 people in 2013, covering a range of pricing, capital modelling and reserving projects for Lloyds syndicates, brokers and International Reinsurers</a:t>
            </a:r>
          </a:p>
          <a:p>
            <a:pPr marL="285750" indent="-285750">
              <a:buFont typeface="Wingdings" pitchFamily="2" charset="2"/>
              <a:buChar char="ü"/>
            </a:pPr>
            <a:r>
              <a:rPr lang="en-GB" sz="1800" dirty="0" smtClean="0">
                <a:latin typeface="Lucida Sans" pitchFamily="34" charset="0"/>
                <a:cs typeface="Arial" pitchFamily="34" charset="0"/>
              </a:rPr>
              <a:t>Emphasis on delivering bottom line results through technical expertise and a strong focus on practical solutions</a:t>
            </a:r>
          </a:p>
          <a:p>
            <a:pPr marL="285750" indent="-285750">
              <a:buFont typeface="Wingdings" pitchFamily="2" charset="2"/>
              <a:buChar char="ü"/>
            </a:pPr>
            <a:r>
              <a:rPr lang="en-GB" sz="1800" dirty="0" smtClean="0">
                <a:latin typeface="Lucida Sans" pitchFamily="34" charset="0"/>
                <a:cs typeface="Arial" pitchFamily="34" charset="0"/>
              </a:rPr>
              <a:t>R is a close fit for many UMACS projects and our clients</a:t>
            </a:r>
            <a:endParaRPr lang="en-GB" sz="1800" dirty="0">
              <a:latin typeface="Lucida Sans" pitchFamily="34" charset="0"/>
              <a:cs typeface="Arial" pitchFamily="34" charset="0"/>
            </a:endParaRPr>
          </a:p>
          <a:p>
            <a:pPr>
              <a:buFont typeface="Wingdings" pitchFamily="2" charset="2"/>
              <a:buChar char="ü"/>
            </a:pPr>
            <a:endParaRPr lang="en-GB" sz="1400" dirty="0" smtClean="0"/>
          </a:p>
        </p:txBody>
      </p:sp>
      <p:pic>
        <p:nvPicPr>
          <p:cNvPr id="14" name="Picture 1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24417" y="4515625"/>
            <a:ext cx="2281222" cy="17251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29511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270421" y="4842272"/>
            <a:ext cx="6192688" cy="864096"/>
          </a:xfrm>
          <a:prstGeom prst="ellipse">
            <a:avLst/>
          </a:prstGeom>
          <a:solidFill>
            <a:srgbClr val="C0C0C0">
              <a:alpha val="75000"/>
            </a:srgbClr>
          </a:solidFill>
          <a:ln w="9525">
            <a:noFill/>
            <a:miter lim="800000"/>
            <a:headEnd/>
            <a:tailEnd/>
          </a:ln>
          <a:effectLst/>
        </p:spPr>
        <p:txBody>
          <a:bodyPr wrap="square" lIns="0" tIns="0" rIns="180000" bIns="0" rtlCol="0" anchor="ctr">
            <a:spAutoFit/>
          </a:bodyPr>
          <a:lstStyle/>
          <a:p>
            <a:pPr algn="ctr"/>
            <a:endParaRPr lang="en-GB" dirty="0"/>
          </a:p>
        </p:txBody>
      </p:sp>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The future of R in the London Market</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88795"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14" name="TextBox 18"/>
          <p:cNvSpPr txBox="1">
            <a:spLocks noChangeArrowheads="1"/>
          </p:cNvSpPr>
          <p:nvPr/>
        </p:nvSpPr>
        <p:spPr bwMode="auto">
          <a:xfrm>
            <a:off x="270421" y="1529904"/>
            <a:ext cx="6192688" cy="4401205"/>
          </a:xfrm>
          <a:prstGeom prst="rect">
            <a:avLst/>
          </a:prstGeom>
          <a:noFill/>
          <a:ln w="9525">
            <a:noFill/>
            <a:miter lim="800000"/>
            <a:headEnd/>
            <a:tailEnd/>
          </a:ln>
        </p:spPr>
        <p:txBody>
          <a:bodyPr wrap="square">
            <a:spAutoFit/>
          </a:bodyPr>
          <a:lstStyle/>
          <a:p>
            <a:pPr algn="just"/>
            <a:r>
              <a:rPr lang="en-GB" sz="2400" dirty="0" smtClean="0">
                <a:solidFill>
                  <a:srgbClr val="6E0000"/>
                </a:solidFill>
              </a:rPr>
              <a:t>Evolution of Pricing &amp; incorporating R</a:t>
            </a:r>
          </a:p>
          <a:p>
            <a:pPr algn="just"/>
            <a:endParaRPr lang="en-GB" dirty="0" smtClean="0">
              <a:solidFill>
                <a:srgbClr val="6E0000"/>
              </a:solidFill>
            </a:endParaRPr>
          </a:p>
          <a:p>
            <a:pPr algn="just"/>
            <a:endParaRPr lang="en-GB" dirty="0">
              <a:solidFill>
                <a:srgbClr val="6E0000"/>
              </a:solidFill>
            </a:endParaRPr>
          </a:p>
          <a:p>
            <a:pPr algn="just">
              <a:buFont typeface="Wingdings" pitchFamily="2" charset="2"/>
              <a:buChar char="Ø"/>
            </a:pPr>
            <a:r>
              <a:rPr lang="en-GB" dirty="0" smtClean="0">
                <a:solidFill>
                  <a:srgbClr val="6E0000"/>
                </a:solidFill>
              </a:rPr>
              <a:t> The ‘Minimum Underwriting Standards’ implemented at Lloyds;</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Pricing Actuaries have multiplied (though varied roles);</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Catastrophe models become deeply engrained; (LCM etc)</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Little resistance to Pricing Models on the underwriting side;</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More requests for change and underwriters demand a ‘good’ pricing tool to support their business;</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Organisation level ‘platform’ developments with large-scale IT;</a:t>
            </a:r>
          </a:p>
          <a:p>
            <a:pPr algn="just">
              <a:buFont typeface="Wingdings" pitchFamily="2" charset="2"/>
              <a:buChar char="Ø"/>
            </a:pPr>
            <a:endParaRPr lang="en-GB" dirty="0" smtClean="0">
              <a:solidFill>
                <a:srgbClr val="6E0000"/>
              </a:solidFill>
            </a:endParaRPr>
          </a:p>
          <a:p>
            <a:pPr algn="just">
              <a:buFont typeface="Wingdings" pitchFamily="2" charset="2"/>
              <a:buChar char="Ø"/>
            </a:pPr>
            <a:r>
              <a:rPr lang="en-GB" dirty="0" smtClean="0">
                <a:solidFill>
                  <a:srgbClr val="6E0000"/>
                </a:solidFill>
              </a:rPr>
              <a:t> Much more visibility at board and exec level.</a:t>
            </a:r>
            <a:endParaRPr lang="en-GB" dirty="0">
              <a:solidFill>
                <a:srgbClr val="6E0000"/>
              </a:solidFill>
            </a:endParaRPr>
          </a:p>
        </p:txBody>
      </p:sp>
      <p:cxnSp>
        <p:nvCxnSpPr>
          <p:cNvPr id="17" name="Straight Connector 16"/>
          <p:cNvCxnSpPr/>
          <p:nvPr/>
        </p:nvCxnSpPr>
        <p:spPr bwMode="auto">
          <a:xfrm flipV="1">
            <a:off x="5887045" y="1961952"/>
            <a:ext cx="1080120" cy="3096344"/>
          </a:xfrm>
          <a:prstGeom prst="line">
            <a:avLst/>
          </a:prstGeom>
          <a:solidFill>
            <a:schemeClr val="accent1"/>
          </a:solidFill>
          <a:ln w="28575" cap="flat" cmpd="sng" algn="ctr">
            <a:solidFill>
              <a:schemeClr val="tx1">
                <a:lumMod val="65000"/>
                <a:lumOff val="35000"/>
              </a:schemeClr>
            </a:solidFill>
            <a:prstDash val="solid"/>
            <a:round/>
            <a:headEnd type="none" w="med" len="med"/>
            <a:tailEnd type="none" w="med" len="med"/>
          </a:ln>
          <a:effectLst/>
        </p:spPr>
      </p:cxnSp>
      <p:pic>
        <p:nvPicPr>
          <p:cNvPr id="22" name="Picture 3"/>
          <p:cNvPicPr>
            <a:picLocks noChangeAspect="1" noChangeArrowheads="1"/>
          </p:cNvPicPr>
          <p:nvPr/>
        </p:nvPicPr>
        <p:blipFill>
          <a:blip r:embed="rId4" cstate="print"/>
          <a:srcRect/>
          <a:stretch>
            <a:fillRect/>
          </a:stretch>
        </p:blipFill>
        <p:spPr bwMode="auto">
          <a:xfrm>
            <a:off x="6967165" y="1084420"/>
            <a:ext cx="3174154" cy="1525604"/>
          </a:xfrm>
          <a:prstGeom prst="rect">
            <a:avLst/>
          </a:prstGeom>
          <a:noFill/>
          <a:ln w="9525">
            <a:solidFill>
              <a:schemeClr val="accent6">
                <a:lumMod val="50000"/>
              </a:schemeClr>
            </a:solidFill>
            <a:miter lim="800000"/>
            <a:headEnd/>
            <a:tailEnd/>
          </a:ln>
          <a:effectLst/>
        </p:spPr>
      </p:pic>
      <p:sp>
        <p:nvSpPr>
          <p:cNvPr id="23" name="TextBox 18"/>
          <p:cNvSpPr txBox="1">
            <a:spLocks noChangeArrowheads="1"/>
          </p:cNvSpPr>
          <p:nvPr/>
        </p:nvSpPr>
        <p:spPr bwMode="auto">
          <a:xfrm>
            <a:off x="7039173" y="2843466"/>
            <a:ext cx="3168352" cy="3108543"/>
          </a:xfrm>
          <a:prstGeom prst="rect">
            <a:avLst/>
          </a:prstGeom>
          <a:noFill/>
          <a:ln w="9525">
            <a:noFill/>
            <a:miter lim="800000"/>
            <a:headEnd/>
            <a:tailEnd/>
          </a:ln>
        </p:spPr>
        <p:txBody>
          <a:bodyPr wrap="square">
            <a:spAutoFit/>
          </a:bodyPr>
          <a:lstStyle/>
          <a:p>
            <a:pPr algn="just"/>
            <a:r>
              <a:rPr lang="en-GB" b="1" dirty="0" smtClean="0">
                <a:solidFill>
                  <a:srgbClr val="6E0000"/>
                </a:solidFill>
              </a:rPr>
              <a:t>Core platforms but with flexibility for change &amp; enhancement</a:t>
            </a:r>
            <a:endParaRPr lang="en-GB" sz="1100" b="1" dirty="0" smtClean="0">
              <a:solidFill>
                <a:srgbClr val="6E0000"/>
              </a:solidFill>
            </a:endParaRPr>
          </a:p>
          <a:p>
            <a:pPr algn="just"/>
            <a:endParaRPr lang="en-GB" sz="1100" dirty="0" smtClean="0">
              <a:solidFill>
                <a:srgbClr val="6E0000"/>
              </a:solidFill>
            </a:endParaRPr>
          </a:p>
          <a:p>
            <a:pPr algn="just"/>
            <a:endParaRPr lang="en-GB" sz="1100" dirty="0">
              <a:solidFill>
                <a:srgbClr val="6E0000"/>
              </a:solidFill>
            </a:endParaRPr>
          </a:p>
          <a:p>
            <a:pPr algn="just">
              <a:buFont typeface="Wingdings" pitchFamily="2" charset="2"/>
              <a:buChar char="Ø"/>
            </a:pPr>
            <a:r>
              <a:rPr lang="en-GB" sz="1400" b="1" dirty="0" smtClean="0">
                <a:solidFill>
                  <a:srgbClr val="6E0000"/>
                </a:solidFill>
              </a:rPr>
              <a:t> Who owns the calculations + code?</a:t>
            </a:r>
          </a:p>
          <a:p>
            <a:pPr algn="just">
              <a:buFont typeface="Wingdings" pitchFamily="2" charset="2"/>
              <a:buChar char="Ø"/>
            </a:pPr>
            <a:endParaRPr lang="en-GB" sz="1400" dirty="0" smtClean="0">
              <a:solidFill>
                <a:srgbClr val="6E0000"/>
              </a:solidFill>
            </a:endParaRPr>
          </a:p>
          <a:p>
            <a:pPr algn="just">
              <a:buFont typeface="Wingdings" pitchFamily="2" charset="2"/>
              <a:buChar char="Ø"/>
            </a:pPr>
            <a:r>
              <a:rPr lang="en-GB" sz="1400" b="1" dirty="0" smtClean="0">
                <a:solidFill>
                  <a:srgbClr val="6E0000"/>
                </a:solidFill>
              </a:rPr>
              <a:t> Complexity of calculations are increasing significantly?</a:t>
            </a:r>
          </a:p>
          <a:p>
            <a:pPr algn="just">
              <a:buFont typeface="Wingdings" pitchFamily="2" charset="2"/>
              <a:buChar char="Ø"/>
            </a:pPr>
            <a:endParaRPr lang="en-GB" sz="1400" b="1" dirty="0" smtClean="0">
              <a:solidFill>
                <a:srgbClr val="6E0000"/>
              </a:solidFill>
            </a:endParaRPr>
          </a:p>
          <a:p>
            <a:pPr algn="just">
              <a:buFont typeface="Wingdings" pitchFamily="2" charset="2"/>
              <a:buChar char="Ø"/>
            </a:pPr>
            <a:r>
              <a:rPr lang="en-GB" sz="1400" b="1" dirty="0" smtClean="0">
                <a:solidFill>
                  <a:srgbClr val="6E0000"/>
                </a:solidFill>
              </a:rPr>
              <a:t> Visibility + flexibility for change?</a:t>
            </a:r>
          </a:p>
          <a:p>
            <a:pPr algn="just">
              <a:buFont typeface="Wingdings" pitchFamily="2" charset="2"/>
              <a:buChar char="Ø"/>
            </a:pPr>
            <a:endParaRPr lang="en-GB" sz="1400" b="1" dirty="0" smtClean="0">
              <a:solidFill>
                <a:srgbClr val="6E0000"/>
              </a:solidFill>
            </a:endParaRPr>
          </a:p>
          <a:p>
            <a:pPr algn="just">
              <a:buFont typeface="Wingdings" pitchFamily="2" charset="2"/>
              <a:buChar char="Ø"/>
            </a:pPr>
            <a:r>
              <a:rPr lang="en-GB" sz="1400" b="1" dirty="0" smtClean="0">
                <a:solidFill>
                  <a:srgbClr val="6E0000"/>
                </a:solidFill>
              </a:rPr>
              <a:t> Can R provide a useful balance?</a:t>
            </a:r>
            <a:endParaRPr lang="en-GB" sz="1400" dirty="0" smtClean="0">
              <a:solidFill>
                <a:srgbClr val="6E0000"/>
              </a:solidFill>
            </a:endParaRPr>
          </a:p>
        </p:txBody>
      </p:sp>
    </p:spTree>
    <p:extLst>
      <p:ext uri="{BB962C8B-B14F-4D97-AF65-F5344CB8AC3E}">
        <p14:creationId xmlns:p14="http://schemas.microsoft.com/office/powerpoint/2010/main" xmlns="" val="876765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Questions?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82651"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dirty="0">
                  <a:solidFill>
                    <a:srgbClr val="000000"/>
                  </a:solidFill>
                </a:rPr>
                <a:t>Underwriting Management and Actuarial Consultancy Services  </a:t>
              </a:r>
            </a:p>
            <a:p>
              <a:pPr defTabSz="1028700">
                <a:lnSpc>
                  <a:spcPts val="600"/>
                </a:lnSpc>
                <a:tabLst>
                  <a:tab pos="3949700" algn="l"/>
                </a:tabLst>
              </a:pPr>
              <a:endParaRPr lang="en-GB" sz="1000" dirty="0">
                <a:solidFill>
                  <a:srgbClr val="000000"/>
                </a:solidFill>
              </a:endParaRPr>
            </a:p>
            <a:p>
              <a:pPr defTabSz="1028700">
                <a:lnSpc>
                  <a:spcPts val="600"/>
                </a:lnSpc>
                <a:tabLst>
                  <a:tab pos="3949700" algn="l"/>
                </a:tabLst>
              </a:pPr>
              <a:r>
                <a:rPr lang="en-GB" sz="1000" dirty="0" err="1">
                  <a:solidFill>
                    <a:srgbClr val="000000"/>
                  </a:solidFill>
                </a:rPr>
                <a:t>www.umacs.co.uk</a:t>
              </a:r>
              <a:endParaRPr lang="en-GB" sz="1000" dirty="0">
                <a:solidFill>
                  <a:srgbClr val="000000"/>
                </a:solidFill>
                <a:latin typeface="Lucida Calligraphy" pitchFamily="66" charset="0"/>
              </a:endParaRPr>
            </a:p>
            <a:p>
              <a:pPr defTabSz="1028700">
                <a:tabLst>
                  <a:tab pos="3949700" algn="l"/>
                </a:tabLst>
              </a:pPr>
              <a:endParaRPr lang="en-US" sz="1000" dirty="0">
                <a:solidFill>
                  <a:srgbClr val="000000"/>
                </a:solidFill>
                <a:latin typeface="Lucida Calligraphy" pitchFamily="66" charset="0"/>
              </a:endParaRPr>
            </a:p>
          </p:txBody>
        </p:sp>
      </p:grpSp>
      <p:sp>
        <p:nvSpPr>
          <p:cNvPr id="16" name="TextBox 15"/>
          <p:cNvSpPr txBox="1"/>
          <p:nvPr/>
        </p:nvSpPr>
        <p:spPr>
          <a:xfrm>
            <a:off x="342429" y="1961952"/>
            <a:ext cx="5256584" cy="1261884"/>
          </a:xfrm>
          <a:prstGeom prst="rect">
            <a:avLst/>
          </a:prstGeom>
          <a:noFill/>
        </p:spPr>
        <p:txBody>
          <a:bodyPr wrap="square" rtlCol="0">
            <a:spAutoFit/>
          </a:bodyPr>
          <a:lstStyle/>
          <a:p>
            <a:r>
              <a:rPr lang="en-GB" sz="2000" dirty="0" err="1" smtClean="0">
                <a:latin typeface="Lucida Sans" pitchFamily="34" charset="0"/>
                <a:hlinkClick r:id="rId4"/>
              </a:rPr>
              <a:t>Edward.Tredger@umacs.co.uk</a:t>
            </a:r>
            <a:endParaRPr lang="en-GB" sz="2000" dirty="0" smtClean="0">
              <a:latin typeface="Lucida Sans" pitchFamily="34" charset="0"/>
            </a:endParaRPr>
          </a:p>
          <a:p>
            <a:endParaRPr lang="en-GB" sz="2000" dirty="0" smtClean="0">
              <a:latin typeface="Lucida Sans" pitchFamily="34" charset="0"/>
            </a:endParaRPr>
          </a:p>
          <a:p>
            <a:r>
              <a:rPr lang="en-GB" sz="2000" dirty="0" smtClean="0">
                <a:latin typeface="Lucida Sans" pitchFamily="34" charset="0"/>
                <a:hlinkClick r:id="rId5"/>
              </a:rPr>
              <a:t>Fiachra.McLoughlin@umacs.co.uk</a:t>
            </a:r>
            <a:endParaRPr lang="en-GB" sz="2000" dirty="0" smtClean="0">
              <a:latin typeface="Lucida Sans" pitchFamily="34" charset="0"/>
            </a:endParaRPr>
          </a:p>
          <a:p>
            <a:pPr>
              <a:buFont typeface="Arial" pitchFamily="34" charset="0"/>
              <a:buChar char="•"/>
            </a:pPr>
            <a:endParaRPr lang="en-GB" dirty="0"/>
          </a:p>
        </p:txBody>
      </p:sp>
      <p:pic>
        <p:nvPicPr>
          <p:cNvPr id="282644" name="Picture 20" descr="http://t3.gstatic.com/images?q=tbn:ANd9GcQzl8g-SPI029d0EUZqW_oFPS8HqQ1yVMTBRZcLzulc51WIEIPn"/>
          <p:cNvPicPr>
            <a:picLocks noChangeAspect="1" noChangeArrowheads="1"/>
          </p:cNvPicPr>
          <p:nvPr/>
        </p:nvPicPr>
        <p:blipFill>
          <a:blip r:embed="rId6" cstate="print"/>
          <a:srcRect/>
          <a:stretch>
            <a:fillRect/>
          </a:stretch>
        </p:blipFill>
        <p:spPr bwMode="auto">
          <a:xfrm>
            <a:off x="5599013" y="1961951"/>
            <a:ext cx="2985120" cy="3761251"/>
          </a:xfrm>
          <a:prstGeom prst="rect">
            <a:avLst/>
          </a:prstGeom>
          <a:noFill/>
        </p:spPr>
      </p:pic>
    </p:spTree>
    <p:extLst>
      <p:ext uri="{BB962C8B-B14F-4D97-AF65-F5344CB8AC3E}">
        <p14:creationId xmlns:p14="http://schemas.microsoft.com/office/powerpoint/2010/main" xmlns="" val="876765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51141" y="4014004"/>
            <a:ext cx="2132133" cy="24892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Why does UMACS use R?</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59134" name="Bitmap Image" r:id="rId5"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t>Underwriting Management and Actuarial Consultancy Services  </a:t>
              </a:r>
            </a:p>
            <a:p>
              <a:pPr defTabSz="1028700">
                <a:lnSpc>
                  <a:spcPts val="600"/>
                </a:lnSpc>
                <a:tabLst>
                  <a:tab pos="3949700" algn="l"/>
                </a:tabLst>
              </a:pPr>
              <a:endParaRPr lang="en-GB" sz="1000"/>
            </a:p>
            <a:p>
              <a:pPr defTabSz="1028700">
                <a:lnSpc>
                  <a:spcPts val="600"/>
                </a:lnSpc>
                <a:tabLst>
                  <a:tab pos="3949700" algn="l"/>
                </a:tabLst>
              </a:pPr>
              <a:r>
                <a:rPr lang="en-GB" sz="1000"/>
                <a:t>www.umacs.co.uk</a:t>
              </a:r>
              <a:endParaRPr lang="en-GB" sz="1000">
                <a:latin typeface="Lucida Calligraphy" pitchFamily="66" charset="0"/>
              </a:endParaRPr>
            </a:p>
            <a:p>
              <a:pPr defTabSz="1028700">
                <a:tabLst>
                  <a:tab pos="3949700" algn="l"/>
                </a:tabLst>
              </a:pPr>
              <a:endParaRPr lang="en-US" sz="1000">
                <a:latin typeface="Lucida Calligraphy" pitchFamily="66" charset="0"/>
              </a:endParaRPr>
            </a:p>
          </p:txBody>
        </p:sp>
      </p:grpSp>
      <p:sp>
        <p:nvSpPr>
          <p:cNvPr id="21" name="TextBox 20"/>
          <p:cNvSpPr txBox="1"/>
          <p:nvPr/>
        </p:nvSpPr>
        <p:spPr>
          <a:xfrm>
            <a:off x="918493" y="1160860"/>
            <a:ext cx="8496944" cy="3631763"/>
          </a:xfrm>
          <a:prstGeom prst="rect">
            <a:avLst/>
          </a:prstGeom>
          <a:noFill/>
        </p:spPr>
        <p:txBody>
          <a:bodyPr wrap="square" rtlCol="0">
            <a:spAutoFit/>
          </a:bodyPr>
          <a:lstStyle/>
          <a:p>
            <a:r>
              <a:rPr lang="en-GB" sz="1800" b="1" dirty="0">
                <a:latin typeface="Lucida Sans" pitchFamily="34" charset="0"/>
              </a:rPr>
              <a:t>UMACS </a:t>
            </a:r>
            <a:r>
              <a:rPr lang="en-GB" sz="1800" b="1" dirty="0" smtClean="0">
                <a:latin typeface="Lucida Sans" pitchFamily="34" charset="0"/>
              </a:rPr>
              <a:t>uses R to deliver cutting edge techniques in a practical way </a:t>
            </a:r>
            <a:endParaRPr lang="en-GB" sz="1800" b="1" dirty="0">
              <a:latin typeface="Lucida Sans" pitchFamily="34" charset="0"/>
            </a:endParaRPr>
          </a:p>
          <a:p>
            <a:endParaRPr lang="en-GB" sz="1800" dirty="0" smtClean="0">
              <a:latin typeface="Lucida Sans" pitchFamily="34" charset="0"/>
            </a:endParaRPr>
          </a:p>
          <a:p>
            <a:pPr marL="285750" indent="-285750">
              <a:buFont typeface="Wingdings" pitchFamily="2" charset="2"/>
              <a:buChar char="ü"/>
            </a:pPr>
            <a:r>
              <a:rPr lang="en-GB" sz="1800" dirty="0" smtClean="0">
                <a:latin typeface="Lucida Sans" pitchFamily="34" charset="0"/>
              </a:rPr>
              <a:t>R </a:t>
            </a:r>
            <a:r>
              <a:rPr lang="en-GB" sz="1800" dirty="0">
                <a:latin typeface="Lucida Sans" pitchFamily="34" charset="0"/>
              </a:rPr>
              <a:t>is fast e.g. Excel simulation </a:t>
            </a:r>
            <a:r>
              <a:rPr lang="en-GB" sz="1800" dirty="0" smtClean="0">
                <a:latin typeface="Lucida Sans" pitchFamily="34" charset="0"/>
              </a:rPr>
              <a:t>models, running reports</a:t>
            </a:r>
            <a:endParaRPr lang="en-GB" sz="1800" dirty="0">
              <a:latin typeface="Lucida Sans" pitchFamily="34" charset="0"/>
            </a:endParaRPr>
          </a:p>
          <a:p>
            <a:pPr marL="285750" indent="-285750">
              <a:buFont typeface="Wingdings" pitchFamily="2" charset="2"/>
              <a:buChar char="ü"/>
            </a:pPr>
            <a:r>
              <a:rPr lang="en-GB" sz="1800" dirty="0">
                <a:latin typeface="Lucida Sans" pitchFamily="34" charset="0"/>
              </a:rPr>
              <a:t>R is portable </a:t>
            </a:r>
            <a:r>
              <a:rPr lang="en-GB" sz="1800" dirty="0" smtClean="0">
                <a:latin typeface="Lucida Sans" pitchFamily="34" charset="0"/>
              </a:rPr>
              <a:t>(both in terms of code </a:t>
            </a:r>
            <a:r>
              <a:rPr lang="en-GB" sz="1800" dirty="0">
                <a:latin typeface="Lucida Sans" pitchFamily="34" charset="0"/>
              </a:rPr>
              <a:t>and software)</a:t>
            </a:r>
          </a:p>
          <a:p>
            <a:pPr marL="285750" indent="-285750">
              <a:buFont typeface="Wingdings" pitchFamily="2" charset="2"/>
              <a:buChar char="ü"/>
            </a:pPr>
            <a:r>
              <a:rPr lang="en-GB" sz="1800" dirty="0">
                <a:latin typeface="Lucida Sans" pitchFamily="34" charset="0"/>
              </a:rPr>
              <a:t>R can be easier to follow than an </a:t>
            </a:r>
            <a:r>
              <a:rPr lang="en-GB" sz="1800" dirty="0" smtClean="0">
                <a:latin typeface="Lucida Sans" pitchFamily="34" charset="0"/>
              </a:rPr>
              <a:t>Excel sheet or proprietary software </a:t>
            </a:r>
            <a:r>
              <a:rPr lang="en-GB" sz="1800" dirty="0">
                <a:latin typeface="Lucida Sans" pitchFamily="34" charset="0"/>
              </a:rPr>
              <a:t>(R is not a black box)</a:t>
            </a:r>
          </a:p>
          <a:p>
            <a:pPr marL="285750" indent="-285750">
              <a:buFont typeface="Wingdings" pitchFamily="2" charset="2"/>
              <a:buChar char="ü"/>
            </a:pPr>
            <a:r>
              <a:rPr lang="en-GB" sz="1800" dirty="0">
                <a:latin typeface="Lucida Sans" pitchFamily="34" charset="0"/>
              </a:rPr>
              <a:t>R can draw from others work e.g. internal (functions/modules) and packages (</a:t>
            </a:r>
            <a:r>
              <a:rPr lang="en-GB" sz="1800" dirty="0" err="1">
                <a:latin typeface="Lucida Sans" pitchFamily="34" charset="0"/>
              </a:rPr>
              <a:t>actuar</a:t>
            </a:r>
            <a:r>
              <a:rPr lang="en-GB" sz="1800" dirty="0">
                <a:latin typeface="Lucida Sans" pitchFamily="34" charset="0"/>
              </a:rPr>
              <a:t>, </a:t>
            </a:r>
            <a:r>
              <a:rPr lang="en-GB" sz="1800" dirty="0" err="1">
                <a:latin typeface="Lucida Sans" pitchFamily="34" charset="0"/>
              </a:rPr>
              <a:t>ggplot</a:t>
            </a:r>
            <a:r>
              <a:rPr lang="en-GB" sz="1800" dirty="0">
                <a:latin typeface="Lucida Sans" pitchFamily="34" charset="0"/>
              </a:rPr>
              <a:t>, </a:t>
            </a:r>
            <a:r>
              <a:rPr lang="en-GB" sz="1800" dirty="0" err="1">
                <a:latin typeface="Lucida Sans" pitchFamily="34" charset="0"/>
              </a:rPr>
              <a:t>ChainLadder</a:t>
            </a:r>
            <a:r>
              <a:rPr lang="en-GB" sz="1800" dirty="0">
                <a:latin typeface="Lucida Sans" pitchFamily="34" charset="0"/>
              </a:rPr>
              <a:t>)</a:t>
            </a:r>
          </a:p>
          <a:p>
            <a:pPr marL="285750" indent="-285750">
              <a:buFont typeface="Wingdings" pitchFamily="2" charset="2"/>
              <a:buChar char="ü"/>
            </a:pPr>
            <a:r>
              <a:rPr lang="en-GB" sz="1800" dirty="0">
                <a:latin typeface="Lucida Sans" pitchFamily="34" charset="0"/>
              </a:rPr>
              <a:t>R is free</a:t>
            </a:r>
          </a:p>
          <a:p>
            <a:pPr marL="285750" indent="-285750">
              <a:buFont typeface="Wingdings" pitchFamily="2" charset="2"/>
              <a:buChar char="ü"/>
            </a:pPr>
            <a:r>
              <a:rPr lang="en-GB" sz="1800" dirty="0">
                <a:latin typeface="Lucida Sans" pitchFamily="34" charset="0"/>
              </a:rPr>
              <a:t>R can do things other software can not and is </a:t>
            </a:r>
            <a:r>
              <a:rPr lang="en-GB" sz="1800" b="1" dirty="0">
                <a:latin typeface="Lucida Sans" pitchFamily="34" charset="0"/>
              </a:rPr>
              <a:t>highly </a:t>
            </a:r>
            <a:r>
              <a:rPr lang="en-GB" sz="1800" b="1" dirty="0" smtClean="0">
                <a:latin typeface="Lucida Sans" pitchFamily="34" charset="0"/>
              </a:rPr>
              <a:t>bespoke</a:t>
            </a:r>
          </a:p>
          <a:p>
            <a:pPr marL="285750" indent="-285750">
              <a:buFont typeface="Wingdings" pitchFamily="2" charset="2"/>
              <a:buChar char="ü"/>
            </a:pPr>
            <a:r>
              <a:rPr lang="en-GB" sz="1800" b="1" dirty="0" smtClean="0">
                <a:latin typeface="Lucida Sans" pitchFamily="34" charset="0"/>
              </a:rPr>
              <a:t>R is just as useful for quick calculations as large, formal processes</a:t>
            </a:r>
            <a:endParaRPr lang="en-GB" sz="1800" b="1" dirty="0">
              <a:latin typeface="Lucida Sans" pitchFamily="34" charset="0"/>
            </a:endParaRPr>
          </a:p>
          <a:p>
            <a:pPr>
              <a:buFont typeface="Wingdings" pitchFamily="2" charset="2"/>
              <a:buChar char="ü"/>
            </a:pPr>
            <a:endParaRPr lang="en-GB" sz="1800" dirty="0"/>
          </a:p>
          <a:p>
            <a:pPr>
              <a:buFont typeface="Wingdings" pitchFamily="2" charset="2"/>
              <a:buChar char="ü"/>
            </a:pPr>
            <a:endParaRPr lang="en-GB" sz="1400" dirty="0" smtClean="0"/>
          </a:p>
        </p:txBody>
      </p:sp>
      <p:sp>
        <p:nvSpPr>
          <p:cNvPr id="5" name="AutoShape 9" descr="data:image/jpeg;base64,/9j/4AAQSkZJRgABAQAAAQABAAD/2wCEAAkGBxMREhUUExQTFRUWGBcXFhcYFxoXGBoWFxccGBcZHBgcHCggHRwmGxQVJTQiJSkrLi4uFx8zODQtNygtLisBCgoKDg0OGxAQFyscHCQsLC83Lyw0LCwsLC8sNDcsLCwsLCwsLSssLCwsLCwsLCwsLCwsLCwsKyssLDcsLDcsK//AABEIAHkAoAMBIgACEQEDEQH/xAAcAAACAwEBAQEAAAAAAAAAAAAGBwAEBQMCCAH/xABHEAABAgMEBQYKCAQGAwAAAAABAgMABBEFBiExEkFRYXEHEyIygZE0QlJicnOhsbLRFBUWI1OSk8EXVYLwJDNUotLhQ2Oj/8QAGAEAAwEBAAAAAAAAAAAAAAAAAAECAwT/xAAiEQEBAAIBBAIDAQAAAAAAAAAAAQIREgMhMUEyURMigWH/2gAMAwEAAhEDEQA/AHjEiRIAkSJGFbN52mKpT94vyQcBxMAbsZdoXgl2cFOAnyU9I+yAW0bbmJjAqKU+SjAfMxluISjrKCd2vuhbIXTd+/wmSd6zT2D5xkzF75tWRQjgn51jBM4jxQT7I7taask+yFsO7ttTas33Ow090V1Tkwc3nfzq+cd+aIzoI5reSM1CAOInJgZPO/nV846otubTk+52mvvjkqebEczPt7IA1WL6TqM1IX6Sf3FI1pPlG1PMEb0Kr/tPzgSMy2dseVBByV3wbBp2ZeqVfwQ6kK8lXRPtjahFPSVdh4Yxcsu8U3KdRZUgeIvpJ7NY7Iexs6YkCl3b8sTJCF/cu+So9EnzVfsYK4ZpEiRIAkeXHAkEqIAGJJyAj1AFeW2TML5ts/dg6vHPygD3b15lOkoZqlGRV4yvkIwX20MJCnlaNcUpHWV2R0tScRIgCgXMKFQnMNjarfujGsyy3ptzSUSpRzJiSRy0nXei0nm07sVHiY0bPuuo9Jw6I35wTylmNSqdSl6ydXCBO8980N1CSFK44CANZbUuwMgTtMD9qXsQnAEdkDdnS0/ayyGEKKR1nDVLSf6tZ3Cpg9srkplJdPOzzynSKVFdBoHgOkrv7IetgAv3mU4aISpR2AFR7hF2UsW1JjFEq6AdaxzY/wB1DDgs2fs2XGiyqXbHmgD20i79pZT8dvvh8L9DsU7PJ5ais+ZRxXX3CLSeTK0PxWO9XyhnfaWU/Hb74n2llPx2++Hwv0NwsVcnNojJTCv6iP2inMXPtJvNjT9BaT7KiG19pZT8dvvifaWU/Hb74OF+h2JF9T7Bo6062fOQpPtpSOzVohWdD/e2HQbwSa+iXmjXUSKe2My0bmSE2NJKUpJ8dkge6qT3RNxsBVvSyVjo92uCG6t+XJUhqZq4zkFZrR/yT7Y/LZuHMy1VNHn0DYKLA9HX2QOqo4KKwUNudd4hA+5Z9LiQtCgpKhUKBqCDHSEtci9KrPd5l4n6Os6//Go+MPNOvvh0JNcRiDFGwL42lzTQbSek5UcEjP5QJfSUybBmFAFZ6LKTrV5XARZvLMF2aUPJogdmftJgYvnM87NJZT1GEhIHnHFRiaSvYsg5Mu6SqqWs1JO0wz2JVEq3opzpiYzrkWaEILhGOqMrlCtstNkA9JdR2a4YCl+r4ZobVQCukrb/ANR+8nvJwuepMzoUhg4ttZKcG1WsI3ZmMzkyuwLTnFOPCsvLkFQ1LcOKUcMKkcNsfQwFMBBA5SsshpAQ2lKEJFAlIoAOEYl+z/hFekj3wQwO388EV6SPfF4fKDLwX9uWg2wWUiWU6t1BUdFYT1TTIjfFD65P8ud/VHyixbnhMn6lfxCLkdslvtgy/rk/y539UfKJ9cn+XO/qj5Rtzk3LSjYW+dJauqgGgA3xkfbKV/CHefnCvb2f8c/rk/y539UfKJ9cn+XO/qj5R0+2cr+EO8/OPbV5pd3AICeBPzhbn2P4qO2wk9eRmEDalQX7KCPUjPp0qyr6kL8g1Qv8pwVGmHkk0B7Ds/eK85Zzbo6ScdRGBHbFcd/6WxXdW/mmsMTeihZwS5klR2KGoxs3nui1NjTTRt4ZLGStyhr45wn7Ul1aJSvFSR0VeUnfvENbkyvAZyTGmauMnm17TQdFR4j3Ry9TDTXG7LO2bKWCpp1Oi4nLfwOsHbB3yR3hL7CpZw/eS9AK5ls4J7iKd0bt8rBEy1pJH3rYJSdo1phW3amvotqy6xgl+rauKsPi0e+MfChEp3/EqJ/FVX80CzCtOadUcy4r3wTWyjm5p0eeSOBxHvgZZ6EwveqvfCBvWYnRlxTZCf5UJol2mxMNuy3tOWFNUKPlMljztfKT7odBl8kNmBizGTTpO1dVvKzh7AIM4G+Tl8Ls2VI1NhJ4pwPugkhmkDt/PBFekj3wRQO388EV6SPfFYfKFl4Li3PCZP1K/iEXIp254TJ+pX8Qi5Hdj7c9BnKWokGuoGGjZHJjZi2GlKlySptBJ5xzElIJ8aFbyk9VXBXuj6DsLwZj1TfwCOTq+W2HgM/wssr/AE//ANHP+UV7Q5KpEpPMJWysdUhalJrvCicOEHkeHnQhJUogAYkmM5aokPoq0sug4OMVV+U0UOEaMu7ppSraAYsWy6Ey07MHALCgnepw0SOOMUbLQUstg5hIjux8sKlpM6TZOz9xHvkLmSJqdb1FDS+0KWP3jpaZ0JZazrNB2D/uK/IAyVvzz1OiA02DtNVKV3dHvjHrr6Z0QkOUGV5iabKcNGaaUn+tQNId8KS/TX0i0pVkY6c03X0WRpqMctat3lEkClaHwMFDQVuUOr3ivdANPI6QWOBh2WpIJmGlNLyUO46iOEJ60JNcu4pl0YjuI1EboVIVXOtMEFsnPLjGdfmyedQaDpJqRw1xhyTxbUKHgYMWZ1MwjzxnvgDI5Gbb0OcknDQ1LjNddeunvoe0w1YR1uWQttwPMEpWk6QpmCNYhkXLvgidRoLoiYSOkjLS85O0btUOAUwO388EV6SPfBFA7fzwRXpI98Xh8oMvBcW54TJ+pX8Qi5FO3PCZP1K/iEXI7sfbnoetyVbec0HlBAOKSrBJBzFdUFMtabyUhKZ5vRSAAOdRgAKAZx4Fjc+glaUaA1rwHZrMUDdGT2S/tibj39K21/reY/1zf6qI4zdsspFZyfb0fJCwtR4ITiTGQu6sqMmmlcPkY72ZYkm0S4plFECtKZnUIXG+tDapOzLtquNpbacbkmTpJSRRTy9SlDUBqG+CRqy9EaTyg0gbSNLsHzgJtDlFmFOKQyhQpklCCcOAEVmrHtq0jRLLiEHx3jzaRvocT2CI/JMT42pyg3pD6ky8sCRXRQlIqVE4DCHFya3Y+rZFDKqc6r7x0/8AsVmK7hQdkZdwOTFizjzzqufmfLI6KNugn9zjBzMzCW0lSyEpGZMc+eXKtZNOVpTqWW1LVqGA2nUIXFwpczlpPTasW5ZJaQrUp5w1dI9EADtitfK8T048iUlBV1yoQNTaclPLOqgyEMa7NhtyMs3LtZIGJ1qUcVKO8mINqRh3pu6idbp1XE10F7Nx2iNyJDBFTjDku4WnklKh3EbQdYizJzmiagw2rbsRmbRoOprTqqGCknaDCut+6EzJkqQC815SR0gPOT+4idE0fpQdGOB2xiT9nUUFpJQsYhSTQ124Rny1pb41WbSBFDABDYN/lt0ROJKgMA6kY/1JGfERt3stJmYklKacSsaSMjjnrGYgFW2heRisZTQNRF9O/tCy8O1ueEyfqV/EItxUtzwmT9Sv4hFyO/H2wod5RbadQ2EIVopSDhwjvJ8m9quNoWHZei0pUOmqtFCvkb4x+UjJXA+6HHY18JRMuykuGobQD0FZhI3Ry9XKytsZNFm/Zc5IKCZpPRVkpJ0kHgcweNIszDqtHR62kNJB8qmaTvhgW5eORmWVtKK1BQwo2rBWoio2wu5dJWgt+Ok6SPSGrtEX08+UTlNK1mOsJVVtwsPbFVQa7l5Hvgtkb8TMqQJkc635WAWBtBGCu2MRLTcwgFSEmudRiDrihNWeGk6IKi2rUTUJOqmwReWG4mU15i+UvzYU0ed0hUUwA4k5cIW9vXsmJ14S8qnn3zklP+W35xOWG0wPWRZbsy+iT+kcwhZNTTE+aN534Q8brXVlrOb0JdFCeus4rWdqlftkI5MsbLptLtn3DuYiz0KWtXOzLtC88dfmp2JFe2CuJEhGkSJEgCRIkSABu3Lkyk1VRRzaz47fRPaMjANavJxNtYsLQ8nYToL9uB74bsSFoPn2bamZc0dZdRvKTTvyj1IWpzitGv8AYh/qSDmAYEr72SwlgupZaS4FJGmEAKoTjiBFYT9onKdgJbnhMn6lfxCLkU7b8Jk/Ur+IRd0Tsjvx9sKC+UbI9saEteFpLaBo4hKRq2Rn8pBoD2w1LD5N7OLLS1MlZU2hR0nF0qUgnAGOTreW2Hgtn72pGSR2mPyz7RddUXebWAKdMJIT+bKHZI3TkWcW5VhJ26AJ7zUxoTsgh1pTSgNFQIIA9sZ4Xjdqs3CdSsIcBHUexG5Y6w7YuPNBSSk5GKbsipCnJVzBaT0D5w6pG4j3x3kHi4itDUYKGwjOO7GsKHLRl1JOkkkONkEKGBw6qh3Q6rmXgTPSyXMNMdF1OxYz7DnCytSVJGmASRmKZp1xWufbf1dNgk/cPUSvYPJX2V7iYx6uC8KekSPwGsfsczVIkSJAEiRIkASJEiQBIG+UFwJklqUaAKSSe2CSKto/5Z7IeN1dle8ICZv2nnEqQgVbSUJURjQmp4Vj3/Elz+xDVczMeY1/LU8IRd7bxCcQSoAKochSuHvj6ZsLwZj1TfwCBKc1dsG8t1E+iPdGeWW1SadIkSJEmA+UyyqJTNozRg5TydSuz94WDV+1NlXNp0Qo1OBxO2PoWc6iuEYMaY9SyaTcYTn8Rnt/cYy7RvIh8dJsJzxSkjPdlD3iQ/y0uMYnJJegTTBYWSXGQACfGbySeIyPZB/GTZPXPCNaM6u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 name="Picture 2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070621" y="4482232"/>
            <a:ext cx="2016224" cy="2025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8" name="TextBox 17"/>
          <p:cNvSpPr txBox="1"/>
          <p:nvPr/>
        </p:nvSpPr>
        <p:spPr>
          <a:xfrm>
            <a:off x="4950941" y="5202312"/>
            <a:ext cx="1368152" cy="461665"/>
          </a:xfrm>
          <a:prstGeom prst="rect">
            <a:avLst/>
          </a:prstGeom>
          <a:noFill/>
        </p:spPr>
        <p:txBody>
          <a:bodyPr wrap="square" rtlCol="0">
            <a:spAutoFit/>
          </a:bodyPr>
          <a:lstStyle/>
          <a:p>
            <a:r>
              <a:rPr lang="en-GB" sz="2400" b="1" dirty="0" smtClean="0">
                <a:latin typeface="Lucida Sans" pitchFamily="34" charset="0"/>
              </a:rPr>
              <a:t>Vs</a:t>
            </a:r>
            <a:endParaRPr lang="en-GB" sz="2400" b="1" dirty="0">
              <a:latin typeface="Lucida Sans"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8462" y="0"/>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1179"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130111" y="1313880"/>
            <a:ext cx="10145840" cy="3970318"/>
          </a:xfrm>
          <a:prstGeom prst="rect">
            <a:avLst/>
          </a:prstGeom>
          <a:noFill/>
        </p:spPr>
        <p:txBody>
          <a:bodyPr wrap="square" rtlCol="0">
            <a:spAutoFit/>
          </a:bodyPr>
          <a:lstStyle/>
          <a:p>
            <a:r>
              <a:rPr lang="en-GB" sz="1800" b="1" dirty="0" smtClean="0">
                <a:solidFill>
                  <a:srgbClr val="000000"/>
                </a:solidFill>
                <a:latin typeface="Lucida Sans" pitchFamily="34" charset="0"/>
              </a:rPr>
              <a:t>Real world case studies</a:t>
            </a:r>
          </a:p>
          <a:p>
            <a:endParaRPr lang="en-GB" sz="1800" dirty="0" smtClean="0">
              <a:solidFill>
                <a:srgbClr val="000000"/>
              </a:solidFill>
              <a:latin typeface="Lucida Sans" pitchFamily="34" charset="0"/>
            </a:endParaRPr>
          </a:p>
          <a:p>
            <a:pPr marL="285750" indent="-285750">
              <a:buFont typeface="Wingdings" pitchFamily="2" charset="2"/>
              <a:buChar char="ü"/>
            </a:pPr>
            <a:r>
              <a:rPr lang="en-GB" sz="1800" dirty="0" smtClean="0">
                <a:latin typeface="Lucida Sans" pitchFamily="34" charset="0"/>
              </a:rPr>
              <a:t>Pricing  </a:t>
            </a:r>
            <a:r>
              <a:rPr lang="en-GB" sz="1800" dirty="0">
                <a:latin typeface="Lucida Sans" pitchFamily="34" charset="0"/>
              </a:rPr>
              <a:t>PD/BI </a:t>
            </a:r>
            <a:r>
              <a:rPr lang="en-GB" sz="1800" dirty="0" smtClean="0">
                <a:latin typeface="Lucida Sans" pitchFamily="34" charset="0"/>
              </a:rPr>
              <a:t>example</a:t>
            </a:r>
            <a:r>
              <a:rPr lang="en-GB" sz="1800" dirty="0">
                <a:latin typeface="Lucida Sans" pitchFamily="34" charset="0"/>
              </a:rPr>
              <a:t> </a:t>
            </a:r>
            <a:r>
              <a:rPr lang="en-GB" sz="1800" dirty="0" smtClean="0">
                <a:latin typeface="Lucida Sans" pitchFamily="34" charset="0"/>
              </a:rPr>
              <a:t>– dealing with complex </a:t>
            </a:r>
            <a:r>
              <a:rPr lang="en-GB" sz="1800" dirty="0" err="1" smtClean="0">
                <a:latin typeface="Lucida Sans" pitchFamily="34" charset="0"/>
              </a:rPr>
              <a:t>coverages</a:t>
            </a:r>
            <a:endParaRPr lang="en-GB" sz="1800" dirty="0" smtClean="0">
              <a:latin typeface="Lucida Sans" pitchFamily="34" charset="0"/>
            </a:endParaRPr>
          </a:p>
          <a:p>
            <a:endParaRPr lang="en-GB" sz="1800" dirty="0">
              <a:latin typeface="Lucida Sans" pitchFamily="34" charset="0"/>
            </a:endParaRPr>
          </a:p>
          <a:p>
            <a:pPr marL="285750" indent="-285750">
              <a:buFont typeface="Wingdings" pitchFamily="2" charset="2"/>
              <a:buChar char="ü"/>
            </a:pPr>
            <a:r>
              <a:rPr lang="en-GB" sz="1800" dirty="0">
                <a:latin typeface="Lucida Sans" pitchFamily="34" charset="0"/>
              </a:rPr>
              <a:t>Capital - </a:t>
            </a:r>
            <a:r>
              <a:rPr lang="en-GB" sz="1800" dirty="0" err="1" smtClean="0">
                <a:latin typeface="Lucida Sans" pitchFamily="34" charset="0"/>
              </a:rPr>
              <a:t>Stoch</a:t>
            </a:r>
            <a:r>
              <a:rPr lang="en-GB" sz="1800" dirty="0" smtClean="0">
                <a:latin typeface="Lucida Sans" pitchFamily="34" charset="0"/>
              </a:rPr>
              <a:t> reserving (</a:t>
            </a:r>
            <a:r>
              <a:rPr lang="en-GB" sz="1800" dirty="0" err="1" smtClean="0">
                <a:latin typeface="Lucida Sans" pitchFamily="34" charset="0"/>
              </a:rPr>
              <a:t>res</a:t>
            </a:r>
            <a:r>
              <a:rPr lang="en-GB" sz="1800" dirty="0" smtClean="0">
                <a:latin typeface="Lucida Sans" pitchFamily="34" charset="0"/>
              </a:rPr>
              <a:t> risk), ELT simulation, </a:t>
            </a:r>
            <a:r>
              <a:rPr lang="en-GB" sz="1800" dirty="0">
                <a:latin typeface="Lucida Sans" pitchFamily="34" charset="0"/>
              </a:rPr>
              <a:t>fitting dist e.g. </a:t>
            </a:r>
            <a:r>
              <a:rPr lang="en-GB" sz="1800" dirty="0" smtClean="0">
                <a:latin typeface="Lucida Sans" pitchFamily="34" charset="0"/>
              </a:rPr>
              <a:t>SHELF, expert</a:t>
            </a:r>
          </a:p>
          <a:p>
            <a:endParaRPr lang="en-GB" sz="1800" dirty="0">
              <a:latin typeface="Lucida Sans" pitchFamily="34" charset="0"/>
            </a:endParaRPr>
          </a:p>
          <a:p>
            <a:pPr marL="285750" indent="-285750">
              <a:buFont typeface="Wingdings" pitchFamily="2" charset="2"/>
              <a:buChar char="ü"/>
            </a:pPr>
            <a:r>
              <a:rPr lang="en-GB" sz="1800" dirty="0">
                <a:latin typeface="Lucida Sans" pitchFamily="34" charset="0"/>
              </a:rPr>
              <a:t>RI options - explore different options </a:t>
            </a:r>
            <a:r>
              <a:rPr lang="en-GB" sz="1800" dirty="0" smtClean="0">
                <a:latin typeface="Lucida Sans" pitchFamily="34" charset="0"/>
              </a:rPr>
              <a:t>quickly</a:t>
            </a:r>
          </a:p>
          <a:p>
            <a:endParaRPr lang="en-GB" sz="1800" dirty="0">
              <a:latin typeface="Lucida Sans" pitchFamily="34" charset="0"/>
            </a:endParaRPr>
          </a:p>
          <a:p>
            <a:pPr marL="285750" indent="-285750">
              <a:buFont typeface="Wingdings" pitchFamily="2" charset="2"/>
              <a:buChar char="ü"/>
            </a:pPr>
            <a:r>
              <a:rPr lang="en-GB" sz="1800" dirty="0" smtClean="0">
                <a:latin typeface="Lucida Sans" pitchFamily="34" charset="0"/>
              </a:rPr>
              <a:t>LCM</a:t>
            </a:r>
            <a:r>
              <a:rPr lang="en-GB" sz="1800" dirty="0">
                <a:latin typeface="Lucida Sans" pitchFamily="34" charset="0"/>
              </a:rPr>
              <a:t> </a:t>
            </a:r>
            <a:r>
              <a:rPr lang="en-GB" sz="1800" dirty="0" smtClean="0">
                <a:latin typeface="Lucida Sans" pitchFamily="34" charset="0"/>
              </a:rPr>
              <a:t>returns and </a:t>
            </a:r>
            <a:r>
              <a:rPr lang="en-GB" sz="1800" dirty="0">
                <a:latin typeface="Lucida Sans" pitchFamily="34" charset="0"/>
              </a:rPr>
              <a:t>cat modelling </a:t>
            </a:r>
            <a:endParaRPr lang="en-GB" sz="1800" dirty="0" smtClean="0">
              <a:latin typeface="Lucida Sans" pitchFamily="34" charset="0"/>
            </a:endParaRPr>
          </a:p>
          <a:p>
            <a:endParaRPr lang="en-GB" sz="1800" dirty="0">
              <a:latin typeface="Lucida Sans" pitchFamily="34" charset="0"/>
            </a:endParaRPr>
          </a:p>
          <a:p>
            <a:pPr marL="285750" indent="-285750">
              <a:buFont typeface="Wingdings" pitchFamily="2" charset="2"/>
              <a:buChar char="ü"/>
            </a:pPr>
            <a:r>
              <a:rPr lang="en-GB" sz="1800" dirty="0" smtClean="0">
                <a:latin typeface="Lucida Sans" pitchFamily="34" charset="0"/>
              </a:rPr>
              <a:t>Automated MI reports e.g. Benchmark pricing</a:t>
            </a:r>
          </a:p>
          <a:p>
            <a:pPr marL="285750" indent="-285750">
              <a:buFont typeface="Wingdings" pitchFamily="2" charset="2"/>
              <a:buChar char="ü"/>
            </a:pPr>
            <a:endParaRPr lang="en-GB" sz="1800" dirty="0" smtClean="0">
              <a:latin typeface="Lucida Sans" pitchFamily="34" charset="0"/>
            </a:endParaRPr>
          </a:p>
          <a:p>
            <a:pPr marL="285750" indent="-285750">
              <a:buFont typeface="Wingdings" pitchFamily="2" charset="2"/>
              <a:buChar char="ü"/>
            </a:pPr>
            <a:r>
              <a:rPr lang="en-GB" sz="1800" dirty="0" smtClean="0">
                <a:latin typeface="Lucida Sans" pitchFamily="34" charset="0"/>
              </a:rPr>
              <a:t>Using R as an Excel add-in</a:t>
            </a:r>
          </a:p>
          <a:p>
            <a:endParaRPr lang="en-GB" sz="1800" dirty="0">
              <a:latin typeface="Lucida Sans" pitchFamily="34" charset="0"/>
            </a:endParaRPr>
          </a:p>
        </p:txBody>
      </p:sp>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8462" y="0"/>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99019" name="Bitmap Image" r:id="rId3"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130111" y="1313880"/>
            <a:ext cx="10145840" cy="3970318"/>
          </a:xfrm>
          <a:prstGeom prst="rect">
            <a:avLst/>
          </a:prstGeom>
          <a:noFill/>
        </p:spPr>
        <p:txBody>
          <a:bodyPr wrap="square" rtlCol="0">
            <a:spAutoFit/>
          </a:bodyPr>
          <a:lstStyle/>
          <a:p>
            <a:r>
              <a:rPr lang="en-GB" sz="1800" b="1" dirty="0" smtClean="0">
                <a:solidFill>
                  <a:srgbClr val="000000"/>
                </a:solidFill>
                <a:latin typeface="Lucida Sans" pitchFamily="34" charset="0"/>
              </a:rPr>
              <a:t>Real world case studies</a:t>
            </a:r>
          </a:p>
          <a:p>
            <a:endParaRPr lang="en-GB" sz="1800" dirty="0" smtClean="0">
              <a:solidFill>
                <a:srgbClr val="000000"/>
              </a:solidFill>
              <a:latin typeface="Lucida Sans" pitchFamily="34" charset="0"/>
            </a:endParaRPr>
          </a:p>
          <a:p>
            <a:pPr marL="285750" indent="-285750">
              <a:buFont typeface="Wingdings" pitchFamily="2" charset="2"/>
              <a:buChar char="ü"/>
            </a:pPr>
            <a:r>
              <a:rPr lang="en-GB" sz="1800" b="1" dirty="0" smtClean="0">
                <a:solidFill>
                  <a:srgbClr val="FFC000"/>
                </a:solidFill>
                <a:latin typeface="Lucida Sans" pitchFamily="34" charset="0"/>
              </a:rPr>
              <a:t>Pricing  </a:t>
            </a:r>
            <a:r>
              <a:rPr lang="en-GB" sz="1800" b="1" dirty="0">
                <a:solidFill>
                  <a:srgbClr val="FFC000"/>
                </a:solidFill>
                <a:latin typeface="Lucida Sans" pitchFamily="34" charset="0"/>
              </a:rPr>
              <a:t>PD/BI </a:t>
            </a:r>
            <a:r>
              <a:rPr lang="en-GB" sz="1800" b="1" dirty="0" smtClean="0">
                <a:solidFill>
                  <a:srgbClr val="FFC000"/>
                </a:solidFill>
                <a:latin typeface="Lucida Sans" pitchFamily="34" charset="0"/>
              </a:rPr>
              <a:t>example</a:t>
            </a:r>
            <a:r>
              <a:rPr lang="en-GB" sz="1800" b="1" dirty="0">
                <a:solidFill>
                  <a:srgbClr val="FFC000"/>
                </a:solidFill>
                <a:latin typeface="Lucida Sans" pitchFamily="34" charset="0"/>
              </a:rPr>
              <a:t> </a:t>
            </a:r>
            <a:r>
              <a:rPr lang="en-GB" sz="1800" dirty="0" smtClean="0">
                <a:latin typeface="Lucida Sans" pitchFamily="34" charset="0"/>
              </a:rPr>
              <a:t>– dealing with complex </a:t>
            </a:r>
            <a:r>
              <a:rPr lang="en-GB" sz="1800" dirty="0" err="1" smtClean="0">
                <a:latin typeface="Lucida Sans" pitchFamily="34" charset="0"/>
              </a:rPr>
              <a:t>coverages</a:t>
            </a:r>
            <a:endParaRPr lang="en-GB" sz="1800" dirty="0" smtClean="0">
              <a:latin typeface="Lucida Sans" pitchFamily="34" charset="0"/>
            </a:endParaRPr>
          </a:p>
          <a:p>
            <a:endParaRPr lang="en-GB" sz="1800" dirty="0">
              <a:latin typeface="Lucida Sans" pitchFamily="34" charset="0"/>
            </a:endParaRPr>
          </a:p>
          <a:p>
            <a:pPr marL="285750" indent="-285750">
              <a:buFont typeface="Wingdings" pitchFamily="2" charset="2"/>
              <a:buChar char="ü"/>
            </a:pPr>
            <a:r>
              <a:rPr lang="en-GB" sz="1800" dirty="0">
                <a:latin typeface="Lucida Sans" pitchFamily="34" charset="0"/>
              </a:rPr>
              <a:t>Capital - </a:t>
            </a:r>
            <a:r>
              <a:rPr lang="en-GB" sz="1800" dirty="0" err="1" smtClean="0">
                <a:latin typeface="Lucida Sans" pitchFamily="34" charset="0"/>
              </a:rPr>
              <a:t>Stoch</a:t>
            </a:r>
            <a:r>
              <a:rPr lang="en-GB" sz="1800" dirty="0" smtClean="0">
                <a:latin typeface="Lucida Sans" pitchFamily="34" charset="0"/>
              </a:rPr>
              <a:t> reserving (</a:t>
            </a:r>
            <a:r>
              <a:rPr lang="en-GB" sz="1800" dirty="0" err="1" smtClean="0">
                <a:latin typeface="Lucida Sans" pitchFamily="34" charset="0"/>
              </a:rPr>
              <a:t>res</a:t>
            </a:r>
            <a:r>
              <a:rPr lang="en-GB" sz="1800" dirty="0" smtClean="0">
                <a:latin typeface="Lucida Sans" pitchFamily="34" charset="0"/>
              </a:rPr>
              <a:t> risk), </a:t>
            </a:r>
            <a:r>
              <a:rPr lang="en-GB" sz="1800" b="1" dirty="0" smtClean="0">
                <a:solidFill>
                  <a:srgbClr val="FFC000"/>
                </a:solidFill>
                <a:latin typeface="Lucida Sans" pitchFamily="34" charset="0"/>
              </a:rPr>
              <a:t>ELT simulation</a:t>
            </a:r>
            <a:r>
              <a:rPr lang="en-GB" sz="1800" dirty="0" smtClean="0">
                <a:latin typeface="Lucida Sans" pitchFamily="34" charset="0"/>
              </a:rPr>
              <a:t>, </a:t>
            </a:r>
            <a:r>
              <a:rPr lang="en-GB" sz="1800" dirty="0">
                <a:latin typeface="Lucida Sans" pitchFamily="34" charset="0"/>
              </a:rPr>
              <a:t>fitting dist e.g. </a:t>
            </a:r>
            <a:r>
              <a:rPr lang="en-GB" sz="1800" dirty="0" smtClean="0">
                <a:latin typeface="Lucida Sans" pitchFamily="34" charset="0"/>
              </a:rPr>
              <a:t>SHELF, expert</a:t>
            </a:r>
          </a:p>
          <a:p>
            <a:endParaRPr lang="en-GB" sz="1800" dirty="0">
              <a:latin typeface="Lucida Sans" pitchFamily="34" charset="0"/>
            </a:endParaRPr>
          </a:p>
          <a:p>
            <a:pPr marL="285750" indent="-285750">
              <a:buFont typeface="Wingdings" pitchFamily="2" charset="2"/>
              <a:buChar char="ü"/>
            </a:pPr>
            <a:r>
              <a:rPr lang="en-GB" sz="1800" dirty="0">
                <a:latin typeface="Lucida Sans" pitchFamily="34" charset="0"/>
              </a:rPr>
              <a:t>RI options - explore different options </a:t>
            </a:r>
            <a:r>
              <a:rPr lang="en-GB" sz="1800" dirty="0" smtClean="0">
                <a:latin typeface="Lucida Sans" pitchFamily="34" charset="0"/>
              </a:rPr>
              <a:t>quickly</a:t>
            </a:r>
          </a:p>
          <a:p>
            <a:endParaRPr lang="en-GB" sz="1800" dirty="0">
              <a:latin typeface="Lucida Sans" pitchFamily="34" charset="0"/>
            </a:endParaRPr>
          </a:p>
          <a:p>
            <a:pPr marL="285750" indent="-285750">
              <a:buFont typeface="Wingdings" pitchFamily="2" charset="2"/>
              <a:buChar char="ü"/>
            </a:pPr>
            <a:r>
              <a:rPr lang="en-GB" sz="1800" dirty="0" smtClean="0">
                <a:latin typeface="Lucida Sans" pitchFamily="34" charset="0"/>
              </a:rPr>
              <a:t>LCM</a:t>
            </a:r>
            <a:r>
              <a:rPr lang="en-GB" sz="1800" dirty="0">
                <a:latin typeface="Lucida Sans" pitchFamily="34" charset="0"/>
              </a:rPr>
              <a:t> </a:t>
            </a:r>
            <a:r>
              <a:rPr lang="en-GB" sz="1800" dirty="0" smtClean="0">
                <a:latin typeface="Lucida Sans" pitchFamily="34" charset="0"/>
              </a:rPr>
              <a:t>returns and </a:t>
            </a:r>
            <a:r>
              <a:rPr lang="en-GB" sz="1800" dirty="0">
                <a:latin typeface="Lucida Sans" pitchFamily="34" charset="0"/>
              </a:rPr>
              <a:t>cat modelling </a:t>
            </a:r>
            <a:endParaRPr lang="en-GB" sz="1800" dirty="0" smtClean="0">
              <a:latin typeface="Lucida Sans" pitchFamily="34" charset="0"/>
            </a:endParaRPr>
          </a:p>
          <a:p>
            <a:endParaRPr lang="en-GB" sz="1800" dirty="0">
              <a:latin typeface="Lucida Sans" pitchFamily="34" charset="0"/>
            </a:endParaRPr>
          </a:p>
          <a:p>
            <a:pPr marL="285750" indent="-285750">
              <a:buFont typeface="Wingdings" pitchFamily="2" charset="2"/>
              <a:buChar char="ü"/>
            </a:pPr>
            <a:r>
              <a:rPr lang="en-GB" sz="1800" dirty="0" smtClean="0">
                <a:latin typeface="Lucida Sans" pitchFamily="34" charset="0"/>
              </a:rPr>
              <a:t>Automated MI reports e.g. Benchmark pricing</a:t>
            </a:r>
          </a:p>
          <a:p>
            <a:pPr marL="285750" indent="-285750">
              <a:buFont typeface="Wingdings" pitchFamily="2" charset="2"/>
              <a:buChar char="ü"/>
            </a:pPr>
            <a:endParaRPr lang="en-GB" sz="1800" dirty="0" smtClean="0">
              <a:latin typeface="Lucida Sans" pitchFamily="34" charset="0"/>
            </a:endParaRPr>
          </a:p>
          <a:p>
            <a:pPr marL="285750" indent="-285750">
              <a:buFont typeface="Wingdings" pitchFamily="2" charset="2"/>
              <a:buChar char="ü"/>
            </a:pPr>
            <a:r>
              <a:rPr lang="en-GB" sz="1800" dirty="0" smtClean="0">
                <a:latin typeface="Lucida Sans" pitchFamily="34" charset="0"/>
              </a:rPr>
              <a:t>Using R as an Excel add-in</a:t>
            </a:r>
          </a:p>
          <a:p>
            <a:endParaRPr lang="en-GB" sz="1800" dirty="0">
              <a:latin typeface="Lucida Sans" pitchFamily="34" charset="0"/>
            </a:endParaRPr>
          </a:p>
        </p:txBody>
      </p:sp>
    </p:spTree>
    <p:extLst>
      <p:ext uri="{BB962C8B-B14F-4D97-AF65-F5344CB8AC3E}">
        <p14:creationId xmlns:p14="http://schemas.microsoft.com/office/powerpoint/2010/main" xmlns="" val="3097252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1391"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206248" y="1529904"/>
            <a:ext cx="8352928" cy="307777"/>
          </a:xfrm>
          <a:prstGeom prst="rect">
            <a:avLst/>
          </a:prstGeom>
          <a:noFill/>
        </p:spPr>
        <p:txBody>
          <a:bodyPr wrap="square" rtlCol="0">
            <a:spAutoFit/>
          </a:bodyPr>
          <a:lstStyle/>
          <a:p>
            <a:r>
              <a:rPr lang="en-GB" sz="1400" b="1" dirty="0" smtClean="0">
                <a:solidFill>
                  <a:srgbClr val="000000"/>
                </a:solidFill>
                <a:latin typeface="Lucida Sans" pitchFamily="34" charset="0"/>
              </a:rPr>
              <a:t>Example 1 - ELT simulation</a:t>
            </a:r>
          </a:p>
        </p:txBody>
      </p:sp>
      <p:pic>
        <p:nvPicPr>
          <p:cNvPr id="267265" name="Picture 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5550" y="2057909"/>
            <a:ext cx="10279289" cy="2957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1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72415"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206248" y="1529904"/>
            <a:ext cx="8352928" cy="307777"/>
          </a:xfrm>
          <a:prstGeom prst="rect">
            <a:avLst/>
          </a:prstGeom>
          <a:noFill/>
        </p:spPr>
        <p:txBody>
          <a:bodyPr wrap="square" rtlCol="0">
            <a:spAutoFit/>
          </a:bodyPr>
          <a:lstStyle/>
          <a:p>
            <a:r>
              <a:rPr lang="en-GB" sz="1400" b="1" dirty="0" smtClean="0">
                <a:solidFill>
                  <a:srgbClr val="000000"/>
                </a:solidFill>
                <a:latin typeface="Lucida Sans" pitchFamily="34" charset="0"/>
              </a:rPr>
              <a:t>Example 1 - ELT simulation</a:t>
            </a:r>
          </a:p>
        </p:txBody>
      </p:sp>
      <p:pic>
        <p:nvPicPr>
          <p:cNvPr id="267265" name="Picture 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5550" y="2057909"/>
            <a:ext cx="10279289" cy="2957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7282" name="Picture 1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631351" y="1909308"/>
            <a:ext cx="5787686" cy="34846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54257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9875" y="0"/>
            <a:ext cx="9593263" cy="1319213"/>
          </a:xfrm>
        </p:spPr>
        <p:txBody>
          <a:bodyPr/>
          <a:lstStyle/>
          <a:p>
            <a:pPr algn="l"/>
            <a:r>
              <a:rPr lang="en-GB" sz="2800" b="1" dirty="0" smtClean="0">
                <a:solidFill>
                  <a:srgbClr val="6E0000"/>
                </a:solidFill>
              </a:rPr>
              <a:t>UMACS Case Studies</a:t>
            </a:r>
            <a:endParaRPr lang="en-US" sz="2800" b="1" dirty="0">
              <a:solidFill>
                <a:srgbClr val="6E0000"/>
              </a:solidFill>
            </a:endParaRPr>
          </a:p>
        </p:txBody>
      </p:sp>
      <p:sp>
        <p:nvSpPr>
          <p:cNvPr id="33795" name="Line 3"/>
          <p:cNvSpPr>
            <a:spLocks noChangeShapeType="1"/>
          </p:cNvSpPr>
          <p:nvPr/>
        </p:nvSpPr>
        <p:spPr bwMode="auto">
          <a:xfrm>
            <a:off x="414338" y="1025525"/>
            <a:ext cx="9577387" cy="0"/>
          </a:xfrm>
          <a:prstGeom prst="line">
            <a:avLst/>
          </a:prstGeom>
          <a:noFill/>
          <a:ln w="28575">
            <a:solidFill>
              <a:schemeClr val="tx1"/>
            </a:solidFill>
            <a:round/>
            <a:headEnd/>
            <a:tailEnd/>
          </a:ln>
          <a:effectLst/>
        </p:spPr>
        <p:txBody>
          <a:bodyPr/>
          <a:lstStyle/>
          <a:p>
            <a:endParaRPr lang="en-GB">
              <a:solidFill>
                <a:srgbClr val="000000"/>
              </a:solidFill>
            </a:endParaRPr>
          </a:p>
        </p:txBody>
      </p:sp>
      <p:grpSp>
        <p:nvGrpSpPr>
          <p:cNvPr id="2" name="Group 4"/>
          <p:cNvGrpSpPr>
            <a:grpSpLocks/>
          </p:cNvGrpSpPr>
          <p:nvPr/>
        </p:nvGrpSpPr>
        <p:grpSpPr bwMode="auto">
          <a:xfrm>
            <a:off x="400050" y="6324600"/>
            <a:ext cx="10013950" cy="904875"/>
            <a:chOff x="252" y="3984"/>
            <a:chExt cx="6308" cy="570"/>
          </a:xfrm>
        </p:grpSpPr>
        <p:grpSp>
          <p:nvGrpSpPr>
            <p:cNvPr id="3" name="Group 5"/>
            <p:cNvGrpSpPr>
              <a:grpSpLocks/>
            </p:cNvGrpSpPr>
            <p:nvPr/>
          </p:nvGrpSpPr>
          <p:grpSpPr bwMode="auto">
            <a:xfrm>
              <a:off x="5716" y="3984"/>
              <a:ext cx="844" cy="563"/>
              <a:chOff x="5716" y="3984"/>
              <a:chExt cx="844" cy="563"/>
            </a:xfrm>
          </p:grpSpPr>
          <p:graphicFrame>
            <p:nvGraphicFramePr>
              <p:cNvPr id="33798" name="Object 6"/>
              <p:cNvGraphicFramePr>
                <a:graphicFrameLocks noChangeAspect="1"/>
              </p:cNvGraphicFramePr>
              <p:nvPr/>
            </p:nvGraphicFramePr>
            <p:xfrm>
              <a:off x="5961" y="4117"/>
              <a:ext cx="341" cy="317"/>
            </p:xfrm>
            <a:graphic>
              <a:graphicData uri="http://schemas.openxmlformats.org/presentationml/2006/ole">
                <p:oleObj spid="_x0000_s267313" name="Bitmap Image" r:id="rId4" imgW="4401164" imgH="4409524" progId="PBrush">
                  <p:embed/>
                </p:oleObj>
              </a:graphicData>
            </a:graphic>
          </p:graphicFrame>
          <p:sp>
            <p:nvSpPr>
              <p:cNvPr id="33799" name="Text Box 7"/>
              <p:cNvSpPr txBox="1">
                <a:spLocks noChangeArrowheads="1"/>
              </p:cNvSpPr>
              <p:nvPr/>
            </p:nvSpPr>
            <p:spPr bwMode="auto">
              <a:xfrm>
                <a:off x="5716" y="3984"/>
                <a:ext cx="844" cy="204"/>
              </a:xfrm>
              <a:prstGeom prst="rect">
                <a:avLst/>
              </a:prstGeom>
              <a:noFill/>
              <a:ln w="0" algn="in">
                <a:noFill/>
                <a:miter lim="800000"/>
                <a:headEnd/>
                <a:tailEnd/>
              </a:ln>
              <a:effectLst/>
            </p:spPr>
            <p:txBody>
              <a:bodyPr lIns="40719" tIns="40719" rIns="40719" bIns="40719"/>
              <a:lstStyle/>
              <a:p>
                <a:pPr algn="ctr" defTabSz="1028700"/>
                <a:r>
                  <a:rPr lang="en-GB" sz="1100" b="1">
                    <a:solidFill>
                      <a:srgbClr val="000000"/>
                    </a:solidFill>
                    <a:latin typeface="Lucida Calligraphy" pitchFamily="66" charset="0"/>
                  </a:rPr>
                  <a:t>U.M.A.C.S.</a:t>
                </a:r>
                <a:endParaRPr lang="en-US" sz="1100">
                  <a:solidFill>
                    <a:srgbClr val="000000"/>
                  </a:solidFill>
                </a:endParaRPr>
              </a:p>
            </p:txBody>
          </p:sp>
          <p:sp>
            <p:nvSpPr>
              <p:cNvPr id="33800" name="Text Box 8"/>
              <p:cNvSpPr txBox="1">
                <a:spLocks noChangeArrowheads="1"/>
              </p:cNvSpPr>
              <p:nvPr/>
            </p:nvSpPr>
            <p:spPr bwMode="auto">
              <a:xfrm>
                <a:off x="5801" y="4440"/>
                <a:ext cx="720" cy="107"/>
              </a:xfrm>
              <a:prstGeom prst="rect">
                <a:avLst/>
              </a:prstGeom>
              <a:noFill/>
              <a:ln w="0" algn="in">
                <a:noFill/>
                <a:miter lim="800000"/>
                <a:headEnd/>
                <a:tailEnd/>
              </a:ln>
              <a:effectLst/>
            </p:spPr>
            <p:txBody>
              <a:bodyPr lIns="40719" tIns="40719" rIns="40719" bIns="40719"/>
              <a:lstStyle/>
              <a:p>
                <a:pPr algn="ctr" defTabSz="1028700"/>
                <a:r>
                  <a:rPr lang="en-GB" sz="700">
                    <a:solidFill>
                      <a:srgbClr val="000000"/>
                    </a:solidFill>
                    <a:latin typeface="Lucida Calligraphy" pitchFamily="66" charset="0"/>
                  </a:rPr>
                  <a:t>Managing for Profit...</a:t>
                </a:r>
                <a:endParaRPr lang="en-US" sz="700">
                  <a:solidFill>
                    <a:srgbClr val="000000"/>
                  </a:solidFill>
                </a:endParaRPr>
              </a:p>
            </p:txBody>
          </p:sp>
        </p:grpSp>
        <p:grpSp>
          <p:nvGrpSpPr>
            <p:cNvPr id="4" name="Group 9"/>
            <p:cNvGrpSpPr>
              <a:grpSpLocks/>
            </p:cNvGrpSpPr>
            <p:nvPr/>
          </p:nvGrpSpPr>
          <p:grpSpPr bwMode="auto">
            <a:xfrm flipH="1">
              <a:off x="306" y="4139"/>
              <a:ext cx="5307" cy="45"/>
              <a:chOff x="340" y="4065"/>
              <a:chExt cx="4626" cy="45"/>
            </a:xfrm>
          </p:grpSpPr>
          <p:sp>
            <p:nvSpPr>
              <p:cNvPr id="33802" name="Line 10"/>
              <p:cNvSpPr>
                <a:spLocks noChangeShapeType="1"/>
              </p:cNvSpPr>
              <p:nvPr/>
            </p:nvSpPr>
            <p:spPr bwMode="auto">
              <a:xfrm flipH="1">
                <a:off x="340" y="4065"/>
                <a:ext cx="4626" cy="0"/>
              </a:xfrm>
              <a:prstGeom prst="line">
                <a:avLst/>
              </a:prstGeom>
              <a:noFill/>
              <a:ln w="28575">
                <a:solidFill>
                  <a:schemeClr val="tx1"/>
                </a:solidFill>
                <a:round/>
                <a:headEnd/>
                <a:tailEnd/>
              </a:ln>
              <a:effectLst/>
            </p:spPr>
            <p:txBody>
              <a:bodyPr/>
              <a:lstStyle/>
              <a:p>
                <a:endParaRPr lang="en-GB">
                  <a:solidFill>
                    <a:srgbClr val="000000"/>
                  </a:solidFill>
                </a:endParaRPr>
              </a:p>
            </p:txBody>
          </p:sp>
          <p:sp>
            <p:nvSpPr>
              <p:cNvPr id="33803" name="Line 11"/>
              <p:cNvSpPr>
                <a:spLocks noChangeShapeType="1"/>
              </p:cNvSpPr>
              <p:nvPr/>
            </p:nvSpPr>
            <p:spPr bwMode="auto">
              <a:xfrm>
                <a:off x="1156" y="4110"/>
                <a:ext cx="3810" cy="0"/>
              </a:xfrm>
              <a:prstGeom prst="line">
                <a:avLst/>
              </a:prstGeom>
              <a:noFill/>
              <a:ln w="19050">
                <a:solidFill>
                  <a:srgbClr val="990000"/>
                </a:solidFill>
                <a:round/>
                <a:headEnd/>
                <a:tailEnd/>
              </a:ln>
              <a:effectLst/>
            </p:spPr>
            <p:txBody>
              <a:bodyPr/>
              <a:lstStyle/>
              <a:p>
                <a:endParaRPr lang="en-GB">
                  <a:solidFill>
                    <a:srgbClr val="000000"/>
                  </a:solidFill>
                </a:endParaRPr>
              </a:p>
            </p:txBody>
          </p:sp>
        </p:grpSp>
        <p:sp>
          <p:nvSpPr>
            <p:cNvPr id="33804" name="Text Box 12"/>
            <p:cNvSpPr txBox="1">
              <a:spLocks noChangeArrowheads="1"/>
            </p:cNvSpPr>
            <p:nvPr/>
          </p:nvSpPr>
          <p:spPr bwMode="auto">
            <a:xfrm>
              <a:off x="252" y="4256"/>
              <a:ext cx="2368" cy="298"/>
            </a:xfrm>
            <a:prstGeom prst="rect">
              <a:avLst/>
            </a:prstGeom>
            <a:noFill/>
            <a:ln w="9525">
              <a:noFill/>
              <a:miter lim="800000"/>
              <a:headEnd/>
              <a:tailEnd/>
            </a:ln>
            <a:effectLst/>
          </p:spPr>
          <p:txBody>
            <a:bodyPr wrap="none">
              <a:spAutoFit/>
            </a:bodyPr>
            <a:lstStyle/>
            <a:p>
              <a:pPr defTabSz="1028700">
                <a:lnSpc>
                  <a:spcPts val="600"/>
                </a:lnSpc>
                <a:tabLst>
                  <a:tab pos="3949700" algn="l"/>
                </a:tabLst>
              </a:pPr>
              <a:r>
                <a:rPr lang="en-GB" sz="1000">
                  <a:solidFill>
                    <a:srgbClr val="000000"/>
                  </a:solidFill>
                </a:rPr>
                <a:t>Underwriting Management and Actuarial Consultancy Services  </a:t>
              </a:r>
            </a:p>
            <a:p>
              <a:pPr defTabSz="1028700">
                <a:lnSpc>
                  <a:spcPts val="600"/>
                </a:lnSpc>
                <a:tabLst>
                  <a:tab pos="3949700" algn="l"/>
                </a:tabLst>
              </a:pPr>
              <a:endParaRPr lang="en-GB" sz="1000">
                <a:solidFill>
                  <a:srgbClr val="000000"/>
                </a:solidFill>
              </a:endParaRPr>
            </a:p>
            <a:p>
              <a:pPr defTabSz="1028700">
                <a:lnSpc>
                  <a:spcPts val="600"/>
                </a:lnSpc>
                <a:tabLst>
                  <a:tab pos="3949700" algn="l"/>
                </a:tabLst>
              </a:pPr>
              <a:r>
                <a:rPr lang="en-GB" sz="1000">
                  <a:solidFill>
                    <a:srgbClr val="000000"/>
                  </a:solidFill>
                </a:rPr>
                <a:t>www.umacs.co.uk</a:t>
              </a:r>
              <a:endParaRPr lang="en-GB" sz="1000">
                <a:solidFill>
                  <a:srgbClr val="000000"/>
                </a:solidFill>
                <a:latin typeface="Lucida Calligraphy" pitchFamily="66" charset="0"/>
              </a:endParaRPr>
            </a:p>
            <a:p>
              <a:pPr defTabSz="1028700">
                <a:tabLst>
                  <a:tab pos="3949700" algn="l"/>
                </a:tabLst>
              </a:pPr>
              <a:endParaRPr lang="en-US" sz="1000">
                <a:solidFill>
                  <a:srgbClr val="000000"/>
                </a:solidFill>
                <a:latin typeface="Lucida Calligraphy" pitchFamily="66" charset="0"/>
              </a:endParaRPr>
            </a:p>
          </p:txBody>
        </p:sp>
      </p:grpSp>
      <p:sp>
        <p:nvSpPr>
          <p:cNvPr id="21" name="TextBox 20"/>
          <p:cNvSpPr txBox="1"/>
          <p:nvPr/>
        </p:nvSpPr>
        <p:spPr>
          <a:xfrm>
            <a:off x="206248" y="1529904"/>
            <a:ext cx="8352928" cy="307777"/>
          </a:xfrm>
          <a:prstGeom prst="rect">
            <a:avLst/>
          </a:prstGeom>
          <a:noFill/>
        </p:spPr>
        <p:txBody>
          <a:bodyPr wrap="square" rtlCol="0">
            <a:spAutoFit/>
          </a:bodyPr>
          <a:lstStyle/>
          <a:p>
            <a:r>
              <a:rPr lang="en-GB" sz="1400" b="1" dirty="0" smtClean="0">
                <a:solidFill>
                  <a:srgbClr val="000000"/>
                </a:solidFill>
                <a:latin typeface="Lucida Sans" pitchFamily="34" charset="0"/>
              </a:rPr>
              <a:t>Example 1 - ELT simulation</a:t>
            </a:r>
          </a:p>
        </p:txBody>
      </p:sp>
      <p:sp>
        <p:nvSpPr>
          <p:cNvPr id="6" name="Rectangle 5"/>
          <p:cNvSpPr/>
          <p:nvPr/>
        </p:nvSpPr>
        <p:spPr>
          <a:xfrm>
            <a:off x="485775" y="5346329"/>
            <a:ext cx="9505949" cy="830997"/>
          </a:xfrm>
          <a:prstGeom prst="rect">
            <a:avLst/>
          </a:prstGeom>
          <a:solidFill>
            <a:srgbClr val="DDD816"/>
          </a:solidFill>
        </p:spPr>
        <p:style>
          <a:lnRef idx="2">
            <a:schemeClr val="accent6"/>
          </a:lnRef>
          <a:fillRef idx="1">
            <a:schemeClr val="lt1"/>
          </a:fillRef>
          <a:effectRef idx="0">
            <a:schemeClr val="accent6"/>
          </a:effectRef>
          <a:fontRef idx="minor">
            <a:schemeClr val="dk1"/>
          </a:fontRef>
        </p:style>
        <p:txBody>
          <a:bodyPr wrap="square">
            <a:spAutoFit/>
          </a:bodyPr>
          <a:lstStyle/>
          <a:p>
            <a:r>
              <a:rPr lang="en-GB" dirty="0"/>
              <a:t>#STEP 2 - running the simulation to get gross </a:t>
            </a:r>
            <a:r>
              <a:rPr lang="en-GB" dirty="0" smtClean="0"/>
              <a:t>losses</a:t>
            </a:r>
          </a:p>
          <a:p>
            <a:r>
              <a:rPr lang="en-GB" dirty="0"/>
              <a:t>data &lt;-read.csv('C:\\Users\\</a:t>
            </a:r>
            <a:r>
              <a:rPr lang="en-GB" dirty="0" err="1"/>
              <a:t>edward.UMACS</a:t>
            </a:r>
            <a:r>
              <a:rPr lang="en-GB" dirty="0"/>
              <a:t>\\Desktop\\LCM Q2</a:t>
            </a:r>
            <a:r>
              <a:rPr lang="en-GB" dirty="0" smtClean="0"/>
              <a:t>\\07May2013.csv', header=TRUE</a:t>
            </a:r>
            <a:r>
              <a:rPr lang="en-GB" dirty="0"/>
              <a:t>)</a:t>
            </a:r>
          </a:p>
          <a:p>
            <a:r>
              <a:rPr lang="en-GB" dirty="0"/>
              <a:t>gross &lt;- </a:t>
            </a:r>
            <a:r>
              <a:rPr lang="en-GB" dirty="0" err="1" smtClean="0"/>
              <a:t>multi_elt</a:t>
            </a:r>
            <a:r>
              <a:rPr lang="en-GB" dirty="0" smtClean="0"/>
              <a:t>(data</a:t>
            </a:r>
            <a:r>
              <a:rPr lang="en-GB" dirty="0"/>
              <a:t>, n=</a:t>
            </a:r>
            <a:r>
              <a:rPr lang="en-GB" dirty="0" err="1"/>
              <a:t>n_sims</a:t>
            </a:r>
            <a:r>
              <a:rPr lang="en-GB" dirty="0"/>
              <a:t>)</a:t>
            </a:r>
          </a:p>
        </p:txBody>
      </p:sp>
      <p:pic>
        <p:nvPicPr>
          <p:cNvPr id="267265" name="Picture 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5550" y="2057909"/>
            <a:ext cx="10279289" cy="2957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497912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6&quot;/&gt;&lt;/object&gt;&lt;object type=&quot;3&quot; unique_id=&quot;10005&quot;&gt;&lt;property id=&quot;20148&quot; value=&quot;5&quot;/&gt;&lt;property id=&quot;20300&quot; value=&quot;Slide 2 - &amp;quot;Overview&amp;quot;&quot;/&gt;&lt;property id=&quot;20307&quot; value=&quot;281&quot;/&gt;&lt;/object&gt;&lt;object type=&quot;3&quot; unique_id=&quot;10006&quot;&gt;&lt;property id=&quot;20148&quot; value=&quot;5&quot;/&gt;&lt;property id=&quot;20300&quot; value=&quot;Slide 3 - &amp;quot;Who are UMACS?&amp;quot;&quot;/&gt;&lt;property id=&quot;20307&quot; value=&quot;419&quot;/&gt;&lt;/object&gt;&lt;object type=&quot;3&quot; unique_id=&quot;10007&quot;&gt;&lt;property id=&quot;20148&quot; value=&quot;5&quot;/&gt;&lt;property id=&quot;20300&quot; value=&quot;Slide 4 - &amp;quot;Why does UMACS use R?&amp;quot;&quot;/&gt;&lt;property id=&quot;20307&quot; value=&quot;413&quot;/&gt;&lt;/object&gt;&lt;object type=&quot;3&quot; unique_id=&quot;10008&quot;&gt;&lt;property id=&quot;20148&quot; value=&quot;5&quot;/&gt;&lt;property id=&quot;20300&quot; value=&quot;Slide 5 - &amp;quot;UMACS Case Studies&amp;quot;&quot;/&gt;&lt;property id=&quot;20307&quot; value=&quot;414&quot;/&gt;&lt;/object&gt;&lt;object type=&quot;3&quot; unique_id=&quot;10009&quot;&gt;&lt;property id=&quot;20148&quot; value=&quot;5&quot;/&gt;&lt;property id=&quot;20300&quot; value=&quot;Slide 6 - &amp;quot;UMACS Case Studies&amp;quot;&quot;/&gt;&lt;property id=&quot;20307&quot; value=&quot;450&quot;/&gt;&lt;/object&gt;&lt;object type=&quot;3&quot; unique_id=&quot;10010&quot;&gt;&lt;property id=&quot;20148&quot; value=&quot;5&quot;/&gt;&lt;property id=&quot;20300&quot; value=&quot;Slide 7 - &amp;quot;UMACS Case Studies&amp;quot;&quot;/&gt;&lt;property id=&quot;20307&quot; value=&quot;427&quot;/&gt;&lt;/object&gt;&lt;object type=&quot;3&quot; unique_id=&quot;10011&quot;&gt;&lt;property id=&quot;20148&quot; value=&quot;5&quot;/&gt;&lt;property id=&quot;20300&quot; value=&quot;Slide 8 - &amp;quot;UMACS Case Studies&amp;quot;&quot;/&gt;&lt;property id=&quot;20307&quot; value=&quot;428&quot;/&gt;&lt;/object&gt;&lt;object type=&quot;3&quot; unique_id=&quot;10012&quot;&gt;&lt;property id=&quot;20148&quot; value=&quot;5&quot;/&gt;&lt;property id=&quot;20300&quot; value=&quot;Slide 9 - &amp;quot;UMACS Case Studies&amp;quot;&quot;/&gt;&lt;property id=&quot;20307&quot; value=&quot;422&quot;/&gt;&lt;/object&gt;&lt;object type=&quot;3&quot; unique_id=&quot;10013&quot;&gt;&lt;property id=&quot;20148&quot; value=&quot;5&quot;/&gt;&lt;property id=&quot;20300&quot; value=&quot;Slide 10 - &amp;quot;UMACS Case Studies&amp;quot;&quot;/&gt;&lt;property id=&quot;20307&quot; value=&quot;423&quot;/&gt;&lt;/object&gt;&lt;object type=&quot;3&quot; unique_id=&quot;10014&quot;&gt;&lt;property id=&quot;20148&quot; value=&quot;5&quot;/&gt;&lt;property id=&quot;20300&quot; value=&quot;Slide 11 - &amp;quot;Pricing example&amp;quot;&quot;/&gt;&lt;property id=&quot;20307&quot; value=&quot;445&quot;/&gt;&lt;/object&gt;&lt;object type=&quot;3&quot; unique_id=&quot;10015&quot;&gt;&lt;property id=&quot;20148&quot; value=&quot;5&quot;/&gt;&lt;property id=&quot;20300&quot; value=&quot;Slide 12 - &amp;quot;Pricing example&amp;quot;&quot;/&gt;&lt;property id=&quot;20307&quot; value=&quot;446&quot;/&gt;&lt;/object&gt;&lt;object type=&quot;3&quot; unique_id=&quot;10016&quot;&gt;&lt;property id=&quot;20148&quot; value=&quot;5&quot;/&gt;&lt;property id=&quot;20300&quot; value=&quot;Slide 13 - &amp;quot;Pricing example&amp;quot;&quot;/&gt;&lt;property id=&quot;20307&quot; value=&quot;449&quot;/&gt;&lt;/object&gt;&lt;object type=&quot;3&quot; unique_id=&quot;10017&quot;&gt;&lt;property id=&quot;20148&quot; value=&quot;5&quot;/&gt;&lt;property id=&quot;20300&quot; value=&quot;Slide 14 - &amp;quot;Pricing example&amp;quot;&quot;/&gt;&lt;property id=&quot;20307&quot; value=&quot;424&quot;/&gt;&lt;/object&gt;&lt;object type=&quot;3&quot; unique_id=&quot;10018&quot;&gt;&lt;property id=&quot;20148&quot; value=&quot;5&quot;/&gt;&lt;property id=&quot;20300&quot; value=&quot;Slide 15 - &amp;quot;Pricing example&amp;quot;&quot;/&gt;&lt;property id=&quot;20307&quot; value=&quot;448&quot;/&gt;&lt;/object&gt;&lt;object type=&quot;3&quot; unique_id=&quot;10019&quot;&gt;&lt;property id=&quot;20148&quot; value=&quot;5&quot;/&gt;&lt;property id=&quot;20300&quot; value=&quot;Slide 16 - &amp;quot;Pricing example&amp;quot;&quot;/&gt;&lt;property id=&quot;20307&quot; value=&quot;429&quot;/&gt;&lt;/object&gt;&lt;object type=&quot;3&quot; unique_id=&quot;10020&quot;&gt;&lt;property id=&quot;20148&quot; value=&quot;5&quot;/&gt;&lt;property id=&quot;20300&quot; value=&quot;Slide 17 - &amp;quot;Fitting to expert judgement&amp;quot;&quot;/&gt;&lt;property id=&quot;20307&quot; value=&quot;430&quot;/&gt;&lt;/object&gt;&lt;object type=&quot;3&quot; unique_id=&quot;10021&quot;&gt;&lt;property id=&quot;20148&quot; value=&quot;5&quot;/&gt;&lt;property id=&quot;20300&quot; value=&quot;Slide 18 - &amp;quot;Fitting to expert judgement&amp;quot;&quot;/&gt;&lt;property id=&quot;20307&quot; value=&quot;431&quot;/&gt;&lt;/object&gt;&lt;object type=&quot;3&quot; unique_id=&quot;10022&quot;&gt;&lt;property id=&quot;20148&quot; value=&quot;5&quot;/&gt;&lt;property id=&quot;20300&quot; value=&quot;Slide 19 - &amp;quot;Fitting to expert judgement&amp;quot;&quot;/&gt;&lt;property id=&quot;20307&quot; value=&quot;432&quot;/&gt;&lt;/object&gt;&lt;object type=&quot;3&quot; unique_id=&quot;10023&quot;&gt;&lt;property id=&quot;20148&quot; value=&quot;5&quot;/&gt;&lt;property id=&quot;20300&quot; value=&quot;Slide 20 - &amp;quot;Barriers to Entry - skills&amp;quot;&quot;/&gt;&lt;property id=&quot;20307&quot; value=&quot;433&quot;/&gt;&lt;/object&gt;&lt;object type=&quot;3&quot; unique_id=&quot;10024&quot;&gt;&lt;property id=&quot;20148&quot; value=&quot;5&quot;/&gt;&lt;property id=&quot;20300&quot; value=&quot;Slide 21 - &amp;quot;Barriers to Entry - IT&amp;quot;&quot;/&gt;&lt;property id=&quot;20307&quot; value=&quot;434&quot;/&gt;&lt;/object&gt;&lt;object type=&quot;3&quot; unique_id=&quot;10025&quot;&gt;&lt;property id=&quot;20148&quot; value=&quot;5&quot;/&gt;&lt;property id=&quot;20300&quot; value=&quot;Slide 22 - &amp;quot;Barriers to Entry – Incumbent advantage&amp;quot;&quot;/&gt;&lt;property id=&quot;20307&quot; value=&quot;435&quot;/&gt;&lt;/object&gt;&lt;object type=&quot;3&quot; unique_id=&quot;10026&quot;&gt;&lt;property id=&quot;20148&quot; value=&quot;5&quot;/&gt;&lt;property id=&quot;20300&quot; value=&quot;Slide 23 - &amp;quot;Overcoming the barriers&amp;quot;&quot;/&gt;&lt;property id=&quot;20307&quot; value=&quot;438&quot;/&gt;&lt;/object&gt;&lt;object type=&quot;3&quot; unique_id=&quot;10027&quot;&gt;&lt;property id=&quot;20148&quot; value=&quot;5&quot;/&gt;&lt;property id=&quot;20300&quot; value=&quot;Slide 24 - &amp;quot;Overcoming the barriers&amp;quot;&quot;/&gt;&lt;property id=&quot;20307&quot; value=&quot;440&quot;/&gt;&lt;/object&gt;&lt;object type=&quot;3&quot; unique_id=&quot;10028&quot;&gt;&lt;property id=&quot;20148&quot; value=&quot;5&quot;/&gt;&lt;property id=&quot;20300&quot; value=&quot;Slide 25 - &amp;quot;Overcoming the barriers&amp;quot;&quot;/&gt;&lt;property id=&quot;20307&quot; value=&quot;415&quot;/&gt;&lt;/object&gt;&lt;object type=&quot;3&quot; unique_id=&quot;10029&quot;&gt;&lt;property id=&quot;20148&quot; value=&quot;5&quot;/&gt;&lt;property id=&quot;20300&quot; value=&quot;Slide 26 - &amp;quot;Overcoming the barriers&amp;quot;&quot;/&gt;&lt;property id=&quot;20307&quot; value=&quot;443&quot;/&gt;&lt;/object&gt;&lt;object type=&quot;3&quot; unique_id=&quot;10030&quot;&gt;&lt;property id=&quot;20148&quot; value=&quot;5&quot;/&gt;&lt;property id=&quot;20300&quot; value=&quot;Slide 27 - &amp;quot;Overcoming the barriers&amp;quot;&quot;/&gt;&lt;property id=&quot;20307&quot; value=&quot;444&quot;/&gt;&lt;/object&gt;&lt;object type=&quot;3&quot; unique_id=&quot;10031&quot;&gt;&lt;property id=&quot;20148&quot; value=&quot;5&quot;/&gt;&lt;property id=&quot;20300&quot; value=&quot;Slide 28 - &amp;quot;Overcoming the barriers&amp;quot;&quot;/&gt;&lt;property id=&quot;20307&quot; value=&quot;420&quot;/&gt;&lt;/object&gt;&lt;object type=&quot;3&quot; unique_id=&quot;10032&quot;&gt;&lt;property id=&quot;20148&quot; value=&quot;5&quot;/&gt;&lt;property id=&quot;20300&quot; value=&quot;Slide 29 - &amp;quot;Overcoming the barriers&amp;quot;&quot;/&gt;&lt;property id=&quot;20307&quot; value=&quot;421&quot;/&gt;&lt;/object&gt;&lt;object type=&quot;3&quot; unique_id=&quot;10033&quot;&gt;&lt;property id=&quot;20148&quot; value=&quot;5&quot;/&gt;&lt;property id=&quot;20300&quot; value=&quot;Slide 30 - &amp;quot;The future of R in the London Market&amp;quot;&quot;/&gt;&lt;property id=&quot;20307&quot; value=&quot;441&quot;/&gt;&lt;/object&gt;&lt;object type=&quot;3&quot; unique_id=&quot;10034&quot;&gt;&lt;property id=&quot;20148&quot; value=&quot;5&quot;/&gt;&lt;property id=&quot;20300&quot; value=&quot;Slide 31 - &amp;quot;Questions?&amp;quot;&quot;/&gt;&lt;property id=&quot;20307&quot; value=&quot;437&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0C0C0">
            <a:alpha val="75000"/>
          </a:srgbClr>
        </a:solidFill>
        <a:ln w="9525">
          <a:noFill/>
          <a:miter lim="800000"/>
          <a:headEnd/>
          <a:tailEnd/>
        </a:ln>
        <a:effectLst/>
      </a:spPr>
      <a:bodyPr wrap="square" lIns="0" tIns="0" rIns="180000" bIns="0" anchor="ctr">
        <a:spAutoFit/>
      </a:bodyPr>
      <a:lstStyle>
        <a:defPPr>
          <a:defRPr dirty="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287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35770</TotalTime>
  <Words>2511</Words>
  <Application>Microsoft Office PowerPoint</Application>
  <PresentationFormat>Custom</PresentationFormat>
  <Paragraphs>572</Paragraphs>
  <Slides>31</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Default Design</vt:lpstr>
      <vt:lpstr>Bitmap Image</vt:lpstr>
      <vt:lpstr>Slide 1</vt:lpstr>
      <vt:lpstr>Overview</vt:lpstr>
      <vt:lpstr>Who are UMACS?</vt:lpstr>
      <vt:lpstr>Why does UMACS use R?</vt:lpstr>
      <vt:lpstr>UMACS Case Studies</vt:lpstr>
      <vt:lpstr>UMACS Case Studies</vt:lpstr>
      <vt:lpstr>UMACS Case Studies</vt:lpstr>
      <vt:lpstr>UMACS Case Studies</vt:lpstr>
      <vt:lpstr>UMACS Case Studies</vt:lpstr>
      <vt:lpstr>UMACS Case Studies</vt:lpstr>
      <vt:lpstr>Pricing example</vt:lpstr>
      <vt:lpstr>Pricing example</vt:lpstr>
      <vt:lpstr>Pricing example</vt:lpstr>
      <vt:lpstr>Pricing example</vt:lpstr>
      <vt:lpstr>Pricing example</vt:lpstr>
      <vt:lpstr>Pricing example</vt:lpstr>
      <vt:lpstr>Fitting to expert judgement</vt:lpstr>
      <vt:lpstr>Fitting to expert judgement</vt:lpstr>
      <vt:lpstr>Fitting to expert judgement</vt:lpstr>
      <vt:lpstr>Barriers to Entry - skills</vt:lpstr>
      <vt:lpstr>Barriers to Entry - IT</vt:lpstr>
      <vt:lpstr>Barriers to Entry – Incumbent advantage</vt:lpstr>
      <vt:lpstr>Overcoming the barriers</vt:lpstr>
      <vt:lpstr>Overcoming the barriers</vt:lpstr>
      <vt:lpstr>Overcoming the barriers</vt:lpstr>
      <vt:lpstr>Overcoming the barriers</vt:lpstr>
      <vt:lpstr>Overcoming the barriers</vt:lpstr>
      <vt:lpstr>Overcoming the barriers</vt:lpstr>
      <vt:lpstr>Overcoming the barriers</vt:lpstr>
      <vt:lpstr>The future of R in the London Market</vt:lpstr>
      <vt:lpstr>Questions?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Underwriting Profitability</dc:title>
  <dc:creator>Family Jones</dc:creator>
  <cp:lastModifiedBy>rbbb959</cp:lastModifiedBy>
  <cp:revision>323</cp:revision>
  <dcterms:created xsi:type="dcterms:W3CDTF">2007-07-28T10:42:37Z</dcterms:created>
  <dcterms:modified xsi:type="dcterms:W3CDTF">2013-07-15T11:40:30Z</dcterms:modified>
</cp:coreProperties>
</file>