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hicker Bold" charset="1" panose="00000800000000000000"/>
      <p:regular r:id="rId14"/>
    </p:embeddedFont>
    <p:embeddedFont>
      <p:font typeface="Muli Italics" charset="1" panose="00000500000000000000"/>
      <p:regular r:id="rId15"/>
    </p:embeddedFont>
    <p:embeddedFont>
      <p:font typeface="Muli Bold" charset="1" panose="00000800000000000000"/>
      <p:regular r:id="rId16"/>
    </p:embeddedFont>
    <p:embeddedFont>
      <p:font typeface="Muli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5940" y="-870845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0813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38353" y="5334434"/>
            <a:ext cx="7734049" cy="2163766"/>
            <a:chOff x="0" y="0"/>
            <a:chExt cx="558303" cy="1561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8303" cy="156197"/>
            </a:xfrm>
            <a:custGeom>
              <a:avLst/>
              <a:gdLst/>
              <a:ahLst/>
              <a:cxnLst/>
              <a:rect r="r" b="b" t="t" l="l"/>
              <a:pathLst>
                <a:path h="156197" w="558303">
                  <a:moveTo>
                    <a:pt x="78099" y="0"/>
                  </a:moveTo>
                  <a:lnTo>
                    <a:pt x="480204" y="0"/>
                  </a:lnTo>
                  <a:cubicBezTo>
                    <a:pt x="523337" y="0"/>
                    <a:pt x="558303" y="34966"/>
                    <a:pt x="558303" y="78099"/>
                  </a:cubicBezTo>
                  <a:lnTo>
                    <a:pt x="558303" y="78099"/>
                  </a:lnTo>
                  <a:cubicBezTo>
                    <a:pt x="558303" y="121231"/>
                    <a:pt x="523337" y="156197"/>
                    <a:pt x="480204" y="156197"/>
                  </a:cubicBezTo>
                  <a:lnTo>
                    <a:pt x="78099" y="156197"/>
                  </a:lnTo>
                  <a:cubicBezTo>
                    <a:pt x="34966" y="156197"/>
                    <a:pt x="0" y="121231"/>
                    <a:pt x="0" y="78099"/>
                  </a:cubicBezTo>
                  <a:lnTo>
                    <a:pt x="0" y="78099"/>
                  </a:lnTo>
                  <a:cubicBezTo>
                    <a:pt x="0" y="34966"/>
                    <a:pt x="34966" y="0"/>
                    <a:pt x="78099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58303" cy="194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38353" y="7759616"/>
            <a:ext cx="7734049" cy="829753"/>
            <a:chOff x="0" y="0"/>
            <a:chExt cx="558303" cy="59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8303" cy="59898"/>
            </a:xfrm>
            <a:custGeom>
              <a:avLst/>
              <a:gdLst/>
              <a:ahLst/>
              <a:cxnLst/>
              <a:rect r="r" b="b" t="t" l="l"/>
              <a:pathLst>
                <a:path h="59898" w="558303">
                  <a:moveTo>
                    <a:pt x="29949" y="0"/>
                  </a:moveTo>
                  <a:lnTo>
                    <a:pt x="528354" y="0"/>
                  </a:lnTo>
                  <a:cubicBezTo>
                    <a:pt x="544894" y="0"/>
                    <a:pt x="558303" y="13409"/>
                    <a:pt x="558303" y="29949"/>
                  </a:cubicBezTo>
                  <a:lnTo>
                    <a:pt x="558303" y="29949"/>
                  </a:lnTo>
                  <a:cubicBezTo>
                    <a:pt x="558303" y="37892"/>
                    <a:pt x="555148" y="45510"/>
                    <a:pt x="549531" y="51126"/>
                  </a:cubicBezTo>
                  <a:cubicBezTo>
                    <a:pt x="543915" y="56743"/>
                    <a:pt x="536297" y="59898"/>
                    <a:pt x="528354" y="59898"/>
                  </a:cubicBezTo>
                  <a:lnTo>
                    <a:pt x="29949" y="59898"/>
                  </a:lnTo>
                  <a:cubicBezTo>
                    <a:pt x="13409" y="59898"/>
                    <a:pt x="0" y="46489"/>
                    <a:pt x="0" y="29949"/>
                  </a:cubicBezTo>
                  <a:lnTo>
                    <a:pt x="0" y="29949"/>
                  </a:lnTo>
                  <a:cubicBezTo>
                    <a:pt x="0" y="13409"/>
                    <a:pt x="13409" y="0"/>
                    <a:pt x="29949" y="0"/>
                  </a:cubicBezTo>
                  <a:close/>
                </a:path>
              </a:pathLst>
            </a:custGeom>
            <a:solidFill>
              <a:srgbClr val="F2E3A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8303" cy="9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105901" y="3413725"/>
            <a:ext cx="3846224" cy="3841417"/>
          </a:xfrm>
          <a:custGeom>
            <a:avLst/>
            <a:gdLst/>
            <a:ahLst/>
            <a:cxnLst/>
            <a:rect r="r" b="b" t="t" l="l"/>
            <a:pathLst>
              <a:path h="3841417" w="3846224">
                <a:moveTo>
                  <a:pt x="0" y="0"/>
                </a:moveTo>
                <a:lnTo>
                  <a:pt x="3846224" y="0"/>
                </a:lnTo>
                <a:lnTo>
                  <a:pt x="3846224" y="3841417"/>
                </a:lnTo>
                <a:lnTo>
                  <a:pt x="0" y="3841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6103523" y="1373087"/>
            <a:ext cx="805183" cy="804177"/>
          </a:xfrm>
          <a:custGeom>
            <a:avLst/>
            <a:gdLst/>
            <a:ahLst/>
            <a:cxnLst/>
            <a:rect r="r" b="b" t="t" l="l"/>
            <a:pathLst>
              <a:path h="804177" w="805183">
                <a:moveTo>
                  <a:pt x="0" y="0"/>
                </a:moveTo>
                <a:lnTo>
                  <a:pt x="805183" y="0"/>
                </a:lnTo>
                <a:lnTo>
                  <a:pt x="805183" y="804177"/>
                </a:lnTo>
                <a:lnTo>
                  <a:pt x="0" y="80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68019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38353" y="1499335"/>
            <a:ext cx="6705647" cy="359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METODE FUZZY TSUKAMOTO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76735" y="5741679"/>
            <a:ext cx="645728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AHMAD FAHMI ABDILLAH</a:t>
            </a:r>
          </a:p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221011400489</a:t>
            </a:r>
          </a:p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566877"/>
                </a:solidFill>
                <a:latin typeface="Muli Italics"/>
                <a:ea typeface="Muli Italics"/>
                <a:cs typeface="Muli Italics"/>
                <a:sym typeface="Muli Italics"/>
              </a:rPr>
              <a:t>05TPLM006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2513294" y="8623333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954122"/>
            <a:ext cx="6378755" cy="63787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28251" y="1028700"/>
            <a:ext cx="831049" cy="830526"/>
          </a:xfrm>
          <a:custGeom>
            <a:avLst/>
            <a:gdLst/>
            <a:ahLst/>
            <a:cxnLst/>
            <a:rect r="r" b="b" t="t" l="l"/>
            <a:pathLst>
              <a:path h="830526" w="831049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8204" y="3573109"/>
            <a:ext cx="5619747" cy="1733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b="true" sz="5349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DEFINISI</a:t>
            </a:r>
          </a:p>
          <a:p>
            <a:pPr algn="ctr">
              <a:lnSpc>
                <a:spcPts val="5349"/>
              </a:lnSpc>
            </a:pPr>
            <a:r>
              <a:rPr lang="en-US" b="true" sz="5349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SISTEM FUZZY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24031" y="3506716"/>
            <a:ext cx="10205711" cy="327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2"/>
              </a:lnSpc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DEFINISI: SISTEM FUZZY DIGUNAKAN UNTUK MENGEVALUASI TINGKAT KEBAHAGIAAN PELANGGAN BERDASARKAN: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KEC</a:t>
            </a: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epatan pelayanan (Service Speed)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Kualitas makanan (Food Q</a:t>
            </a: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UALITY)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SUASANA R</a:t>
            </a: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ESTORAN (RESTAURANT AMBIENCE)</a:t>
            </a:r>
          </a:p>
          <a:p>
            <a:pPr algn="ctr">
              <a:lnSpc>
                <a:spcPts val="368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2513294" y="8623333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954122"/>
            <a:ext cx="6378755" cy="63787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428251" y="1028700"/>
            <a:ext cx="831049" cy="830526"/>
          </a:xfrm>
          <a:custGeom>
            <a:avLst/>
            <a:gdLst/>
            <a:ahLst/>
            <a:cxnLst/>
            <a:rect r="r" b="b" t="t" l="l"/>
            <a:pathLst>
              <a:path h="830526" w="831049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8204" y="3573109"/>
            <a:ext cx="5619747" cy="325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b="true" sz="5349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CONTOH PENGHITUNGAN MANUAL FUZZY LOGIC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56700" y="1443963"/>
            <a:ext cx="8147328" cy="7950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2"/>
              </a:lnSpc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CONTOH INPUT: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KEC</a:t>
            </a: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epatan Pelayanan: 78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Kualitas Makanan: 90</a:t>
            </a:r>
          </a:p>
          <a:p>
            <a:pPr algn="ctr" marL="662508" indent="-331254" lvl="1">
              <a:lnSpc>
                <a:spcPts val="3682"/>
              </a:lnSpc>
              <a:buFont typeface="Arial"/>
              <a:buChar char="•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Suasana Restoran: 85</a:t>
            </a:r>
          </a:p>
          <a:p>
            <a:pPr algn="ctr">
              <a:lnSpc>
                <a:spcPts val="3682"/>
              </a:lnSpc>
            </a:pPr>
            <a:r>
              <a:rPr lang="en-US" sz="3068" b="true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Kecepatan Pelayanan: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Lambat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Sedang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Cepat</a:t>
            </a:r>
          </a:p>
          <a:p>
            <a:pPr algn="ctr">
              <a:lnSpc>
                <a:spcPts val="3682"/>
              </a:lnSpc>
            </a:pPr>
            <a:r>
              <a:rPr lang="en-US" sz="3068" b="true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Kualitas Makanan: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BURUK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RATA-RATA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BAGUS</a:t>
            </a:r>
          </a:p>
          <a:p>
            <a:pPr algn="ctr">
              <a:lnSpc>
                <a:spcPts val="3682"/>
              </a:lnSpc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SUASANA R</a:t>
            </a: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ESTORAN: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TIDAK NYAMAN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SEDANG</a:t>
            </a:r>
          </a:p>
          <a:p>
            <a:pPr algn="ctr" marL="662508" indent="-331254" lvl="1">
              <a:lnSpc>
                <a:spcPts val="3682"/>
              </a:lnSpc>
              <a:buAutoNum type="arabicPeriod" startAt="1"/>
            </a:pPr>
            <a:r>
              <a:rPr lang="en-US" b="true" sz="3068">
                <a:solidFill>
                  <a:srgbClr val="566877"/>
                </a:solidFill>
                <a:latin typeface="Muli Bold"/>
                <a:ea typeface="Muli Bold"/>
                <a:cs typeface="Muli Bold"/>
                <a:sym typeface="Muli Bold"/>
              </a:rPr>
              <a:t>NYAMAN</a:t>
            </a:r>
          </a:p>
          <a:p>
            <a:pPr algn="ctr">
              <a:lnSpc>
                <a:spcPts val="368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98757" y="2763454"/>
            <a:ext cx="4760092" cy="476009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428251" y="1028700"/>
            <a:ext cx="831049" cy="830526"/>
          </a:xfrm>
          <a:custGeom>
            <a:avLst/>
            <a:gdLst/>
            <a:ahLst/>
            <a:cxnLst/>
            <a:rect r="r" b="b" t="t" l="l"/>
            <a:pathLst>
              <a:path h="830526" w="831049">
                <a:moveTo>
                  <a:pt x="0" y="0"/>
                </a:moveTo>
                <a:lnTo>
                  <a:pt x="831049" y="0"/>
                </a:lnTo>
                <a:lnTo>
                  <a:pt x="831049" y="830526"/>
                </a:lnTo>
                <a:lnTo>
                  <a:pt x="0" y="8305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81959" y="4518842"/>
            <a:ext cx="4193688" cy="24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1"/>
              </a:lnSpc>
            </a:pPr>
            <a:r>
              <a:rPr lang="en-US" b="true" sz="3991">
                <a:solidFill>
                  <a:srgbClr val="FFFFFF"/>
                </a:solidFill>
                <a:latin typeface="Thicker Bold"/>
                <a:ea typeface="Thicker Bold"/>
                <a:cs typeface="Thicker Bold"/>
                <a:sym typeface="Thicker Bold"/>
              </a:rPr>
              <a:t>ATURAN /RULE YANG DIGUNAKAN ADA 27: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33324" y="-47625"/>
            <a:ext cx="9243188" cy="1067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buruk, dan suasana restoran tidak nyaman, maka tingkat kebahagiaan pelanggan adalah tidak bahagia.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buruk, dan suasana restoran moderat, maka tingkat kebahagiaan pelanggan adalah tidak bahagia.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buruk, dan suasana restoran nyaman, maka tingkat kebahagiaan pelanggan adalah tidak bahagia.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rata-rata, dan suasana restoran tidak nyaman, maka tingkat kebahagiaan pelanggan adalah netral.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rata-rata, dan suasana restoran moderat, maka tingkat kebahagiaan pelanggan adalah netral.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rata-rata, dan suasana restoran nyaman, maka tingkat kebahagiaan pelanggan adalah netral.</a:t>
            </a:r>
          </a:p>
          <a:p>
            <a:pPr algn="l" marL="524634" indent="-262317" lvl="1">
              <a:lnSpc>
                <a:spcPts val="3401"/>
              </a:lnSpc>
              <a:buFont typeface="Arial"/>
              <a:buChar char="•"/>
            </a:pPr>
            <a:r>
              <a:rPr lang="en-US" b="true" sz="2429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baik, dan suasana restoran tidak nyaman, maka tingkat kebahagiaan pelanggan adalah netral.</a:t>
            </a:r>
          </a:p>
          <a:p>
            <a:pPr algn="l">
              <a:lnSpc>
                <a:spcPts val="3401"/>
              </a:lnSpc>
            </a:pPr>
            <a:r>
              <a:rPr lang="en-US" sz="2429" b="true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 .Jika kecepatan pelayanan lambat, kualitas makanan baik, dan suasana restoran moderat, maka tingkat kebahagiaan pelanggan adalah netral.</a:t>
            </a:r>
          </a:p>
          <a:p>
            <a:pPr algn="l">
              <a:lnSpc>
                <a:spcPts val="34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10903281" y="-216368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936" y="-5104722"/>
            <a:ext cx="6972664" cy="6963948"/>
          </a:xfrm>
          <a:custGeom>
            <a:avLst/>
            <a:gdLst/>
            <a:ahLst/>
            <a:cxnLst/>
            <a:rect r="r" b="b" t="t" l="l"/>
            <a:pathLst>
              <a:path h="6963948" w="6972664">
                <a:moveTo>
                  <a:pt x="0" y="0"/>
                </a:moveTo>
                <a:lnTo>
                  <a:pt x="6972664" y="0"/>
                </a:lnTo>
                <a:lnTo>
                  <a:pt x="6972664" y="6963948"/>
                </a:lnTo>
                <a:lnTo>
                  <a:pt x="0" y="6963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65940" y="9258300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7"/>
                </a:lnTo>
                <a:lnTo>
                  <a:pt x="0" y="12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8412" y="-246024"/>
            <a:ext cx="8573085" cy="990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5"/>
              </a:lnSpc>
            </a:pP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lambat, kualitas makanan baik, dan suasana restoran nyaman, maka tingkat kebahagiaan pelanggan adalah bahagia.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buruk, dan suasana restoran tidak nyaman, maka tingkat kebahagiaan pelanggan adalah tidak bahagia.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buruk, dan suasana restoran moderat, maka tingkat kebahagiaan pelanggan adalah netral.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buruk, dan suasana restoran nyaman, maka tingkat kebahagiaan pelanggan adalah netral.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rata-rata, dan suasana restoran tidak nyaman, maka tingkat kebahagiaan pelanggan adalah netral.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rata-rata, dan suasana restoran moderat, maka tingkat kebahagiaan pelanggan adalah netral.</a:t>
            </a:r>
          </a:p>
          <a:p>
            <a:pPr algn="l" marL="486600" indent="-243300" lvl="1">
              <a:lnSpc>
                <a:spcPts val="3155"/>
              </a:lnSpc>
              <a:buFont typeface="Arial"/>
              <a:buChar char="•"/>
            </a:pPr>
            <a:r>
              <a:rPr lang="en-US" b="true" sz="2253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rata-rata, dan suasana restoran nyaman, maka tingkat kebahagiaan pelanggan adalah bahagia.</a:t>
            </a:r>
          </a:p>
          <a:p>
            <a:pPr algn="l">
              <a:lnSpc>
                <a:spcPts val="3155"/>
              </a:lnSpc>
            </a:pPr>
            <a:r>
              <a:rPr lang="en-US" sz="2253" b="true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baik, dan suasana restoran tidak nyaman, maka tingkat  kebahagiaan pelanggan adalah bahagia.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92167" y="686779"/>
            <a:ext cx="7967133" cy="8884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9"/>
              </a:lnSpc>
            </a:pP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baik, dan suasana restoran moderat,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moderat, kualitas makanan baik, dan suasana restoran nyaman,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buruk, dan suasana restoran tidak nyaman, maka tingkat kebahagiaan pelanggan adalah netral.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buruk, dan suasana restoran moderat, maka tingkat kebahagiaan pelanggan adalah netral.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buruk, dan suasana restoran nyaman, maka tingkat kebahagiaan pelanggan adalah netral.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rata-rata, dan suasana restoran tidak nyaman,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rata-rata, dan suasana restoran moderat,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rata-rata, dan suasana restoran nyaman,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baik, dan suasana restoran tidak nyaman,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baik, dan suasana restoran moderat, maka tingkat kebahagiaan pelanggan adalah bahagia.</a:t>
            </a:r>
          </a:p>
          <a:p>
            <a:pPr algn="l" marL="363945" indent="-181973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394956"/>
                </a:solidFill>
                <a:latin typeface="Muli Bold"/>
                <a:ea typeface="Muli Bold"/>
                <a:cs typeface="Muli Bold"/>
                <a:sym typeface="Muli Bold"/>
              </a:rPr>
              <a:t>Jika kecepatan pelayanan cepat, kualitas makanan baik, dan suasana restoran nyaman, maka tingkat kebahagiaan pelanggan adalah sangat bahagia.</a:t>
            </a:r>
          </a:p>
          <a:p>
            <a:pPr algn="l">
              <a:lnSpc>
                <a:spcPts val="2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84361" y="2319381"/>
            <a:ext cx="12621725" cy="7823200"/>
            <a:chOff x="0" y="0"/>
            <a:chExt cx="911133" cy="5647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1133" cy="564739"/>
            </a:xfrm>
            <a:custGeom>
              <a:avLst/>
              <a:gdLst/>
              <a:ahLst/>
              <a:cxnLst/>
              <a:rect r="r" b="b" t="t" l="l"/>
              <a:pathLst>
                <a:path h="564739" w="911133">
                  <a:moveTo>
                    <a:pt x="49070" y="0"/>
                  </a:moveTo>
                  <a:lnTo>
                    <a:pt x="862063" y="0"/>
                  </a:lnTo>
                  <a:cubicBezTo>
                    <a:pt x="889164" y="0"/>
                    <a:pt x="911133" y="21970"/>
                    <a:pt x="911133" y="49070"/>
                  </a:cubicBezTo>
                  <a:lnTo>
                    <a:pt x="911133" y="515668"/>
                  </a:lnTo>
                  <a:cubicBezTo>
                    <a:pt x="911133" y="542769"/>
                    <a:pt x="889164" y="564739"/>
                    <a:pt x="862063" y="564739"/>
                  </a:cubicBezTo>
                  <a:lnTo>
                    <a:pt x="49070" y="564739"/>
                  </a:lnTo>
                  <a:cubicBezTo>
                    <a:pt x="21970" y="564739"/>
                    <a:pt x="0" y="542769"/>
                    <a:pt x="0" y="515668"/>
                  </a:cubicBezTo>
                  <a:lnTo>
                    <a:pt x="0" y="49070"/>
                  </a:lnTo>
                  <a:cubicBezTo>
                    <a:pt x="0" y="21970"/>
                    <a:pt x="21970" y="0"/>
                    <a:pt x="49070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11133" cy="602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36965"/>
            <a:ext cx="10781358" cy="140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0147" y="2438877"/>
            <a:ext cx="17447033" cy="786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Input: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Kecepatan Pelayanan: x=78x = 78x=78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Kualitas Makanan: x=90x = 90x=90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Suasana Restoran: x=85x = 85x=85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Hasil Fuzzifikasi: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Service Speed: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Slow: 0.220.220.22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oderate: 0.440.440.44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ast: 0.78</a:t>
            </a: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0.780.78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Food Quality: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Bad: 0.100.100.10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Average: 0.200.200.20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Good: 0.900.900.90</a:t>
            </a:r>
          </a:p>
          <a:p>
            <a:pPr algn="just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Restaurant Ambience: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Uncomfortable: 0.150.150.15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Moderate: 0.300.300.30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Comfortable: 0.850.850.85</a:t>
            </a:r>
          </a:p>
          <a:p>
            <a:pPr algn="just">
              <a:lnSpc>
                <a:spcPts val="349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09951" y="2394797"/>
            <a:ext cx="12621725" cy="6815296"/>
            <a:chOff x="0" y="0"/>
            <a:chExt cx="911133" cy="4919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1133" cy="491980"/>
            </a:xfrm>
            <a:custGeom>
              <a:avLst/>
              <a:gdLst/>
              <a:ahLst/>
              <a:cxnLst/>
              <a:rect r="r" b="b" t="t" l="l"/>
              <a:pathLst>
                <a:path h="491980" w="911133">
                  <a:moveTo>
                    <a:pt x="49070" y="0"/>
                  </a:moveTo>
                  <a:lnTo>
                    <a:pt x="862063" y="0"/>
                  </a:lnTo>
                  <a:cubicBezTo>
                    <a:pt x="889164" y="0"/>
                    <a:pt x="911133" y="21970"/>
                    <a:pt x="911133" y="49070"/>
                  </a:cubicBezTo>
                  <a:lnTo>
                    <a:pt x="911133" y="442910"/>
                  </a:lnTo>
                  <a:cubicBezTo>
                    <a:pt x="911133" y="470011"/>
                    <a:pt x="889164" y="491980"/>
                    <a:pt x="862063" y="491980"/>
                  </a:cubicBezTo>
                  <a:lnTo>
                    <a:pt x="49070" y="491980"/>
                  </a:lnTo>
                  <a:cubicBezTo>
                    <a:pt x="21970" y="491980"/>
                    <a:pt x="0" y="470011"/>
                    <a:pt x="0" y="442910"/>
                  </a:cubicBezTo>
                  <a:lnTo>
                    <a:pt x="0" y="49070"/>
                  </a:lnTo>
                  <a:cubicBezTo>
                    <a:pt x="0" y="21970"/>
                    <a:pt x="21970" y="0"/>
                    <a:pt x="49070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11133" cy="530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36965"/>
            <a:ext cx="10781358" cy="140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DETAIL PERHITUNGAN: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9837" y="3226222"/>
            <a:ext cx="11458990" cy="347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(Contoh)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Aturan: Jika (Fast, Good, Comfortable), maka Very Happy.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Service Value: 0.780.780.78 (Fast)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Quality Value: 0.900.900.90 (Good)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Ambience Value: 0.850.850.85 (Comfortable)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Rule Value: min(0.78,0.90,0.85)=0.78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Happiness Value: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Very Happy=Very Happy=rev_up(0.78)+(0.2×100).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62149">
            <a:off x="5195129" y="-8300839"/>
            <a:ext cx="19453940" cy="12304617"/>
          </a:xfrm>
          <a:custGeom>
            <a:avLst/>
            <a:gdLst/>
            <a:ahLst/>
            <a:cxnLst/>
            <a:rect r="r" b="b" t="t" l="l"/>
            <a:pathLst>
              <a:path h="12304617" w="19453940">
                <a:moveTo>
                  <a:pt x="0" y="0"/>
                </a:moveTo>
                <a:lnTo>
                  <a:pt x="19453940" y="0"/>
                </a:lnTo>
                <a:lnTo>
                  <a:pt x="19453940" y="12304616"/>
                </a:lnTo>
                <a:lnTo>
                  <a:pt x="0" y="12304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11024" y="6230981"/>
            <a:ext cx="6062216" cy="6054638"/>
          </a:xfrm>
          <a:custGeom>
            <a:avLst/>
            <a:gdLst/>
            <a:ahLst/>
            <a:cxnLst/>
            <a:rect r="r" b="b" t="t" l="l"/>
            <a:pathLst>
              <a:path h="6054638" w="6062216">
                <a:moveTo>
                  <a:pt x="0" y="0"/>
                </a:moveTo>
                <a:lnTo>
                  <a:pt x="6062216" y="0"/>
                </a:lnTo>
                <a:lnTo>
                  <a:pt x="6062216" y="6054638"/>
                </a:lnTo>
                <a:lnTo>
                  <a:pt x="0" y="6054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678640" y="6388577"/>
            <a:ext cx="8955616" cy="89556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31017" y="3917773"/>
            <a:ext cx="9250564" cy="5598117"/>
            <a:chOff x="0" y="0"/>
            <a:chExt cx="667777" cy="4041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7777" cy="404115"/>
            </a:xfrm>
            <a:custGeom>
              <a:avLst/>
              <a:gdLst/>
              <a:ahLst/>
              <a:cxnLst/>
              <a:rect r="r" b="b" t="t" l="l"/>
              <a:pathLst>
                <a:path h="404115" w="667777">
                  <a:moveTo>
                    <a:pt x="66953" y="0"/>
                  </a:moveTo>
                  <a:lnTo>
                    <a:pt x="600824" y="0"/>
                  </a:lnTo>
                  <a:cubicBezTo>
                    <a:pt x="618581" y="0"/>
                    <a:pt x="635611" y="7054"/>
                    <a:pt x="648167" y="19610"/>
                  </a:cubicBezTo>
                  <a:cubicBezTo>
                    <a:pt x="660723" y="32166"/>
                    <a:pt x="667777" y="49196"/>
                    <a:pt x="667777" y="66953"/>
                  </a:cubicBezTo>
                  <a:lnTo>
                    <a:pt x="667777" y="337162"/>
                  </a:lnTo>
                  <a:cubicBezTo>
                    <a:pt x="667777" y="354919"/>
                    <a:pt x="660723" y="371949"/>
                    <a:pt x="648167" y="384505"/>
                  </a:cubicBezTo>
                  <a:cubicBezTo>
                    <a:pt x="635611" y="397061"/>
                    <a:pt x="618581" y="404115"/>
                    <a:pt x="600824" y="404115"/>
                  </a:cubicBezTo>
                  <a:lnTo>
                    <a:pt x="66953" y="404115"/>
                  </a:lnTo>
                  <a:cubicBezTo>
                    <a:pt x="49196" y="404115"/>
                    <a:pt x="32166" y="397061"/>
                    <a:pt x="19610" y="384505"/>
                  </a:cubicBezTo>
                  <a:cubicBezTo>
                    <a:pt x="7054" y="371949"/>
                    <a:pt x="0" y="354919"/>
                    <a:pt x="0" y="337162"/>
                  </a:cubicBezTo>
                  <a:lnTo>
                    <a:pt x="0" y="66953"/>
                  </a:lnTo>
                  <a:cubicBezTo>
                    <a:pt x="0" y="49196"/>
                    <a:pt x="7054" y="32166"/>
                    <a:pt x="19610" y="19610"/>
                  </a:cubicBezTo>
                  <a:cubicBezTo>
                    <a:pt x="32166" y="7054"/>
                    <a:pt x="49196" y="0"/>
                    <a:pt x="66953" y="0"/>
                  </a:cubicBezTo>
                  <a:close/>
                </a:path>
              </a:pathLst>
            </a:custGeom>
            <a:solidFill>
              <a:srgbClr val="EBEF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67777" cy="442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036965"/>
            <a:ext cx="16230600" cy="140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427BB1"/>
                </a:solidFill>
                <a:latin typeface="Thicker Bold"/>
                <a:ea typeface="Thicker Bold"/>
                <a:cs typeface="Thicker Bold"/>
                <a:sym typeface="Thicker Bold"/>
              </a:rPr>
              <a:t>PERHITUNGAN DEFUZZIFIKASI: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485894" y="1668814"/>
            <a:ext cx="773406" cy="7734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5AECD">
                    <a:alpha val="100000"/>
                  </a:srgbClr>
                </a:gs>
                <a:gs pos="100000">
                  <a:srgbClr val="B2A1E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595595" y="3070622"/>
            <a:ext cx="10415429" cy="1444476"/>
          </a:xfrm>
          <a:custGeom>
            <a:avLst/>
            <a:gdLst/>
            <a:ahLst/>
            <a:cxnLst/>
            <a:rect r="r" b="b" t="t" l="l"/>
            <a:pathLst>
              <a:path h="1444476" w="10415429">
                <a:moveTo>
                  <a:pt x="0" y="0"/>
                </a:moveTo>
                <a:lnTo>
                  <a:pt x="10415429" y="0"/>
                </a:lnTo>
                <a:lnTo>
                  <a:pt x="10415429" y="1444476"/>
                </a:lnTo>
                <a:lnTo>
                  <a:pt x="0" y="1444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95595" y="4467473"/>
            <a:ext cx="14811270" cy="591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Dengan hasil:</a:t>
            </a: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Real ∑(Rule Value×Happiness Value)) : 5150.5</a:t>
            </a: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Fuzzy (∑(Rule Value)) : 100.0.</a:t>
            </a:r>
          </a:p>
          <a:p>
            <a:pPr algn="just">
              <a:lnSpc>
                <a:spcPts val="3943"/>
              </a:lnSpc>
            </a:pPr>
          </a:p>
          <a:p>
            <a:pPr algn="just">
              <a:lnSpc>
                <a:spcPts val="3943"/>
              </a:lnSpc>
            </a:pP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Maka,Tingkat Kebahagiaan=</a:t>
            </a: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   </a:t>
            </a:r>
            <a:r>
              <a:rPr lang="en-US" sz="2816" u="sng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5150.5</a:t>
            </a: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     100.0</a:t>
            </a:r>
          </a:p>
          <a:p>
            <a:pPr algn="just">
              <a:lnSpc>
                <a:spcPts val="3943"/>
              </a:lnSpc>
            </a:pPr>
          </a:p>
          <a:p>
            <a:pPr algn="just">
              <a:lnSpc>
                <a:spcPts val="3943"/>
              </a:lnSpc>
            </a:pPr>
            <a:r>
              <a:rPr lang="en-US" sz="2816">
                <a:solidFill>
                  <a:srgbClr val="394956"/>
                </a:solidFill>
                <a:latin typeface="Muli"/>
                <a:ea typeface="Muli"/>
                <a:cs typeface="Muli"/>
                <a:sym typeface="Muli"/>
              </a:rPr>
              <a:t> =51.05 (dalam skala 100)</a:t>
            </a:r>
          </a:p>
          <a:p>
            <a:pPr algn="just">
              <a:lnSpc>
                <a:spcPts val="3943"/>
              </a:lnSpc>
            </a:pPr>
          </a:p>
          <a:p>
            <a:pPr algn="just">
              <a:lnSpc>
                <a:spcPts val="394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DAGbJonowQ8</dc:identifier>
  <dcterms:modified xsi:type="dcterms:W3CDTF">2011-08-01T06:04:30Z</dcterms:modified>
  <cp:revision>1</cp:revision>
  <dc:title>AhmadFahmiAbdillahUAS</dc:title>
</cp:coreProperties>
</file>