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uli" panose="020B0604020202020204" charset="0"/>
      <p:regular r:id="rId9"/>
    </p:embeddedFont>
    <p:embeddedFont>
      <p:font typeface="Muli Bold" panose="020B0604020202020204" charset="0"/>
      <p:regular r:id="rId10"/>
    </p:embeddedFont>
    <p:embeddedFont>
      <p:font typeface="Muli Italics" panose="020B0604020202020204" charset="0"/>
      <p:regular r:id="rId11"/>
    </p:embeddedFont>
    <p:embeddedFont>
      <p:font typeface="Thicker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146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5940" y="-8708459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53800" y="2202083"/>
            <a:ext cx="6062216" cy="6054638"/>
          </a:xfrm>
          <a:custGeom>
            <a:avLst/>
            <a:gdLst/>
            <a:ahLst/>
            <a:cxnLst/>
            <a:rect l="l" t="t" r="r" b="b"/>
            <a:pathLst>
              <a:path w="6062216" h="6054638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438353" y="5334434"/>
            <a:ext cx="7734049" cy="2163766"/>
            <a:chOff x="0" y="0"/>
            <a:chExt cx="558303" cy="1561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8303" cy="156197"/>
            </a:xfrm>
            <a:custGeom>
              <a:avLst/>
              <a:gdLst/>
              <a:ahLst/>
              <a:cxnLst/>
              <a:rect l="l" t="t" r="r" b="b"/>
              <a:pathLst>
                <a:path w="558303" h="156197">
                  <a:moveTo>
                    <a:pt x="78099" y="0"/>
                  </a:moveTo>
                  <a:lnTo>
                    <a:pt x="480204" y="0"/>
                  </a:lnTo>
                  <a:cubicBezTo>
                    <a:pt x="523337" y="0"/>
                    <a:pt x="558303" y="34966"/>
                    <a:pt x="558303" y="78099"/>
                  </a:cubicBezTo>
                  <a:lnTo>
                    <a:pt x="558303" y="78099"/>
                  </a:lnTo>
                  <a:cubicBezTo>
                    <a:pt x="558303" y="121231"/>
                    <a:pt x="523337" y="156197"/>
                    <a:pt x="480204" y="156197"/>
                  </a:cubicBezTo>
                  <a:lnTo>
                    <a:pt x="78099" y="156197"/>
                  </a:lnTo>
                  <a:cubicBezTo>
                    <a:pt x="34966" y="156197"/>
                    <a:pt x="0" y="121231"/>
                    <a:pt x="0" y="78099"/>
                  </a:cubicBezTo>
                  <a:lnTo>
                    <a:pt x="0" y="78099"/>
                  </a:lnTo>
                  <a:cubicBezTo>
                    <a:pt x="0" y="34966"/>
                    <a:pt x="34966" y="0"/>
                    <a:pt x="78099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58303" cy="194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38353" y="7231826"/>
            <a:ext cx="7810544" cy="1357543"/>
            <a:chOff x="0" y="-38100"/>
            <a:chExt cx="563825" cy="97998"/>
          </a:xfrm>
        </p:grpSpPr>
        <p:sp>
          <p:nvSpPr>
            <p:cNvPr id="8" name="Freeform 8"/>
            <p:cNvSpPr/>
            <p:nvPr/>
          </p:nvSpPr>
          <p:spPr>
            <a:xfrm>
              <a:off x="5522" y="-10313"/>
              <a:ext cx="558303" cy="59898"/>
            </a:xfrm>
            <a:custGeom>
              <a:avLst/>
              <a:gdLst/>
              <a:ahLst/>
              <a:cxnLst/>
              <a:rect l="l" t="t" r="r" b="b"/>
              <a:pathLst>
                <a:path w="558303" h="59898">
                  <a:moveTo>
                    <a:pt x="29949" y="0"/>
                  </a:moveTo>
                  <a:lnTo>
                    <a:pt x="528354" y="0"/>
                  </a:lnTo>
                  <a:cubicBezTo>
                    <a:pt x="544894" y="0"/>
                    <a:pt x="558303" y="13409"/>
                    <a:pt x="558303" y="29949"/>
                  </a:cubicBezTo>
                  <a:lnTo>
                    <a:pt x="558303" y="29949"/>
                  </a:lnTo>
                  <a:cubicBezTo>
                    <a:pt x="558303" y="37892"/>
                    <a:pt x="555148" y="45510"/>
                    <a:pt x="549531" y="51126"/>
                  </a:cubicBezTo>
                  <a:cubicBezTo>
                    <a:pt x="543915" y="56743"/>
                    <a:pt x="536297" y="59898"/>
                    <a:pt x="528354" y="59898"/>
                  </a:cubicBezTo>
                  <a:lnTo>
                    <a:pt x="29949" y="59898"/>
                  </a:lnTo>
                  <a:cubicBezTo>
                    <a:pt x="13409" y="59898"/>
                    <a:pt x="0" y="46489"/>
                    <a:pt x="0" y="29949"/>
                  </a:cubicBezTo>
                  <a:lnTo>
                    <a:pt x="0" y="29949"/>
                  </a:lnTo>
                  <a:cubicBezTo>
                    <a:pt x="0" y="13409"/>
                    <a:pt x="13409" y="0"/>
                    <a:pt x="29949" y="0"/>
                  </a:cubicBezTo>
                  <a:close/>
                </a:path>
              </a:pathLst>
            </a:custGeom>
            <a:solidFill>
              <a:srgbClr val="F2E3AB"/>
            </a:solidFill>
          </p:spPr>
          <p:txBody>
            <a:bodyPr/>
            <a:lstStyle/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ID" dirty="0">
                  <a:solidFill>
                    <a:schemeClr val="accent1"/>
                  </a:solidFill>
                </a:rPr>
                <a:t>   https://github.com/Adielzz/FuzzyAFahmi/blob/main/fuzzy%20AFahmiA.ipynb</a:t>
              </a:r>
            </a:p>
            <a:p>
              <a:endParaRPr lang="en-ID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58303" cy="97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2105901" y="3413725"/>
            <a:ext cx="3846224" cy="3841417"/>
          </a:xfrm>
          <a:custGeom>
            <a:avLst/>
            <a:gdLst/>
            <a:ahLst/>
            <a:cxnLst/>
            <a:rect l="l" t="t" r="r" b="b"/>
            <a:pathLst>
              <a:path w="3846224" h="3841417">
                <a:moveTo>
                  <a:pt x="0" y="0"/>
                </a:moveTo>
                <a:lnTo>
                  <a:pt x="3846224" y="0"/>
                </a:lnTo>
                <a:lnTo>
                  <a:pt x="3846224" y="3841417"/>
                </a:lnTo>
                <a:lnTo>
                  <a:pt x="0" y="3841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6103523" y="1373087"/>
            <a:ext cx="805183" cy="804177"/>
          </a:xfrm>
          <a:custGeom>
            <a:avLst/>
            <a:gdLst/>
            <a:ahLst/>
            <a:cxnLst/>
            <a:rect l="l" t="t" r="r" b="b"/>
            <a:pathLst>
              <a:path w="805183" h="804177">
                <a:moveTo>
                  <a:pt x="0" y="0"/>
                </a:moveTo>
                <a:lnTo>
                  <a:pt x="805183" y="0"/>
                </a:lnTo>
                <a:lnTo>
                  <a:pt x="805183" y="804177"/>
                </a:lnTo>
                <a:lnTo>
                  <a:pt x="0" y="80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68019" y="9258300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438353" y="1489810"/>
            <a:ext cx="6705647" cy="360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1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METODE FUZZY TSUKAMOTO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76735" y="5741679"/>
            <a:ext cx="6457284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i="1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AHMAD FAHMI ABDILLAH</a:t>
            </a:r>
          </a:p>
          <a:p>
            <a:pPr algn="l">
              <a:lnSpc>
                <a:spcPts val="3600"/>
              </a:lnSpc>
            </a:pPr>
            <a:r>
              <a:rPr lang="en-US" sz="3000" i="1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221011400489</a:t>
            </a:r>
          </a:p>
          <a:p>
            <a:pPr algn="l">
              <a:lnSpc>
                <a:spcPts val="3600"/>
              </a:lnSpc>
            </a:pPr>
            <a:r>
              <a:rPr lang="en-US" sz="3000" i="1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05TPLM006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0903281" y="-2163689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08936" y="-5104722"/>
            <a:ext cx="6972664" cy="6963948"/>
          </a:xfrm>
          <a:custGeom>
            <a:avLst/>
            <a:gdLst/>
            <a:ahLst/>
            <a:cxnLst/>
            <a:rect l="l" t="t" r="r" b="b"/>
            <a:pathLst>
              <a:path w="6972664" h="6963948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2513294" y="8623333"/>
            <a:ext cx="6972664" cy="6963948"/>
          </a:xfrm>
          <a:custGeom>
            <a:avLst/>
            <a:gdLst/>
            <a:ahLst/>
            <a:cxnLst/>
            <a:rect l="l" t="t" r="r" b="b"/>
            <a:pathLst>
              <a:path w="6972664" h="6963948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954122"/>
            <a:ext cx="6378755" cy="637875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28251" y="1028700"/>
            <a:ext cx="831049" cy="830526"/>
          </a:xfrm>
          <a:custGeom>
            <a:avLst/>
            <a:gdLst/>
            <a:ahLst/>
            <a:cxnLst/>
            <a:rect l="l" t="t" r="r" b="b"/>
            <a:pathLst>
              <a:path w="831049" h="830526">
                <a:moveTo>
                  <a:pt x="0" y="0"/>
                </a:moveTo>
                <a:lnTo>
                  <a:pt x="831049" y="0"/>
                </a:lnTo>
                <a:lnTo>
                  <a:pt x="831049" y="830526"/>
                </a:lnTo>
                <a:lnTo>
                  <a:pt x="0" y="83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165940" y="9258300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8204" y="3563584"/>
            <a:ext cx="5619747" cy="3265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sz="5349" b="1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CONTOH PENGHITUNGAN MANUAL FUZZY LOGIC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03482" y="4427781"/>
            <a:ext cx="9555818" cy="2261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sz="3710" b="1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KONDISI AWAL:</a:t>
            </a:r>
          </a:p>
          <a:p>
            <a:pPr marL="801112" lvl="1" indent="-400556" algn="ctr">
              <a:lnSpc>
                <a:spcPts val="4452"/>
              </a:lnSpc>
              <a:buFont typeface="Arial"/>
              <a:buChar char="•"/>
            </a:pPr>
            <a:r>
              <a:rPr lang="en-US" sz="3710" b="1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Permintaan (Demand) = 4000 UNIT</a:t>
            </a:r>
          </a:p>
          <a:p>
            <a:pPr marL="801112" lvl="1" indent="-400556" algn="ctr">
              <a:lnSpc>
                <a:spcPts val="4452"/>
              </a:lnSpc>
              <a:buFont typeface="Arial"/>
              <a:buChar char="•"/>
            </a:pPr>
            <a:r>
              <a:rPr lang="en-US" sz="3710" b="1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PERSEDIAAN (STOCK) = 300 UNIT</a:t>
            </a:r>
          </a:p>
          <a:p>
            <a:pPr algn="ctr">
              <a:lnSpc>
                <a:spcPts val="4452"/>
              </a:lnSpc>
            </a:pPr>
            <a:endParaRPr lang="en-US" sz="3710" b="1">
              <a:solidFill>
                <a:srgbClr val="566877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0903281" y="-2163689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08936" y="-5104722"/>
            <a:ext cx="6972664" cy="6963948"/>
          </a:xfrm>
          <a:custGeom>
            <a:avLst/>
            <a:gdLst/>
            <a:ahLst/>
            <a:cxnLst/>
            <a:rect l="l" t="t" r="r" b="b"/>
            <a:pathLst>
              <a:path w="6972664" h="6963948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898757" y="2763454"/>
            <a:ext cx="4760092" cy="476009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6428251" y="1028700"/>
            <a:ext cx="831049" cy="830526"/>
          </a:xfrm>
          <a:custGeom>
            <a:avLst/>
            <a:gdLst/>
            <a:ahLst/>
            <a:cxnLst/>
            <a:rect l="l" t="t" r="r" b="b"/>
            <a:pathLst>
              <a:path w="831049" h="830526">
                <a:moveTo>
                  <a:pt x="0" y="0"/>
                </a:moveTo>
                <a:lnTo>
                  <a:pt x="831049" y="0"/>
                </a:lnTo>
                <a:lnTo>
                  <a:pt x="831049" y="830526"/>
                </a:lnTo>
                <a:lnTo>
                  <a:pt x="0" y="83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165940" y="9258300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181959" y="4509317"/>
            <a:ext cx="4193688" cy="1303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1"/>
              </a:lnSpc>
            </a:pPr>
            <a:r>
              <a:rPr lang="en-US" sz="3991" b="1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ATURAN YANG DIGUNAKAN: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72705" y="1405863"/>
            <a:ext cx="9471071" cy="8737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IJika Permintaan Turun dan Persediaan Sedikit maka produksi Bertambah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Turun dan Persediaan Sedang maka produksi Berkurang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Turun dan Persediaan Banyak maka produksi Berkurang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Tetap dan Persediaan Sedikit maka produksi Bertambah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Tetap dan Persediaan Sedang maka produksi Berkurang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Tetap dan Persediaan Banyak maka produksi Berkurang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Naik dan Persediaan Sedikit maka produksi Bertambah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Naik dan Persediaan Sedang maka produksi Bertambah</a:t>
            </a:r>
          </a:p>
          <a:p>
            <a:pPr marL="537568" lvl="1" indent="-268784" algn="l">
              <a:lnSpc>
                <a:spcPts val="3485"/>
              </a:lnSpc>
              <a:buAutoNum type="arabicPeriod"/>
            </a:pPr>
            <a:r>
              <a:rPr lang="en-US" sz="2489" b="1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Permintaan Naik dan Persediaan Banyak maka produksi Berkurang</a:t>
            </a:r>
          </a:p>
          <a:p>
            <a:pPr algn="l">
              <a:lnSpc>
                <a:spcPts val="3485"/>
              </a:lnSpc>
            </a:pPr>
            <a:endParaRPr lang="en-US" sz="2489" b="1">
              <a:solidFill>
                <a:srgbClr val="394956"/>
              </a:solidFill>
              <a:latin typeface="Muli Bold"/>
              <a:ea typeface="Muli Bold"/>
              <a:cs typeface="Muli Bold"/>
              <a:sym typeface="Muli Bold"/>
            </a:endParaRPr>
          </a:p>
          <a:p>
            <a:pPr algn="l">
              <a:lnSpc>
                <a:spcPts val="3485"/>
              </a:lnSpc>
            </a:pPr>
            <a:endParaRPr lang="en-US" sz="2489" b="1">
              <a:solidFill>
                <a:srgbClr val="394956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62149">
            <a:off x="5195129" y="-8300839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3678640" y="6388577"/>
            <a:ext cx="8955616" cy="895561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9951" y="2940006"/>
            <a:ext cx="7734049" cy="6815296"/>
            <a:chOff x="0" y="0"/>
            <a:chExt cx="558303" cy="4919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8303" cy="491980"/>
            </a:xfrm>
            <a:custGeom>
              <a:avLst/>
              <a:gdLst/>
              <a:ahLst/>
              <a:cxnLst/>
              <a:rect l="l" t="t" r="r" b="b"/>
              <a:pathLst>
                <a:path w="558303" h="491980">
                  <a:moveTo>
                    <a:pt x="80081" y="0"/>
                  </a:moveTo>
                  <a:lnTo>
                    <a:pt x="478222" y="0"/>
                  </a:lnTo>
                  <a:cubicBezTo>
                    <a:pt x="499461" y="0"/>
                    <a:pt x="519830" y="8437"/>
                    <a:pt x="534848" y="23455"/>
                  </a:cubicBezTo>
                  <a:cubicBezTo>
                    <a:pt x="549866" y="38473"/>
                    <a:pt x="558303" y="58843"/>
                    <a:pt x="558303" y="80081"/>
                  </a:cubicBezTo>
                  <a:lnTo>
                    <a:pt x="558303" y="411899"/>
                  </a:lnTo>
                  <a:cubicBezTo>
                    <a:pt x="558303" y="433138"/>
                    <a:pt x="549866" y="453507"/>
                    <a:pt x="534848" y="468525"/>
                  </a:cubicBezTo>
                  <a:cubicBezTo>
                    <a:pt x="519830" y="483543"/>
                    <a:pt x="499461" y="491980"/>
                    <a:pt x="478222" y="491980"/>
                  </a:cubicBezTo>
                  <a:lnTo>
                    <a:pt x="80081" y="491980"/>
                  </a:lnTo>
                  <a:cubicBezTo>
                    <a:pt x="58843" y="491980"/>
                    <a:pt x="38473" y="483543"/>
                    <a:pt x="23455" y="468525"/>
                  </a:cubicBezTo>
                  <a:cubicBezTo>
                    <a:pt x="8437" y="453507"/>
                    <a:pt x="0" y="433138"/>
                    <a:pt x="0" y="411899"/>
                  </a:cubicBezTo>
                  <a:lnTo>
                    <a:pt x="0" y="80081"/>
                  </a:lnTo>
                  <a:cubicBezTo>
                    <a:pt x="0" y="58843"/>
                    <a:pt x="8437" y="38473"/>
                    <a:pt x="23455" y="23455"/>
                  </a:cubicBezTo>
                  <a:cubicBezTo>
                    <a:pt x="38473" y="8437"/>
                    <a:pt x="58843" y="0"/>
                    <a:pt x="80081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58303" cy="530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2768021"/>
            <a:ext cx="7734049" cy="3620556"/>
            <a:chOff x="0" y="0"/>
            <a:chExt cx="558303" cy="2613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8303" cy="261360"/>
            </a:xfrm>
            <a:custGeom>
              <a:avLst/>
              <a:gdLst/>
              <a:ahLst/>
              <a:cxnLst/>
              <a:rect l="l" t="t" r="r" b="b"/>
              <a:pathLst>
                <a:path w="558303" h="261360">
                  <a:moveTo>
                    <a:pt x="80081" y="0"/>
                  </a:moveTo>
                  <a:lnTo>
                    <a:pt x="478222" y="0"/>
                  </a:lnTo>
                  <a:cubicBezTo>
                    <a:pt x="499461" y="0"/>
                    <a:pt x="519830" y="8437"/>
                    <a:pt x="534848" y="23455"/>
                  </a:cubicBezTo>
                  <a:cubicBezTo>
                    <a:pt x="549866" y="38473"/>
                    <a:pt x="558303" y="58843"/>
                    <a:pt x="558303" y="80081"/>
                  </a:cubicBezTo>
                  <a:lnTo>
                    <a:pt x="558303" y="181278"/>
                  </a:lnTo>
                  <a:cubicBezTo>
                    <a:pt x="558303" y="202517"/>
                    <a:pt x="549866" y="222886"/>
                    <a:pt x="534848" y="237904"/>
                  </a:cubicBezTo>
                  <a:cubicBezTo>
                    <a:pt x="519830" y="252922"/>
                    <a:pt x="499461" y="261360"/>
                    <a:pt x="478222" y="261360"/>
                  </a:cubicBezTo>
                  <a:lnTo>
                    <a:pt x="80081" y="261360"/>
                  </a:lnTo>
                  <a:cubicBezTo>
                    <a:pt x="58843" y="261360"/>
                    <a:pt x="38473" y="252922"/>
                    <a:pt x="23455" y="237904"/>
                  </a:cubicBezTo>
                  <a:cubicBezTo>
                    <a:pt x="8437" y="222886"/>
                    <a:pt x="0" y="202517"/>
                    <a:pt x="0" y="181278"/>
                  </a:cubicBezTo>
                  <a:lnTo>
                    <a:pt x="0" y="80081"/>
                  </a:lnTo>
                  <a:cubicBezTo>
                    <a:pt x="0" y="58843"/>
                    <a:pt x="8437" y="38473"/>
                    <a:pt x="23455" y="23455"/>
                  </a:cubicBezTo>
                  <a:cubicBezTo>
                    <a:pt x="38473" y="8437"/>
                    <a:pt x="58843" y="0"/>
                    <a:pt x="80081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8303" cy="29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1027440"/>
            <a:ext cx="10781358" cy="1414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1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DETAIL PERHITUNGAN: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1017" y="3208452"/>
            <a:ext cx="6891916" cy="654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1: IF Demand Turun AND Stock Sedikit THEN Production Bertambah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0.25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0.78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0.25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3500.00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μ=0.25,z=3500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2: IF Demand Turun AND Stock Sedang THEN Production Berkurang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0.25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0.44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0.25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6500.00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μ=0.25,z=6500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82979" y="3227706"/>
            <a:ext cx="6891916" cy="347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3: IF Demand Turun AND Stock Banyak THEN Production Berkurang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0.25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0.22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0.22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6666.67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μ=0.22,z=6666.67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6485894" y="1668814"/>
            <a:ext cx="773406" cy="77340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62149">
            <a:off x="5195129" y="-8300839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3678640" y="6388577"/>
            <a:ext cx="8955616" cy="895561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9951" y="2940006"/>
            <a:ext cx="7734049" cy="6806193"/>
            <a:chOff x="0" y="0"/>
            <a:chExt cx="558303" cy="4913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8303" cy="491323"/>
            </a:xfrm>
            <a:custGeom>
              <a:avLst/>
              <a:gdLst/>
              <a:ahLst/>
              <a:cxnLst/>
              <a:rect l="l" t="t" r="r" b="b"/>
              <a:pathLst>
                <a:path w="558303" h="491323">
                  <a:moveTo>
                    <a:pt x="80081" y="0"/>
                  </a:moveTo>
                  <a:lnTo>
                    <a:pt x="478222" y="0"/>
                  </a:lnTo>
                  <a:cubicBezTo>
                    <a:pt x="499461" y="0"/>
                    <a:pt x="519830" y="8437"/>
                    <a:pt x="534848" y="23455"/>
                  </a:cubicBezTo>
                  <a:cubicBezTo>
                    <a:pt x="549866" y="38473"/>
                    <a:pt x="558303" y="58843"/>
                    <a:pt x="558303" y="80081"/>
                  </a:cubicBezTo>
                  <a:lnTo>
                    <a:pt x="558303" y="411242"/>
                  </a:lnTo>
                  <a:cubicBezTo>
                    <a:pt x="558303" y="455470"/>
                    <a:pt x="522449" y="491323"/>
                    <a:pt x="478222" y="491323"/>
                  </a:cubicBezTo>
                  <a:lnTo>
                    <a:pt x="80081" y="491323"/>
                  </a:lnTo>
                  <a:cubicBezTo>
                    <a:pt x="58843" y="491323"/>
                    <a:pt x="38473" y="482886"/>
                    <a:pt x="23455" y="467868"/>
                  </a:cubicBezTo>
                  <a:cubicBezTo>
                    <a:pt x="8437" y="452850"/>
                    <a:pt x="0" y="432481"/>
                    <a:pt x="0" y="411242"/>
                  </a:cubicBezTo>
                  <a:lnTo>
                    <a:pt x="0" y="80081"/>
                  </a:lnTo>
                  <a:cubicBezTo>
                    <a:pt x="0" y="58843"/>
                    <a:pt x="8437" y="38473"/>
                    <a:pt x="23455" y="23455"/>
                  </a:cubicBezTo>
                  <a:cubicBezTo>
                    <a:pt x="38473" y="8437"/>
                    <a:pt x="58843" y="0"/>
                    <a:pt x="80081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58303" cy="529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2768021"/>
            <a:ext cx="7734049" cy="3620556"/>
            <a:chOff x="0" y="0"/>
            <a:chExt cx="558303" cy="2613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8303" cy="261360"/>
            </a:xfrm>
            <a:custGeom>
              <a:avLst/>
              <a:gdLst/>
              <a:ahLst/>
              <a:cxnLst/>
              <a:rect l="l" t="t" r="r" b="b"/>
              <a:pathLst>
                <a:path w="558303" h="261360">
                  <a:moveTo>
                    <a:pt x="80081" y="0"/>
                  </a:moveTo>
                  <a:lnTo>
                    <a:pt x="478222" y="0"/>
                  </a:lnTo>
                  <a:cubicBezTo>
                    <a:pt x="499461" y="0"/>
                    <a:pt x="519830" y="8437"/>
                    <a:pt x="534848" y="23455"/>
                  </a:cubicBezTo>
                  <a:cubicBezTo>
                    <a:pt x="549866" y="38473"/>
                    <a:pt x="558303" y="58843"/>
                    <a:pt x="558303" y="80081"/>
                  </a:cubicBezTo>
                  <a:lnTo>
                    <a:pt x="558303" y="181278"/>
                  </a:lnTo>
                  <a:cubicBezTo>
                    <a:pt x="558303" y="202517"/>
                    <a:pt x="549866" y="222886"/>
                    <a:pt x="534848" y="237904"/>
                  </a:cubicBezTo>
                  <a:cubicBezTo>
                    <a:pt x="519830" y="252922"/>
                    <a:pt x="499461" y="261360"/>
                    <a:pt x="478222" y="261360"/>
                  </a:cubicBezTo>
                  <a:lnTo>
                    <a:pt x="80081" y="261360"/>
                  </a:lnTo>
                  <a:cubicBezTo>
                    <a:pt x="58843" y="261360"/>
                    <a:pt x="38473" y="252922"/>
                    <a:pt x="23455" y="237904"/>
                  </a:cubicBezTo>
                  <a:cubicBezTo>
                    <a:pt x="8437" y="222886"/>
                    <a:pt x="0" y="202517"/>
                    <a:pt x="0" y="181278"/>
                  </a:cubicBezTo>
                  <a:lnTo>
                    <a:pt x="0" y="80081"/>
                  </a:lnTo>
                  <a:cubicBezTo>
                    <a:pt x="0" y="58843"/>
                    <a:pt x="8437" y="38473"/>
                    <a:pt x="23455" y="23455"/>
                  </a:cubicBezTo>
                  <a:cubicBezTo>
                    <a:pt x="38473" y="8437"/>
                    <a:pt x="58843" y="0"/>
                    <a:pt x="80081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8303" cy="29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1027440"/>
            <a:ext cx="10781358" cy="1414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1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DETAIL PERHITUNGAN: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1017" y="3208452"/>
            <a:ext cx="6891916" cy="654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4: IF Demand Tetap AND Stock Sedikit THEN Production Bertambah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0.50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0.78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0.50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5000.00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μ=0.50,z=5000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5: IF Demand Tetap AND Stock Sedang THEN Production Berkurang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0.50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0.44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0.44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5333.33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μ=0.44,z=5333.33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82979" y="3227706"/>
            <a:ext cx="6891916" cy="347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6: IF Demand Tetap AND Stock Banyak THEN Production Berkurang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0.50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0.22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0.22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6666.67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μ=0.22,z=6666.67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6485894" y="1668814"/>
            <a:ext cx="773406" cy="77340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62149">
            <a:off x="5195129" y="-8300839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3678640" y="6388577"/>
            <a:ext cx="8955616" cy="895561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9951" y="2940006"/>
            <a:ext cx="7734049" cy="6815296"/>
            <a:chOff x="0" y="0"/>
            <a:chExt cx="558303" cy="4919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8303" cy="491980"/>
            </a:xfrm>
            <a:custGeom>
              <a:avLst/>
              <a:gdLst/>
              <a:ahLst/>
              <a:cxnLst/>
              <a:rect l="l" t="t" r="r" b="b"/>
              <a:pathLst>
                <a:path w="558303" h="491980">
                  <a:moveTo>
                    <a:pt x="80081" y="0"/>
                  </a:moveTo>
                  <a:lnTo>
                    <a:pt x="478222" y="0"/>
                  </a:lnTo>
                  <a:cubicBezTo>
                    <a:pt x="499461" y="0"/>
                    <a:pt x="519830" y="8437"/>
                    <a:pt x="534848" y="23455"/>
                  </a:cubicBezTo>
                  <a:cubicBezTo>
                    <a:pt x="549866" y="38473"/>
                    <a:pt x="558303" y="58843"/>
                    <a:pt x="558303" y="80081"/>
                  </a:cubicBezTo>
                  <a:lnTo>
                    <a:pt x="558303" y="411899"/>
                  </a:lnTo>
                  <a:cubicBezTo>
                    <a:pt x="558303" y="433138"/>
                    <a:pt x="549866" y="453507"/>
                    <a:pt x="534848" y="468525"/>
                  </a:cubicBezTo>
                  <a:cubicBezTo>
                    <a:pt x="519830" y="483543"/>
                    <a:pt x="499461" y="491980"/>
                    <a:pt x="478222" y="491980"/>
                  </a:cubicBezTo>
                  <a:lnTo>
                    <a:pt x="80081" y="491980"/>
                  </a:lnTo>
                  <a:cubicBezTo>
                    <a:pt x="58843" y="491980"/>
                    <a:pt x="38473" y="483543"/>
                    <a:pt x="23455" y="468525"/>
                  </a:cubicBezTo>
                  <a:cubicBezTo>
                    <a:pt x="8437" y="453507"/>
                    <a:pt x="0" y="433138"/>
                    <a:pt x="0" y="411899"/>
                  </a:cubicBezTo>
                  <a:lnTo>
                    <a:pt x="0" y="80081"/>
                  </a:lnTo>
                  <a:cubicBezTo>
                    <a:pt x="0" y="58843"/>
                    <a:pt x="8437" y="38473"/>
                    <a:pt x="23455" y="23455"/>
                  </a:cubicBezTo>
                  <a:cubicBezTo>
                    <a:pt x="38473" y="8437"/>
                    <a:pt x="58843" y="0"/>
                    <a:pt x="80081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58303" cy="530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2768021"/>
            <a:ext cx="7734049" cy="3620556"/>
            <a:chOff x="0" y="0"/>
            <a:chExt cx="558303" cy="2613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8303" cy="261360"/>
            </a:xfrm>
            <a:custGeom>
              <a:avLst/>
              <a:gdLst/>
              <a:ahLst/>
              <a:cxnLst/>
              <a:rect l="l" t="t" r="r" b="b"/>
              <a:pathLst>
                <a:path w="558303" h="261360">
                  <a:moveTo>
                    <a:pt x="80081" y="0"/>
                  </a:moveTo>
                  <a:lnTo>
                    <a:pt x="478222" y="0"/>
                  </a:lnTo>
                  <a:cubicBezTo>
                    <a:pt x="499461" y="0"/>
                    <a:pt x="519830" y="8437"/>
                    <a:pt x="534848" y="23455"/>
                  </a:cubicBezTo>
                  <a:cubicBezTo>
                    <a:pt x="549866" y="38473"/>
                    <a:pt x="558303" y="58843"/>
                    <a:pt x="558303" y="80081"/>
                  </a:cubicBezTo>
                  <a:lnTo>
                    <a:pt x="558303" y="181278"/>
                  </a:lnTo>
                  <a:cubicBezTo>
                    <a:pt x="558303" y="202517"/>
                    <a:pt x="549866" y="222886"/>
                    <a:pt x="534848" y="237904"/>
                  </a:cubicBezTo>
                  <a:cubicBezTo>
                    <a:pt x="519830" y="252922"/>
                    <a:pt x="499461" y="261360"/>
                    <a:pt x="478222" y="261360"/>
                  </a:cubicBezTo>
                  <a:lnTo>
                    <a:pt x="80081" y="261360"/>
                  </a:lnTo>
                  <a:cubicBezTo>
                    <a:pt x="58843" y="261360"/>
                    <a:pt x="38473" y="252922"/>
                    <a:pt x="23455" y="237904"/>
                  </a:cubicBezTo>
                  <a:cubicBezTo>
                    <a:pt x="8437" y="222886"/>
                    <a:pt x="0" y="202517"/>
                    <a:pt x="0" y="181278"/>
                  </a:cubicBezTo>
                  <a:lnTo>
                    <a:pt x="0" y="80081"/>
                  </a:lnTo>
                  <a:cubicBezTo>
                    <a:pt x="0" y="58843"/>
                    <a:pt x="8437" y="38473"/>
                    <a:pt x="23455" y="23455"/>
                  </a:cubicBezTo>
                  <a:cubicBezTo>
                    <a:pt x="38473" y="8437"/>
                    <a:pt x="58843" y="0"/>
                    <a:pt x="80081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8303" cy="29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1027440"/>
            <a:ext cx="10781358" cy="1414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1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DETAIL PERHITUNGAN: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1017" y="3208452"/>
            <a:ext cx="6891916" cy="654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7: IF Demand Naik AND Stock Sedikit THEN Production Bertambah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0.75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0.78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0.75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6500.00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μ=0.75,z=6500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8: IF Demand Naik AND Stock Sedang THEN Production Bertambah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0.75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0.44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0.44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4666.67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μ=0.44,z=4666.67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82979" y="3227706"/>
            <a:ext cx="6891916" cy="347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 9: IF Demand Naik AND Stock Banyak THEN Production Berkurang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Demand = 0.75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Stock = 0.22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Output (Min) = 0.22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Defuzzifikasi = 6666.67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μ=0.22,z=6666.67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6485894" y="1668814"/>
            <a:ext cx="773406" cy="77340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62149">
            <a:off x="5195129" y="-8300839"/>
            <a:ext cx="19453940" cy="12304617"/>
          </a:xfrm>
          <a:custGeom>
            <a:avLst/>
            <a:gdLst/>
            <a:ahLst/>
            <a:cxnLst/>
            <a:rect l="l" t="t" r="r" b="b"/>
            <a:pathLst>
              <a:path w="19453940" h="12304617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3678640" y="6388577"/>
            <a:ext cx="8955616" cy="895561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831017" y="3917773"/>
            <a:ext cx="9250564" cy="5598117"/>
            <a:chOff x="0" y="0"/>
            <a:chExt cx="667777" cy="4041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7777" cy="404115"/>
            </a:xfrm>
            <a:custGeom>
              <a:avLst/>
              <a:gdLst/>
              <a:ahLst/>
              <a:cxnLst/>
              <a:rect l="l" t="t" r="r" b="b"/>
              <a:pathLst>
                <a:path w="667777" h="404115">
                  <a:moveTo>
                    <a:pt x="66953" y="0"/>
                  </a:moveTo>
                  <a:lnTo>
                    <a:pt x="600824" y="0"/>
                  </a:lnTo>
                  <a:cubicBezTo>
                    <a:pt x="618581" y="0"/>
                    <a:pt x="635611" y="7054"/>
                    <a:pt x="648167" y="19610"/>
                  </a:cubicBezTo>
                  <a:cubicBezTo>
                    <a:pt x="660723" y="32166"/>
                    <a:pt x="667777" y="49196"/>
                    <a:pt x="667777" y="66953"/>
                  </a:cubicBezTo>
                  <a:lnTo>
                    <a:pt x="667777" y="337162"/>
                  </a:lnTo>
                  <a:cubicBezTo>
                    <a:pt x="667777" y="354919"/>
                    <a:pt x="660723" y="371949"/>
                    <a:pt x="648167" y="384505"/>
                  </a:cubicBezTo>
                  <a:cubicBezTo>
                    <a:pt x="635611" y="397061"/>
                    <a:pt x="618581" y="404115"/>
                    <a:pt x="600824" y="404115"/>
                  </a:cubicBezTo>
                  <a:lnTo>
                    <a:pt x="66953" y="404115"/>
                  </a:lnTo>
                  <a:cubicBezTo>
                    <a:pt x="49196" y="404115"/>
                    <a:pt x="32166" y="397061"/>
                    <a:pt x="19610" y="384505"/>
                  </a:cubicBezTo>
                  <a:cubicBezTo>
                    <a:pt x="7054" y="371949"/>
                    <a:pt x="0" y="354919"/>
                    <a:pt x="0" y="337162"/>
                  </a:cubicBezTo>
                  <a:lnTo>
                    <a:pt x="0" y="66953"/>
                  </a:lnTo>
                  <a:cubicBezTo>
                    <a:pt x="0" y="49196"/>
                    <a:pt x="7054" y="32166"/>
                    <a:pt x="19610" y="19610"/>
                  </a:cubicBezTo>
                  <a:cubicBezTo>
                    <a:pt x="32166" y="7054"/>
                    <a:pt x="49196" y="0"/>
                    <a:pt x="66953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67777" cy="442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1027440"/>
            <a:ext cx="16230600" cy="251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1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PERHITUNGAN DEFUZZIFIKASI (CENTROID):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485894" y="1668814"/>
            <a:ext cx="773406" cy="77340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831017" y="3917773"/>
            <a:ext cx="9250564" cy="2694024"/>
          </a:xfrm>
          <a:custGeom>
            <a:avLst/>
            <a:gdLst/>
            <a:ahLst/>
            <a:cxnLst/>
            <a:rect l="l" t="t" r="r" b="b"/>
            <a:pathLst>
              <a:path w="9250564" h="2694024">
                <a:moveTo>
                  <a:pt x="0" y="0"/>
                </a:moveTo>
                <a:lnTo>
                  <a:pt x="9250564" y="0"/>
                </a:lnTo>
                <a:lnTo>
                  <a:pt x="9250564" y="2694023"/>
                </a:lnTo>
                <a:lnTo>
                  <a:pt x="0" y="2694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061327" y="5447855"/>
            <a:ext cx="9250564" cy="4237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77"/>
              </a:lnSpc>
            </a:pPr>
            <a:endParaRPr dirty="0"/>
          </a:p>
          <a:p>
            <a:pPr algn="just">
              <a:lnSpc>
                <a:spcPts val="5677"/>
              </a:lnSpc>
            </a:pPr>
            <a:endParaRPr dirty="0"/>
          </a:p>
          <a:p>
            <a:pPr algn="just">
              <a:lnSpc>
                <a:spcPts val="5677"/>
              </a:lnSpc>
            </a:pPr>
            <a:r>
              <a:rPr lang="en-US" sz="4055" dirty="0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Nilai </a:t>
            </a:r>
            <a:r>
              <a:rPr lang="en-US" sz="4055" dirty="0" err="1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Produksi</a:t>
            </a:r>
            <a:r>
              <a:rPr lang="en-US" sz="4055" dirty="0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 yang </a:t>
            </a:r>
            <a:r>
              <a:rPr lang="en-US" sz="4055" dirty="0" err="1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Disarankan</a:t>
            </a:r>
            <a:r>
              <a:rPr lang="en-US" sz="4055" dirty="0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:</a:t>
            </a:r>
          </a:p>
          <a:p>
            <a:pPr algn="just">
              <a:lnSpc>
                <a:spcPts val="5677"/>
              </a:lnSpc>
            </a:pPr>
            <a:r>
              <a:rPr lang="en-US" sz="4055" dirty="0" err="1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Produksi</a:t>
            </a:r>
            <a:r>
              <a:rPr lang="en-US" sz="4055" dirty="0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 = 5676 unit</a:t>
            </a:r>
          </a:p>
          <a:p>
            <a:pPr algn="just">
              <a:lnSpc>
                <a:spcPts val="5677"/>
              </a:lnSpc>
            </a:pPr>
            <a:endParaRPr lang="en-US" sz="4055" dirty="0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  <a:p>
            <a:pPr algn="just">
              <a:lnSpc>
                <a:spcPts val="5677"/>
              </a:lnSpc>
            </a:pPr>
            <a:endParaRPr lang="en-US" sz="4055" dirty="0">
              <a:solidFill>
                <a:srgbClr val="39495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491</Words>
  <Application>Microsoft Office PowerPoint</Application>
  <PresentationFormat>Custom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Muli Bold</vt:lpstr>
      <vt:lpstr>Calibri</vt:lpstr>
      <vt:lpstr>Arial</vt:lpstr>
      <vt:lpstr>Muli Italics</vt:lpstr>
      <vt:lpstr>Thicker Bold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Pink Purple And Yellow 3D Illustration Educational Technology Solutions Prresentation</dc:title>
  <dc:creator>Adielz PC</dc:creator>
  <cp:lastModifiedBy>Adielz PC</cp:lastModifiedBy>
  <cp:revision>3</cp:revision>
  <dcterms:created xsi:type="dcterms:W3CDTF">2006-08-16T00:00:00Z</dcterms:created>
  <dcterms:modified xsi:type="dcterms:W3CDTF">2024-12-15T17:16:19Z</dcterms:modified>
  <dc:identifier>DAGZYOv692I</dc:identifier>
</cp:coreProperties>
</file>