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hicker Bold" charset="1" panose="00000800000000000000"/>
      <p:regular r:id="rId12"/>
    </p:embeddedFont>
    <p:embeddedFont>
      <p:font typeface="Muli Italics" charset="1" panose="00000500000000000000"/>
      <p:regular r:id="rId13"/>
    </p:embeddedFont>
    <p:embeddedFont>
      <p:font typeface="Muli Bold" charset="1" panose="00000800000000000000"/>
      <p:regular r:id="rId14"/>
    </p:embeddedFont>
    <p:embeddedFont>
      <p:font typeface="Muli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5940" y="-870845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60813" y="6230981"/>
            <a:ext cx="6062216" cy="6054638"/>
          </a:xfrm>
          <a:custGeom>
            <a:avLst/>
            <a:gdLst/>
            <a:ahLst/>
            <a:cxnLst/>
            <a:rect r="r" b="b" t="t" l="l"/>
            <a:pathLst>
              <a:path h="6054638" w="6062216">
                <a:moveTo>
                  <a:pt x="0" y="0"/>
                </a:moveTo>
                <a:lnTo>
                  <a:pt x="6062216" y="0"/>
                </a:lnTo>
                <a:lnTo>
                  <a:pt x="6062216" y="6054638"/>
                </a:lnTo>
                <a:lnTo>
                  <a:pt x="0" y="605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38353" y="5334434"/>
            <a:ext cx="7734049" cy="2163766"/>
            <a:chOff x="0" y="0"/>
            <a:chExt cx="558303" cy="1561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8303" cy="156197"/>
            </a:xfrm>
            <a:custGeom>
              <a:avLst/>
              <a:gdLst/>
              <a:ahLst/>
              <a:cxnLst/>
              <a:rect r="r" b="b" t="t" l="l"/>
              <a:pathLst>
                <a:path h="156197" w="558303">
                  <a:moveTo>
                    <a:pt x="78099" y="0"/>
                  </a:moveTo>
                  <a:lnTo>
                    <a:pt x="480204" y="0"/>
                  </a:lnTo>
                  <a:cubicBezTo>
                    <a:pt x="523337" y="0"/>
                    <a:pt x="558303" y="34966"/>
                    <a:pt x="558303" y="78099"/>
                  </a:cubicBezTo>
                  <a:lnTo>
                    <a:pt x="558303" y="78099"/>
                  </a:lnTo>
                  <a:cubicBezTo>
                    <a:pt x="558303" y="121231"/>
                    <a:pt x="523337" y="156197"/>
                    <a:pt x="480204" y="156197"/>
                  </a:cubicBezTo>
                  <a:lnTo>
                    <a:pt x="78099" y="156197"/>
                  </a:lnTo>
                  <a:cubicBezTo>
                    <a:pt x="34966" y="156197"/>
                    <a:pt x="0" y="121231"/>
                    <a:pt x="0" y="78099"/>
                  </a:cubicBezTo>
                  <a:lnTo>
                    <a:pt x="0" y="78099"/>
                  </a:lnTo>
                  <a:cubicBezTo>
                    <a:pt x="0" y="34966"/>
                    <a:pt x="34966" y="0"/>
                    <a:pt x="78099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58303" cy="194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438353" y="7759616"/>
            <a:ext cx="7734049" cy="829753"/>
            <a:chOff x="0" y="0"/>
            <a:chExt cx="558303" cy="598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8303" cy="59898"/>
            </a:xfrm>
            <a:custGeom>
              <a:avLst/>
              <a:gdLst/>
              <a:ahLst/>
              <a:cxnLst/>
              <a:rect r="r" b="b" t="t" l="l"/>
              <a:pathLst>
                <a:path h="59898" w="558303">
                  <a:moveTo>
                    <a:pt x="29949" y="0"/>
                  </a:moveTo>
                  <a:lnTo>
                    <a:pt x="528354" y="0"/>
                  </a:lnTo>
                  <a:cubicBezTo>
                    <a:pt x="544894" y="0"/>
                    <a:pt x="558303" y="13409"/>
                    <a:pt x="558303" y="29949"/>
                  </a:cubicBezTo>
                  <a:lnTo>
                    <a:pt x="558303" y="29949"/>
                  </a:lnTo>
                  <a:cubicBezTo>
                    <a:pt x="558303" y="37892"/>
                    <a:pt x="555148" y="45510"/>
                    <a:pt x="549531" y="51126"/>
                  </a:cubicBezTo>
                  <a:cubicBezTo>
                    <a:pt x="543915" y="56743"/>
                    <a:pt x="536297" y="59898"/>
                    <a:pt x="528354" y="59898"/>
                  </a:cubicBezTo>
                  <a:lnTo>
                    <a:pt x="29949" y="59898"/>
                  </a:lnTo>
                  <a:cubicBezTo>
                    <a:pt x="13409" y="59898"/>
                    <a:pt x="0" y="46489"/>
                    <a:pt x="0" y="29949"/>
                  </a:cubicBezTo>
                  <a:lnTo>
                    <a:pt x="0" y="29949"/>
                  </a:lnTo>
                  <a:cubicBezTo>
                    <a:pt x="0" y="13409"/>
                    <a:pt x="13409" y="0"/>
                    <a:pt x="29949" y="0"/>
                  </a:cubicBezTo>
                  <a:close/>
                </a:path>
              </a:pathLst>
            </a:custGeom>
            <a:solidFill>
              <a:srgbClr val="F2E3A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8303" cy="9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105901" y="3413725"/>
            <a:ext cx="3846224" cy="3841417"/>
          </a:xfrm>
          <a:custGeom>
            <a:avLst/>
            <a:gdLst/>
            <a:ahLst/>
            <a:cxnLst/>
            <a:rect r="r" b="b" t="t" l="l"/>
            <a:pathLst>
              <a:path h="3841417" w="3846224">
                <a:moveTo>
                  <a:pt x="0" y="0"/>
                </a:moveTo>
                <a:lnTo>
                  <a:pt x="3846224" y="0"/>
                </a:lnTo>
                <a:lnTo>
                  <a:pt x="3846224" y="3841417"/>
                </a:lnTo>
                <a:lnTo>
                  <a:pt x="0" y="3841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6103523" y="1373087"/>
            <a:ext cx="805183" cy="804177"/>
          </a:xfrm>
          <a:custGeom>
            <a:avLst/>
            <a:gdLst/>
            <a:ahLst/>
            <a:cxnLst/>
            <a:rect r="r" b="b" t="t" l="l"/>
            <a:pathLst>
              <a:path h="804177" w="805183">
                <a:moveTo>
                  <a:pt x="0" y="0"/>
                </a:moveTo>
                <a:lnTo>
                  <a:pt x="805183" y="0"/>
                </a:lnTo>
                <a:lnTo>
                  <a:pt x="805183" y="804177"/>
                </a:lnTo>
                <a:lnTo>
                  <a:pt x="0" y="80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68019" y="9258300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38353" y="1489810"/>
            <a:ext cx="6705647" cy="3605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METODE FUZZY TSUKAMOTO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76735" y="5741679"/>
            <a:ext cx="6457284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i="true">
                <a:solidFill>
                  <a:srgbClr val="566877"/>
                </a:solidFill>
                <a:latin typeface="Muli Italics"/>
                <a:ea typeface="Muli Italics"/>
                <a:cs typeface="Muli Italics"/>
                <a:sym typeface="Muli Italics"/>
              </a:rPr>
              <a:t>AHMAD FAHMI ABDILLAH</a:t>
            </a:r>
          </a:p>
          <a:p>
            <a:pPr algn="l">
              <a:lnSpc>
                <a:spcPts val="3600"/>
              </a:lnSpc>
            </a:pPr>
            <a:r>
              <a:rPr lang="en-US" sz="3000" i="true">
                <a:solidFill>
                  <a:srgbClr val="566877"/>
                </a:solidFill>
                <a:latin typeface="Muli Italics"/>
                <a:ea typeface="Muli Italics"/>
                <a:cs typeface="Muli Italics"/>
                <a:sym typeface="Muli Italics"/>
              </a:rPr>
              <a:t>221011400489</a:t>
            </a:r>
          </a:p>
          <a:p>
            <a:pPr algn="l">
              <a:lnSpc>
                <a:spcPts val="3600"/>
              </a:lnSpc>
            </a:pPr>
            <a:r>
              <a:rPr lang="en-US" sz="3000" i="true">
                <a:solidFill>
                  <a:srgbClr val="566877"/>
                </a:solidFill>
                <a:latin typeface="Muli Italics"/>
                <a:ea typeface="Muli Italics"/>
                <a:cs typeface="Muli Italics"/>
                <a:sym typeface="Muli Italics"/>
              </a:rPr>
              <a:t>05TPLM006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0903281" y="-216368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8936" y="-5104722"/>
            <a:ext cx="6972664" cy="6963948"/>
          </a:xfrm>
          <a:custGeom>
            <a:avLst/>
            <a:gdLst/>
            <a:ahLst/>
            <a:cxnLst/>
            <a:rect r="r" b="b" t="t" l="l"/>
            <a:pathLst>
              <a:path h="6963948" w="6972664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2513294" y="8623333"/>
            <a:ext cx="6972664" cy="6963948"/>
          </a:xfrm>
          <a:custGeom>
            <a:avLst/>
            <a:gdLst/>
            <a:ahLst/>
            <a:cxnLst/>
            <a:rect r="r" b="b" t="t" l="l"/>
            <a:pathLst>
              <a:path h="6963948" w="6972664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954122"/>
            <a:ext cx="6378755" cy="63787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428251" y="1028700"/>
            <a:ext cx="831049" cy="830526"/>
          </a:xfrm>
          <a:custGeom>
            <a:avLst/>
            <a:gdLst/>
            <a:ahLst/>
            <a:cxnLst/>
            <a:rect r="r" b="b" t="t" l="l"/>
            <a:pathLst>
              <a:path h="830526" w="831049">
                <a:moveTo>
                  <a:pt x="0" y="0"/>
                </a:moveTo>
                <a:lnTo>
                  <a:pt x="831049" y="0"/>
                </a:lnTo>
                <a:lnTo>
                  <a:pt x="831049" y="830526"/>
                </a:lnTo>
                <a:lnTo>
                  <a:pt x="0" y="83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65940" y="9258300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8204" y="3563584"/>
            <a:ext cx="5619747" cy="326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b="true" sz="5349">
                <a:solidFill>
                  <a:srgbClr val="FFFFFF"/>
                </a:solidFill>
                <a:latin typeface="Thicker Bold"/>
                <a:ea typeface="Thicker Bold"/>
                <a:cs typeface="Thicker Bold"/>
                <a:sym typeface="Thicker Bold"/>
              </a:rPr>
              <a:t>CONTOH PENGHITUNGAN MANUAL FUZZY LOGIC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03482" y="4427781"/>
            <a:ext cx="9555818" cy="226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</a:pPr>
            <a:r>
              <a:rPr lang="en-US" b="true" sz="3710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KONDISI AWAL:</a:t>
            </a:r>
          </a:p>
          <a:p>
            <a:pPr algn="ctr" marL="801112" indent="-400556" lvl="1">
              <a:lnSpc>
                <a:spcPts val="4452"/>
              </a:lnSpc>
              <a:buFont typeface="Arial"/>
              <a:buChar char="•"/>
            </a:pPr>
            <a:r>
              <a:rPr lang="en-US" b="true" sz="3710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Permintaan (Demand) = 4</a:t>
            </a:r>
            <a:r>
              <a:rPr lang="en-US" b="true" sz="3710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000 UNIT</a:t>
            </a:r>
          </a:p>
          <a:p>
            <a:pPr algn="ctr" marL="801112" indent="-400556" lvl="1">
              <a:lnSpc>
                <a:spcPts val="4452"/>
              </a:lnSpc>
              <a:buFont typeface="Arial"/>
              <a:buChar char="•"/>
            </a:pPr>
            <a:r>
              <a:rPr lang="en-US" b="true" sz="3710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PERSEDIAAN (STOCK) = 300 UNIT</a:t>
            </a:r>
          </a:p>
          <a:p>
            <a:pPr algn="ctr">
              <a:lnSpc>
                <a:spcPts val="445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0903281" y="-216368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8936" y="-5104722"/>
            <a:ext cx="6972664" cy="6963948"/>
          </a:xfrm>
          <a:custGeom>
            <a:avLst/>
            <a:gdLst/>
            <a:ahLst/>
            <a:cxnLst/>
            <a:rect r="r" b="b" t="t" l="l"/>
            <a:pathLst>
              <a:path h="6963948" w="6972664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98757" y="2763454"/>
            <a:ext cx="4760092" cy="476009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428251" y="1028700"/>
            <a:ext cx="831049" cy="830526"/>
          </a:xfrm>
          <a:custGeom>
            <a:avLst/>
            <a:gdLst/>
            <a:ahLst/>
            <a:cxnLst/>
            <a:rect r="r" b="b" t="t" l="l"/>
            <a:pathLst>
              <a:path h="830526" w="831049">
                <a:moveTo>
                  <a:pt x="0" y="0"/>
                </a:moveTo>
                <a:lnTo>
                  <a:pt x="831049" y="0"/>
                </a:lnTo>
                <a:lnTo>
                  <a:pt x="831049" y="830526"/>
                </a:lnTo>
                <a:lnTo>
                  <a:pt x="0" y="83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5940" y="9258300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81959" y="4509317"/>
            <a:ext cx="4193688" cy="130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1"/>
              </a:lnSpc>
            </a:pPr>
            <a:r>
              <a:rPr lang="en-US" b="true" sz="3991">
                <a:solidFill>
                  <a:srgbClr val="FFFFFF"/>
                </a:solidFill>
                <a:latin typeface="Thicker Bold"/>
                <a:ea typeface="Thicker Bold"/>
                <a:cs typeface="Thicker Bold"/>
                <a:sym typeface="Thicker Bold"/>
              </a:rPr>
              <a:t>ATURAN YANG DIGUNAKAN: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72705" y="1405863"/>
            <a:ext cx="9471071" cy="8737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7568" indent="-268784" lvl="1">
              <a:lnSpc>
                <a:spcPts val="3485"/>
              </a:lnSpc>
              <a:buAutoNum type="arabicPeriod" startAt="1"/>
            </a:pPr>
            <a:r>
              <a:rPr lang="en-US" b="true" sz="248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IJika Permintaan Turun dan Persediaan Sedikit maka produksi Bertambah</a:t>
            </a:r>
          </a:p>
          <a:p>
            <a:pPr algn="l" marL="537568" indent="-268784" lvl="1">
              <a:lnSpc>
                <a:spcPts val="3485"/>
              </a:lnSpc>
              <a:buAutoNum type="arabicPeriod" startAt="1"/>
            </a:pPr>
            <a:r>
              <a:rPr lang="en-US" b="true" sz="248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Turun dan Persediaan Sedang maka produksi Berkurang</a:t>
            </a:r>
          </a:p>
          <a:p>
            <a:pPr algn="l" marL="537568" indent="-268784" lvl="1">
              <a:lnSpc>
                <a:spcPts val="3485"/>
              </a:lnSpc>
              <a:buAutoNum type="arabicPeriod" startAt="1"/>
            </a:pPr>
            <a:r>
              <a:rPr lang="en-US" b="true" sz="248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Turun dan Persediaan Banyak maka produksi Berkurang</a:t>
            </a:r>
          </a:p>
          <a:p>
            <a:pPr algn="l" marL="537568" indent="-268784" lvl="1">
              <a:lnSpc>
                <a:spcPts val="3485"/>
              </a:lnSpc>
              <a:buAutoNum type="arabicPeriod" startAt="1"/>
            </a:pPr>
            <a:r>
              <a:rPr lang="en-US" b="true" sz="248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Tetap dan Persediaan Sedikit maka produksi Bertambah</a:t>
            </a:r>
          </a:p>
          <a:p>
            <a:pPr algn="l" marL="537568" indent="-268784" lvl="1">
              <a:lnSpc>
                <a:spcPts val="3485"/>
              </a:lnSpc>
              <a:buAutoNum type="arabicPeriod" startAt="1"/>
            </a:pPr>
            <a:r>
              <a:rPr lang="en-US" b="true" sz="248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Tetap dan Persediaan Sedang maka produksi Berkurang</a:t>
            </a:r>
          </a:p>
          <a:p>
            <a:pPr algn="l" marL="537568" indent="-268784" lvl="1">
              <a:lnSpc>
                <a:spcPts val="3485"/>
              </a:lnSpc>
              <a:buAutoNum type="arabicPeriod" startAt="1"/>
            </a:pPr>
            <a:r>
              <a:rPr lang="en-US" b="true" sz="248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Tetap dan Persediaan Banyak maka produksi Berkurang</a:t>
            </a:r>
          </a:p>
          <a:p>
            <a:pPr algn="l" marL="537568" indent="-268784" lvl="1">
              <a:lnSpc>
                <a:spcPts val="3485"/>
              </a:lnSpc>
              <a:buAutoNum type="arabicPeriod" startAt="1"/>
            </a:pPr>
            <a:r>
              <a:rPr lang="en-US" b="true" sz="248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Naik dan Persediaan Sedikit maka produksi Bertambah</a:t>
            </a:r>
          </a:p>
          <a:p>
            <a:pPr algn="l" marL="537568" indent="-268784" lvl="1">
              <a:lnSpc>
                <a:spcPts val="3485"/>
              </a:lnSpc>
              <a:buAutoNum type="arabicPeriod" startAt="1"/>
            </a:pPr>
            <a:r>
              <a:rPr lang="en-US" b="true" sz="248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Naik dan Persediaan Sedang maka produksi Bertambah</a:t>
            </a:r>
          </a:p>
          <a:p>
            <a:pPr algn="l" marL="537568" indent="-268784" lvl="1">
              <a:lnSpc>
                <a:spcPts val="3485"/>
              </a:lnSpc>
              <a:buAutoNum type="arabicPeriod" startAt="1"/>
            </a:pPr>
            <a:r>
              <a:rPr lang="en-US" b="true" sz="248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Naik dan Persediaan Banyak maka produksi Berkurang</a:t>
            </a:r>
          </a:p>
          <a:p>
            <a:pPr algn="l">
              <a:lnSpc>
                <a:spcPts val="3485"/>
              </a:lnSpc>
            </a:pPr>
          </a:p>
          <a:p>
            <a:pPr algn="l">
              <a:lnSpc>
                <a:spcPts val="348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62149">
            <a:off x="5195129" y="-830083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11024" y="6230981"/>
            <a:ext cx="6062216" cy="6054638"/>
          </a:xfrm>
          <a:custGeom>
            <a:avLst/>
            <a:gdLst/>
            <a:ahLst/>
            <a:cxnLst/>
            <a:rect r="r" b="b" t="t" l="l"/>
            <a:pathLst>
              <a:path h="6054638" w="6062216">
                <a:moveTo>
                  <a:pt x="0" y="0"/>
                </a:moveTo>
                <a:lnTo>
                  <a:pt x="6062216" y="0"/>
                </a:lnTo>
                <a:lnTo>
                  <a:pt x="6062216" y="6054638"/>
                </a:lnTo>
                <a:lnTo>
                  <a:pt x="0" y="605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678640" y="6388577"/>
            <a:ext cx="8955616" cy="89556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09951" y="2394797"/>
            <a:ext cx="12621725" cy="6815296"/>
            <a:chOff x="0" y="0"/>
            <a:chExt cx="911133" cy="4919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1133" cy="491980"/>
            </a:xfrm>
            <a:custGeom>
              <a:avLst/>
              <a:gdLst/>
              <a:ahLst/>
              <a:cxnLst/>
              <a:rect r="r" b="b" t="t" l="l"/>
              <a:pathLst>
                <a:path h="491980" w="911133">
                  <a:moveTo>
                    <a:pt x="49070" y="0"/>
                  </a:moveTo>
                  <a:lnTo>
                    <a:pt x="862063" y="0"/>
                  </a:lnTo>
                  <a:cubicBezTo>
                    <a:pt x="889164" y="0"/>
                    <a:pt x="911133" y="21970"/>
                    <a:pt x="911133" y="49070"/>
                  </a:cubicBezTo>
                  <a:lnTo>
                    <a:pt x="911133" y="442910"/>
                  </a:lnTo>
                  <a:cubicBezTo>
                    <a:pt x="911133" y="470011"/>
                    <a:pt x="889164" y="491980"/>
                    <a:pt x="862063" y="491980"/>
                  </a:cubicBezTo>
                  <a:lnTo>
                    <a:pt x="49070" y="491980"/>
                  </a:lnTo>
                  <a:cubicBezTo>
                    <a:pt x="21970" y="491980"/>
                    <a:pt x="0" y="470011"/>
                    <a:pt x="0" y="442910"/>
                  </a:cubicBezTo>
                  <a:lnTo>
                    <a:pt x="0" y="49070"/>
                  </a:lnTo>
                  <a:cubicBezTo>
                    <a:pt x="0" y="21970"/>
                    <a:pt x="21970" y="0"/>
                    <a:pt x="49070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11133" cy="530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027440"/>
            <a:ext cx="10781358" cy="141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DETAIL PERHITUNGAN: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31017" y="2663243"/>
            <a:ext cx="15041580" cy="567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Detail Aturan Fuzzy: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1: IF Demand Turun AND Stock Sedikit THEN Production Bertambah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Strength = 0.00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Output = 4000.00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2: IF Demand Turun AND Stock Sedang THEN Production Berkurang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Strength = 0.00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Output = 2000.00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3: I</a:t>
            </a: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 Demand Turun AND Stock Banyak THEN Production Berkurang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Strength = 0.00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Output = 2000.00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4: IF </a:t>
            </a: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Demand Tetap AND Stock Sedikit THEN Production Bertambah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Strength = 0.00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Output = 4000.00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485894" y="1668814"/>
            <a:ext cx="773406" cy="77340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62149">
            <a:off x="5195129" y="-830083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11024" y="6230981"/>
            <a:ext cx="6062216" cy="6054638"/>
          </a:xfrm>
          <a:custGeom>
            <a:avLst/>
            <a:gdLst/>
            <a:ahLst/>
            <a:cxnLst/>
            <a:rect r="r" b="b" t="t" l="l"/>
            <a:pathLst>
              <a:path h="6054638" w="6062216">
                <a:moveTo>
                  <a:pt x="0" y="0"/>
                </a:moveTo>
                <a:lnTo>
                  <a:pt x="6062216" y="0"/>
                </a:lnTo>
                <a:lnTo>
                  <a:pt x="6062216" y="6054638"/>
                </a:lnTo>
                <a:lnTo>
                  <a:pt x="0" y="605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678640" y="6388577"/>
            <a:ext cx="8955616" cy="89556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09951" y="2394797"/>
            <a:ext cx="12621725" cy="6815296"/>
            <a:chOff x="0" y="0"/>
            <a:chExt cx="911133" cy="4919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1133" cy="491980"/>
            </a:xfrm>
            <a:custGeom>
              <a:avLst/>
              <a:gdLst/>
              <a:ahLst/>
              <a:cxnLst/>
              <a:rect r="r" b="b" t="t" l="l"/>
              <a:pathLst>
                <a:path h="491980" w="911133">
                  <a:moveTo>
                    <a:pt x="49070" y="0"/>
                  </a:moveTo>
                  <a:lnTo>
                    <a:pt x="862063" y="0"/>
                  </a:lnTo>
                  <a:cubicBezTo>
                    <a:pt x="889164" y="0"/>
                    <a:pt x="911133" y="21970"/>
                    <a:pt x="911133" y="49070"/>
                  </a:cubicBezTo>
                  <a:lnTo>
                    <a:pt x="911133" y="442910"/>
                  </a:lnTo>
                  <a:cubicBezTo>
                    <a:pt x="911133" y="470011"/>
                    <a:pt x="889164" y="491980"/>
                    <a:pt x="862063" y="491980"/>
                  </a:cubicBezTo>
                  <a:lnTo>
                    <a:pt x="49070" y="491980"/>
                  </a:lnTo>
                  <a:cubicBezTo>
                    <a:pt x="21970" y="491980"/>
                    <a:pt x="0" y="470011"/>
                    <a:pt x="0" y="442910"/>
                  </a:cubicBezTo>
                  <a:lnTo>
                    <a:pt x="0" y="49070"/>
                  </a:lnTo>
                  <a:cubicBezTo>
                    <a:pt x="0" y="21970"/>
                    <a:pt x="21970" y="0"/>
                    <a:pt x="49070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11133" cy="530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027440"/>
            <a:ext cx="10781358" cy="141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DETAIL PERHITUNGAN: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31017" y="2663243"/>
            <a:ext cx="15041580" cy="742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5: IF Demand Tetap AND Stock Sedang THEN Production Berkurang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Strength = 0.25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Output = 4750.00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6: IF Demand Tetap AND Stock Banyak THEN Production Berkurang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Strength = 0.00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Output = 2000.00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7: I</a:t>
            </a: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 Demand Naik AND Stock Sedikit THEN Production Bertambah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Strength = 0.00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Output = 4000.00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8: IF </a:t>
            </a: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Demand Naik AND Stock Sedang THEN Production Bertambah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Strength = 0.25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Output = 4750.00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9: IF Demand Naik AND Stock Banyak THEN Production Berkurang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Strength = 0.00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Output = 2000.00</a:t>
            </a:r>
          </a:p>
          <a:p>
            <a:pPr algn="just">
              <a:lnSpc>
                <a:spcPts val="349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485894" y="1668814"/>
            <a:ext cx="773406" cy="77340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62149">
            <a:off x="5195129" y="-830083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11024" y="6230981"/>
            <a:ext cx="6062216" cy="6054638"/>
          </a:xfrm>
          <a:custGeom>
            <a:avLst/>
            <a:gdLst/>
            <a:ahLst/>
            <a:cxnLst/>
            <a:rect r="r" b="b" t="t" l="l"/>
            <a:pathLst>
              <a:path h="6054638" w="6062216">
                <a:moveTo>
                  <a:pt x="0" y="0"/>
                </a:moveTo>
                <a:lnTo>
                  <a:pt x="6062216" y="0"/>
                </a:lnTo>
                <a:lnTo>
                  <a:pt x="6062216" y="6054638"/>
                </a:lnTo>
                <a:lnTo>
                  <a:pt x="0" y="605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678640" y="6388577"/>
            <a:ext cx="8955616" cy="89556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831017" y="3917773"/>
            <a:ext cx="9250564" cy="5598117"/>
            <a:chOff x="0" y="0"/>
            <a:chExt cx="667777" cy="4041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7777" cy="404115"/>
            </a:xfrm>
            <a:custGeom>
              <a:avLst/>
              <a:gdLst/>
              <a:ahLst/>
              <a:cxnLst/>
              <a:rect r="r" b="b" t="t" l="l"/>
              <a:pathLst>
                <a:path h="404115" w="667777">
                  <a:moveTo>
                    <a:pt x="66953" y="0"/>
                  </a:moveTo>
                  <a:lnTo>
                    <a:pt x="600824" y="0"/>
                  </a:lnTo>
                  <a:cubicBezTo>
                    <a:pt x="618581" y="0"/>
                    <a:pt x="635611" y="7054"/>
                    <a:pt x="648167" y="19610"/>
                  </a:cubicBezTo>
                  <a:cubicBezTo>
                    <a:pt x="660723" y="32166"/>
                    <a:pt x="667777" y="49196"/>
                    <a:pt x="667777" y="66953"/>
                  </a:cubicBezTo>
                  <a:lnTo>
                    <a:pt x="667777" y="337162"/>
                  </a:lnTo>
                  <a:cubicBezTo>
                    <a:pt x="667777" y="354919"/>
                    <a:pt x="660723" y="371949"/>
                    <a:pt x="648167" y="384505"/>
                  </a:cubicBezTo>
                  <a:cubicBezTo>
                    <a:pt x="635611" y="397061"/>
                    <a:pt x="618581" y="404115"/>
                    <a:pt x="600824" y="404115"/>
                  </a:cubicBezTo>
                  <a:lnTo>
                    <a:pt x="66953" y="404115"/>
                  </a:lnTo>
                  <a:cubicBezTo>
                    <a:pt x="49196" y="404115"/>
                    <a:pt x="32166" y="397061"/>
                    <a:pt x="19610" y="384505"/>
                  </a:cubicBezTo>
                  <a:cubicBezTo>
                    <a:pt x="7054" y="371949"/>
                    <a:pt x="0" y="354919"/>
                    <a:pt x="0" y="337162"/>
                  </a:cubicBezTo>
                  <a:lnTo>
                    <a:pt x="0" y="66953"/>
                  </a:lnTo>
                  <a:cubicBezTo>
                    <a:pt x="0" y="49196"/>
                    <a:pt x="7054" y="32166"/>
                    <a:pt x="19610" y="19610"/>
                  </a:cubicBezTo>
                  <a:cubicBezTo>
                    <a:pt x="32166" y="7054"/>
                    <a:pt x="49196" y="0"/>
                    <a:pt x="66953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667777" cy="442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027440"/>
            <a:ext cx="16230600" cy="251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PERHITUNGAN DEFUZZIFIKASI (CENTROID):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485894" y="1668814"/>
            <a:ext cx="773406" cy="77340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831017" y="3917773"/>
            <a:ext cx="7049830" cy="2694024"/>
          </a:xfrm>
          <a:custGeom>
            <a:avLst/>
            <a:gdLst/>
            <a:ahLst/>
            <a:cxnLst/>
            <a:rect r="r" b="b" t="t" l="l"/>
            <a:pathLst>
              <a:path h="2694024" w="7049830">
                <a:moveTo>
                  <a:pt x="0" y="0"/>
                </a:moveTo>
                <a:lnTo>
                  <a:pt x="7049831" y="0"/>
                </a:lnTo>
                <a:lnTo>
                  <a:pt x="7049831" y="2694023"/>
                </a:lnTo>
                <a:lnTo>
                  <a:pt x="0" y="2694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1216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61327" y="5447855"/>
            <a:ext cx="9250564" cy="423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77"/>
              </a:lnSpc>
            </a:pPr>
          </a:p>
          <a:p>
            <a:pPr algn="just">
              <a:lnSpc>
                <a:spcPts val="5677"/>
              </a:lnSpc>
            </a:pPr>
          </a:p>
          <a:p>
            <a:pPr algn="just">
              <a:lnSpc>
                <a:spcPts val="5677"/>
              </a:lnSpc>
            </a:pPr>
            <a:r>
              <a:rPr lang="en-US" sz="4055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Nilai Produksi yang Disarankan:</a:t>
            </a:r>
          </a:p>
          <a:p>
            <a:pPr algn="just">
              <a:lnSpc>
                <a:spcPts val="5677"/>
              </a:lnSpc>
            </a:pPr>
            <a:r>
              <a:rPr lang="en-US" sz="4055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Produksi = 5676 unit</a:t>
            </a:r>
          </a:p>
          <a:p>
            <a:pPr algn="just">
              <a:lnSpc>
                <a:spcPts val="5677"/>
              </a:lnSpc>
            </a:pPr>
          </a:p>
          <a:p>
            <a:pPr algn="just">
              <a:lnSpc>
                <a:spcPts val="567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DAGZYOv692I</dc:identifier>
  <dcterms:modified xsi:type="dcterms:W3CDTF">2011-08-01T06:04:30Z</dcterms:modified>
  <cp:revision>1</cp:revision>
  <dc:title>AhmadFahmiAbdillahFuzzy</dc:title>
</cp:coreProperties>
</file>