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78" r:id="rId5"/>
    <p:sldId id="293" r:id="rId6"/>
    <p:sldId id="294" r:id="rId7"/>
    <p:sldId id="295" r:id="rId8"/>
    <p:sldId id="296" r:id="rId9"/>
    <p:sldId id="311" r:id="rId10"/>
    <p:sldId id="307" r:id="rId11"/>
    <p:sldId id="297" r:id="rId12"/>
    <p:sldId id="309" r:id="rId13"/>
    <p:sldId id="298" r:id="rId14"/>
    <p:sldId id="299" r:id="rId15"/>
    <p:sldId id="300" r:id="rId16"/>
    <p:sldId id="301" r:id="rId17"/>
    <p:sldId id="310" r:id="rId18"/>
    <p:sldId id="302" r:id="rId19"/>
    <p:sldId id="308" r:id="rId20"/>
    <p:sldId id="303" r:id="rId21"/>
    <p:sldId id="304" r:id="rId22"/>
    <p:sldId id="31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CCFF33"/>
    <a:srgbClr val="FF0000"/>
    <a:srgbClr val="00FFFF"/>
    <a:srgbClr val="33CCFF"/>
    <a:srgbClr val="FFCC99"/>
    <a:srgbClr val="000099"/>
    <a:srgbClr val="99FF33"/>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515F86-71DC-46AF-B90D-2769886648EB}" v="17" dt="2025-08-07T17:44:04.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8/8/2025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8/8/2025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3200" dirty="0"/>
              <a:t>36. Irrigation Management System for Predicting Crop Water Requirements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b="1" dirty="0">
                <a:solidFill>
                  <a:srgbClr val="92D050"/>
                </a:solidFill>
                <a:effectLst/>
              </a:rPr>
              <a:t>Subtitle:</a:t>
            </a:r>
            <a:r>
              <a:rPr lang="en-US" dirty="0">
                <a:solidFill>
                  <a:srgbClr val="92D050"/>
                </a:solidFill>
                <a:effectLst/>
              </a:rPr>
              <a:t> Using matplotlib, seaborn and </a:t>
            </a:r>
            <a:r>
              <a:rPr lang="en-US" dirty="0" err="1">
                <a:solidFill>
                  <a:srgbClr val="92D050"/>
                </a:solidFill>
                <a:effectLst/>
              </a:rPr>
              <a:t>sklearn</a:t>
            </a:r>
            <a:endParaRPr lang="en-US" sz="2300" dirty="0">
              <a:solidFill>
                <a:srgbClr val="92D050"/>
              </a:solidFill>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D2CC2F-9B49-5A41-F7B4-4FAB43BB44AE}"/>
              </a:ext>
            </a:extLst>
          </p:cNvPr>
          <p:cNvSpPr txBox="1"/>
          <p:nvPr/>
        </p:nvSpPr>
        <p:spPr>
          <a:xfrm>
            <a:off x="3048000" y="515601"/>
            <a:ext cx="6096000" cy="584775"/>
          </a:xfrm>
          <a:prstGeom prst="rect">
            <a:avLst/>
          </a:prstGeom>
          <a:noFill/>
        </p:spPr>
        <p:txBody>
          <a:bodyPr wrap="square">
            <a:spAutoFit/>
          </a:bodyPr>
          <a:lstStyle/>
          <a:p>
            <a:r>
              <a:rPr lang="en-US" sz="3200" dirty="0">
                <a:solidFill>
                  <a:srgbClr val="00B050"/>
                </a:solidFill>
              </a:rPr>
              <a:t>7. Intelligent Decision-Making Logic</a:t>
            </a:r>
          </a:p>
        </p:txBody>
      </p:sp>
      <p:sp>
        <p:nvSpPr>
          <p:cNvPr id="5" name="TextBox 4">
            <a:extLst>
              <a:ext uri="{FF2B5EF4-FFF2-40B4-BE49-F238E27FC236}">
                <a16:creationId xmlns:a16="http://schemas.microsoft.com/office/drawing/2014/main" id="{B585B82E-020F-307F-836F-F504238CD106}"/>
              </a:ext>
            </a:extLst>
          </p:cNvPr>
          <p:cNvSpPr txBox="1"/>
          <p:nvPr/>
        </p:nvSpPr>
        <p:spPr>
          <a:xfrm>
            <a:off x="1425678" y="1469901"/>
            <a:ext cx="9340644" cy="4662815"/>
          </a:xfrm>
          <a:prstGeom prst="rect">
            <a:avLst/>
          </a:prstGeom>
          <a:noFill/>
        </p:spPr>
        <p:txBody>
          <a:bodyPr wrap="square">
            <a:spAutoFit/>
          </a:bodyPr>
          <a:lstStyle/>
          <a:p>
            <a:pPr algn="ctr"/>
            <a:r>
              <a:rPr lang="en-US" sz="2700" dirty="0"/>
              <a:t>This document outlines a methodology for a smart irrigation system developed as a student project. The system calculates crop water requirements by first determining reference evapotranspiration (ET0​) from weather data and then applying a crop-specific coefficient (Kc​) to find the actual crop evapotranspiration (</a:t>
            </a:r>
            <a:r>
              <a:rPr lang="en-US" sz="2700" dirty="0" err="1"/>
              <a:t>ETc</a:t>
            </a:r>
            <a:r>
              <a:rPr lang="en-US" sz="2700" dirty="0"/>
              <a:t>​). To prevent overwatering, the system calculates the net irrigation needed by subtracting rainfall from the </a:t>
            </a:r>
            <a:r>
              <a:rPr lang="en-US" sz="2700" dirty="0" err="1"/>
              <a:t>ETc</a:t>
            </a:r>
            <a:r>
              <a:rPr lang="en-US" sz="2700" dirty="0"/>
              <a:t>​ value. Irrigation is only triggered if real-time soil moisture levels drop below a set threshold. The system's final output is a simple, automated recommendation—"Irrigate Today" or "No Irrigation Needed"—to guide efficient and sustainable water management.</a:t>
            </a:r>
          </a:p>
        </p:txBody>
      </p:sp>
    </p:spTree>
    <p:extLst>
      <p:ext uri="{BB962C8B-B14F-4D97-AF65-F5344CB8AC3E}">
        <p14:creationId xmlns:p14="http://schemas.microsoft.com/office/powerpoint/2010/main" val="1832711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50D22-0539-F57F-6E08-5AF0D1983CB5}"/>
              </a:ext>
            </a:extLst>
          </p:cNvPr>
          <p:cNvSpPr txBox="1"/>
          <p:nvPr/>
        </p:nvSpPr>
        <p:spPr>
          <a:xfrm>
            <a:off x="2818116" y="449693"/>
            <a:ext cx="6096000" cy="646331"/>
          </a:xfrm>
          <a:prstGeom prst="rect">
            <a:avLst/>
          </a:prstGeom>
          <a:noFill/>
        </p:spPr>
        <p:txBody>
          <a:bodyPr wrap="square">
            <a:spAutoFit/>
          </a:bodyPr>
          <a:lstStyle/>
          <a:p>
            <a:r>
              <a:rPr lang="en-US" sz="3600" dirty="0">
                <a:solidFill>
                  <a:srgbClr val="FF33CC"/>
                </a:solidFill>
              </a:rPr>
              <a:t>8. Machine Learning Integration</a:t>
            </a:r>
          </a:p>
        </p:txBody>
      </p:sp>
      <p:sp>
        <p:nvSpPr>
          <p:cNvPr id="2" name="Title 1">
            <a:extLst>
              <a:ext uri="{FF2B5EF4-FFF2-40B4-BE49-F238E27FC236}">
                <a16:creationId xmlns:a16="http://schemas.microsoft.com/office/drawing/2014/main" id="{0F249654-E565-6CB9-1985-678801DFAD34}"/>
              </a:ext>
            </a:extLst>
          </p:cNvPr>
          <p:cNvSpPr>
            <a:spLocks noGrp="1"/>
          </p:cNvSpPr>
          <p:nvPr>
            <p:ph type="title"/>
          </p:nvPr>
        </p:nvSpPr>
        <p:spPr>
          <a:xfrm>
            <a:off x="-880280" y="772858"/>
            <a:ext cx="417294" cy="1242349"/>
          </a:xfrm>
        </p:spPr>
        <p:txBody>
          <a:bodyPr/>
          <a:lstStyle/>
          <a:p>
            <a:endParaRPr lang="en-US" dirty="0"/>
          </a:p>
        </p:txBody>
      </p:sp>
      <p:pic>
        <p:nvPicPr>
          <p:cNvPr id="8" name="Content Placeholder 7">
            <a:extLst>
              <a:ext uri="{FF2B5EF4-FFF2-40B4-BE49-F238E27FC236}">
                <a16:creationId xmlns:a16="http://schemas.microsoft.com/office/drawing/2014/main" id="{8A89BCDA-57F6-8B93-51CC-E4604D5EEE9D}"/>
              </a:ext>
            </a:extLst>
          </p:cNvPr>
          <p:cNvPicPr>
            <a:picLocks noGrp="1" noChangeAspect="1"/>
          </p:cNvPicPr>
          <p:nvPr>
            <p:ph idx="1"/>
          </p:nvPr>
        </p:nvPicPr>
        <p:blipFill>
          <a:blip r:embed="rId2"/>
          <a:stretch>
            <a:fillRect/>
          </a:stretch>
        </p:blipFill>
        <p:spPr>
          <a:xfrm>
            <a:off x="614445" y="2304471"/>
            <a:ext cx="5481555" cy="3100906"/>
          </a:xfrm>
        </p:spPr>
      </p:pic>
      <p:sp>
        <p:nvSpPr>
          <p:cNvPr id="6" name="Text Placeholder 5">
            <a:extLst>
              <a:ext uri="{FF2B5EF4-FFF2-40B4-BE49-F238E27FC236}">
                <a16:creationId xmlns:a16="http://schemas.microsoft.com/office/drawing/2014/main" id="{64013201-9754-8417-07FF-87AB57C16163}"/>
              </a:ext>
            </a:extLst>
          </p:cNvPr>
          <p:cNvSpPr>
            <a:spLocks noGrp="1"/>
          </p:cNvSpPr>
          <p:nvPr>
            <p:ph type="body" sz="half" idx="2"/>
          </p:nvPr>
        </p:nvSpPr>
        <p:spPr>
          <a:xfrm>
            <a:off x="6493398" y="1839667"/>
            <a:ext cx="5084157" cy="4443570"/>
          </a:xfrm>
        </p:spPr>
        <p:txBody>
          <a:bodyPr>
            <a:normAutofit fontScale="70000" lnSpcReduction="20000"/>
          </a:bodyPr>
          <a:lstStyle/>
          <a:p>
            <a:pPr algn="r"/>
            <a:r>
              <a:rPr lang="en-US" sz="1900" dirty="0"/>
              <a:t>Objective: To enhance predictive accuracy using Machine Learning (ML).</a:t>
            </a:r>
          </a:p>
          <a:p>
            <a:pPr algn="r"/>
            <a:endParaRPr lang="en-US" sz="1900" dirty="0"/>
          </a:p>
          <a:p>
            <a:pPr algn="r"/>
            <a:r>
              <a:rPr lang="en-US" sz="1900" dirty="0"/>
              <a:t>Predictive Models: The system uses a Random Forest Regressor to predict the precise amount of water needed and a Random Forest Classifier to decide whether to irrigate.</a:t>
            </a:r>
          </a:p>
          <a:p>
            <a:pPr algn="r"/>
            <a:endParaRPr lang="en-US" sz="1900" dirty="0"/>
          </a:p>
          <a:p>
            <a:pPr algn="r"/>
            <a:r>
              <a:rPr lang="en-US" sz="1900" dirty="0"/>
              <a:t>Training Data: The ML models are trained on a combination of meteorological data (e.g., temperature, rainfall) and in-field sensor readings (e.g., soil moisture).</a:t>
            </a:r>
          </a:p>
          <a:p>
            <a:pPr algn="r"/>
            <a:endParaRPr lang="en-US" sz="1900" dirty="0"/>
          </a:p>
          <a:p>
            <a:pPr algn="r"/>
            <a:r>
              <a:rPr lang="en-US" sz="1900" dirty="0"/>
              <a:t>Outcome: This methodology leads to significant water conservation and improved crop health by ensuring the optimal amount of water is applied.</a:t>
            </a:r>
          </a:p>
          <a:p>
            <a:pPr algn="r"/>
            <a:endParaRPr lang="en-US" sz="1900" dirty="0"/>
          </a:p>
          <a:p>
            <a:pPr algn="r"/>
            <a:r>
              <a:rPr lang="en-US" sz="1900" dirty="0"/>
              <a:t>Adaptability: The ML framework is designed to be scalable and customizable, allowing it to be retrained and adapted for different crops and regional conditions.</a:t>
            </a:r>
          </a:p>
          <a:p>
            <a:endParaRPr lang="en-US" dirty="0"/>
          </a:p>
        </p:txBody>
      </p:sp>
    </p:spTree>
    <p:extLst>
      <p:ext uri="{BB962C8B-B14F-4D97-AF65-F5344CB8AC3E}">
        <p14:creationId xmlns:p14="http://schemas.microsoft.com/office/powerpoint/2010/main" val="3226687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913F76-2393-506B-35ED-7D7BF37F250C}"/>
              </a:ext>
            </a:extLst>
          </p:cNvPr>
          <p:cNvSpPr txBox="1"/>
          <p:nvPr/>
        </p:nvSpPr>
        <p:spPr>
          <a:xfrm>
            <a:off x="2576051" y="581990"/>
            <a:ext cx="7039897" cy="646331"/>
          </a:xfrm>
          <a:prstGeom prst="rect">
            <a:avLst/>
          </a:prstGeom>
          <a:noFill/>
        </p:spPr>
        <p:txBody>
          <a:bodyPr wrap="square">
            <a:spAutoFit/>
          </a:bodyPr>
          <a:lstStyle/>
          <a:p>
            <a:r>
              <a:rPr lang="en-US" sz="3600" dirty="0">
                <a:solidFill>
                  <a:srgbClr val="99FF33"/>
                </a:solidFill>
              </a:rPr>
              <a:t>9. Real-Time Sensor Data Handling</a:t>
            </a:r>
          </a:p>
        </p:txBody>
      </p:sp>
      <p:sp>
        <p:nvSpPr>
          <p:cNvPr id="2" name="Title 1">
            <a:extLst>
              <a:ext uri="{FF2B5EF4-FFF2-40B4-BE49-F238E27FC236}">
                <a16:creationId xmlns:a16="http://schemas.microsoft.com/office/drawing/2014/main" id="{EF6E6583-5F92-B72E-A53A-3C414CB7C5A0}"/>
              </a:ext>
            </a:extLst>
          </p:cNvPr>
          <p:cNvSpPr>
            <a:spLocks noGrp="1"/>
          </p:cNvSpPr>
          <p:nvPr>
            <p:ph type="title"/>
          </p:nvPr>
        </p:nvSpPr>
        <p:spPr>
          <a:xfrm>
            <a:off x="-1153996" y="144425"/>
            <a:ext cx="1029305" cy="284018"/>
          </a:xfrm>
        </p:spPr>
        <p:txBody>
          <a:bodyPr>
            <a:normAutofit fontScale="90000"/>
          </a:bodyPr>
          <a:lstStyle/>
          <a:p>
            <a:endParaRPr lang="en-US" dirty="0"/>
          </a:p>
        </p:txBody>
      </p:sp>
      <p:pic>
        <p:nvPicPr>
          <p:cNvPr id="8" name="Content Placeholder 7">
            <a:extLst>
              <a:ext uri="{FF2B5EF4-FFF2-40B4-BE49-F238E27FC236}">
                <a16:creationId xmlns:a16="http://schemas.microsoft.com/office/drawing/2014/main" id="{1B1BF7C9-0AA7-BEE4-86F2-90DEC4E37B83}"/>
              </a:ext>
            </a:extLst>
          </p:cNvPr>
          <p:cNvPicPr>
            <a:picLocks noGrp="1" noChangeAspect="1"/>
          </p:cNvPicPr>
          <p:nvPr>
            <p:ph idx="1"/>
          </p:nvPr>
        </p:nvPicPr>
        <p:blipFill>
          <a:blip r:embed="rId2"/>
          <a:stretch>
            <a:fillRect/>
          </a:stretch>
        </p:blipFill>
        <p:spPr>
          <a:xfrm>
            <a:off x="6255327" y="1751893"/>
            <a:ext cx="5012748" cy="3877786"/>
          </a:xfrm>
        </p:spPr>
      </p:pic>
      <p:sp>
        <p:nvSpPr>
          <p:cNvPr id="6" name="Text Placeholder 5">
            <a:extLst>
              <a:ext uri="{FF2B5EF4-FFF2-40B4-BE49-F238E27FC236}">
                <a16:creationId xmlns:a16="http://schemas.microsoft.com/office/drawing/2014/main" id="{30204444-6E20-EEB2-E383-81AB8DD0DEEE}"/>
              </a:ext>
            </a:extLst>
          </p:cNvPr>
          <p:cNvSpPr>
            <a:spLocks noGrp="1"/>
          </p:cNvSpPr>
          <p:nvPr>
            <p:ph type="body" sz="half" idx="2"/>
          </p:nvPr>
        </p:nvSpPr>
        <p:spPr>
          <a:xfrm>
            <a:off x="613064" y="1751893"/>
            <a:ext cx="4800599" cy="3937708"/>
          </a:xfrm>
        </p:spPr>
        <p:txBody>
          <a:bodyPr>
            <a:normAutofit lnSpcReduction="10000"/>
          </a:bodyPr>
          <a:lstStyle/>
          <a:p>
            <a:pPr algn="l"/>
            <a:r>
              <a:rPr lang="en-US" sz="2000" dirty="0"/>
              <a:t>In more advanced implementations, the system can be connected to real-time soil moisture sensors placed in the field. These sensors collect readings from multiple points (usually 5–10), and the system calculates the average moisture level. If the average value falls below a certain threshold (e.g., 25%), the system can trigger irrigation automatically. This real-time data integration makes the solution part of a broader smart farming or precision agriculture system using Internet of Things (IoT) technology.</a:t>
            </a:r>
          </a:p>
          <a:p>
            <a:endParaRPr lang="en-US" dirty="0"/>
          </a:p>
        </p:txBody>
      </p:sp>
    </p:spTree>
    <p:extLst>
      <p:ext uri="{BB962C8B-B14F-4D97-AF65-F5344CB8AC3E}">
        <p14:creationId xmlns:p14="http://schemas.microsoft.com/office/powerpoint/2010/main" val="883485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302E69-D00C-00A9-03F8-620FAFD9CF1E}"/>
              </a:ext>
            </a:extLst>
          </p:cNvPr>
          <p:cNvSpPr txBox="1"/>
          <p:nvPr/>
        </p:nvSpPr>
        <p:spPr>
          <a:xfrm>
            <a:off x="3048000" y="685916"/>
            <a:ext cx="6096000" cy="646331"/>
          </a:xfrm>
          <a:prstGeom prst="rect">
            <a:avLst/>
          </a:prstGeom>
          <a:noFill/>
        </p:spPr>
        <p:txBody>
          <a:bodyPr wrap="square">
            <a:spAutoFit/>
          </a:bodyPr>
          <a:lstStyle/>
          <a:p>
            <a:r>
              <a:rPr lang="en-US" sz="3600" dirty="0">
                <a:solidFill>
                  <a:srgbClr val="00FFFF"/>
                </a:solidFill>
              </a:rPr>
              <a:t>10. Visualizations &amp; Reporting</a:t>
            </a:r>
          </a:p>
        </p:txBody>
      </p:sp>
      <p:sp>
        <p:nvSpPr>
          <p:cNvPr id="5" name="TextBox 4">
            <a:extLst>
              <a:ext uri="{FF2B5EF4-FFF2-40B4-BE49-F238E27FC236}">
                <a16:creationId xmlns:a16="http://schemas.microsoft.com/office/drawing/2014/main" id="{566B742F-EBCC-B027-4C9D-1F89BF6E3FC4}"/>
              </a:ext>
            </a:extLst>
          </p:cNvPr>
          <p:cNvSpPr txBox="1"/>
          <p:nvPr/>
        </p:nvSpPr>
        <p:spPr>
          <a:xfrm>
            <a:off x="1174955" y="1799387"/>
            <a:ext cx="9842090" cy="4524315"/>
          </a:xfrm>
          <a:prstGeom prst="rect">
            <a:avLst/>
          </a:prstGeom>
          <a:noFill/>
        </p:spPr>
        <p:txBody>
          <a:bodyPr wrap="square">
            <a:spAutoFit/>
          </a:bodyPr>
          <a:lstStyle/>
          <a:p>
            <a:pPr algn="ctr"/>
            <a:r>
              <a:rPr lang="en-US" sz="2600" dirty="0"/>
              <a:t>We are excited to showcase the complete architecture of our smart irrigation system. Our project is designed with a multi-layered approach to ensure robust and accurate performance. As the system's architecture is a multi-layered framework that starts with a comprehensive data collection phase, gathering real-time information from in-field sensors and external weather APIs. This data is then processed by an intelligent core that uses Machine Learning and custom algorithms to calculate crop water needs. Based on this analysis, the system's decision-making layer either provides a precise recommendation or automatically triggers the irrigation hardware, creating a fully autonomous and intelligent solution for efficient water management</a:t>
            </a:r>
            <a:r>
              <a:rPr lang="en-US" sz="2800" dirty="0"/>
              <a:t>.</a:t>
            </a:r>
          </a:p>
        </p:txBody>
      </p:sp>
    </p:spTree>
    <p:extLst>
      <p:ext uri="{BB962C8B-B14F-4D97-AF65-F5344CB8AC3E}">
        <p14:creationId xmlns:p14="http://schemas.microsoft.com/office/powerpoint/2010/main" val="2904684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839DCF-7D44-9F11-E9A7-B9987392933D}"/>
              </a:ext>
            </a:extLst>
          </p:cNvPr>
          <p:cNvPicPr>
            <a:picLocks noChangeAspect="1"/>
          </p:cNvPicPr>
          <p:nvPr/>
        </p:nvPicPr>
        <p:blipFill>
          <a:blip r:embed="rId2"/>
          <a:stretch>
            <a:fillRect/>
          </a:stretch>
        </p:blipFill>
        <p:spPr>
          <a:xfrm>
            <a:off x="2031306" y="429273"/>
            <a:ext cx="8129387" cy="5999454"/>
          </a:xfrm>
          <a:prstGeom prst="rect">
            <a:avLst/>
          </a:prstGeom>
        </p:spPr>
      </p:pic>
    </p:spTree>
    <p:extLst>
      <p:ext uri="{BB962C8B-B14F-4D97-AF65-F5344CB8AC3E}">
        <p14:creationId xmlns:p14="http://schemas.microsoft.com/office/powerpoint/2010/main" val="1644948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B96519-2B47-11F3-BBBE-FF2E7A63F0CC}"/>
              </a:ext>
            </a:extLst>
          </p:cNvPr>
          <p:cNvSpPr txBox="1"/>
          <p:nvPr/>
        </p:nvSpPr>
        <p:spPr>
          <a:xfrm>
            <a:off x="2370520" y="677326"/>
            <a:ext cx="7450959" cy="1200329"/>
          </a:xfrm>
          <a:prstGeom prst="rect">
            <a:avLst/>
          </a:prstGeom>
          <a:noFill/>
        </p:spPr>
        <p:txBody>
          <a:bodyPr wrap="square">
            <a:spAutoFit/>
          </a:bodyPr>
          <a:lstStyle/>
          <a:p>
            <a:r>
              <a:rPr lang="en-US" sz="3600" dirty="0">
                <a:solidFill>
                  <a:srgbClr val="FF0000"/>
                </a:solidFill>
              </a:rPr>
              <a:t>11. Our product's key benefits include:</a:t>
            </a:r>
          </a:p>
          <a:p>
            <a:endParaRPr lang="en-US" sz="3600" dirty="0">
              <a:solidFill>
                <a:srgbClr val="FF0000"/>
              </a:solidFill>
            </a:endParaRPr>
          </a:p>
        </p:txBody>
      </p:sp>
      <p:sp>
        <p:nvSpPr>
          <p:cNvPr id="2" name="Title 1">
            <a:extLst>
              <a:ext uri="{FF2B5EF4-FFF2-40B4-BE49-F238E27FC236}">
                <a16:creationId xmlns:a16="http://schemas.microsoft.com/office/drawing/2014/main" id="{BC8A118F-A0C6-8609-01E5-7A87F96F0863}"/>
              </a:ext>
            </a:extLst>
          </p:cNvPr>
          <p:cNvSpPr>
            <a:spLocks noGrp="1"/>
          </p:cNvSpPr>
          <p:nvPr>
            <p:ph type="title"/>
          </p:nvPr>
        </p:nvSpPr>
        <p:spPr>
          <a:xfrm>
            <a:off x="-741385" y="366532"/>
            <a:ext cx="336271" cy="1821918"/>
          </a:xfrm>
        </p:spPr>
        <p:txBody>
          <a:bodyPr/>
          <a:lstStyle/>
          <a:p>
            <a:endParaRPr lang="en-US" dirty="0"/>
          </a:p>
        </p:txBody>
      </p:sp>
      <p:pic>
        <p:nvPicPr>
          <p:cNvPr id="8" name="Content Placeholder 7">
            <a:extLst>
              <a:ext uri="{FF2B5EF4-FFF2-40B4-BE49-F238E27FC236}">
                <a16:creationId xmlns:a16="http://schemas.microsoft.com/office/drawing/2014/main" id="{795544E8-C5E3-3309-A120-2A4A442F0A15}"/>
              </a:ext>
            </a:extLst>
          </p:cNvPr>
          <p:cNvPicPr>
            <a:picLocks noGrp="1" noChangeAspect="1"/>
          </p:cNvPicPr>
          <p:nvPr>
            <p:ph idx="1"/>
          </p:nvPr>
        </p:nvPicPr>
        <p:blipFill>
          <a:blip r:embed="rId2"/>
          <a:stretch>
            <a:fillRect/>
          </a:stretch>
        </p:blipFill>
        <p:spPr>
          <a:xfrm>
            <a:off x="478420" y="1952956"/>
            <a:ext cx="6411912" cy="4271843"/>
          </a:xfrm>
        </p:spPr>
      </p:pic>
      <p:sp>
        <p:nvSpPr>
          <p:cNvPr id="6" name="Text Placeholder 5">
            <a:extLst>
              <a:ext uri="{FF2B5EF4-FFF2-40B4-BE49-F238E27FC236}">
                <a16:creationId xmlns:a16="http://schemas.microsoft.com/office/drawing/2014/main" id="{9241CC7B-E613-4A03-1734-2BFDF4ED16EE}"/>
              </a:ext>
            </a:extLst>
          </p:cNvPr>
          <p:cNvSpPr>
            <a:spLocks noGrp="1"/>
          </p:cNvSpPr>
          <p:nvPr>
            <p:ph type="body" sz="half" idx="2"/>
          </p:nvPr>
        </p:nvSpPr>
        <p:spPr>
          <a:xfrm>
            <a:off x="7268901" y="2045554"/>
            <a:ext cx="4444679" cy="4271843"/>
          </a:xfrm>
        </p:spPr>
        <p:txBody>
          <a:bodyPr>
            <a:normAutofit fontScale="92500" lnSpcReduction="20000"/>
          </a:bodyPr>
          <a:lstStyle/>
          <a:p>
            <a:pPr algn="r"/>
            <a:r>
              <a:rPr lang="en-US" dirty="0"/>
              <a:t>Conserving Water: Reducing water consumption by 30-50% through precise, data-driven irrigation.</a:t>
            </a:r>
          </a:p>
          <a:p>
            <a:pPr algn="r"/>
            <a:endParaRPr lang="en-US" dirty="0"/>
          </a:p>
          <a:p>
            <a:pPr algn="r"/>
            <a:r>
              <a:rPr lang="en-US" dirty="0"/>
              <a:t>Improving Crop Yield: Increasing crop health and yield by ensuring plants receive the optimal amount of water.</a:t>
            </a:r>
          </a:p>
          <a:p>
            <a:pPr algn="r"/>
            <a:endParaRPr lang="en-US" dirty="0"/>
          </a:p>
          <a:p>
            <a:pPr algn="r"/>
            <a:r>
              <a:rPr lang="en-US" dirty="0"/>
              <a:t>Lowering Costs: Reducing operational expenses on water, energy, and manual labor.</a:t>
            </a:r>
          </a:p>
          <a:p>
            <a:pPr algn="r"/>
            <a:endParaRPr lang="en-US" dirty="0"/>
          </a:p>
          <a:p>
            <a:pPr algn="r"/>
            <a:r>
              <a:rPr lang="en-US" dirty="0"/>
              <a:t>Enhancing Sustainability: Promoting a more sustainable farming model by conserving a vital resource.</a:t>
            </a:r>
          </a:p>
          <a:p>
            <a:pPr algn="r"/>
            <a:endParaRPr lang="en-US" dirty="0"/>
          </a:p>
          <a:p>
            <a:pPr algn="r"/>
            <a:r>
              <a:rPr lang="en-US" dirty="0"/>
              <a:t>Simplifying Management: Providing effortless control through an automated system with a user-friendly interface.</a:t>
            </a:r>
          </a:p>
          <a:p>
            <a:endParaRPr lang="en-US" dirty="0"/>
          </a:p>
        </p:txBody>
      </p:sp>
    </p:spTree>
    <p:extLst>
      <p:ext uri="{BB962C8B-B14F-4D97-AF65-F5344CB8AC3E}">
        <p14:creationId xmlns:p14="http://schemas.microsoft.com/office/powerpoint/2010/main" val="3449486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EB855-0319-497B-5FAB-17584CA9B60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6D592BD-391A-BED2-7791-C4F38EEC9BCF}"/>
              </a:ext>
            </a:extLst>
          </p:cNvPr>
          <p:cNvSpPr txBox="1"/>
          <p:nvPr/>
        </p:nvSpPr>
        <p:spPr>
          <a:xfrm>
            <a:off x="1793004" y="454286"/>
            <a:ext cx="9019375" cy="1200329"/>
          </a:xfrm>
          <a:prstGeom prst="rect">
            <a:avLst/>
          </a:prstGeom>
          <a:noFill/>
        </p:spPr>
        <p:txBody>
          <a:bodyPr wrap="square">
            <a:spAutoFit/>
          </a:bodyPr>
          <a:lstStyle/>
          <a:p>
            <a:r>
              <a:rPr lang="en-US" sz="3600" dirty="0">
                <a:solidFill>
                  <a:srgbClr val="6666FF"/>
                </a:solidFill>
              </a:rPr>
              <a:t>12. What is Crop Water Requirement (CWR)?</a:t>
            </a:r>
          </a:p>
          <a:p>
            <a:endParaRPr lang="en-US" sz="3600" dirty="0">
              <a:solidFill>
                <a:srgbClr val="FF0000"/>
              </a:solidFill>
            </a:endParaRPr>
          </a:p>
        </p:txBody>
      </p:sp>
      <p:sp>
        <p:nvSpPr>
          <p:cNvPr id="5" name="TextBox 4">
            <a:extLst>
              <a:ext uri="{FF2B5EF4-FFF2-40B4-BE49-F238E27FC236}">
                <a16:creationId xmlns:a16="http://schemas.microsoft.com/office/drawing/2014/main" id="{7AC90E62-7F9B-E9B4-2165-9FEE5F2DC888}"/>
              </a:ext>
            </a:extLst>
          </p:cNvPr>
          <p:cNvSpPr txBox="1"/>
          <p:nvPr/>
        </p:nvSpPr>
        <p:spPr>
          <a:xfrm>
            <a:off x="1160465" y="1576683"/>
            <a:ext cx="10609006" cy="5509200"/>
          </a:xfrm>
          <a:prstGeom prst="rect">
            <a:avLst/>
          </a:prstGeom>
          <a:noFill/>
        </p:spPr>
        <p:txBody>
          <a:bodyPr wrap="square">
            <a:spAutoFit/>
          </a:bodyPr>
          <a:lstStyle/>
          <a:p>
            <a:pPr algn="ctr"/>
            <a:r>
              <a:rPr lang="en-US" sz="2400" dirty="0"/>
              <a:t>Our project was designed to create a smart, data-driven irrigation system that improves upon traditional farming methods. The core of our methodology involves scientific principles such as calculating </a:t>
            </a:r>
            <a:r>
              <a:rPr lang="en-US" sz="2400" b="1" dirty="0"/>
              <a:t>evapotranspiration (ET​)</a:t>
            </a:r>
            <a:r>
              <a:rPr lang="en-US" sz="2400" dirty="0"/>
              <a:t> and integrating a dynamic </a:t>
            </a:r>
            <a:r>
              <a:rPr lang="en-US" sz="2400" b="1" dirty="0"/>
              <a:t>Crop Coefficient (Kc​)</a:t>
            </a:r>
            <a:r>
              <a:rPr lang="en-US" sz="2400" dirty="0"/>
              <a:t> to accurately determine a crop's water needs. We also developed an </a:t>
            </a:r>
            <a:r>
              <a:rPr lang="en-US" sz="2400" b="1" dirty="0"/>
              <a:t>Irrigation Requirement Navigator (IR​)</a:t>
            </a:r>
            <a:r>
              <a:rPr lang="en-US" sz="2400" dirty="0"/>
              <a:t> to factor in rainfall, ensuring we only apply the precise amount of water required.</a:t>
            </a:r>
          </a:p>
          <a:p>
            <a:pPr algn="ctr"/>
            <a:endParaRPr lang="en-US" sz="2400" dirty="0"/>
          </a:p>
          <a:p>
            <a:pPr algn="ctr"/>
            <a:r>
              <a:rPr lang="en-US" sz="2300" dirty="0"/>
              <a:t>The outcomes of our project are significant, including substantial water conservation, improved crop health, and reduced operational costs for farmers. Moving forward, our vision is to evolve this system into a comprehensive precision agriculture platform by integrating advanced AI and new data sources like satellite imagery. This will allow us to predict and manage a wider range of farming needs, creating a more sustainable and productive agricultural future.</a:t>
            </a:r>
          </a:p>
          <a:p>
            <a:pPr algn="ctr"/>
            <a:endParaRPr lang="en-US" sz="2300" dirty="0"/>
          </a:p>
          <a:p>
            <a:endParaRPr lang="en-US" sz="2300" dirty="0"/>
          </a:p>
        </p:txBody>
      </p:sp>
    </p:spTree>
    <p:extLst>
      <p:ext uri="{BB962C8B-B14F-4D97-AF65-F5344CB8AC3E}">
        <p14:creationId xmlns:p14="http://schemas.microsoft.com/office/powerpoint/2010/main" val="3316506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D0C9A6-7C04-BB7A-830B-AFAA51810663}"/>
              </a:ext>
            </a:extLst>
          </p:cNvPr>
          <p:cNvSpPr txBox="1"/>
          <p:nvPr/>
        </p:nvSpPr>
        <p:spPr>
          <a:xfrm>
            <a:off x="3517223" y="742398"/>
            <a:ext cx="5157554" cy="646331"/>
          </a:xfrm>
          <a:prstGeom prst="rect">
            <a:avLst/>
          </a:prstGeom>
          <a:noFill/>
        </p:spPr>
        <p:txBody>
          <a:bodyPr wrap="square">
            <a:spAutoFit/>
          </a:bodyPr>
          <a:lstStyle/>
          <a:p>
            <a:r>
              <a:rPr lang="en-US" sz="3600" dirty="0">
                <a:solidFill>
                  <a:srgbClr val="CCFF33"/>
                </a:solidFill>
              </a:rPr>
              <a:t>13. Future Enhancements</a:t>
            </a:r>
          </a:p>
        </p:txBody>
      </p:sp>
      <p:sp>
        <p:nvSpPr>
          <p:cNvPr id="5" name="TextBox 4">
            <a:extLst>
              <a:ext uri="{FF2B5EF4-FFF2-40B4-BE49-F238E27FC236}">
                <a16:creationId xmlns:a16="http://schemas.microsoft.com/office/drawing/2014/main" id="{7CC11C05-C1F1-05A1-8733-A12FEC09D503}"/>
              </a:ext>
            </a:extLst>
          </p:cNvPr>
          <p:cNvSpPr txBox="1"/>
          <p:nvPr/>
        </p:nvSpPr>
        <p:spPr>
          <a:xfrm>
            <a:off x="609600" y="1521889"/>
            <a:ext cx="10972800" cy="4893647"/>
          </a:xfrm>
          <a:prstGeom prst="rect">
            <a:avLst/>
          </a:prstGeom>
          <a:noFill/>
        </p:spPr>
        <p:txBody>
          <a:bodyPr wrap="square">
            <a:spAutoFit/>
          </a:bodyPr>
          <a:lstStyle/>
          <a:p>
            <a:pPr algn="ctr"/>
            <a:r>
              <a:rPr lang="en-US" sz="2400" dirty="0"/>
              <a:t>The future of our product is to transform from a smart irrigation system into a comprehensive precision agriculture platform. This will involve integrating new data sources like satellite and drone imagery and using advanced AI to predict crop diseases and pest infestations in addition to water needs. The system will expand its IoT capabilities to connect with a wider range of farm equipment, acting as a central intelligent hub for the farm. The platform is designed to be scalable and customizable for different farm sizes, with the goal of creating a more productive and sustainable agricultural ecosystem.</a:t>
            </a:r>
          </a:p>
          <a:p>
            <a:pPr algn="ctr"/>
            <a:endParaRPr lang="en-US" sz="2400" dirty="0"/>
          </a:p>
          <a:p>
            <a:pPr algn="ctr"/>
            <a:r>
              <a:rPr lang="en-US" sz="2400" dirty="0"/>
              <a:t>Ultimately, our vision is to create a modular and scalable platform that is adaptable for any farm size, from small family operations to large enterprises. By building this intelligent and autonomous ecosystem, we aim to optimize every aspect of crop production and usher in a new era of sustainable and efficient farming.</a:t>
            </a:r>
          </a:p>
        </p:txBody>
      </p:sp>
    </p:spTree>
    <p:extLst>
      <p:ext uri="{BB962C8B-B14F-4D97-AF65-F5344CB8AC3E}">
        <p14:creationId xmlns:p14="http://schemas.microsoft.com/office/powerpoint/2010/main" val="3107087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32B66F-A7F3-6CCF-7F75-A832BC0A048A}"/>
              </a:ext>
            </a:extLst>
          </p:cNvPr>
          <p:cNvSpPr txBox="1"/>
          <p:nvPr/>
        </p:nvSpPr>
        <p:spPr>
          <a:xfrm>
            <a:off x="4346392" y="640944"/>
            <a:ext cx="3147712" cy="646331"/>
          </a:xfrm>
          <a:prstGeom prst="rect">
            <a:avLst/>
          </a:prstGeom>
          <a:noFill/>
        </p:spPr>
        <p:txBody>
          <a:bodyPr wrap="square">
            <a:spAutoFit/>
          </a:bodyPr>
          <a:lstStyle/>
          <a:p>
            <a:r>
              <a:rPr lang="en-US" sz="3600">
                <a:solidFill>
                  <a:srgbClr val="00CC00"/>
                </a:solidFill>
              </a:rPr>
              <a:t>14. </a:t>
            </a:r>
            <a:r>
              <a:rPr lang="en-US" sz="3600" dirty="0">
                <a:solidFill>
                  <a:srgbClr val="00CC00"/>
                </a:solidFill>
              </a:rPr>
              <a:t>Conclusion</a:t>
            </a:r>
          </a:p>
        </p:txBody>
      </p:sp>
      <p:sp>
        <p:nvSpPr>
          <p:cNvPr id="5" name="TextBox 4">
            <a:extLst>
              <a:ext uri="{FF2B5EF4-FFF2-40B4-BE49-F238E27FC236}">
                <a16:creationId xmlns:a16="http://schemas.microsoft.com/office/drawing/2014/main" id="{9F13BF23-5B43-0297-21BD-D8CA45D922E2}"/>
              </a:ext>
            </a:extLst>
          </p:cNvPr>
          <p:cNvSpPr txBox="1"/>
          <p:nvPr/>
        </p:nvSpPr>
        <p:spPr>
          <a:xfrm>
            <a:off x="752168" y="1692153"/>
            <a:ext cx="10687664" cy="4247317"/>
          </a:xfrm>
          <a:prstGeom prst="rect">
            <a:avLst/>
          </a:prstGeom>
          <a:noFill/>
        </p:spPr>
        <p:txBody>
          <a:bodyPr wrap="square">
            <a:spAutoFit/>
          </a:bodyPr>
          <a:lstStyle/>
          <a:p>
            <a:pPr algn="ctr"/>
            <a:r>
              <a:rPr lang="en-US" sz="2700" dirty="0"/>
              <a:t>We designed, planned, and produced a smart, data-driven irrigation system to optimize agricultural water management. Our methodology is based on scientific calculations like evapotranspiration and a Crop Coefficient to determine precise water needs. The system's core technology utilizes Machine Learning algorithms, trained on meteorological and sensor data, to predict water requirements and make autonomous irrigation decisions. This approach delivers significant benefits, including water conservation, increased crop yield, and reduced costs. Looking forward, we plan to evolve the system into a comprehensive precision agriculture platform by integrating advanced AI, new data sources like satellite imagery, and a wider range of IoT devices..</a:t>
            </a:r>
          </a:p>
        </p:txBody>
      </p:sp>
    </p:spTree>
    <p:extLst>
      <p:ext uri="{BB962C8B-B14F-4D97-AF65-F5344CB8AC3E}">
        <p14:creationId xmlns:p14="http://schemas.microsoft.com/office/powerpoint/2010/main" val="2750242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CBAB-D013-676B-F302-9F262D0889EF}"/>
              </a:ext>
            </a:extLst>
          </p:cNvPr>
          <p:cNvSpPr>
            <a:spLocks noGrp="1"/>
          </p:cNvSpPr>
          <p:nvPr>
            <p:ph type="title"/>
          </p:nvPr>
        </p:nvSpPr>
        <p:spPr>
          <a:xfrm>
            <a:off x="2767239" y="659756"/>
            <a:ext cx="5965425" cy="833377"/>
          </a:xfrm>
        </p:spPr>
        <p:txBody>
          <a:bodyPr/>
          <a:lstStyle/>
          <a:p>
            <a:r>
              <a:rPr lang="en-US" dirty="0"/>
              <a:t>Research datasets and information:</a:t>
            </a:r>
          </a:p>
        </p:txBody>
      </p:sp>
      <p:sp>
        <p:nvSpPr>
          <p:cNvPr id="4" name="Content Placeholder 3">
            <a:extLst>
              <a:ext uri="{FF2B5EF4-FFF2-40B4-BE49-F238E27FC236}">
                <a16:creationId xmlns:a16="http://schemas.microsoft.com/office/drawing/2014/main" id="{F3148630-41FE-A158-2214-C4A467C2CAB0}"/>
              </a:ext>
            </a:extLst>
          </p:cNvPr>
          <p:cNvSpPr>
            <a:spLocks noGrp="1"/>
          </p:cNvSpPr>
          <p:nvPr>
            <p:ph idx="1"/>
          </p:nvPr>
        </p:nvSpPr>
        <p:spPr>
          <a:xfrm>
            <a:off x="5532698" y="2152890"/>
            <a:ext cx="5965425" cy="3802928"/>
          </a:xfrm>
        </p:spPr>
        <p:txBody>
          <a:bodyPr>
            <a:normAutofit fontScale="77500" lnSpcReduction="20000"/>
          </a:bodyPr>
          <a:lstStyle/>
          <a:p>
            <a:r>
              <a:rPr lang="en-US" dirty="0"/>
              <a:t>Our group's project is a smart, data-driven irrigation system that combines scientific calculations with Machine Learning to optimize water usage. We designed the system to accurately determine a crop's water needs by using evapotranspiration and a crop-specific coefficient, while our Random Forest models predict the precise amount of water needed and make autonomous irrigation decisions. This intelligent system, trained on meteorological and sensor data, has delivered significant benefits, including water conservation and improved crop health. Our future vision is to evolve this product into a comprehensive precision agriculture platform by integrating advanced AI, new data sources, and a wider range of IoT devices.</a:t>
            </a:r>
          </a:p>
        </p:txBody>
      </p:sp>
      <p:sp>
        <p:nvSpPr>
          <p:cNvPr id="5" name="Text Placeholder 4">
            <a:extLst>
              <a:ext uri="{FF2B5EF4-FFF2-40B4-BE49-F238E27FC236}">
                <a16:creationId xmlns:a16="http://schemas.microsoft.com/office/drawing/2014/main" id="{6A8332BA-ACB4-597A-E445-AC4841A2FC8F}"/>
              </a:ext>
            </a:extLst>
          </p:cNvPr>
          <p:cNvSpPr>
            <a:spLocks noGrp="1"/>
          </p:cNvSpPr>
          <p:nvPr>
            <p:ph type="body" sz="half" idx="2"/>
          </p:nvPr>
        </p:nvSpPr>
        <p:spPr/>
        <p:txBody>
          <a:bodyPr/>
          <a:lstStyle/>
          <a:p>
            <a:pPr marL="342900" indent="-342900">
              <a:buFont typeface="Arial" panose="020B0604020202020204" pitchFamily="34" charset="0"/>
              <a:buChar char="•"/>
            </a:pPr>
            <a:r>
              <a:rPr lang="en-US" sz="2400" dirty="0"/>
              <a:t>Plant vase.csv </a:t>
            </a:r>
          </a:p>
          <a:p>
            <a:pPr marL="342900" indent="-342900">
              <a:buFont typeface="Arial" panose="020B0604020202020204" pitchFamily="34" charset="0"/>
              <a:buChar char="•"/>
            </a:pPr>
            <a:r>
              <a:rPr lang="en-US" sz="2400" dirty="0"/>
              <a:t>Weather data.csv</a:t>
            </a:r>
          </a:p>
          <a:p>
            <a:pPr marL="342900" indent="-342900">
              <a:buFont typeface="Arial" panose="020B0604020202020204" pitchFamily="34" charset="0"/>
              <a:buChar char="•"/>
            </a:pPr>
            <a:r>
              <a:rPr lang="en-US" sz="2400" dirty="0"/>
              <a:t>Crop Production</a:t>
            </a:r>
          </a:p>
          <a:p>
            <a:pPr marL="342900" indent="-342900">
              <a:buFont typeface="Arial" panose="020B0604020202020204" pitchFamily="34" charset="0"/>
              <a:buChar char="•"/>
            </a:pPr>
            <a:r>
              <a:rPr lang="en-US" sz="2400" dirty="0"/>
              <a:t>Irrigation Machine.csv</a:t>
            </a:r>
          </a:p>
          <a:p>
            <a:endParaRPr lang="en-US" dirty="0"/>
          </a:p>
        </p:txBody>
      </p:sp>
    </p:spTree>
    <p:extLst>
      <p:ext uri="{BB962C8B-B14F-4D97-AF65-F5344CB8AC3E}">
        <p14:creationId xmlns:p14="http://schemas.microsoft.com/office/powerpoint/2010/main" val="208667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079365-3064-6D54-3BE9-93A4BF6B4CBF}"/>
              </a:ext>
            </a:extLst>
          </p:cNvPr>
          <p:cNvSpPr txBox="1"/>
          <p:nvPr/>
        </p:nvSpPr>
        <p:spPr>
          <a:xfrm>
            <a:off x="4322454" y="423701"/>
            <a:ext cx="6096000" cy="646331"/>
          </a:xfrm>
          <a:prstGeom prst="rect">
            <a:avLst/>
          </a:prstGeom>
          <a:noFill/>
        </p:spPr>
        <p:txBody>
          <a:bodyPr wrap="square">
            <a:spAutoFit/>
          </a:bodyPr>
          <a:lstStyle/>
          <a:p>
            <a:pPr marL="494100" indent="-457200">
              <a:buAutoNum type="arabicPeriod"/>
            </a:pPr>
            <a:r>
              <a:rPr lang="en-US" sz="3600" dirty="0">
                <a:solidFill>
                  <a:schemeClr val="accent1"/>
                </a:solidFill>
              </a:rPr>
              <a:t>Introduction</a:t>
            </a:r>
          </a:p>
        </p:txBody>
      </p:sp>
      <p:sp>
        <p:nvSpPr>
          <p:cNvPr id="5" name="TextBox 4">
            <a:extLst>
              <a:ext uri="{FF2B5EF4-FFF2-40B4-BE49-F238E27FC236}">
                <a16:creationId xmlns:a16="http://schemas.microsoft.com/office/drawing/2014/main" id="{0A7D6FF8-448C-CD21-6D5E-9484862B236A}"/>
              </a:ext>
            </a:extLst>
          </p:cNvPr>
          <p:cNvSpPr txBox="1"/>
          <p:nvPr/>
        </p:nvSpPr>
        <p:spPr>
          <a:xfrm>
            <a:off x="1045028" y="1274216"/>
            <a:ext cx="10156371" cy="4832092"/>
          </a:xfrm>
          <a:prstGeom prst="rect">
            <a:avLst/>
          </a:prstGeom>
          <a:noFill/>
        </p:spPr>
        <p:txBody>
          <a:bodyPr wrap="square">
            <a:spAutoFit/>
          </a:bodyPr>
          <a:lstStyle/>
          <a:p>
            <a:pPr algn="ctr"/>
            <a:r>
              <a:rPr lang="en-US" sz="2800" dirty="0"/>
              <a:t>Water is the lifeline of agriculture. However, with climate change, population growth, and overuse of resources, managing irrigation efficiently has become more important than ever. Traditional irrigation practices often lead to over-watering or under-watering, which impacts crop health, reduces yield, and wastes water.</a:t>
            </a:r>
          </a:p>
          <a:p>
            <a:pPr algn="ctr"/>
            <a:endParaRPr lang="en-US" sz="2800" dirty="0"/>
          </a:p>
          <a:p>
            <a:pPr algn="ctr"/>
            <a:r>
              <a:rPr lang="en-US" sz="2800" dirty="0"/>
              <a:t>This project focuses on creating an intelligent irrigation management system using Python and data analysis to predict the exact water requirement of crops. It integrates weather data, soil moisture levels, crop stages, and machine learning to determine when and how much to irrigate.</a:t>
            </a:r>
          </a:p>
        </p:txBody>
      </p:sp>
    </p:spTree>
    <p:extLst>
      <p:ext uri="{BB962C8B-B14F-4D97-AF65-F5344CB8AC3E}">
        <p14:creationId xmlns:p14="http://schemas.microsoft.com/office/powerpoint/2010/main" val="173035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65A1F6-C461-49DE-6ABF-880660339F5B}"/>
              </a:ext>
            </a:extLst>
          </p:cNvPr>
          <p:cNvSpPr txBox="1"/>
          <p:nvPr/>
        </p:nvSpPr>
        <p:spPr>
          <a:xfrm>
            <a:off x="3850986" y="609600"/>
            <a:ext cx="4490027" cy="646331"/>
          </a:xfrm>
          <a:prstGeom prst="rect">
            <a:avLst/>
          </a:prstGeom>
          <a:noFill/>
        </p:spPr>
        <p:txBody>
          <a:bodyPr wrap="square">
            <a:spAutoFit/>
          </a:bodyPr>
          <a:lstStyle/>
          <a:p>
            <a:r>
              <a:rPr lang="en-US" sz="3600" dirty="0">
                <a:solidFill>
                  <a:srgbClr val="FF0000"/>
                </a:solidFill>
              </a:rPr>
              <a:t>2. Problem Statement</a:t>
            </a:r>
          </a:p>
        </p:txBody>
      </p:sp>
      <p:sp>
        <p:nvSpPr>
          <p:cNvPr id="11" name="Title 10">
            <a:extLst>
              <a:ext uri="{FF2B5EF4-FFF2-40B4-BE49-F238E27FC236}">
                <a16:creationId xmlns:a16="http://schemas.microsoft.com/office/drawing/2014/main" id="{A61B4458-8218-3ACE-3A49-EB97D10CB63C}"/>
              </a:ext>
            </a:extLst>
          </p:cNvPr>
          <p:cNvSpPr>
            <a:spLocks noGrp="1"/>
          </p:cNvSpPr>
          <p:nvPr>
            <p:ph type="title"/>
          </p:nvPr>
        </p:nvSpPr>
        <p:spPr>
          <a:xfrm>
            <a:off x="913795" y="609600"/>
            <a:ext cx="3706889" cy="969818"/>
          </a:xfrm>
        </p:spPr>
        <p:txBody>
          <a:bodyPr/>
          <a:lstStyle/>
          <a:p>
            <a:br>
              <a:rPr lang="en-US" dirty="0">
                <a:solidFill>
                  <a:srgbClr val="FF0000"/>
                </a:solidFill>
              </a:rPr>
            </a:br>
            <a:endParaRPr lang="en-US" dirty="0"/>
          </a:p>
        </p:txBody>
      </p:sp>
      <p:pic>
        <p:nvPicPr>
          <p:cNvPr id="15" name="Content Placeholder 14">
            <a:extLst>
              <a:ext uri="{FF2B5EF4-FFF2-40B4-BE49-F238E27FC236}">
                <a16:creationId xmlns:a16="http://schemas.microsoft.com/office/drawing/2014/main" id="{180D2A47-00A4-2347-CBC3-BD95AA1AADB2}"/>
              </a:ext>
            </a:extLst>
          </p:cNvPr>
          <p:cNvPicPr>
            <a:picLocks noGrp="1" noChangeAspect="1"/>
          </p:cNvPicPr>
          <p:nvPr>
            <p:ph idx="1"/>
          </p:nvPr>
        </p:nvPicPr>
        <p:blipFill>
          <a:blip r:embed="rId2"/>
          <a:stretch>
            <a:fillRect/>
          </a:stretch>
        </p:blipFill>
        <p:spPr>
          <a:xfrm>
            <a:off x="6265131" y="1807151"/>
            <a:ext cx="4918950" cy="3984625"/>
          </a:xfrm>
        </p:spPr>
      </p:pic>
      <p:sp>
        <p:nvSpPr>
          <p:cNvPr id="13" name="Text Placeholder 12">
            <a:extLst>
              <a:ext uri="{FF2B5EF4-FFF2-40B4-BE49-F238E27FC236}">
                <a16:creationId xmlns:a16="http://schemas.microsoft.com/office/drawing/2014/main" id="{ACB90894-1C25-EF8A-CE7D-E7600C843F8C}"/>
              </a:ext>
            </a:extLst>
          </p:cNvPr>
          <p:cNvSpPr>
            <a:spLocks noGrp="1"/>
          </p:cNvSpPr>
          <p:nvPr>
            <p:ph type="body" sz="half" idx="2"/>
          </p:nvPr>
        </p:nvSpPr>
        <p:spPr>
          <a:xfrm>
            <a:off x="1007919" y="1807151"/>
            <a:ext cx="4187536" cy="3985492"/>
          </a:xfrm>
        </p:spPr>
        <p:txBody>
          <a:bodyPr>
            <a:normAutofit fontScale="92500" lnSpcReduction="10000"/>
          </a:bodyPr>
          <a:lstStyle/>
          <a:p>
            <a:pPr marL="36900" algn="l"/>
            <a:r>
              <a:rPr lang="en-US" dirty="0"/>
              <a:t>Traditional irrigation systems (like flood irrigation) lead to:</a:t>
            </a:r>
          </a:p>
          <a:p>
            <a:pPr marL="36900" algn="l"/>
            <a:r>
              <a:rPr lang="en-US" dirty="0"/>
              <a:t>    Over-watering, which damages crops and leaches nutrients from the soil.</a:t>
            </a:r>
          </a:p>
          <a:p>
            <a:pPr marL="36900" algn="l"/>
            <a:r>
              <a:rPr lang="en-US" dirty="0"/>
              <a:t> </a:t>
            </a:r>
          </a:p>
          <a:p>
            <a:pPr marL="36900" algn="l"/>
            <a:r>
              <a:rPr lang="en-US" dirty="0"/>
              <a:t>    Under-watering, which reduces yield and causes crop failure.</a:t>
            </a:r>
          </a:p>
          <a:p>
            <a:pPr marL="36900" algn="l"/>
            <a:endParaRPr lang="en-US" dirty="0"/>
          </a:p>
          <a:p>
            <a:pPr marL="36900" algn="l"/>
            <a:r>
              <a:rPr lang="en-US" dirty="0"/>
              <a:t>    Water wastage, especially in water-scarce regions.</a:t>
            </a:r>
          </a:p>
          <a:p>
            <a:pPr marL="36900" algn="l"/>
            <a:endParaRPr lang="en-US" dirty="0"/>
          </a:p>
          <a:p>
            <a:pPr marL="36900" algn="l"/>
            <a:r>
              <a:rPr lang="en-US" dirty="0"/>
              <a:t>     Manual methods are inefficient, labor-intensive, and non-data-driven.</a:t>
            </a:r>
          </a:p>
          <a:p>
            <a:endParaRPr lang="en-US" dirty="0"/>
          </a:p>
        </p:txBody>
      </p:sp>
    </p:spTree>
    <p:extLst>
      <p:ext uri="{BB962C8B-B14F-4D97-AF65-F5344CB8AC3E}">
        <p14:creationId xmlns:p14="http://schemas.microsoft.com/office/powerpoint/2010/main" val="394399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119B4F-CE5C-7FC0-74AF-E606F29A7C24}"/>
              </a:ext>
            </a:extLst>
          </p:cNvPr>
          <p:cNvSpPr txBox="1"/>
          <p:nvPr/>
        </p:nvSpPr>
        <p:spPr>
          <a:xfrm>
            <a:off x="4572000" y="605773"/>
            <a:ext cx="6096000" cy="707886"/>
          </a:xfrm>
          <a:prstGeom prst="rect">
            <a:avLst/>
          </a:prstGeom>
          <a:noFill/>
        </p:spPr>
        <p:txBody>
          <a:bodyPr wrap="square">
            <a:spAutoFit/>
          </a:bodyPr>
          <a:lstStyle/>
          <a:p>
            <a:r>
              <a:rPr lang="en-US" sz="4000" dirty="0">
                <a:solidFill>
                  <a:srgbClr val="00B0F0"/>
                </a:solidFill>
              </a:rPr>
              <a:t>3. Objective</a:t>
            </a:r>
          </a:p>
        </p:txBody>
      </p:sp>
      <p:sp>
        <p:nvSpPr>
          <p:cNvPr id="5" name="TextBox 4">
            <a:extLst>
              <a:ext uri="{FF2B5EF4-FFF2-40B4-BE49-F238E27FC236}">
                <a16:creationId xmlns:a16="http://schemas.microsoft.com/office/drawing/2014/main" id="{327A29A0-3719-2FE6-C78E-B52C8332E0C7}"/>
              </a:ext>
            </a:extLst>
          </p:cNvPr>
          <p:cNvSpPr txBox="1"/>
          <p:nvPr/>
        </p:nvSpPr>
        <p:spPr>
          <a:xfrm>
            <a:off x="1966451" y="1727912"/>
            <a:ext cx="8701549" cy="4524315"/>
          </a:xfrm>
          <a:prstGeom prst="rect">
            <a:avLst/>
          </a:prstGeom>
          <a:noFill/>
        </p:spPr>
        <p:txBody>
          <a:bodyPr wrap="square">
            <a:spAutoFit/>
          </a:bodyPr>
          <a:lstStyle/>
          <a:p>
            <a:pPr algn="ctr"/>
            <a:r>
              <a:rPr lang="en-US" sz="3200" dirty="0"/>
              <a:t>In this project, our goal is to build a smart, data-driven irrigation system. I will predict the daily water requirements for crops to reduce manual intervention and water wastage. The system will use real-world weather and environmental data to inform its decisions, supporting effective agricultural water management. I am also designing the system to be scalable and customizable, so it can be adapted for different crops and regions</a:t>
            </a:r>
            <a:r>
              <a:rPr lang="en-US" sz="2800" dirty="0"/>
              <a:t>.</a:t>
            </a:r>
          </a:p>
        </p:txBody>
      </p:sp>
    </p:spTree>
    <p:extLst>
      <p:ext uri="{BB962C8B-B14F-4D97-AF65-F5344CB8AC3E}">
        <p14:creationId xmlns:p14="http://schemas.microsoft.com/office/powerpoint/2010/main" val="2769479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42FC7-4A55-6D41-9162-3EBD98C1D399}"/>
              </a:ext>
            </a:extLst>
          </p:cNvPr>
          <p:cNvSpPr txBox="1"/>
          <p:nvPr/>
        </p:nvSpPr>
        <p:spPr>
          <a:xfrm>
            <a:off x="3696928" y="536133"/>
            <a:ext cx="4798143" cy="646331"/>
          </a:xfrm>
          <a:prstGeom prst="rect">
            <a:avLst/>
          </a:prstGeom>
          <a:noFill/>
        </p:spPr>
        <p:txBody>
          <a:bodyPr wrap="square">
            <a:spAutoFit/>
          </a:bodyPr>
          <a:lstStyle/>
          <a:p>
            <a:r>
              <a:rPr lang="en-US" sz="3200" dirty="0">
                <a:solidFill>
                  <a:srgbClr val="FFFF00"/>
                </a:solidFill>
              </a:rPr>
              <a:t>4</a:t>
            </a:r>
            <a:r>
              <a:rPr lang="en-US" sz="3600" dirty="0">
                <a:solidFill>
                  <a:srgbClr val="FFFF00"/>
                </a:solidFill>
              </a:rPr>
              <a:t>. Key Concepts Involved</a:t>
            </a:r>
          </a:p>
        </p:txBody>
      </p:sp>
      <p:sp>
        <p:nvSpPr>
          <p:cNvPr id="5" name="TextBox 4">
            <a:extLst>
              <a:ext uri="{FF2B5EF4-FFF2-40B4-BE49-F238E27FC236}">
                <a16:creationId xmlns:a16="http://schemas.microsoft.com/office/drawing/2014/main" id="{F0D39AC7-996E-EA39-81CE-488C3AD2DD05}"/>
              </a:ext>
            </a:extLst>
          </p:cNvPr>
          <p:cNvSpPr txBox="1"/>
          <p:nvPr/>
        </p:nvSpPr>
        <p:spPr>
          <a:xfrm>
            <a:off x="963386" y="1435339"/>
            <a:ext cx="10319657" cy="4247317"/>
          </a:xfrm>
          <a:prstGeom prst="rect">
            <a:avLst/>
          </a:prstGeom>
          <a:noFill/>
        </p:spPr>
        <p:txBody>
          <a:bodyPr wrap="square">
            <a:spAutoFit/>
          </a:bodyPr>
          <a:lstStyle/>
          <a:p>
            <a:pPr algn="ctr"/>
            <a:r>
              <a:rPr lang="en-US" sz="2700" dirty="0"/>
              <a:t>As a group, we are building an advanced irrigation system that calculates evapotranspiration (ET​) to monitor crop water needs. By utilizing real-world data such as temperature, humidity, and solar radiation, we can determine the exact amount of water lost from both the soil and the plant. To further refine our system, we have incorporated a Crop Coefficient (Kc​) to account for the unique characteristics of different crops and their various growth stages. Finally, our Irrigation Requirement Navigator (IR​) formula allows us to calculate the precise amount of water to apply by considering the difference between a crop's water needs (ET​) and the water provided by rainfall and any additional irrigation</a:t>
            </a:r>
            <a:r>
              <a:rPr lang="en-US" sz="2400" dirty="0"/>
              <a:t>.</a:t>
            </a:r>
          </a:p>
        </p:txBody>
      </p:sp>
    </p:spTree>
    <p:extLst>
      <p:ext uri="{BB962C8B-B14F-4D97-AF65-F5344CB8AC3E}">
        <p14:creationId xmlns:p14="http://schemas.microsoft.com/office/powerpoint/2010/main" val="4225060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7D6759-0DD7-DD4F-6177-1969AA97AB15}"/>
              </a:ext>
            </a:extLst>
          </p:cNvPr>
          <p:cNvPicPr>
            <a:picLocks noChangeAspect="1"/>
          </p:cNvPicPr>
          <p:nvPr/>
        </p:nvPicPr>
        <p:blipFill>
          <a:blip r:embed="rId2"/>
          <a:stretch>
            <a:fillRect/>
          </a:stretch>
        </p:blipFill>
        <p:spPr>
          <a:xfrm>
            <a:off x="2140549" y="413541"/>
            <a:ext cx="7910901" cy="6030918"/>
          </a:xfrm>
          <a:prstGeom prst="rect">
            <a:avLst/>
          </a:prstGeom>
        </p:spPr>
      </p:pic>
    </p:spTree>
    <p:extLst>
      <p:ext uri="{BB962C8B-B14F-4D97-AF65-F5344CB8AC3E}">
        <p14:creationId xmlns:p14="http://schemas.microsoft.com/office/powerpoint/2010/main" val="2199487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80713-9D9A-8902-0F6C-4B74F12EC43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08548FF-E3FB-2E2C-120A-E671A7386BA7}"/>
              </a:ext>
            </a:extLst>
          </p:cNvPr>
          <p:cNvSpPr>
            <a:spLocks noGrp="1"/>
          </p:cNvSpPr>
          <p:nvPr>
            <p:ph type="title"/>
          </p:nvPr>
        </p:nvSpPr>
        <p:spPr>
          <a:xfrm>
            <a:off x="1693718" y="375227"/>
            <a:ext cx="7678882" cy="1271155"/>
          </a:xfrm>
        </p:spPr>
        <p:txBody>
          <a:bodyPr>
            <a:normAutofit/>
          </a:bodyPr>
          <a:lstStyle/>
          <a:p>
            <a:r>
              <a:rPr lang="en-US" dirty="0">
                <a:solidFill>
                  <a:srgbClr val="0070C0"/>
                </a:solidFill>
              </a:rPr>
              <a:t>5.Traditional Vs Smart Irrigation</a:t>
            </a:r>
            <a:br>
              <a:rPr lang="en-US" dirty="0">
                <a:solidFill>
                  <a:srgbClr val="0070C0"/>
                </a:solidFill>
              </a:rPr>
            </a:br>
            <a:endParaRPr lang="en-US" dirty="0"/>
          </a:p>
        </p:txBody>
      </p:sp>
      <p:sp>
        <p:nvSpPr>
          <p:cNvPr id="8" name="Content Placeholder 7">
            <a:extLst>
              <a:ext uri="{FF2B5EF4-FFF2-40B4-BE49-F238E27FC236}">
                <a16:creationId xmlns:a16="http://schemas.microsoft.com/office/drawing/2014/main" id="{9D12A926-356D-18EE-BCC6-BE8B6AD9B8BE}"/>
              </a:ext>
            </a:extLst>
          </p:cNvPr>
          <p:cNvSpPr>
            <a:spLocks noGrp="1"/>
          </p:cNvSpPr>
          <p:nvPr>
            <p:ph idx="1"/>
          </p:nvPr>
        </p:nvSpPr>
        <p:spPr>
          <a:xfrm>
            <a:off x="5394279" y="1753755"/>
            <a:ext cx="5873278" cy="4267778"/>
          </a:xfrm>
        </p:spPr>
        <p:txBody>
          <a:bodyPr/>
          <a:lstStyle/>
          <a:p>
            <a:r>
              <a:rPr lang="en-US" sz="2400" dirty="0"/>
              <a:t>Traditional irrigation systems are manually controlled, often wasteful, and not efficient. They don’t respond to real-time weather or soil conditions. In contrast, smart irrigation uses automated controls based on sensor data and machine learning to deliver the exact amount of water needed. It’s more accurate, saves water, and ensures better crop health.</a:t>
            </a:r>
          </a:p>
          <a:p>
            <a:endParaRPr lang="en-US" dirty="0"/>
          </a:p>
        </p:txBody>
      </p:sp>
      <p:sp>
        <p:nvSpPr>
          <p:cNvPr id="9" name="Text Placeholder 8">
            <a:extLst>
              <a:ext uri="{FF2B5EF4-FFF2-40B4-BE49-F238E27FC236}">
                <a16:creationId xmlns:a16="http://schemas.microsoft.com/office/drawing/2014/main" id="{6E0B6B1D-A90E-3FB8-A1B0-873A94CEF4CE}"/>
              </a:ext>
            </a:extLst>
          </p:cNvPr>
          <p:cNvSpPr>
            <a:spLocks noGrp="1"/>
          </p:cNvSpPr>
          <p:nvPr>
            <p:ph type="body" sz="half" idx="2"/>
          </p:nvPr>
        </p:nvSpPr>
        <p:spPr>
          <a:xfrm>
            <a:off x="1423554" y="2473035"/>
            <a:ext cx="3041266" cy="2738583"/>
          </a:xfrm>
        </p:spPr>
        <p:txBody>
          <a:bodyPr/>
          <a:lstStyle/>
          <a:p>
            <a:endParaRPr lang="en-US" dirty="0"/>
          </a:p>
        </p:txBody>
      </p:sp>
      <p:pic>
        <p:nvPicPr>
          <p:cNvPr id="11" name="Picture 10">
            <a:extLst>
              <a:ext uri="{FF2B5EF4-FFF2-40B4-BE49-F238E27FC236}">
                <a16:creationId xmlns:a16="http://schemas.microsoft.com/office/drawing/2014/main" id="{7B648ED7-CEE1-BC83-841D-72FE4B9F51B7}"/>
              </a:ext>
            </a:extLst>
          </p:cNvPr>
          <p:cNvPicPr>
            <a:picLocks noChangeAspect="1"/>
          </p:cNvPicPr>
          <p:nvPr/>
        </p:nvPicPr>
        <p:blipFill>
          <a:blip r:embed="rId2"/>
          <a:stretch>
            <a:fillRect/>
          </a:stretch>
        </p:blipFill>
        <p:spPr>
          <a:xfrm>
            <a:off x="621255" y="1880755"/>
            <a:ext cx="4417072" cy="3693968"/>
          </a:xfrm>
          <a:prstGeom prst="rect">
            <a:avLst/>
          </a:prstGeom>
        </p:spPr>
      </p:pic>
    </p:spTree>
    <p:extLst>
      <p:ext uri="{BB962C8B-B14F-4D97-AF65-F5344CB8AC3E}">
        <p14:creationId xmlns:p14="http://schemas.microsoft.com/office/powerpoint/2010/main" val="297501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29CF7-46C5-7EFF-5818-AECB3B0535A4}"/>
              </a:ext>
            </a:extLst>
          </p:cNvPr>
          <p:cNvSpPr txBox="1"/>
          <p:nvPr/>
        </p:nvSpPr>
        <p:spPr>
          <a:xfrm>
            <a:off x="1750143" y="711744"/>
            <a:ext cx="8750710" cy="646331"/>
          </a:xfrm>
          <a:prstGeom prst="rect">
            <a:avLst/>
          </a:prstGeom>
          <a:noFill/>
        </p:spPr>
        <p:txBody>
          <a:bodyPr wrap="square">
            <a:spAutoFit/>
          </a:bodyPr>
          <a:lstStyle/>
          <a:p>
            <a:r>
              <a:rPr lang="en-US" sz="3600" dirty="0">
                <a:solidFill>
                  <a:schemeClr val="accent1">
                    <a:lumMod val="60000"/>
                    <a:lumOff val="40000"/>
                  </a:schemeClr>
                </a:solidFill>
              </a:rPr>
              <a:t>6. Weather &amp; Environmental Parameters Used</a:t>
            </a:r>
          </a:p>
        </p:txBody>
      </p:sp>
      <p:sp>
        <p:nvSpPr>
          <p:cNvPr id="5" name="TextBox 4">
            <a:extLst>
              <a:ext uri="{FF2B5EF4-FFF2-40B4-BE49-F238E27FC236}">
                <a16:creationId xmlns:a16="http://schemas.microsoft.com/office/drawing/2014/main" id="{EC98F101-3593-3B14-C015-078C7C9C92A9}"/>
              </a:ext>
            </a:extLst>
          </p:cNvPr>
          <p:cNvSpPr txBox="1"/>
          <p:nvPr/>
        </p:nvSpPr>
        <p:spPr>
          <a:xfrm>
            <a:off x="1750143" y="1568854"/>
            <a:ext cx="8534400" cy="3539430"/>
          </a:xfrm>
          <a:prstGeom prst="rect">
            <a:avLst/>
          </a:prstGeom>
          <a:noFill/>
        </p:spPr>
        <p:txBody>
          <a:bodyPr wrap="square">
            <a:spAutoFit/>
          </a:bodyPr>
          <a:lstStyle/>
          <a:p>
            <a:r>
              <a:rPr lang="en-US" sz="2800" dirty="0"/>
              <a:t>The system uses the following input data:</a:t>
            </a:r>
          </a:p>
          <a:p>
            <a:pPr marL="457200" indent="-457200">
              <a:buFont typeface="Arial" panose="020B0604020202020204" pitchFamily="34" charset="0"/>
              <a:buChar char="•"/>
            </a:pPr>
            <a:r>
              <a:rPr lang="en-US" sz="2800" dirty="0"/>
              <a:t> Maximum and Minimum Temperature (°C)</a:t>
            </a:r>
          </a:p>
          <a:p>
            <a:pPr marL="457200" indent="-457200">
              <a:buFont typeface="Arial" panose="020B0604020202020204" pitchFamily="34" charset="0"/>
              <a:buChar char="•"/>
            </a:pPr>
            <a:r>
              <a:rPr lang="en-US" sz="2800" dirty="0"/>
              <a:t> Humidity (%)</a:t>
            </a:r>
          </a:p>
          <a:p>
            <a:pPr marL="457200" indent="-457200">
              <a:buFont typeface="Arial" panose="020B0604020202020204" pitchFamily="34" charset="0"/>
              <a:buChar char="•"/>
            </a:pPr>
            <a:r>
              <a:rPr lang="en-US" sz="2800" dirty="0"/>
              <a:t> Solar Radiation (MJ/m²/day)</a:t>
            </a:r>
          </a:p>
          <a:p>
            <a:pPr marL="457200" indent="-457200">
              <a:buFont typeface="Arial" panose="020B0604020202020204" pitchFamily="34" charset="0"/>
              <a:buChar char="•"/>
            </a:pPr>
            <a:r>
              <a:rPr lang="en-US" sz="2800" dirty="0"/>
              <a:t> Rainfall (mm/day)</a:t>
            </a:r>
          </a:p>
          <a:p>
            <a:pPr marL="457200" indent="-457200">
              <a:buFont typeface="Arial" panose="020B0604020202020204" pitchFamily="34" charset="0"/>
              <a:buChar char="•"/>
            </a:pPr>
            <a:r>
              <a:rPr lang="en-US" sz="2800" dirty="0"/>
              <a:t> Wind Speed (m/s)</a:t>
            </a:r>
          </a:p>
          <a:p>
            <a:pPr marL="457200" indent="-457200">
              <a:buFont typeface="Arial" panose="020B0604020202020204" pitchFamily="34" charset="0"/>
              <a:buChar char="•"/>
            </a:pPr>
            <a:r>
              <a:rPr lang="en-US" sz="2800" dirty="0"/>
              <a:t> Soil Moisture Level (%)</a:t>
            </a:r>
          </a:p>
          <a:p>
            <a:pPr marL="457200" indent="-457200">
              <a:buFont typeface="Arial" panose="020B0604020202020204" pitchFamily="34" charset="0"/>
              <a:buChar char="•"/>
            </a:pPr>
            <a:r>
              <a:rPr lang="en-US" sz="2800" dirty="0"/>
              <a:t> Crop Growth Stage</a:t>
            </a:r>
          </a:p>
        </p:txBody>
      </p:sp>
      <p:sp>
        <p:nvSpPr>
          <p:cNvPr id="7" name="TextBox 6">
            <a:extLst>
              <a:ext uri="{FF2B5EF4-FFF2-40B4-BE49-F238E27FC236}">
                <a16:creationId xmlns:a16="http://schemas.microsoft.com/office/drawing/2014/main" id="{C0272C3E-7AD4-F492-6F1C-9C55FEC0B8FE}"/>
              </a:ext>
            </a:extLst>
          </p:cNvPr>
          <p:cNvSpPr txBox="1"/>
          <p:nvPr/>
        </p:nvSpPr>
        <p:spPr>
          <a:xfrm>
            <a:off x="1750143" y="5529842"/>
            <a:ext cx="10785987" cy="954107"/>
          </a:xfrm>
          <a:prstGeom prst="rect">
            <a:avLst/>
          </a:prstGeom>
          <a:noFill/>
        </p:spPr>
        <p:txBody>
          <a:bodyPr wrap="square">
            <a:spAutoFit/>
          </a:bodyPr>
          <a:lstStyle/>
          <a:p>
            <a:r>
              <a:rPr lang="en-US" sz="2800" dirty="0"/>
              <a:t>These parameters help calculate ET₀ and </a:t>
            </a:r>
            <a:r>
              <a:rPr lang="en-US" sz="2800" dirty="0" err="1"/>
              <a:t>Etc</a:t>
            </a:r>
            <a:r>
              <a:rPr lang="en-US" sz="2800" dirty="0"/>
              <a:t>, and ultimately help in predicting the water required.</a:t>
            </a:r>
          </a:p>
        </p:txBody>
      </p:sp>
    </p:spTree>
    <p:extLst>
      <p:ext uri="{BB962C8B-B14F-4D97-AF65-F5344CB8AC3E}">
        <p14:creationId xmlns:p14="http://schemas.microsoft.com/office/powerpoint/2010/main" val="389582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57DD7C-5565-6442-8C71-B37D9BBFA990}"/>
              </a:ext>
            </a:extLst>
          </p:cNvPr>
          <p:cNvPicPr>
            <a:picLocks noChangeAspect="1"/>
          </p:cNvPicPr>
          <p:nvPr/>
        </p:nvPicPr>
        <p:blipFill>
          <a:blip r:embed="rId2"/>
          <a:stretch>
            <a:fillRect/>
          </a:stretch>
        </p:blipFill>
        <p:spPr>
          <a:xfrm>
            <a:off x="2200017" y="407791"/>
            <a:ext cx="7791965" cy="6042418"/>
          </a:xfrm>
          <a:prstGeom prst="rect">
            <a:avLst/>
          </a:prstGeom>
        </p:spPr>
      </p:pic>
    </p:spTree>
    <p:extLst>
      <p:ext uri="{BB962C8B-B14F-4D97-AF65-F5344CB8AC3E}">
        <p14:creationId xmlns:p14="http://schemas.microsoft.com/office/powerpoint/2010/main" val="2654986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{339A4382-8151-467F-8913-74D445E7F107}TFe742eee6-54b3-45e8-a03d-f3d997f9b6caf6c338c2_win32-3734725ae7e2</Template>
  <TotalTime>378</TotalTime>
  <Words>1678</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Goudy Old Style</vt:lpstr>
      <vt:lpstr>Wingdings 2</vt:lpstr>
      <vt:lpstr>SlateVTI</vt:lpstr>
      <vt:lpstr>36. Irrigation Management System for Predicting Crop Water Requirements</vt:lpstr>
      <vt:lpstr>PowerPoint Presentation</vt:lpstr>
      <vt:lpstr> </vt:lpstr>
      <vt:lpstr>PowerPoint Presentation</vt:lpstr>
      <vt:lpstr>PowerPoint Presentation</vt:lpstr>
      <vt:lpstr>PowerPoint Presentation</vt:lpstr>
      <vt:lpstr>5.Traditional Vs Smart Irrigation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datasets and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Vidya sarankar</dc:creator>
  <cp:lastModifiedBy>adienpearce4@gmail.com</cp:lastModifiedBy>
  <cp:revision>6</cp:revision>
  <dcterms:created xsi:type="dcterms:W3CDTF">2025-08-05T16:11:12Z</dcterms:created>
  <dcterms:modified xsi:type="dcterms:W3CDTF">2025-08-08T18:15:55Z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