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4"/>
  </p:notesMasterIdLst>
  <p:sldIdLst>
    <p:sldId id="256" r:id="rId4"/>
    <p:sldId id="261" r:id="rId5"/>
    <p:sldId id="264" r:id="rId6"/>
    <p:sldId id="273" r:id="rId7"/>
    <p:sldId id="265" r:id="rId8"/>
    <p:sldId id="286" r:id="rId9"/>
    <p:sldId id="295" r:id="rId10"/>
    <p:sldId id="316" r:id="rId11"/>
    <p:sldId id="285" r:id="rId12"/>
    <p:sldId id="271"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75452" autoAdjust="0"/>
  </p:normalViewPr>
  <p:slideViewPr>
    <p:cSldViewPr>
      <p:cViewPr varScale="1">
        <p:scale>
          <a:sx n="126" d="100"/>
          <a:sy n="126" d="100"/>
        </p:scale>
        <p:origin x="1230"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5D635-634B-45F5-BDCE-BA2ECF0C6C1D}" type="datetimeFigureOut">
              <a:rPr lang="en-US" smtClean="0"/>
              <a:t>6/19/2025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A7788-F435-4031-8D91-FC021CF67707}" type="slidenum">
              <a:rPr lang="en-US" smtClean="0"/>
              <a:t>‹#›</a:t>
            </a:fld>
            <a:endParaRPr lang="en-US"/>
          </a:p>
        </p:txBody>
      </p:sp>
    </p:spTree>
    <p:extLst>
      <p:ext uri="{BB962C8B-B14F-4D97-AF65-F5344CB8AC3E}">
        <p14:creationId xmlns:p14="http://schemas.microsoft.com/office/powerpoint/2010/main" val="1047626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RPA means </a:t>
            </a:r>
            <a:r>
              <a:rPr lang="en-US" altLang="ko-KR" sz="1200" dirty="0"/>
              <a:t>Robotic Process Automation.</a:t>
            </a:r>
            <a:endParaRPr lang="en-US" dirty="0"/>
          </a:p>
        </p:txBody>
      </p:sp>
      <p:sp>
        <p:nvSpPr>
          <p:cNvPr id="4" name="Slide Number Placeholder 3"/>
          <p:cNvSpPr>
            <a:spLocks noGrp="1"/>
          </p:cNvSpPr>
          <p:nvPr>
            <p:ph type="sldNum" sz="quarter" idx="5"/>
          </p:nvPr>
        </p:nvSpPr>
        <p:spPr/>
        <p:txBody>
          <a:bodyPr/>
          <a:lstStyle/>
          <a:p>
            <a:fld id="{ADBA7788-F435-4031-8D91-FC021CF67707}" type="slidenum">
              <a:rPr lang="en-US" smtClean="0"/>
              <a:t>1</a:t>
            </a:fld>
            <a:endParaRPr lang="en-US"/>
          </a:p>
        </p:txBody>
      </p:sp>
    </p:spTree>
    <p:extLst>
      <p:ext uri="{BB962C8B-B14F-4D97-AF65-F5344CB8AC3E}">
        <p14:creationId xmlns:p14="http://schemas.microsoft.com/office/powerpoint/2010/main" val="3407033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design </a:t>
            </a:r>
            <a:r>
              <a:rPr lang="en-US" sz="1200" dirty="0">
                <a:solidFill>
                  <a:schemeClr val="tx1">
                    <a:lumMod val="75000"/>
                    <a:lumOff val="25000"/>
                  </a:schemeClr>
                </a:solidFill>
                <a:cs typeface="Arial" pitchFamily="34" charset="0"/>
              </a:rPr>
              <a:t>Philosophy</a:t>
            </a:r>
            <a:r>
              <a:rPr lang="en-US" dirty="0"/>
              <a:t> was to create an apprentice-like RPA program that learns the process repeatedly, learns to handle different situations, and gradually achieves a higher degree of automation.</a:t>
            </a:r>
          </a:p>
        </p:txBody>
      </p:sp>
      <p:sp>
        <p:nvSpPr>
          <p:cNvPr id="4" name="Slide Number Placeholder 3"/>
          <p:cNvSpPr>
            <a:spLocks noGrp="1"/>
          </p:cNvSpPr>
          <p:nvPr>
            <p:ph type="sldNum" sz="quarter" idx="5"/>
          </p:nvPr>
        </p:nvSpPr>
        <p:spPr/>
        <p:txBody>
          <a:bodyPr/>
          <a:lstStyle/>
          <a:p>
            <a:fld id="{ADBA7788-F435-4031-8D91-FC021CF67707}" type="slidenum">
              <a:rPr lang="en-US" smtClean="0"/>
              <a:t>2</a:t>
            </a:fld>
            <a:endParaRPr lang="en-US"/>
          </a:p>
        </p:txBody>
      </p:sp>
    </p:spTree>
    <p:extLst>
      <p:ext uri="{BB962C8B-B14F-4D97-AF65-F5344CB8AC3E}">
        <p14:creationId xmlns:p14="http://schemas.microsoft.com/office/powerpoint/2010/main" val="52688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Section1 I will explain the functions that have been implemented in my program.</a:t>
            </a:r>
          </a:p>
        </p:txBody>
      </p:sp>
      <p:sp>
        <p:nvSpPr>
          <p:cNvPr id="4" name="Slide Number Placeholder 3"/>
          <p:cNvSpPr>
            <a:spLocks noGrp="1"/>
          </p:cNvSpPr>
          <p:nvPr>
            <p:ph type="sldNum" sz="quarter" idx="5"/>
          </p:nvPr>
        </p:nvSpPr>
        <p:spPr/>
        <p:txBody>
          <a:bodyPr/>
          <a:lstStyle/>
          <a:p>
            <a:fld id="{ADBA7788-F435-4031-8D91-FC021CF67707}" type="slidenum">
              <a:rPr lang="en-US" smtClean="0"/>
              <a:t>3</a:t>
            </a:fld>
            <a:endParaRPr lang="en-US"/>
          </a:p>
        </p:txBody>
      </p:sp>
    </p:spTree>
    <p:extLst>
      <p:ext uri="{BB962C8B-B14F-4D97-AF65-F5344CB8AC3E}">
        <p14:creationId xmlns:p14="http://schemas.microsoft.com/office/powerpoint/2010/main" val="1689631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BA7788-F435-4031-8D91-FC021CF67707}" type="slidenum">
              <a:rPr lang="en-US" smtClean="0"/>
              <a:t>4</a:t>
            </a:fld>
            <a:endParaRPr lang="en-US"/>
          </a:p>
        </p:txBody>
      </p:sp>
    </p:spTree>
    <p:extLst>
      <p:ext uri="{BB962C8B-B14F-4D97-AF65-F5344CB8AC3E}">
        <p14:creationId xmlns:p14="http://schemas.microsoft.com/office/powerpoint/2010/main" val="2387926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5424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val 1"/>
          <p:cNvSpPr/>
          <p:nvPr userDrawn="1"/>
        </p:nvSpPr>
        <p:spPr>
          <a:xfrm>
            <a:off x="2699792" y="699542"/>
            <a:ext cx="3744416" cy="3744416"/>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5631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72" r:id="rId12"/>
    <p:sldLayoutId id="2147483656" r:id="rId1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26" y="3507854"/>
            <a:ext cx="9144000" cy="522725"/>
          </a:xfrm>
        </p:spPr>
        <p:txBody>
          <a:bodyPr/>
          <a:lstStyle/>
          <a:p>
            <a:pPr lvl="0"/>
            <a:r>
              <a:rPr lang="en-US" altLang="ko-KR" sz="2400" dirty="0"/>
              <a:t>Apprenticeships RPA: LLM for Robotic Process Automation</a:t>
            </a:r>
          </a:p>
        </p:txBody>
      </p:sp>
      <p:sp>
        <p:nvSpPr>
          <p:cNvPr id="4" name="Text Placeholder 3"/>
          <p:cNvSpPr>
            <a:spLocks noGrp="1"/>
          </p:cNvSpPr>
          <p:nvPr>
            <p:ph type="body" sz="quarter" idx="11"/>
          </p:nvPr>
        </p:nvSpPr>
        <p:spPr>
          <a:xfrm>
            <a:off x="-27426" y="4371950"/>
            <a:ext cx="9144000" cy="288032"/>
          </a:xfrm>
        </p:spPr>
        <p:txBody>
          <a:bodyPr/>
          <a:lstStyle/>
          <a:p>
            <a:pPr>
              <a:spcBef>
                <a:spcPts val="0"/>
              </a:spcBef>
              <a:defRPr/>
            </a:pPr>
            <a:r>
              <a:rPr lang="en-US" altLang="ko-KR" dirty="0"/>
              <a:t> </a:t>
            </a:r>
          </a:p>
          <a:p>
            <a:pPr>
              <a:spcBef>
                <a:spcPts val="0"/>
              </a:spcBef>
              <a:defRPr/>
            </a:pPr>
            <a:r>
              <a:rPr lang="en-US" altLang="ko-KR" dirty="0"/>
              <a:t>lwd97@stanford.edu</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Tree>
    <p:extLst>
      <p:ext uri="{BB962C8B-B14F-4D97-AF65-F5344CB8AC3E}">
        <p14:creationId xmlns:p14="http://schemas.microsoft.com/office/powerpoint/2010/main" val="40130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195736" y="279204"/>
            <a:ext cx="673224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Design Philosophy</a:t>
            </a:r>
          </a:p>
        </p:txBody>
      </p:sp>
      <p:grpSp>
        <p:nvGrpSpPr>
          <p:cNvPr id="30" name="Group 29"/>
          <p:cNvGrpSpPr/>
          <p:nvPr/>
        </p:nvGrpSpPr>
        <p:grpSpPr>
          <a:xfrm>
            <a:off x="2984973" y="1131591"/>
            <a:ext cx="5611091" cy="576000"/>
            <a:chOff x="2984973" y="1131591"/>
            <a:chExt cx="5611091" cy="576000"/>
          </a:xfrm>
        </p:grpSpPr>
        <p:sp>
          <p:nvSpPr>
            <p:cNvPr id="4" name="Round Same Side Corner Rectangle 3"/>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6" name="TextBox 5"/>
            <p:cNvSpPr txBox="1"/>
            <p:nvPr/>
          </p:nvSpPr>
          <p:spPr>
            <a:xfrm>
              <a:off x="2988072" y="1234925"/>
              <a:ext cx="569802"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01</a:t>
              </a:r>
            </a:p>
          </p:txBody>
        </p:sp>
        <p:sp>
          <p:nvSpPr>
            <p:cNvPr id="7" name="TextBox 6"/>
            <p:cNvSpPr txBox="1"/>
            <p:nvPr/>
          </p:nvSpPr>
          <p:spPr bwMode="auto">
            <a:xfrm>
              <a:off x="3574987" y="1255861"/>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Record every step and reproduce step by step</a:t>
              </a:r>
            </a:p>
          </p:txBody>
        </p:sp>
      </p:grpSp>
      <p:grpSp>
        <p:nvGrpSpPr>
          <p:cNvPr id="31" name="Group 30"/>
          <p:cNvGrpSpPr/>
          <p:nvPr/>
        </p:nvGrpSpPr>
        <p:grpSpPr>
          <a:xfrm>
            <a:off x="2984973" y="2023433"/>
            <a:ext cx="5611091" cy="576000"/>
            <a:chOff x="2984973" y="2023433"/>
            <a:chExt cx="5611091" cy="576000"/>
          </a:xfrm>
        </p:grpSpPr>
        <p:sp>
          <p:nvSpPr>
            <p:cNvPr id="15" name="Round Same Side Corner Rectangle 14"/>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7" name="TextBox 16"/>
            <p:cNvSpPr txBox="1"/>
            <p:nvPr/>
          </p:nvSpPr>
          <p:spPr>
            <a:xfrm>
              <a:off x="2988072" y="2126767"/>
              <a:ext cx="569802" cy="369332"/>
            </a:xfrm>
            <a:prstGeom prst="rect">
              <a:avLst/>
            </a:prstGeom>
            <a:noFill/>
          </p:spPr>
          <p:txBody>
            <a:bodyPr wrap="square" tIns="0" bIns="0" rtlCol="0" anchor="ctr">
              <a:spAutoFit/>
            </a:bodyPr>
            <a:lstStyle/>
            <a:p>
              <a:pPr algn="ctr"/>
              <a:r>
                <a:rPr lang="en-US" altLang="ko-KR" sz="2400" b="1" dirty="0">
                  <a:solidFill>
                    <a:schemeClr val="accent2"/>
                  </a:solidFill>
                  <a:cs typeface="Arial" pitchFamily="34" charset="0"/>
                </a:rPr>
                <a:t>02</a:t>
              </a:r>
            </a:p>
          </p:txBody>
        </p:sp>
        <p:sp>
          <p:nvSpPr>
            <p:cNvPr id="18" name="TextBox 17"/>
            <p:cNvSpPr txBox="1"/>
            <p:nvPr/>
          </p:nvSpPr>
          <p:spPr bwMode="auto">
            <a:xfrm>
              <a:off x="3574987" y="2161407"/>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Record every stage and reproduce stage by stage</a:t>
              </a:r>
            </a:p>
          </p:txBody>
        </p:sp>
      </p:grpSp>
      <p:grpSp>
        <p:nvGrpSpPr>
          <p:cNvPr id="32" name="Group 31"/>
          <p:cNvGrpSpPr/>
          <p:nvPr/>
        </p:nvGrpSpPr>
        <p:grpSpPr>
          <a:xfrm>
            <a:off x="2984973" y="2915275"/>
            <a:ext cx="5611091" cy="576000"/>
            <a:chOff x="2984973" y="2915275"/>
            <a:chExt cx="5611091" cy="576000"/>
          </a:xfrm>
        </p:grpSpPr>
        <p:sp>
          <p:nvSpPr>
            <p:cNvPr id="20" name="Round Same Side Corner Rectangle 19"/>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2" name="TextBox 21"/>
            <p:cNvSpPr txBox="1"/>
            <p:nvPr/>
          </p:nvSpPr>
          <p:spPr>
            <a:xfrm>
              <a:off x="2988072" y="3018609"/>
              <a:ext cx="569802" cy="369332"/>
            </a:xfrm>
            <a:prstGeom prst="rect">
              <a:avLst/>
            </a:prstGeom>
            <a:noFill/>
          </p:spPr>
          <p:txBody>
            <a:bodyPr wrap="square" tIns="0" bIns="0" rtlCol="0" anchor="ctr">
              <a:spAutoFit/>
            </a:bodyPr>
            <a:lstStyle/>
            <a:p>
              <a:pPr algn="ctr"/>
              <a:r>
                <a:rPr lang="en-US" altLang="ko-KR" sz="2400" b="1" dirty="0">
                  <a:solidFill>
                    <a:schemeClr val="accent3"/>
                  </a:solidFill>
                  <a:cs typeface="Arial" pitchFamily="34" charset="0"/>
                </a:rPr>
                <a:t>03</a:t>
              </a:r>
            </a:p>
          </p:txBody>
        </p:sp>
        <p:sp>
          <p:nvSpPr>
            <p:cNvPr id="23" name="TextBox 22"/>
            <p:cNvSpPr txBox="1"/>
            <p:nvPr/>
          </p:nvSpPr>
          <p:spPr bwMode="auto">
            <a:xfrm>
              <a:off x="3574987" y="3053249"/>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Record complete process and reproduce it</a:t>
              </a:r>
            </a:p>
          </p:txBody>
        </p:sp>
      </p:grpSp>
      <p:grpSp>
        <p:nvGrpSpPr>
          <p:cNvPr id="33" name="Group 32"/>
          <p:cNvGrpSpPr/>
          <p:nvPr/>
        </p:nvGrpSpPr>
        <p:grpSpPr>
          <a:xfrm>
            <a:off x="2984973" y="3807117"/>
            <a:ext cx="5611091" cy="576000"/>
            <a:chOff x="2984973" y="3807117"/>
            <a:chExt cx="5611091" cy="576000"/>
          </a:xfrm>
        </p:grpSpPr>
        <p:sp>
          <p:nvSpPr>
            <p:cNvPr id="25" name="Round Same Side Corner Rectangle 24"/>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7" name="TextBox 26"/>
            <p:cNvSpPr txBox="1"/>
            <p:nvPr/>
          </p:nvSpPr>
          <p:spPr>
            <a:xfrm>
              <a:off x="2988072" y="3910451"/>
              <a:ext cx="569802" cy="369332"/>
            </a:xfrm>
            <a:prstGeom prst="rect">
              <a:avLst/>
            </a:prstGeom>
            <a:noFill/>
          </p:spPr>
          <p:txBody>
            <a:bodyPr wrap="square" tIns="0" bIns="0" rtlCol="0" anchor="ctr">
              <a:spAutoFit/>
            </a:bodyPr>
            <a:lstStyle/>
            <a:p>
              <a:pPr algn="ctr"/>
              <a:r>
                <a:rPr lang="en-US" altLang="ko-KR" sz="2400" b="1" dirty="0">
                  <a:solidFill>
                    <a:schemeClr val="accent4"/>
                  </a:solidFill>
                  <a:cs typeface="Arial" pitchFamily="34" charset="0"/>
                </a:rPr>
                <a:t>04</a:t>
              </a:r>
            </a:p>
          </p:txBody>
        </p:sp>
        <p:sp>
          <p:nvSpPr>
            <p:cNvPr id="28" name="TextBox 27"/>
            <p:cNvSpPr txBox="1"/>
            <p:nvPr/>
          </p:nvSpPr>
          <p:spPr bwMode="auto">
            <a:xfrm>
              <a:off x="3572533" y="3939933"/>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Give example inputs and outputs, auto-complete</a:t>
              </a:r>
            </a:p>
          </p:txBody>
        </p:sp>
      </p:gr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92080" y="2283718"/>
            <a:ext cx="4572000" cy="473576"/>
          </a:xfrm>
        </p:spPr>
        <p:txBody>
          <a:bodyPr/>
          <a:lstStyle/>
          <a:p>
            <a:r>
              <a:rPr lang="en-US" altLang="ko-KR" dirty="0"/>
              <a:t>Section 1</a:t>
            </a:r>
          </a:p>
          <a:p>
            <a:r>
              <a:rPr lang="en-US" altLang="ko-KR" sz="2000" dirty="0"/>
              <a:t>Functions already implemented</a:t>
            </a:r>
            <a:endParaRPr lang="ko-KR" altLang="en-US" sz="2000" dirty="0"/>
          </a:p>
        </p:txBody>
      </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967676" y="2053064"/>
            <a:ext cx="1073" cy="1512000"/>
          </a:xfrm>
          <a:prstGeom prst="line">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566189" y="2053064"/>
            <a:ext cx="1073" cy="1512000"/>
          </a:xfrm>
          <a:prstGeom prst="line">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164702" y="2053064"/>
            <a:ext cx="1073" cy="1512000"/>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907229" y="2053064"/>
            <a:ext cx="0" cy="1512000"/>
          </a:xfrm>
          <a:prstGeom prst="line">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69163" y="2053064"/>
            <a:ext cx="0" cy="1512000"/>
          </a:xfrm>
          <a:prstGeom prst="line">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a:xfrm>
            <a:off x="-21899" y="267494"/>
            <a:ext cx="9144000" cy="576064"/>
          </a:xfrm>
        </p:spPr>
        <p:txBody>
          <a:bodyPr/>
          <a:lstStyle/>
          <a:p>
            <a:r>
              <a:rPr lang="en-US" altLang="ko-KR" dirty="0"/>
              <a:t>Record &amp; Reproduce One-Step Operation</a:t>
            </a:r>
            <a:endParaRPr lang="ko-KR" altLang="en-US" dirty="0"/>
          </a:p>
        </p:txBody>
      </p:sp>
      <p:cxnSp>
        <p:nvCxnSpPr>
          <p:cNvPr id="9" name="Straight Connector 8"/>
          <p:cNvCxnSpPr/>
          <p:nvPr/>
        </p:nvCxnSpPr>
        <p:spPr>
          <a:xfrm>
            <a:off x="0" y="2862618"/>
            <a:ext cx="9144000" cy="76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794121" y="1722739"/>
            <a:ext cx="1120820" cy="360040"/>
            <a:chOff x="568900" y="3014852"/>
            <a:chExt cx="1120820" cy="360040"/>
          </a:xfrm>
        </p:grpSpPr>
        <p:sp>
          <p:nvSpPr>
            <p:cNvPr id="16" name="Rounded Rectangle 15"/>
            <p:cNvSpPr/>
            <p:nvPr/>
          </p:nvSpPr>
          <p:spPr>
            <a:xfrm>
              <a:off x="604227" y="3014852"/>
              <a:ext cx="1079430" cy="360040"/>
            </a:xfrm>
            <a:prstGeom prst="roundRect">
              <a:avLst>
                <a:gd name="adj" fmla="val 50000"/>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TextBox 16"/>
            <p:cNvSpPr txBox="1"/>
            <p:nvPr/>
          </p:nvSpPr>
          <p:spPr>
            <a:xfrm>
              <a:off x="568900" y="3056273"/>
              <a:ext cx="1120820" cy="253916"/>
            </a:xfrm>
            <a:prstGeom prst="rect">
              <a:avLst/>
            </a:prstGeom>
            <a:noFill/>
          </p:spPr>
          <p:txBody>
            <a:bodyPr wrap="none" rtlCol="0" anchor="ctr">
              <a:spAutoFit/>
            </a:bodyPr>
            <a:lstStyle/>
            <a:p>
              <a:r>
                <a:rPr lang="en-US" altLang="ko-KR" sz="1050" b="1" dirty="0">
                  <a:solidFill>
                    <a:schemeClr val="bg1"/>
                  </a:solidFill>
                  <a:cs typeface="Arial" pitchFamily="34" charset="0"/>
                </a:rPr>
                <a:t>Speech record</a:t>
              </a:r>
              <a:endParaRPr lang="ko-KR" altLang="en-US" sz="1050" b="1" dirty="0">
                <a:solidFill>
                  <a:schemeClr val="bg1"/>
                </a:solidFill>
                <a:cs typeface="Arial" pitchFamily="34" charset="0"/>
              </a:endParaRPr>
            </a:p>
          </p:txBody>
        </p:sp>
      </p:grpSp>
      <p:grpSp>
        <p:nvGrpSpPr>
          <p:cNvPr id="18" name="Group 17"/>
          <p:cNvGrpSpPr/>
          <p:nvPr/>
        </p:nvGrpSpPr>
        <p:grpSpPr>
          <a:xfrm>
            <a:off x="2402728" y="1722739"/>
            <a:ext cx="1105736" cy="360040"/>
            <a:chOff x="577921" y="3014852"/>
            <a:chExt cx="1105736" cy="360040"/>
          </a:xfrm>
        </p:grpSpPr>
        <p:sp>
          <p:nvSpPr>
            <p:cNvPr id="19" name="Rounded Rectangle 18"/>
            <p:cNvSpPr/>
            <p:nvPr/>
          </p:nvSpPr>
          <p:spPr>
            <a:xfrm>
              <a:off x="604227" y="3014852"/>
              <a:ext cx="1079430" cy="360040"/>
            </a:xfrm>
            <a:prstGeom prst="roundRect">
              <a:avLst>
                <a:gd name="adj" fmla="val 50000"/>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TextBox 19"/>
            <p:cNvSpPr txBox="1"/>
            <p:nvPr/>
          </p:nvSpPr>
          <p:spPr>
            <a:xfrm>
              <a:off x="577921" y="3058327"/>
              <a:ext cx="1101584" cy="261610"/>
            </a:xfrm>
            <a:prstGeom prst="rect">
              <a:avLst/>
            </a:prstGeom>
            <a:noFill/>
          </p:spPr>
          <p:txBody>
            <a:bodyPr wrap="none" rtlCol="0" anchor="ctr">
              <a:spAutoFit/>
            </a:bodyPr>
            <a:lstStyle/>
            <a:p>
              <a:r>
                <a:rPr lang="en-US" altLang="ko-KR" sz="1050" b="1" dirty="0">
                  <a:solidFill>
                    <a:schemeClr val="bg1"/>
                  </a:solidFill>
                  <a:cs typeface="Arial" pitchFamily="34" charset="0"/>
                </a:rPr>
                <a:t>Motion</a:t>
              </a:r>
              <a:r>
                <a:rPr lang="en-US" altLang="ko-KR" sz="1100" b="1" dirty="0">
                  <a:solidFill>
                    <a:schemeClr val="bg1"/>
                  </a:solidFill>
                  <a:cs typeface="Arial" pitchFamily="34" charset="0"/>
                </a:rPr>
                <a:t> record</a:t>
              </a:r>
              <a:endParaRPr lang="ko-KR" altLang="en-US" sz="1100" b="1" dirty="0">
                <a:solidFill>
                  <a:schemeClr val="bg1"/>
                </a:solidFill>
                <a:cs typeface="Arial" pitchFamily="34" charset="0"/>
              </a:endParaRPr>
            </a:p>
          </p:txBody>
        </p:sp>
      </p:grpSp>
      <p:grpSp>
        <p:nvGrpSpPr>
          <p:cNvPr id="21" name="Group 20"/>
          <p:cNvGrpSpPr/>
          <p:nvPr/>
        </p:nvGrpSpPr>
        <p:grpSpPr>
          <a:xfrm>
            <a:off x="4028620" y="1722739"/>
            <a:ext cx="1079430" cy="360040"/>
            <a:chOff x="604227" y="3014852"/>
            <a:chExt cx="1079430" cy="360040"/>
          </a:xfrm>
        </p:grpSpPr>
        <p:sp>
          <p:nvSpPr>
            <p:cNvPr id="22" name="Rounded Rectangle 21"/>
            <p:cNvSpPr/>
            <p:nvPr/>
          </p:nvSpPr>
          <p:spPr>
            <a:xfrm>
              <a:off x="604227" y="3014852"/>
              <a:ext cx="1079430" cy="360040"/>
            </a:xfrm>
            <a:prstGeom prst="roundRect">
              <a:avLst>
                <a:gd name="adj" fmla="val 50000"/>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3" name="TextBox 22"/>
            <p:cNvSpPr txBox="1"/>
            <p:nvPr/>
          </p:nvSpPr>
          <p:spPr>
            <a:xfrm>
              <a:off x="688655" y="3062174"/>
              <a:ext cx="918841" cy="253916"/>
            </a:xfrm>
            <a:prstGeom prst="rect">
              <a:avLst/>
            </a:prstGeom>
            <a:noFill/>
          </p:spPr>
          <p:txBody>
            <a:bodyPr wrap="none" rtlCol="0" anchor="ctr">
              <a:spAutoFit/>
            </a:bodyPr>
            <a:lstStyle/>
            <a:p>
              <a:r>
                <a:rPr lang="en-US" altLang="ko-KR" sz="1050" b="1" dirty="0">
                  <a:solidFill>
                    <a:schemeClr val="bg1"/>
                  </a:solidFill>
                  <a:cs typeface="Arial" pitchFamily="34" charset="0"/>
                </a:rPr>
                <a:t>Screenshot</a:t>
              </a:r>
              <a:endParaRPr lang="ko-KR" altLang="en-US" sz="1200" b="1" dirty="0">
                <a:solidFill>
                  <a:schemeClr val="bg1"/>
                </a:solidFill>
                <a:cs typeface="Arial" pitchFamily="34" charset="0"/>
              </a:endParaRPr>
            </a:p>
          </p:txBody>
        </p:sp>
      </p:grpSp>
      <p:grpSp>
        <p:nvGrpSpPr>
          <p:cNvPr id="24" name="Group 23"/>
          <p:cNvGrpSpPr/>
          <p:nvPr/>
        </p:nvGrpSpPr>
        <p:grpSpPr>
          <a:xfrm>
            <a:off x="5628207" y="1712300"/>
            <a:ext cx="1079430" cy="360040"/>
            <a:chOff x="604227" y="3014852"/>
            <a:chExt cx="1079430" cy="360040"/>
          </a:xfrm>
        </p:grpSpPr>
        <p:sp>
          <p:nvSpPr>
            <p:cNvPr id="25" name="Rounded Rectangle 24"/>
            <p:cNvSpPr/>
            <p:nvPr/>
          </p:nvSpPr>
          <p:spPr>
            <a:xfrm>
              <a:off x="604227" y="3014852"/>
              <a:ext cx="1079430" cy="360040"/>
            </a:xfrm>
            <a:prstGeom prst="roundRect">
              <a:avLst>
                <a:gd name="adj" fmla="val 50000"/>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TextBox 25"/>
            <p:cNvSpPr txBox="1"/>
            <p:nvPr/>
          </p:nvSpPr>
          <p:spPr>
            <a:xfrm>
              <a:off x="638178" y="3064067"/>
              <a:ext cx="1045479" cy="261610"/>
            </a:xfrm>
            <a:prstGeom prst="rect">
              <a:avLst/>
            </a:prstGeom>
            <a:noFill/>
          </p:spPr>
          <p:txBody>
            <a:bodyPr wrap="none" rtlCol="0" anchor="ctr">
              <a:spAutoFit/>
            </a:bodyPr>
            <a:lstStyle/>
            <a:p>
              <a:r>
                <a:rPr lang="en-US" altLang="ko-KR" sz="1100" b="1" dirty="0">
                  <a:solidFill>
                    <a:schemeClr val="bg1"/>
                  </a:solidFill>
                  <a:cs typeface="Arial" pitchFamily="34" charset="0"/>
                </a:rPr>
                <a:t>Image match</a:t>
              </a:r>
              <a:endParaRPr lang="ko-KR" altLang="en-US" sz="1100" b="1" dirty="0">
                <a:solidFill>
                  <a:schemeClr val="bg1"/>
                </a:solidFill>
                <a:cs typeface="Arial" pitchFamily="34" charset="0"/>
              </a:endParaRPr>
            </a:p>
          </p:txBody>
        </p:sp>
      </p:grpSp>
      <p:sp>
        <p:nvSpPr>
          <p:cNvPr id="37" name="TextBox 36"/>
          <p:cNvSpPr txBox="1"/>
          <p:nvPr/>
        </p:nvSpPr>
        <p:spPr>
          <a:xfrm>
            <a:off x="653129" y="3635041"/>
            <a:ext cx="1402807" cy="230832"/>
          </a:xfrm>
          <a:prstGeom prst="rect">
            <a:avLst/>
          </a:prstGeom>
          <a:noFill/>
        </p:spPr>
        <p:txBody>
          <a:bodyPr wrap="square" rtlCol="0" anchor="ctr">
            <a:spAutoFit/>
          </a:bodyPr>
          <a:lstStyle/>
          <a:p>
            <a:pPr algn="ctr"/>
            <a:r>
              <a:rPr lang="en-US" altLang="ko-KR" sz="900" b="1" dirty="0">
                <a:solidFill>
                  <a:schemeClr val="tx1">
                    <a:lumMod val="75000"/>
                    <a:lumOff val="25000"/>
                  </a:schemeClr>
                </a:solidFill>
                <a:cs typeface="Arial" pitchFamily="34" charset="0"/>
              </a:rPr>
              <a:t>Record the conditions</a:t>
            </a:r>
            <a:endParaRPr lang="ko-KR" altLang="en-US" sz="900" b="1" dirty="0">
              <a:solidFill>
                <a:schemeClr val="tx1">
                  <a:lumMod val="75000"/>
                  <a:lumOff val="25000"/>
                </a:schemeClr>
              </a:solidFill>
              <a:cs typeface="Arial" pitchFamily="34" charset="0"/>
            </a:endParaRPr>
          </a:p>
        </p:txBody>
      </p:sp>
      <p:sp>
        <p:nvSpPr>
          <p:cNvPr id="40" name="TextBox 39"/>
          <p:cNvSpPr txBox="1"/>
          <p:nvPr/>
        </p:nvSpPr>
        <p:spPr>
          <a:xfrm>
            <a:off x="2242481" y="3618453"/>
            <a:ext cx="1402807" cy="369332"/>
          </a:xfrm>
          <a:prstGeom prst="rect">
            <a:avLst/>
          </a:prstGeom>
          <a:noFill/>
        </p:spPr>
        <p:txBody>
          <a:bodyPr wrap="square" rtlCol="0" anchor="ctr">
            <a:spAutoFit/>
          </a:bodyPr>
          <a:lstStyle/>
          <a:p>
            <a:pPr algn="ctr"/>
            <a:r>
              <a:rPr lang="en-US" altLang="ko-KR" sz="900" b="1" dirty="0">
                <a:solidFill>
                  <a:schemeClr val="tx1">
                    <a:lumMod val="75000"/>
                    <a:lumOff val="25000"/>
                  </a:schemeClr>
                </a:solidFill>
                <a:cs typeface="Arial" pitchFamily="34" charset="0"/>
              </a:rPr>
              <a:t>Record mouse or keyboard actions</a:t>
            </a:r>
            <a:endParaRPr lang="ko-KR" altLang="en-US" sz="900" b="1" dirty="0">
              <a:solidFill>
                <a:schemeClr val="tx1">
                  <a:lumMod val="75000"/>
                  <a:lumOff val="25000"/>
                </a:schemeClr>
              </a:solidFill>
              <a:cs typeface="Arial" pitchFamily="34" charset="0"/>
            </a:endParaRPr>
          </a:p>
        </p:txBody>
      </p:sp>
      <p:sp>
        <p:nvSpPr>
          <p:cNvPr id="43" name="TextBox 42"/>
          <p:cNvSpPr txBox="1"/>
          <p:nvPr/>
        </p:nvSpPr>
        <p:spPr>
          <a:xfrm>
            <a:off x="3900887" y="3628739"/>
            <a:ext cx="1402807" cy="369332"/>
          </a:xfrm>
          <a:prstGeom prst="rect">
            <a:avLst/>
          </a:prstGeom>
          <a:noFill/>
        </p:spPr>
        <p:txBody>
          <a:bodyPr wrap="square" rtlCol="0" anchor="ctr">
            <a:spAutoFit/>
          </a:bodyPr>
          <a:lstStyle/>
          <a:p>
            <a:pPr algn="ctr"/>
            <a:r>
              <a:rPr lang="en-US" altLang="ko-KR" sz="900" b="1" dirty="0">
                <a:solidFill>
                  <a:schemeClr val="tx1">
                    <a:lumMod val="75000"/>
                    <a:lumOff val="25000"/>
                  </a:schemeClr>
                </a:solidFill>
                <a:cs typeface="Arial" pitchFamily="34" charset="0"/>
              </a:rPr>
              <a:t>Screenshot of full and local</a:t>
            </a:r>
            <a:endParaRPr lang="ko-KR" altLang="en-US" sz="900" b="1" dirty="0">
              <a:solidFill>
                <a:schemeClr val="tx1">
                  <a:lumMod val="75000"/>
                  <a:lumOff val="25000"/>
                </a:schemeClr>
              </a:solidFill>
              <a:cs typeface="Arial" pitchFamily="34" charset="0"/>
            </a:endParaRPr>
          </a:p>
        </p:txBody>
      </p:sp>
      <p:sp>
        <p:nvSpPr>
          <p:cNvPr id="46" name="TextBox 45"/>
          <p:cNvSpPr txBox="1"/>
          <p:nvPr/>
        </p:nvSpPr>
        <p:spPr>
          <a:xfrm>
            <a:off x="5477815" y="3635897"/>
            <a:ext cx="1402807" cy="369332"/>
          </a:xfrm>
          <a:prstGeom prst="rect">
            <a:avLst/>
          </a:prstGeom>
          <a:noFill/>
        </p:spPr>
        <p:txBody>
          <a:bodyPr wrap="square" rtlCol="0" anchor="ctr">
            <a:spAutoFit/>
          </a:bodyPr>
          <a:lstStyle/>
          <a:p>
            <a:pPr algn="ctr"/>
            <a:r>
              <a:rPr lang="en-US" altLang="ko-KR" sz="900" b="1" dirty="0">
                <a:solidFill>
                  <a:schemeClr val="tx1">
                    <a:lumMod val="75000"/>
                    <a:lumOff val="25000"/>
                  </a:schemeClr>
                </a:solidFill>
                <a:cs typeface="Arial" pitchFamily="34" charset="0"/>
              </a:rPr>
              <a:t>Preliminary judgment using screenshots</a:t>
            </a:r>
            <a:endParaRPr lang="ko-KR" altLang="en-US" sz="900" b="1" dirty="0">
              <a:solidFill>
                <a:schemeClr val="tx1">
                  <a:lumMod val="75000"/>
                  <a:lumOff val="25000"/>
                </a:schemeClr>
              </a:solidFill>
              <a:cs typeface="Arial" pitchFamily="34" charset="0"/>
            </a:endParaRPr>
          </a:p>
        </p:txBody>
      </p:sp>
      <p:sp>
        <p:nvSpPr>
          <p:cNvPr id="49" name="TextBox 48"/>
          <p:cNvSpPr txBox="1"/>
          <p:nvPr/>
        </p:nvSpPr>
        <p:spPr>
          <a:xfrm>
            <a:off x="7059919" y="3635897"/>
            <a:ext cx="1694618" cy="369332"/>
          </a:xfrm>
          <a:prstGeom prst="rect">
            <a:avLst/>
          </a:prstGeom>
          <a:noFill/>
        </p:spPr>
        <p:txBody>
          <a:bodyPr wrap="square" rtlCol="0" anchor="ctr">
            <a:spAutoFit/>
          </a:bodyPr>
          <a:lstStyle/>
          <a:p>
            <a:pPr algn="ctr"/>
            <a:r>
              <a:rPr lang="en-US" altLang="ko-KR" sz="900" b="1" dirty="0">
                <a:solidFill>
                  <a:schemeClr val="tx1">
                    <a:lumMod val="75000"/>
                    <a:lumOff val="25000"/>
                  </a:schemeClr>
                </a:solidFill>
                <a:cs typeface="Arial" pitchFamily="34" charset="0"/>
              </a:rPr>
              <a:t>Secondly, LLM determines if the conditions are met</a:t>
            </a:r>
            <a:endParaRPr lang="ko-KR" altLang="en-US" sz="900" b="1" dirty="0">
              <a:solidFill>
                <a:schemeClr val="tx1">
                  <a:lumMod val="75000"/>
                  <a:lumOff val="25000"/>
                </a:schemeClr>
              </a:solidFill>
              <a:cs typeface="Arial" pitchFamily="34" charset="0"/>
            </a:endParaRPr>
          </a:p>
        </p:txBody>
      </p:sp>
      <p:sp>
        <p:nvSpPr>
          <p:cNvPr id="57" name="Oval 13">
            <a:extLst>
              <a:ext uri="{FF2B5EF4-FFF2-40B4-BE49-F238E27FC236}">
                <a16:creationId xmlns:a16="http://schemas.microsoft.com/office/drawing/2014/main" id="{F5A639C5-3F3D-8564-0877-4D64EA7856CE}"/>
              </a:ext>
            </a:extLst>
          </p:cNvPr>
          <p:cNvSpPr/>
          <p:nvPr/>
        </p:nvSpPr>
        <p:spPr>
          <a:xfrm>
            <a:off x="966474" y="2404567"/>
            <a:ext cx="809389" cy="809389"/>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Oval 13">
            <a:extLst>
              <a:ext uri="{FF2B5EF4-FFF2-40B4-BE49-F238E27FC236}">
                <a16:creationId xmlns:a16="http://schemas.microsoft.com/office/drawing/2014/main" id="{EDBFE2B8-FE18-06C7-F3CF-BA78437A0796}"/>
              </a:ext>
            </a:extLst>
          </p:cNvPr>
          <p:cNvSpPr/>
          <p:nvPr/>
        </p:nvSpPr>
        <p:spPr>
          <a:xfrm>
            <a:off x="2559761" y="2404369"/>
            <a:ext cx="809389" cy="809389"/>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Chord 15">
            <a:extLst>
              <a:ext uri="{FF2B5EF4-FFF2-40B4-BE49-F238E27FC236}">
                <a16:creationId xmlns:a16="http://schemas.microsoft.com/office/drawing/2014/main" id="{81DCA84D-5003-5EA2-9F19-7AA8D44035C1}"/>
              </a:ext>
            </a:extLst>
          </p:cNvPr>
          <p:cNvSpPr/>
          <p:nvPr/>
        </p:nvSpPr>
        <p:spPr>
          <a:xfrm>
            <a:off x="1271605" y="2614277"/>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1" name="Rectangle 30">
            <a:extLst>
              <a:ext uri="{FF2B5EF4-FFF2-40B4-BE49-F238E27FC236}">
                <a16:creationId xmlns:a16="http://schemas.microsoft.com/office/drawing/2014/main" id="{C49758C1-6FAC-9289-A656-355E448CBF52}"/>
              </a:ext>
            </a:extLst>
          </p:cNvPr>
          <p:cNvSpPr/>
          <p:nvPr/>
        </p:nvSpPr>
        <p:spPr>
          <a:xfrm>
            <a:off x="2756015" y="2608001"/>
            <a:ext cx="403184" cy="40200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Oval 13">
            <a:extLst>
              <a:ext uri="{FF2B5EF4-FFF2-40B4-BE49-F238E27FC236}">
                <a16:creationId xmlns:a16="http://schemas.microsoft.com/office/drawing/2014/main" id="{3EE88143-7601-4C48-92E7-C3D0B08FD935}"/>
              </a:ext>
            </a:extLst>
          </p:cNvPr>
          <p:cNvSpPr/>
          <p:nvPr/>
        </p:nvSpPr>
        <p:spPr>
          <a:xfrm>
            <a:off x="4159346" y="2413104"/>
            <a:ext cx="809389" cy="809389"/>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5" name="Rounded Rectangle 27">
            <a:extLst>
              <a:ext uri="{FF2B5EF4-FFF2-40B4-BE49-F238E27FC236}">
                <a16:creationId xmlns:a16="http://schemas.microsoft.com/office/drawing/2014/main" id="{FA59DAA6-7B82-210F-C49C-D74AE7735BF0}"/>
              </a:ext>
            </a:extLst>
          </p:cNvPr>
          <p:cNvSpPr/>
          <p:nvPr/>
        </p:nvSpPr>
        <p:spPr>
          <a:xfrm>
            <a:off x="4341183" y="2654553"/>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c</a:t>
            </a:r>
            <a:endParaRPr lang="ko-KR" altLang="en-US" dirty="0"/>
          </a:p>
        </p:txBody>
      </p:sp>
      <p:sp>
        <p:nvSpPr>
          <p:cNvPr id="60" name="Oval 13">
            <a:extLst>
              <a:ext uri="{FF2B5EF4-FFF2-40B4-BE49-F238E27FC236}">
                <a16:creationId xmlns:a16="http://schemas.microsoft.com/office/drawing/2014/main" id="{4314FD0E-3CD3-D25A-C1D3-CEDF3B3CEEF5}"/>
              </a:ext>
            </a:extLst>
          </p:cNvPr>
          <p:cNvSpPr/>
          <p:nvPr/>
        </p:nvSpPr>
        <p:spPr>
          <a:xfrm>
            <a:off x="5760007" y="2420862"/>
            <a:ext cx="809389" cy="809389"/>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Rectangle 16">
            <a:extLst>
              <a:ext uri="{FF2B5EF4-FFF2-40B4-BE49-F238E27FC236}">
                <a16:creationId xmlns:a16="http://schemas.microsoft.com/office/drawing/2014/main" id="{424B8F45-9E68-80C8-65BD-1F63A2B55A20}"/>
              </a:ext>
            </a:extLst>
          </p:cNvPr>
          <p:cNvSpPr/>
          <p:nvPr/>
        </p:nvSpPr>
        <p:spPr>
          <a:xfrm>
            <a:off x="5941146" y="2698259"/>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1" name="Oval 13">
            <a:extLst>
              <a:ext uri="{FF2B5EF4-FFF2-40B4-BE49-F238E27FC236}">
                <a16:creationId xmlns:a16="http://schemas.microsoft.com/office/drawing/2014/main" id="{1D49194B-F6B3-12B5-4606-A369FDB9226F}"/>
              </a:ext>
            </a:extLst>
          </p:cNvPr>
          <p:cNvSpPr/>
          <p:nvPr/>
        </p:nvSpPr>
        <p:spPr>
          <a:xfrm>
            <a:off x="7502534" y="2457923"/>
            <a:ext cx="809389" cy="809389"/>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6" name="Rectangle 7">
            <a:extLst>
              <a:ext uri="{FF2B5EF4-FFF2-40B4-BE49-F238E27FC236}">
                <a16:creationId xmlns:a16="http://schemas.microsoft.com/office/drawing/2014/main" id="{F8F4B6E0-D6FC-3FB3-026C-B051AB9F743A}"/>
              </a:ext>
            </a:extLst>
          </p:cNvPr>
          <p:cNvSpPr/>
          <p:nvPr/>
        </p:nvSpPr>
        <p:spPr>
          <a:xfrm rot="18900000">
            <a:off x="7860956" y="2704177"/>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64" name="Group 23">
            <a:extLst>
              <a:ext uri="{FF2B5EF4-FFF2-40B4-BE49-F238E27FC236}">
                <a16:creationId xmlns:a16="http://schemas.microsoft.com/office/drawing/2014/main" id="{F0AD50C2-1BC9-BAC0-7C0C-29E254DB2E94}"/>
              </a:ext>
            </a:extLst>
          </p:cNvPr>
          <p:cNvGrpSpPr/>
          <p:nvPr/>
        </p:nvGrpSpPr>
        <p:grpSpPr>
          <a:xfrm>
            <a:off x="7287028" y="1722739"/>
            <a:ext cx="1176925" cy="360040"/>
            <a:chOff x="555479" y="3014852"/>
            <a:chExt cx="1176925" cy="360040"/>
          </a:xfrm>
        </p:grpSpPr>
        <p:sp>
          <p:nvSpPr>
            <p:cNvPr id="65" name="Rounded Rectangle 24">
              <a:extLst>
                <a:ext uri="{FF2B5EF4-FFF2-40B4-BE49-F238E27FC236}">
                  <a16:creationId xmlns:a16="http://schemas.microsoft.com/office/drawing/2014/main" id="{A1FD0309-B7F7-8D98-8916-A70DA6A271B3}"/>
                </a:ext>
              </a:extLst>
            </p:cNvPr>
            <p:cNvSpPr/>
            <p:nvPr/>
          </p:nvSpPr>
          <p:spPr>
            <a:xfrm>
              <a:off x="604227" y="3014852"/>
              <a:ext cx="1079430" cy="360040"/>
            </a:xfrm>
            <a:prstGeom prst="roundRect">
              <a:avLst>
                <a:gd name="adj" fmla="val 50000"/>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6" name="TextBox 25">
              <a:extLst>
                <a:ext uri="{FF2B5EF4-FFF2-40B4-BE49-F238E27FC236}">
                  <a16:creationId xmlns:a16="http://schemas.microsoft.com/office/drawing/2014/main" id="{C78CAEB7-CDDE-8EAA-2180-D667D78DF5E3}"/>
                </a:ext>
              </a:extLst>
            </p:cNvPr>
            <p:cNvSpPr txBox="1"/>
            <p:nvPr/>
          </p:nvSpPr>
          <p:spPr>
            <a:xfrm>
              <a:off x="555479" y="3071598"/>
              <a:ext cx="1176925" cy="253916"/>
            </a:xfrm>
            <a:prstGeom prst="rect">
              <a:avLst/>
            </a:prstGeom>
            <a:noFill/>
          </p:spPr>
          <p:txBody>
            <a:bodyPr wrap="none" rtlCol="0" anchor="ctr">
              <a:spAutoFit/>
            </a:bodyPr>
            <a:lstStyle/>
            <a:p>
              <a:r>
                <a:rPr lang="en-US" altLang="ko-KR" sz="1050" b="1" dirty="0">
                  <a:solidFill>
                    <a:schemeClr val="bg1"/>
                  </a:solidFill>
                  <a:cs typeface="Arial" pitchFamily="34" charset="0"/>
                </a:rPr>
                <a:t>LLM judgement</a:t>
              </a:r>
              <a:endParaRPr lang="ko-KR" altLang="en-US" sz="1050" b="1" dirty="0">
                <a:solidFill>
                  <a:schemeClr val="bg1"/>
                </a:solidFill>
                <a:cs typeface="Arial" pitchFamily="34" charset="0"/>
              </a:endParaRPr>
            </a:p>
          </p:txBody>
        </p:sp>
      </p:grpSp>
      <p:sp>
        <p:nvSpPr>
          <p:cNvPr id="67" name="Block Arc 41">
            <a:extLst>
              <a:ext uri="{FF2B5EF4-FFF2-40B4-BE49-F238E27FC236}">
                <a16:creationId xmlns:a16="http://schemas.microsoft.com/office/drawing/2014/main" id="{FD1E652D-4EEB-D63B-2F2E-AA9E440C5753}"/>
              </a:ext>
            </a:extLst>
          </p:cNvPr>
          <p:cNvSpPr/>
          <p:nvPr/>
        </p:nvSpPr>
        <p:spPr>
          <a:xfrm>
            <a:off x="3477398" y="2574267"/>
            <a:ext cx="589616" cy="576700"/>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409021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Strengths</a:t>
            </a:r>
            <a:r>
              <a:rPr lang="en-US" dirty="0"/>
              <a:t> </a:t>
            </a:r>
            <a:endParaRPr lang="ko-KR" altLang="en-US" dirty="0"/>
          </a:p>
        </p:txBody>
      </p:sp>
      <p:sp>
        <p:nvSpPr>
          <p:cNvPr id="4" name="Oval 3"/>
          <p:cNvSpPr/>
          <p:nvPr/>
        </p:nvSpPr>
        <p:spPr>
          <a:xfrm>
            <a:off x="4849012" y="1690289"/>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p:nvSpPr>
        <p:spPr>
          <a:xfrm>
            <a:off x="672724" y="1690289"/>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693076" y="3327229"/>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4849012" y="3327229"/>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717112" y="182155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9" name="TextBox 8"/>
          <p:cNvSpPr txBox="1"/>
          <p:nvPr/>
        </p:nvSpPr>
        <p:spPr>
          <a:xfrm>
            <a:off x="737463" y="345849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sp>
        <p:nvSpPr>
          <p:cNvPr id="10" name="TextBox 9"/>
          <p:cNvSpPr txBox="1"/>
          <p:nvPr/>
        </p:nvSpPr>
        <p:spPr>
          <a:xfrm>
            <a:off x="4893400" y="182155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sp>
        <p:nvSpPr>
          <p:cNvPr id="11" name="TextBox 10"/>
          <p:cNvSpPr txBox="1"/>
          <p:nvPr/>
        </p:nvSpPr>
        <p:spPr>
          <a:xfrm>
            <a:off x="4893400" y="345849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grpSp>
        <p:nvGrpSpPr>
          <p:cNvPr id="12" name="Group 11"/>
          <p:cNvGrpSpPr/>
          <p:nvPr/>
        </p:nvGrpSpPr>
        <p:grpSpPr>
          <a:xfrm>
            <a:off x="1432669" y="1482998"/>
            <a:ext cx="2932815" cy="1107996"/>
            <a:chOff x="1448989" y="1595280"/>
            <a:chExt cx="3030085" cy="1107996"/>
          </a:xfrm>
        </p:grpSpPr>
        <p:sp>
          <p:nvSpPr>
            <p:cNvPr id="13" name="TextBox 12"/>
            <p:cNvSpPr txBox="1"/>
            <p:nvPr/>
          </p:nvSpPr>
          <p:spPr>
            <a:xfrm>
              <a:off x="1454023" y="1872279"/>
              <a:ext cx="3023679"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Use speech input to describe the conditions for performing an operation, eliminating the need to use code-restricted conditions.</a:t>
              </a:r>
            </a:p>
          </p:txBody>
        </p:sp>
        <p:sp>
          <p:nvSpPr>
            <p:cNvPr id="14" name="TextBox 13"/>
            <p:cNvSpPr txBox="1"/>
            <p:nvPr/>
          </p:nvSpPr>
          <p:spPr>
            <a:xfrm>
              <a:off x="1448989" y="1595280"/>
              <a:ext cx="3030085" cy="276999"/>
            </a:xfrm>
            <a:prstGeom prst="rect">
              <a:avLst/>
            </a:prstGeom>
            <a:noFill/>
          </p:spPr>
          <p:txBody>
            <a:bodyPr wrap="square" rtlCol="0" anchor="ctr">
              <a:spAutoFit/>
            </a:bodyPr>
            <a:lstStyle/>
            <a:p>
              <a:r>
                <a:rPr lang="en-US" altLang="ko-KR" sz="1200" b="1" dirty="0">
                  <a:solidFill>
                    <a:schemeClr val="accent1"/>
                  </a:solidFill>
                  <a:cs typeface="Arial" pitchFamily="34" charset="0"/>
                </a:rPr>
                <a:t>Speech Instruction</a:t>
              </a:r>
              <a:endParaRPr lang="ko-KR" altLang="en-US" sz="1200" b="1" dirty="0">
                <a:solidFill>
                  <a:schemeClr val="accent1"/>
                </a:solidFill>
                <a:cs typeface="Arial" pitchFamily="34" charset="0"/>
              </a:endParaRPr>
            </a:p>
          </p:txBody>
        </p:sp>
      </p:grpSp>
      <p:grpSp>
        <p:nvGrpSpPr>
          <p:cNvPr id="15" name="Group 14"/>
          <p:cNvGrpSpPr/>
          <p:nvPr/>
        </p:nvGrpSpPr>
        <p:grpSpPr>
          <a:xfrm>
            <a:off x="1481060" y="3119938"/>
            <a:ext cx="2934143" cy="1259205"/>
            <a:chOff x="1447617" y="1595280"/>
            <a:chExt cx="3031457" cy="1259205"/>
          </a:xfrm>
        </p:grpSpPr>
        <p:sp>
          <p:nvSpPr>
            <p:cNvPr id="16" name="TextBox 15"/>
            <p:cNvSpPr txBox="1"/>
            <p:nvPr/>
          </p:nvSpPr>
          <p:spPr>
            <a:xfrm>
              <a:off x="1447617" y="1838822"/>
              <a:ext cx="3023679" cy="1015663"/>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Powerful LLM can realize speech to text, code generation, picture recognition and judgment. As LLM advances and the price of arithmetic drops, it will surely become a personal personalization tool</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1448989" y="1595280"/>
              <a:ext cx="3030085" cy="276999"/>
            </a:xfrm>
            <a:prstGeom prst="rect">
              <a:avLst/>
            </a:prstGeom>
            <a:noFill/>
          </p:spPr>
          <p:txBody>
            <a:bodyPr wrap="square" rtlCol="0" anchor="ctr">
              <a:spAutoFit/>
            </a:bodyPr>
            <a:lstStyle/>
            <a:p>
              <a:r>
                <a:rPr lang="en-US" altLang="ko-KR" sz="1200" b="1" dirty="0">
                  <a:solidFill>
                    <a:schemeClr val="accent4"/>
                  </a:solidFill>
                  <a:cs typeface="Arial" pitchFamily="34" charset="0"/>
                </a:rPr>
                <a:t>Use Powerful LLM</a:t>
              </a:r>
              <a:endParaRPr lang="ko-KR" altLang="en-US" sz="1200" b="1" dirty="0">
                <a:solidFill>
                  <a:schemeClr val="accent4"/>
                </a:solidFill>
                <a:cs typeface="Arial" pitchFamily="34" charset="0"/>
              </a:endParaRPr>
            </a:p>
          </p:txBody>
        </p:sp>
      </p:grpSp>
      <p:grpSp>
        <p:nvGrpSpPr>
          <p:cNvPr id="18" name="Group 17"/>
          <p:cNvGrpSpPr/>
          <p:nvPr/>
        </p:nvGrpSpPr>
        <p:grpSpPr>
          <a:xfrm>
            <a:off x="5656236" y="1481454"/>
            <a:ext cx="2932815" cy="1107996"/>
            <a:chOff x="1448989" y="1595280"/>
            <a:chExt cx="3030085" cy="1107996"/>
          </a:xfrm>
        </p:grpSpPr>
        <p:sp>
          <p:nvSpPr>
            <p:cNvPr id="19" name="TextBox 18"/>
            <p:cNvSpPr txBox="1"/>
            <p:nvPr/>
          </p:nvSpPr>
          <p:spPr>
            <a:xfrm>
              <a:off x="1454023" y="1872279"/>
              <a:ext cx="3023679"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Multiple repetitions of recording how different situations are handled, along with speech instructions, simulate a real apprenticeship learning process.</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1448989" y="1595280"/>
              <a:ext cx="3030085" cy="276999"/>
            </a:xfrm>
            <a:prstGeom prst="rect">
              <a:avLst/>
            </a:prstGeom>
            <a:noFill/>
          </p:spPr>
          <p:txBody>
            <a:bodyPr wrap="square" rtlCol="0" anchor="ctr">
              <a:spAutoFit/>
            </a:bodyPr>
            <a:lstStyle/>
            <a:p>
              <a:r>
                <a:rPr lang="en-US" altLang="ko-KR" sz="1200" b="1" dirty="0">
                  <a:solidFill>
                    <a:schemeClr val="accent2"/>
                  </a:solidFill>
                  <a:cs typeface="Arial" pitchFamily="34" charset="0"/>
                </a:rPr>
                <a:t>Multiple Records</a:t>
              </a:r>
              <a:endParaRPr lang="ko-KR" altLang="en-US" sz="1200" b="1" dirty="0">
                <a:solidFill>
                  <a:schemeClr val="accent2"/>
                </a:solidFill>
                <a:cs typeface="Arial" pitchFamily="34" charset="0"/>
              </a:endParaRPr>
            </a:p>
          </p:txBody>
        </p:sp>
      </p:grpSp>
      <p:grpSp>
        <p:nvGrpSpPr>
          <p:cNvPr id="21" name="Group 20"/>
          <p:cNvGrpSpPr/>
          <p:nvPr/>
        </p:nvGrpSpPr>
        <p:grpSpPr>
          <a:xfrm>
            <a:off x="5705955" y="3118394"/>
            <a:ext cx="2932815" cy="1778495"/>
            <a:chOff x="1448989" y="1595280"/>
            <a:chExt cx="3030085" cy="1778495"/>
          </a:xfrm>
        </p:grpSpPr>
        <p:sp>
          <p:nvSpPr>
            <p:cNvPr id="22" name="TextBox 21"/>
            <p:cNvSpPr txBox="1"/>
            <p:nvPr/>
          </p:nvSpPr>
          <p:spPr>
            <a:xfrm>
              <a:off x="1454420" y="1804115"/>
              <a:ext cx="3023679" cy="1569660"/>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The data accumulated in this process can be used as training data for LLM fine-tune, which can pave the way for LLM to realize automatic generation of RPA program, so that LLM can go from automatic completion of one step of the work until automatic completion of the complete work.</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1448989" y="1595280"/>
              <a:ext cx="3030085" cy="276999"/>
            </a:xfrm>
            <a:prstGeom prst="rect">
              <a:avLst/>
            </a:prstGeom>
            <a:noFill/>
          </p:spPr>
          <p:txBody>
            <a:bodyPr wrap="square" rtlCol="0" anchor="ctr">
              <a:spAutoFit/>
            </a:bodyPr>
            <a:lstStyle/>
            <a:p>
              <a:r>
                <a:rPr lang="en-US" altLang="ko-KR" sz="1200" b="1" dirty="0">
                  <a:solidFill>
                    <a:schemeClr val="accent3"/>
                  </a:solidFill>
                  <a:cs typeface="Arial" pitchFamily="34" charset="0"/>
                </a:rPr>
                <a:t>Training Date to Fine-tune</a:t>
              </a:r>
              <a:endParaRPr lang="ko-KR" altLang="en-US" sz="1200" b="1" dirty="0">
                <a:solidFill>
                  <a:schemeClr val="accent3"/>
                </a:solidFill>
                <a:cs typeface="Arial" pitchFamily="34" charset="0"/>
              </a:endParaRPr>
            </a:p>
          </p:txBody>
        </p:sp>
      </p:grpSp>
    </p:spTree>
    <p:extLst>
      <p:ext uri="{BB962C8B-B14F-4D97-AF65-F5344CB8AC3E}">
        <p14:creationId xmlns:p14="http://schemas.microsoft.com/office/powerpoint/2010/main" val="323940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Weaknesses</a:t>
            </a:r>
            <a:endParaRPr lang="ko-KR" altLang="en-US" b="1" dirty="0"/>
          </a:p>
        </p:txBody>
      </p:sp>
      <p:grpSp>
        <p:nvGrpSpPr>
          <p:cNvPr id="4" name="Group 3"/>
          <p:cNvGrpSpPr/>
          <p:nvPr/>
        </p:nvGrpSpPr>
        <p:grpSpPr>
          <a:xfrm>
            <a:off x="3160116" y="1820181"/>
            <a:ext cx="1915940" cy="999979"/>
            <a:chOff x="3160116" y="1820181"/>
            <a:chExt cx="1915940" cy="999979"/>
          </a:xfrm>
          <a:solidFill>
            <a:schemeClr val="accent2"/>
          </a:solidFill>
        </p:grpSpPr>
        <p:sp>
          <p:nvSpPr>
            <p:cNvPr id="5" name="Rectangle 18"/>
            <p:cNvSpPr/>
            <p:nvPr/>
          </p:nvSpPr>
          <p:spPr>
            <a:xfrm>
              <a:off x="3923928" y="2509439"/>
              <a:ext cx="1152128" cy="310721"/>
            </a:xfrm>
            <a:custGeom>
              <a:avLst/>
              <a:gdLst>
                <a:gd name="connsiteX0" fmla="*/ 0 w 1152128"/>
                <a:gd name="connsiteY0" fmla="*/ 0 h 302769"/>
                <a:gd name="connsiteX1" fmla="*/ 1152128 w 1152128"/>
                <a:gd name="connsiteY1" fmla="*/ 0 h 302769"/>
                <a:gd name="connsiteX2" fmla="*/ 1152128 w 1152128"/>
                <a:gd name="connsiteY2" fmla="*/ 302769 h 302769"/>
                <a:gd name="connsiteX3" fmla="*/ 0 w 1152128"/>
                <a:gd name="connsiteY3" fmla="*/ 302769 h 302769"/>
                <a:gd name="connsiteX4" fmla="*/ 0 w 1152128"/>
                <a:gd name="connsiteY4" fmla="*/ 0 h 302769"/>
                <a:gd name="connsiteX0" fmla="*/ 0 w 1152128"/>
                <a:gd name="connsiteY0" fmla="*/ 0 h 310721"/>
                <a:gd name="connsiteX1" fmla="*/ 1152128 w 1152128"/>
                <a:gd name="connsiteY1" fmla="*/ 0 h 310721"/>
                <a:gd name="connsiteX2" fmla="*/ 1152128 w 1152128"/>
                <a:gd name="connsiteY2" fmla="*/ 302769 h 310721"/>
                <a:gd name="connsiteX3" fmla="*/ 341907 w 1152128"/>
                <a:gd name="connsiteY3" fmla="*/ 310721 h 310721"/>
                <a:gd name="connsiteX4" fmla="*/ 0 w 1152128"/>
                <a:gd name="connsiteY4" fmla="*/ 0 h 310721"/>
                <a:gd name="connsiteX0" fmla="*/ 0 w 1152128"/>
                <a:gd name="connsiteY0" fmla="*/ 0 h 310721"/>
                <a:gd name="connsiteX1" fmla="*/ 1152128 w 1152128"/>
                <a:gd name="connsiteY1" fmla="*/ 0 h 310721"/>
                <a:gd name="connsiteX2" fmla="*/ 1152128 w 1152128"/>
                <a:gd name="connsiteY2" fmla="*/ 302769 h 310721"/>
                <a:gd name="connsiteX3" fmla="*/ 270345 w 1152128"/>
                <a:gd name="connsiteY3" fmla="*/ 310721 h 310721"/>
                <a:gd name="connsiteX4" fmla="*/ 0 w 1152128"/>
                <a:gd name="connsiteY4" fmla="*/ 0 h 31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128" h="310721">
                  <a:moveTo>
                    <a:pt x="0" y="0"/>
                  </a:moveTo>
                  <a:lnTo>
                    <a:pt x="1152128" y="0"/>
                  </a:lnTo>
                  <a:lnTo>
                    <a:pt x="1152128" y="302769"/>
                  </a:lnTo>
                  <a:lnTo>
                    <a:pt x="270345" y="31072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26"/>
            <p:cNvSpPr/>
            <p:nvPr/>
          </p:nvSpPr>
          <p:spPr>
            <a:xfrm>
              <a:off x="3160116" y="1820181"/>
              <a:ext cx="1066212" cy="302769"/>
            </a:xfrm>
            <a:custGeom>
              <a:avLst/>
              <a:gdLst>
                <a:gd name="connsiteX0" fmla="*/ 0 w 1066212"/>
                <a:gd name="connsiteY0" fmla="*/ 0 h 302769"/>
                <a:gd name="connsiteX1" fmla="*/ 1066212 w 1066212"/>
                <a:gd name="connsiteY1" fmla="*/ 0 h 302769"/>
                <a:gd name="connsiteX2" fmla="*/ 1066212 w 1066212"/>
                <a:gd name="connsiteY2" fmla="*/ 302769 h 302769"/>
                <a:gd name="connsiteX3" fmla="*/ 0 w 1066212"/>
                <a:gd name="connsiteY3" fmla="*/ 302769 h 302769"/>
                <a:gd name="connsiteX4" fmla="*/ 0 w 1066212"/>
                <a:gd name="connsiteY4" fmla="*/ 0 h 302769"/>
                <a:gd name="connsiteX0" fmla="*/ 0 w 1066212"/>
                <a:gd name="connsiteY0" fmla="*/ 0 h 302769"/>
                <a:gd name="connsiteX1" fmla="*/ 795868 w 1066212"/>
                <a:gd name="connsiteY1" fmla="*/ 23854 h 302769"/>
                <a:gd name="connsiteX2" fmla="*/ 1066212 w 1066212"/>
                <a:gd name="connsiteY2" fmla="*/ 302769 h 302769"/>
                <a:gd name="connsiteX3" fmla="*/ 0 w 1066212"/>
                <a:gd name="connsiteY3" fmla="*/ 302769 h 302769"/>
                <a:gd name="connsiteX4" fmla="*/ 0 w 1066212"/>
                <a:gd name="connsiteY4" fmla="*/ 0 h 302769"/>
                <a:gd name="connsiteX0" fmla="*/ 0 w 1066212"/>
                <a:gd name="connsiteY0" fmla="*/ 0 h 302769"/>
                <a:gd name="connsiteX1" fmla="*/ 795868 w 1066212"/>
                <a:gd name="connsiteY1" fmla="*/ 0 h 302769"/>
                <a:gd name="connsiteX2" fmla="*/ 1066212 w 1066212"/>
                <a:gd name="connsiteY2" fmla="*/ 302769 h 302769"/>
                <a:gd name="connsiteX3" fmla="*/ 0 w 1066212"/>
                <a:gd name="connsiteY3" fmla="*/ 302769 h 302769"/>
                <a:gd name="connsiteX4" fmla="*/ 0 w 1066212"/>
                <a:gd name="connsiteY4" fmla="*/ 0 h 302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212" h="302769">
                  <a:moveTo>
                    <a:pt x="0" y="0"/>
                  </a:moveTo>
                  <a:lnTo>
                    <a:pt x="795868" y="0"/>
                  </a:lnTo>
                  <a:lnTo>
                    <a:pt x="1066212" y="302769"/>
                  </a:lnTo>
                  <a:lnTo>
                    <a:pt x="0" y="3027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3923928" y="2122949"/>
              <a:ext cx="302400" cy="3889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Group 7"/>
          <p:cNvGrpSpPr/>
          <p:nvPr/>
        </p:nvGrpSpPr>
        <p:grpSpPr>
          <a:xfrm flipH="1">
            <a:off x="3117158" y="3300029"/>
            <a:ext cx="1915940" cy="999979"/>
            <a:chOff x="4313444" y="1103352"/>
            <a:chExt cx="1915940" cy="999979"/>
          </a:xfrm>
          <a:solidFill>
            <a:schemeClr val="accent4"/>
          </a:solidFill>
        </p:grpSpPr>
        <p:sp>
          <p:nvSpPr>
            <p:cNvPr id="9" name="Rectangle 18"/>
            <p:cNvSpPr/>
            <p:nvPr/>
          </p:nvSpPr>
          <p:spPr>
            <a:xfrm>
              <a:off x="5077256" y="1792610"/>
              <a:ext cx="1152128" cy="310721"/>
            </a:xfrm>
            <a:custGeom>
              <a:avLst/>
              <a:gdLst>
                <a:gd name="connsiteX0" fmla="*/ 0 w 1152128"/>
                <a:gd name="connsiteY0" fmla="*/ 0 h 302769"/>
                <a:gd name="connsiteX1" fmla="*/ 1152128 w 1152128"/>
                <a:gd name="connsiteY1" fmla="*/ 0 h 302769"/>
                <a:gd name="connsiteX2" fmla="*/ 1152128 w 1152128"/>
                <a:gd name="connsiteY2" fmla="*/ 302769 h 302769"/>
                <a:gd name="connsiteX3" fmla="*/ 0 w 1152128"/>
                <a:gd name="connsiteY3" fmla="*/ 302769 h 302769"/>
                <a:gd name="connsiteX4" fmla="*/ 0 w 1152128"/>
                <a:gd name="connsiteY4" fmla="*/ 0 h 302769"/>
                <a:gd name="connsiteX0" fmla="*/ 0 w 1152128"/>
                <a:gd name="connsiteY0" fmla="*/ 0 h 310721"/>
                <a:gd name="connsiteX1" fmla="*/ 1152128 w 1152128"/>
                <a:gd name="connsiteY1" fmla="*/ 0 h 310721"/>
                <a:gd name="connsiteX2" fmla="*/ 1152128 w 1152128"/>
                <a:gd name="connsiteY2" fmla="*/ 302769 h 310721"/>
                <a:gd name="connsiteX3" fmla="*/ 341907 w 1152128"/>
                <a:gd name="connsiteY3" fmla="*/ 310721 h 310721"/>
                <a:gd name="connsiteX4" fmla="*/ 0 w 1152128"/>
                <a:gd name="connsiteY4" fmla="*/ 0 h 310721"/>
                <a:gd name="connsiteX0" fmla="*/ 0 w 1152128"/>
                <a:gd name="connsiteY0" fmla="*/ 0 h 310721"/>
                <a:gd name="connsiteX1" fmla="*/ 1152128 w 1152128"/>
                <a:gd name="connsiteY1" fmla="*/ 0 h 310721"/>
                <a:gd name="connsiteX2" fmla="*/ 1152128 w 1152128"/>
                <a:gd name="connsiteY2" fmla="*/ 302769 h 310721"/>
                <a:gd name="connsiteX3" fmla="*/ 270345 w 1152128"/>
                <a:gd name="connsiteY3" fmla="*/ 310721 h 310721"/>
                <a:gd name="connsiteX4" fmla="*/ 0 w 1152128"/>
                <a:gd name="connsiteY4" fmla="*/ 0 h 31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128" h="310721">
                  <a:moveTo>
                    <a:pt x="0" y="0"/>
                  </a:moveTo>
                  <a:lnTo>
                    <a:pt x="1152128" y="0"/>
                  </a:lnTo>
                  <a:lnTo>
                    <a:pt x="1152128" y="302769"/>
                  </a:lnTo>
                  <a:lnTo>
                    <a:pt x="270345" y="31072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26"/>
            <p:cNvSpPr/>
            <p:nvPr/>
          </p:nvSpPr>
          <p:spPr>
            <a:xfrm>
              <a:off x="4313444" y="1103352"/>
              <a:ext cx="1066212" cy="302769"/>
            </a:xfrm>
            <a:custGeom>
              <a:avLst/>
              <a:gdLst>
                <a:gd name="connsiteX0" fmla="*/ 0 w 1066212"/>
                <a:gd name="connsiteY0" fmla="*/ 0 h 302769"/>
                <a:gd name="connsiteX1" fmla="*/ 1066212 w 1066212"/>
                <a:gd name="connsiteY1" fmla="*/ 0 h 302769"/>
                <a:gd name="connsiteX2" fmla="*/ 1066212 w 1066212"/>
                <a:gd name="connsiteY2" fmla="*/ 302769 h 302769"/>
                <a:gd name="connsiteX3" fmla="*/ 0 w 1066212"/>
                <a:gd name="connsiteY3" fmla="*/ 302769 h 302769"/>
                <a:gd name="connsiteX4" fmla="*/ 0 w 1066212"/>
                <a:gd name="connsiteY4" fmla="*/ 0 h 302769"/>
                <a:gd name="connsiteX0" fmla="*/ 0 w 1066212"/>
                <a:gd name="connsiteY0" fmla="*/ 0 h 302769"/>
                <a:gd name="connsiteX1" fmla="*/ 795868 w 1066212"/>
                <a:gd name="connsiteY1" fmla="*/ 23854 h 302769"/>
                <a:gd name="connsiteX2" fmla="*/ 1066212 w 1066212"/>
                <a:gd name="connsiteY2" fmla="*/ 302769 h 302769"/>
                <a:gd name="connsiteX3" fmla="*/ 0 w 1066212"/>
                <a:gd name="connsiteY3" fmla="*/ 302769 h 302769"/>
                <a:gd name="connsiteX4" fmla="*/ 0 w 1066212"/>
                <a:gd name="connsiteY4" fmla="*/ 0 h 302769"/>
                <a:gd name="connsiteX0" fmla="*/ 0 w 1066212"/>
                <a:gd name="connsiteY0" fmla="*/ 0 h 302769"/>
                <a:gd name="connsiteX1" fmla="*/ 795868 w 1066212"/>
                <a:gd name="connsiteY1" fmla="*/ 0 h 302769"/>
                <a:gd name="connsiteX2" fmla="*/ 1066212 w 1066212"/>
                <a:gd name="connsiteY2" fmla="*/ 302769 h 302769"/>
                <a:gd name="connsiteX3" fmla="*/ 0 w 1066212"/>
                <a:gd name="connsiteY3" fmla="*/ 302769 h 302769"/>
                <a:gd name="connsiteX4" fmla="*/ 0 w 1066212"/>
                <a:gd name="connsiteY4" fmla="*/ 0 h 302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212" h="302769">
                  <a:moveTo>
                    <a:pt x="0" y="0"/>
                  </a:moveTo>
                  <a:lnTo>
                    <a:pt x="795868" y="0"/>
                  </a:lnTo>
                  <a:lnTo>
                    <a:pt x="1066212" y="302769"/>
                  </a:lnTo>
                  <a:lnTo>
                    <a:pt x="0" y="3027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5077256" y="1406120"/>
              <a:ext cx="302400" cy="3889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Oval 11"/>
          <p:cNvSpPr/>
          <p:nvPr/>
        </p:nvSpPr>
        <p:spPr>
          <a:xfrm>
            <a:off x="2470448" y="1612818"/>
            <a:ext cx="733400" cy="7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2470448" y="2692938"/>
            <a:ext cx="733400" cy="7334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2470448" y="3773058"/>
            <a:ext cx="733400" cy="733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30"/>
          <p:cNvSpPr>
            <a:spLocks noChangeAspect="1"/>
          </p:cNvSpPr>
          <p:nvPr/>
        </p:nvSpPr>
        <p:spPr>
          <a:xfrm>
            <a:off x="2697173" y="2911272"/>
            <a:ext cx="279951" cy="279133"/>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Oval 7"/>
          <p:cNvSpPr>
            <a:spLocks noChangeAspect="1"/>
          </p:cNvSpPr>
          <p:nvPr/>
        </p:nvSpPr>
        <p:spPr>
          <a:xfrm>
            <a:off x="2676898" y="3979509"/>
            <a:ext cx="320500" cy="32049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ounded Rectangle 27"/>
          <p:cNvSpPr>
            <a:spLocks noChangeAspect="1"/>
          </p:cNvSpPr>
          <p:nvPr/>
        </p:nvSpPr>
        <p:spPr>
          <a:xfrm>
            <a:off x="2682376" y="1852681"/>
            <a:ext cx="309544" cy="237771"/>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8" name="Group 17"/>
          <p:cNvGrpSpPr/>
          <p:nvPr/>
        </p:nvGrpSpPr>
        <p:grpSpPr>
          <a:xfrm>
            <a:off x="126352" y="1431216"/>
            <a:ext cx="2191568" cy="1142671"/>
            <a:chOff x="2703096" y="4310610"/>
            <a:chExt cx="2204535" cy="1142671"/>
          </a:xfrm>
        </p:grpSpPr>
        <p:sp>
          <p:nvSpPr>
            <p:cNvPr id="19" name="TextBox 18"/>
            <p:cNvSpPr txBox="1"/>
            <p:nvPr/>
          </p:nvSpPr>
          <p:spPr>
            <a:xfrm>
              <a:off x="2703096" y="4514562"/>
              <a:ext cx="2204535" cy="938719"/>
            </a:xfrm>
            <a:prstGeom prst="rect">
              <a:avLst/>
            </a:prstGeom>
            <a:noFill/>
          </p:spPr>
          <p:txBody>
            <a:bodyPr wrap="square" rtlCol="0" anchor="ctr">
              <a:spAutoFit/>
            </a:bodyPr>
            <a:lstStyle/>
            <a:p>
              <a:pPr algn="r"/>
              <a:r>
                <a:rPr lang="en-US" altLang="ko-KR" sz="1100" dirty="0">
                  <a:solidFill>
                    <a:schemeClr val="tx1">
                      <a:lumMod val="75000"/>
                      <a:lumOff val="25000"/>
                    </a:schemeClr>
                  </a:solidFill>
                  <a:cs typeface="Arial" pitchFamily="34" charset="0"/>
                </a:rPr>
                <a:t>The limit on the number of tokens in the LLM API makes the resolution of the compressed screenshots insufficient to judge.</a:t>
              </a:r>
            </a:p>
          </p:txBody>
        </p:sp>
        <p:sp>
          <p:nvSpPr>
            <p:cNvPr id="20" name="TextBox 19"/>
            <p:cNvSpPr txBox="1"/>
            <p:nvPr/>
          </p:nvSpPr>
          <p:spPr>
            <a:xfrm>
              <a:off x="3017859" y="4310610"/>
              <a:ext cx="1870812"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Limit on LLM API</a:t>
              </a:r>
              <a:endParaRPr lang="ko-KR" altLang="en-US" sz="1200" b="1" dirty="0">
                <a:solidFill>
                  <a:schemeClr val="tx1">
                    <a:lumMod val="75000"/>
                    <a:lumOff val="25000"/>
                  </a:schemeClr>
                </a:solidFill>
                <a:cs typeface="Arial" pitchFamily="34" charset="0"/>
              </a:endParaRPr>
            </a:p>
          </p:txBody>
        </p:sp>
      </p:grpSp>
      <p:grpSp>
        <p:nvGrpSpPr>
          <p:cNvPr id="21" name="Group 20"/>
          <p:cNvGrpSpPr/>
          <p:nvPr/>
        </p:nvGrpSpPr>
        <p:grpSpPr>
          <a:xfrm>
            <a:off x="251520" y="2586247"/>
            <a:ext cx="2047552" cy="889524"/>
            <a:chOff x="2829004" y="4386369"/>
            <a:chExt cx="2059667" cy="889524"/>
          </a:xfrm>
        </p:grpSpPr>
        <p:sp>
          <p:nvSpPr>
            <p:cNvPr id="22" name="TextBox 21"/>
            <p:cNvSpPr txBox="1"/>
            <p:nvPr/>
          </p:nvSpPr>
          <p:spPr>
            <a:xfrm>
              <a:off x="3021856" y="4675729"/>
              <a:ext cx="1866815" cy="600164"/>
            </a:xfrm>
            <a:prstGeom prst="rect">
              <a:avLst/>
            </a:prstGeom>
            <a:noFill/>
          </p:spPr>
          <p:txBody>
            <a:bodyPr wrap="square" rtlCol="0" anchor="ctr">
              <a:spAutoFit/>
            </a:bodyPr>
            <a:lstStyle/>
            <a:p>
              <a:pPr algn="r"/>
              <a:r>
                <a:rPr lang="en-US" altLang="ko-KR" sz="1100" dirty="0">
                  <a:solidFill>
                    <a:schemeClr val="tx1">
                      <a:lumMod val="75000"/>
                      <a:lumOff val="25000"/>
                    </a:schemeClr>
                  </a:solidFill>
                  <a:cs typeface="Arial" pitchFamily="34" charset="0"/>
                </a:rPr>
                <a:t>Practical applications still need a lot of debugging and examples</a:t>
              </a:r>
            </a:p>
          </p:txBody>
        </p:sp>
        <p:sp>
          <p:nvSpPr>
            <p:cNvPr id="23" name="TextBox 22"/>
            <p:cNvSpPr txBox="1"/>
            <p:nvPr/>
          </p:nvSpPr>
          <p:spPr>
            <a:xfrm>
              <a:off x="2829004" y="4386369"/>
              <a:ext cx="2059667"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Robustness not enough</a:t>
              </a:r>
              <a:endParaRPr lang="ko-KR" altLang="en-US" sz="1200" b="1" dirty="0">
                <a:solidFill>
                  <a:schemeClr val="tx1">
                    <a:lumMod val="75000"/>
                    <a:lumOff val="25000"/>
                  </a:schemeClr>
                </a:solidFill>
                <a:cs typeface="Arial" pitchFamily="34" charset="0"/>
              </a:endParaRPr>
            </a:p>
          </p:txBody>
        </p:sp>
      </p:grpSp>
      <p:grpSp>
        <p:nvGrpSpPr>
          <p:cNvPr id="24" name="Group 23"/>
          <p:cNvGrpSpPr/>
          <p:nvPr/>
        </p:nvGrpSpPr>
        <p:grpSpPr>
          <a:xfrm>
            <a:off x="251520" y="3599408"/>
            <a:ext cx="2047552" cy="1169959"/>
            <a:chOff x="2829004" y="4310610"/>
            <a:chExt cx="2059667" cy="1169959"/>
          </a:xfrm>
        </p:grpSpPr>
        <p:sp>
          <p:nvSpPr>
            <p:cNvPr id="25" name="TextBox 24"/>
            <p:cNvSpPr txBox="1"/>
            <p:nvPr/>
          </p:nvSpPr>
          <p:spPr>
            <a:xfrm>
              <a:off x="2829004" y="4541850"/>
              <a:ext cx="2059667" cy="938719"/>
            </a:xfrm>
            <a:prstGeom prst="rect">
              <a:avLst/>
            </a:prstGeom>
            <a:noFill/>
          </p:spPr>
          <p:txBody>
            <a:bodyPr wrap="square" rtlCol="0" anchor="ctr">
              <a:spAutoFit/>
            </a:bodyPr>
            <a:lstStyle/>
            <a:p>
              <a:pPr algn="r"/>
              <a:r>
                <a:rPr lang="en-US" altLang="ko-KR" sz="1100" dirty="0">
                  <a:solidFill>
                    <a:schemeClr val="tx1">
                      <a:lumMod val="75000"/>
                      <a:lumOff val="25000"/>
                    </a:schemeClr>
                  </a:solidFill>
                  <a:cs typeface="Arial" pitchFamily="34" charset="0"/>
                </a:rPr>
                <a:t>The RPA scripts generated by LLM when supplied with a small number of prompts frequently report errors and are often missing functionality.</a:t>
              </a:r>
            </a:p>
          </p:txBody>
        </p:sp>
        <p:sp>
          <p:nvSpPr>
            <p:cNvPr id="26" name="TextBox 25"/>
            <p:cNvSpPr txBox="1"/>
            <p:nvPr/>
          </p:nvSpPr>
          <p:spPr>
            <a:xfrm>
              <a:off x="3017859" y="4310610"/>
              <a:ext cx="1870812"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LLM need fine-tune</a:t>
              </a:r>
              <a:endParaRPr lang="ko-KR" altLang="en-US" sz="1200" b="1" dirty="0">
                <a:solidFill>
                  <a:schemeClr val="tx1">
                    <a:lumMod val="75000"/>
                    <a:lumOff val="25000"/>
                  </a:schemeClr>
                </a:solidFill>
                <a:cs typeface="Arial" pitchFamily="34" charset="0"/>
              </a:endParaRPr>
            </a:p>
          </p:txBody>
        </p:sp>
      </p:grpSp>
      <p:sp>
        <p:nvSpPr>
          <p:cNvPr id="27" name="Pentagon 26"/>
          <p:cNvSpPr/>
          <p:nvPr/>
        </p:nvSpPr>
        <p:spPr>
          <a:xfrm>
            <a:off x="5796136" y="2509439"/>
            <a:ext cx="1122424" cy="1109594"/>
          </a:xfrm>
          <a:prstGeom prst="homePlate">
            <a:avLst>
              <a:gd name="adj" fmla="val 3835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3131840" y="2912851"/>
            <a:ext cx="1928760" cy="30276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28"/>
          <p:cNvSpPr/>
          <p:nvPr/>
        </p:nvSpPr>
        <p:spPr>
          <a:xfrm>
            <a:off x="4716016" y="2347775"/>
            <a:ext cx="1440160" cy="1440160"/>
          </a:xfrm>
          <a:prstGeom prst="ellipse">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Chevron 29"/>
          <p:cNvSpPr/>
          <p:nvPr/>
        </p:nvSpPr>
        <p:spPr>
          <a:xfrm>
            <a:off x="6549604" y="2505230"/>
            <a:ext cx="614684" cy="1113803"/>
          </a:xfrm>
          <a:prstGeom prst="chevron">
            <a:avLst>
              <a:gd name="adj" fmla="val 7143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TextBox 32"/>
          <p:cNvSpPr txBox="1"/>
          <p:nvPr/>
        </p:nvSpPr>
        <p:spPr>
          <a:xfrm>
            <a:off x="7311988" y="2664799"/>
            <a:ext cx="1512168" cy="830997"/>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Need help from computer science majors and LLM related experts.</a:t>
            </a:r>
            <a:endParaRPr lang="ko-KR" altLang="en-US" sz="1200" b="1" dirty="0">
              <a:solidFill>
                <a:schemeClr val="tx1">
                  <a:lumMod val="75000"/>
                  <a:lumOff val="25000"/>
                </a:schemeClr>
              </a:solidFill>
              <a:cs typeface="Arial" pitchFamily="34" charset="0"/>
            </a:endParaRPr>
          </a:p>
        </p:txBody>
      </p:sp>
      <p:sp>
        <p:nvSpPr>
          <p:cNvPr id="34" name="Block Arc 14"/>
          <p:cNvSpPr/>
          <p:nvPr/>
        </p:nvSpPr>
        <p:spPr>
          <a:xfrm rot="16200000">
            <a:off x="5167359" y="2798939"/>
            <a:ext cx="537473" cy="53783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633819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t>Ideal Clients</a:t>
            </a:r>
            <a:endParaRPr lang="ko-KR" altLang="en-US" b="1" dirty="0"/>
          </a:p>
        </p:txBody>
      </p:sp>
      <p:sp>
        <p:nvSpPr>
          <p:cNvPr id="4" name="Freeform 9"/>
          <p:cNvSpPr>
            <a:spLocks noEditPoints="1"/>
          </p:cNvSpPr>
          <p:nvPr/>
        </p:nvSpPr>
        <p:spPr bwMode="auto">
          <a:xfrm>
            <a:off x="467544" y="1797865"/>
            <a:ext cx="4585654" cy="2808312"/>
          </a:xfrm>
          <a:custGeom>
            <a:avLst/>
            <a:gdLst>
              <a:gd name="T0" fmla="*/ 3609 w 5720"/>
              <a:gd name="T1" fmla="*/ 2874 h 3503"/>
              <a:gd name="T2" fmla="*/ 5106 w 5720"/>
              <a:gd name="T3" fmla="*/ 1874 h 3503"/>
              <a:gd name="T4" fmla="*/ 5015 w 5720"/>
              <a:gd name="T5" fmla="*/ 1600 h 3503"/>
              <a:gd name="T6" fmla="*/ 5022 w 5720"/>
              <a:gd name="T7" fmla="*/ 1512 h 3503"/>
              <a:gd name="T8" fmla="*/ 4997 w 5720"/>
              <a:gd name="T9" fmla="*/ 1441 h 3503"/>
              <a:gd name="T10" fmla="*/ 3851 w 5720"/>
              <a:gd name="T11" fmla="*/ 701 h 3503"/>
              <a:gd name="T12" fmla="*/ 3740 w 5720"/>
              <a:gd name="T13" fmla="*/ 838 h 3503"/>
              <a:gd name="T14" fmla="*/ 3769 w 5720"/>
              <a:gd name="T15" fmla="*/ 1236 h 3503"/>
              <a:gd name="T16" fmla="*/ 3844 w 5720"/>
              <a:gd name="T17" fmla="*/ 954 h 3503"/>
              <a:gd name="T18" fmla="*/ 298 w 5720"/>
              <a:gd name="T19" fmla="*/ 240 h 3503"/>
              <a:gd name="T20" fmla="*/ 466 w 5720"/>
              <a:gd name="T21" fmla="*/ 185 h 3503"/>
              <a:gd name="T22" fmla="*/ 2104 w 5720"/>
              <a:gd name="T23" fmla="*/ 283 h 3503"/>
              <a:gd name="T24" fmla="*/ 3060 w 5720"/>
              <a:gd name="T25" fmla="*/ 354 h 3503"/>
              <a:gd name="T26" fmla="*/ 3537 w 5720"/>
              <a:gd name="T27" fmla="*/ 438 h 3503"/>
              <a:gd name="T28" fmla="*/ 3411 w 5720"/>
              <a:gd name="T29" fmla="*/ 594 h 3503"/>
              <a:gd name="T30" fmla="*/ 3731 w 5720"/>
              <a:gd name="T31" fmla="*/ 598 h 3503"/>
              <a:gd name="T32" fmla="*/ 4077 w 5720"/>
              <a:gd name="T33" fmla="*/ 643 h 3503"/>
              <a:gd name="T34" fmla="*/ 4128 w 5720"/>
              <a:gd name="T35" fmla="*/ 929 h 3503"/>
              <a:gd name="T36" fmla="*/ 4293 w 5720"/>
              <a:gd name="T37" fmla="*/ 1105 h 3503"/>
              <a:gd name="T38" fmla="*/ 4375 w 5720"/>
              <a:gd name="T39" fmla="*/ 1229 h 3503"/>
              <a:gd name="T40" fmla="*/ 4866 w 5720"/>
              <a:gd name="T41" fmla="*/ 800 h 3503"/>
              <a:gd name="T42" fmla="*/ 5313 w 5720"/>
              <a:gd name="T43" fmla="*/ 440 h 3503"/>
              <a:gd name="T44" fmla="*/ 5424 w 5720"/>
              <a:gd name="T45" fmla="*/ 127 h 3503"/>
              <a:gd name="T46" fmla="*/ 5678 w 5720"/>
              <a:gd name="T47" fmla="*/ 376 h 3503"/>
              <a:gd name="T48" fmla="*/ 5551 w 5720"/>
              <a:gd name="T49" fmla="*/ 600 h 3503"/>
              <a:gd name="T50" fmla="*/ 5446 w 5720"/>
              <a:gd name="T51" fmla="*/ 838 h 3503"/>
              <a:gd name="T52" fmla="*/ 5482 w 5720"/>
              <a:gd name="T53" fmla="*/ 970 h 3503"/>
              <a:gd name="T54" fmla="*/ 5197 w 5720"/>
              <a:gd name="T55" fmla="*/ 1183 h 3503"/>
              <a:gd name="T56" fmla="*/ 5140 w 5720"/>
              <a:gd name="T57" fmla="*/ 1434 h 3503"/>
              <a:gd name="T58" fmla="*/ 5155 w 5720"/>
              <a:gd name="T59" fmla="*/ 1538 h 3503"/>
              <a:gd name="T60" fmla="*/ 5073 w 5720"/>
              <a:gd name="T61" fmla="*/ 1600 h 3503"/>
              <a:gd name="T62" fmla="*/ 5064 w 5720"/>
              <a:gd name="T63" fmla="*/ 1701 h 3503"/>
              <a:gd name="T64" fmla="*/ 5133 w 5720"/>
              <a:gd name="T65" fmla="*/ 1976 h 3503"/>
              <a:gd name="T66" fmla="*/ 5048 w 5720"/>
              <a:gd name="T67" fmla="*/ 2083 h 3503"/>
              <a:gd name="T68" fmla="*/ 4797 w 5720"/>
              <a:gd name="T69" fmla="*/ 2347 h 3503"/>
              <a:gd name="T70" fmla="*/ 4669 w 5720"/>
              <a:gd name="T71" fmla="*/ 2505 h 3503"/>
              <a:gd name="T72" fmla="*/ 4768 w 5720"/>
              <a:gd name="T73" fmla="*/ 2923 h 3503"/>
              <a:gd name="T74" fmla="*/ 4909 w 5720"/>
              <a:gd name="T75" fmla="*/ 3414 h 3503"/>
              <a:gd name="T76" fmla="*/ 4702 w 5720"/>
              <a:gd name="T77" fmla="*/ 3350 h 3503"/>
              <a:gd name="T78" fmla="*/ 4549 w 5720"/>
              <a:gd name="T79" fmla="*/ 3112 h 3503"/>
              <a:gd name="T80" fmla="*/ 4197 w 5720"/>
              <a:gd name="T81" fmla="*/ 2905 h 3503"/>
              <a:gd name="T82" fmla="*/ 3875 w 5720"/>
              <a:gd name="T83" fmla="*/ 2863 h 3503"/>
              <a:gd name="T84" fmla="*/ 3706 w 5720"/>
              <a:gd name="T85" fmla="*/ 2885 h 3503"/>
              <a:gd name="T86" fmla="*/ 3713 w 5720"/>
              <a:gd name="T87" fmla="*/ 2952 h 3503"/>
              <a:gd name="T88" fmla="*/ 3733 w 5720"/>
              <a:gd name="T89" fmla="*/ 3043 h 3503"/>
              <a:gd name="T90" fmla="*/ 3582 w 5720"/>
              <a:gd name="T91" fmla="*/ 3038 h 3503"/>
              <a:gd name="T92" fmla="*/ 3326 w 5720"/>
              <a:gd name="T93" fmla="*/ 2989 h 3503"/>
              <a:gd name="T94" fmla="*/ 2886 w 5720"/>
              <a:gd name="T95" fmla="*/ 3140 h 3503"/>
              <a:gd name="T96" fmla="*/ 2855 w 5720"/>
              <a:gd name="T97" fmla="*/ 3160 h 3503"/>
              <a:gd name="T98" fmla="*/ 2758 w 5720"/>
              <a:gd name="T99" fmla="*/ 3334 h 3503"/>
              <a:gd name="T100" fmla="*/ 2657 w 5720"/>
              <a:gd name="T101" fmla="*/ 3458 h 3503"/>
              <a:gd name="T102" fmla="*/ 2264 w 5720"/>
              <a:gd name="T103" fmla="*/ 2936 h 3503"/>
              <a:gd name="T104" fmla="*/ 1884 w 5720"/>
              <a:gd name="T105" fmla="*/ 2901 h 3503"/>
              <a:gd name="T106" fmla="*/ 1378 w 5720"/>
              <a:gd name="T107" fmla="*/ 2652 h 3503"/>
              <a:gd name="T108" fmla="*/ 577 w 5720"/>
              <a:gd name="T109" fmla="*/ 2358 h 3503"/>
              <a:gd name="T110" fmla="*/ 344 w 5720"/>
              <a:gd name="T111" fmla="*/ 2047 h 3503"/>
              <a:gd name="T112" fmla="*/ 111 w 5720"/>
              <a:gd name="T113" fmla="*/ 1700 h 3503"/>
              <a:gd name="T114" fmla="*/ 84 w 5720"/>
              <a:gd name="T115" fmla="*/ 1530 h 3503"/>
              <a:gd name="T116" fmla="*/ 31 w 5720"/>
              <a:gd name="T117" fmla="*/ 1225 h 3503"/>
              <a:gd name="T118" fmla="*/ 98 w 5720"/>
              <a:gd name="T119" fmla="*/ 841 h 3503"/>
              <a:gd name="T120" fmla="*/ 280 w 5720"/>
              <a:gd name="T121" fmla="*/ 278 h 3503"/>
              <a:gd name="T122" fmla="*/ 433 w 5720"/>
              <a:gd name="T123" fmla="*/ 107 h 3503"/>
              <a:gd name="T124" fmla="*/ 466 w 5720"/>
              <a:gd name="T125" fmla="*/ 92 h 3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20" h="3503">
                <a:moveTo>
                  <a:pt x="3058" y="2983"/>
                </a:moveTo>
                <a:lnTo>
                  <a:pt x="3055" y="2989"/>
                </a:lnTo>
                <a:lnTo>
                  <a:pt x="3049" y="2992"/>
                </a:lnTo>
                <a:lnTo>
                  <a:pt x="3046" y="2996"/>
                </a:lnTo>
                <a:lnTo>
                  <a:pt x="3044" y="2998"/>
                </a:lnTo>
                <a:lnTo>
                  <a:pt x="3040" y="3000"/>
                </a:lnTo>
                <a:lnTo>
                  <a:pt x="3038" y="3003"/>
                </a:lnTo>
                <a:lnTo>
                  <a:pt x="3044" y="3009"/>
                </a:lnTo>
                <a:lnTo>
                  <a:pt x="3048" y="3016"/>
                </a:lnTo>
                <a:lnTo>
                  <a:pt x="3049" y="3023"/>
                </a:lnTo>
                <a:lnTo>
                  <a:pt x="3062" y="3020"/>
                </a:lnTo>
                <a:lnTo>
                  <a:pt x="3058" y="3009"/>
                </a:lnTo>
                <a:lnTo>
                  <a:pt x="3057" y="2998"/>
                </a:lnTo>
                <a:lnTo>
                  <a:pt x="3058" y="2989"/>
                </a:lnTo>
                <a:lnTo>
                  <a:pt x="3058" y="2983"/>
                </a:lnTo>
                <a:close/>
                <a:moveTo>
                  <a:pt x="4769" y="2972"/>
                </a:moveTo>
                <a:lnTo>
                  <a:pt x="4769" y="2976"/>
                </a:lnTo>
                <a:lnTo>
                  <a:pt x="4775" y="2981"/>
                </a:lnTo>
                <a:lnTo>
                  <a:pt x="4777" y="2987"/>
                </a:lnTo>
                <a:lnTo>
                  <a:pt x="4782" y="2992"/>
                </a:lnTo>
                <a:lnTo>
                  <a:pt x="4784" y="2994"/>
                </a:lnTo>
                <a:lnTo>
                  <a:pt x="4784" y="2994"/>
                </a:lnTo>
                <a:lnTo>
                  <a:pt x="4784" y="2994"/>
                </a:lnTo>
                <a:lnTo>
                  <a:pt x="4784" y="2994"/>
                </a:lnTo>
                <a:lnTo>
                  <a:pt x="4784" y="2994"/>
                </a:lnTo>
                <a:lnTo>
                  <a:pt x="4786" y="2996"/>
                </a:lnTo>
                <a:lnTo>
                  <a:pt x="4786" y="2972"/>
                </a:lnTo>
                <a:lnTo>
                  <a:pt x="4769" y="2972"/>
                </a:lnTo>
                <a:close/>
                <a:moveTo>
                  <a:pt x="3617" y="2861"/>
                </a:moveTo>
                <a:lnTo>
                  <a:pt x="3613" y="2869"/>
                </a:lnTo>
                <a:lnTo>
                  <a:pt x="3609" y="2874"/>
                </a:lnTo>
                <a:lnTo>
                  <a:pt x="3604" y="2880"/>
                </a:lnTo>
                <a:lnTo>
                  <a:pt x="3597" y="2885"/>
                </a:lnTo>
                <a:lnTo>
                  <a:pt x="3597" y="2889"/>
                </a:lnTo>
                <a:lnTo>
                  <a:pt x="3637" y="2889"/>
                </a:lnTo>
                <a:lnTo>
                  <a:pt x="3640" y="2887"/>
                </a:lnTo>
                <a:lnTo>
                  <a:pt x="3642" y="2885"/>
                </a:lnTo>
                <a:lnTo>
                  <a:pt x="3648" y="2885"/>
                </a:lnTo>
                <a:lnTo>
                  <a:pt x="3653" y="2885"/>
                </a:lnTo>
                <a:lnTo>
                  <a:pt x="3655" y="2881"/>
                </a:lnTo>
                <a:lnTo>
                  <a:pt x="3657" y="2880"/>
                </a:lnTo>
                <a:lnTo>
                  <a:pt x="3658" y="2880"/>
                </a:lnTo>
                <a:lnTo>
                  <a:pt x="3660" y="2876"/>
                </a:lnTo>
                <a:lnTo>
                  <a:pt x="3660" y="2872"/>
                </a:lnTo>
                <a:lnTo>
                  <a:pt x="3648" y="2870"/>
                </a:lnTo>
                <a:lnTo>
                  <a:pt x="3638" y="2867"/>
                </a:lnTo>
                <a:lnTo>
                  <a:pt x="3629" y="2863"/>
                </a:lnTo>
                <a:lnTo>
                  <a:pt x="3617" y="2861"/>
                </a:lnTo>
                <a:close/>
                <a:moveTo>
                  <a:pt x="3875" y="2803"/>
                </a:moveTo>
                <a:lnTo>
                  <a:pt x="3875" y="2807"/>
                </a:lnTo>
                <a:lnTo>
                  <a:pt x="3875" y="2809"/>
                </a:lnTo>
                <a:lnTo>
                  <a:pt x="3877" y="2810"/>
                </a:lnTo>
                <a:lnTo>
                  <a:pt x="3877" y="2812"/>
                </a:lnTo>
                <a:lnTo>
                  <a:pt x="3878" y="2814"/>
                </a:lnTo>
                <a:lnTo>
                  <a:pt x="3878" y="2803"/>
                </a:lnTo>
                <a:lnTo>
                  <a:pt x="3875" y="2803"/>
                </a:lnTo>
                <a:close/>
                <a:moveTo>
                  <a:pt x="5124" y="1856"/>
                </a:moveTo>
                <a:lnTo>
                  <a:pt x="5120" y="1861"/>
                </a:lnTo>
                <a:lnTo>
                  <a:pt x="5118" y="1867"/>
                </a:lnTo>
                <a:lnTo>
                  <a:pt x="5115" y="1870"/>
                </a:lnTo>
                <a:lnTo>
                  <a:pt x="5111" y="1872"/>
                </a:lnTo>
                <a:lnTo>
                  <a:pt x="5106" y="1874"/>
                </a:lnTo>
                <a:lnTo>
                  <a:pt x="5100" y="1876"/>
                </a:lnTo>
                <a:lnTo>
                  <a:pt x="5095" y="1880"/>
                </a:lnTo>
                <a:lnTo>
                  <a:pt x="5095" y="1881"/>
                </a:lnTo>
                <a:lnTo>
                  <a:pt x="5097" y="1881"/>
                </a:lnTo>
                <a:lnTo>
                  <a:pt x="5097" y="1881"/>
                </a:lnTo>
                <a:lnTo>
                  <a:pt x="5097" y="1881"/>
                </a:lnTo>
                <a:lnTo>
                  <a:pt x="5097" y="1881"/>
                </a:lnTo>
                <a:lnTo>
                  <a:pt x="5098" y="1883"/>
                </a:lnTo>
                <a:lnTo>
                  <a:pt x="5098" y="1887"/>
                </a:lnTo>
                <a:lnTo>
                  <a:pt x="5109" y="1880"/>
                </a:lnTo>
                <a:lnTo>
                  <a:pt x="5120" y="1874"/>
                </a:lnTo>
                <a:lnTo>
                  <a:pt x="5135" y="1870"/>
                </a:lnTo>
                <a:lnTo>
                  <a:pt x="5137" y="1874"/>
                </a:lnTo>
                <a:lnTo>
                  <a:pt x="5138" y="1878"/>
                </a:lnTo>
                <a:lnTo>
                  <a:pt x="5140" y="1878"/>
                </a:lnTo>
                <a:lnTo>
                  <a:pt x="5140" y="1880"/>
                </a:lnTo>
                <a:lnTo>
                  <a:pt x="5144" y="1881"/>
                </a:lnTo>
                <a:lnTo>
                  <a:pt x="5148" y="1883"/>
                </a:lnTo>
                <a:lnTo>
                  <a:pt x="5148" y="1870"/>
                </a:lnTo>
                <a:lnTo>
                  <a:pt x="5153" y="1872"/>
                </a:lnTo>
                <a:lnTo>
                  <a:pt x="5157" y="1872"/>
                </a:lnTo>
                <a:lnTo>
                  <a:pt x="5160" y="1874"/>
                </a:lnTo>
                <a:lnTo>
                  <a:pt x="5164" y="1876"/>
                </a:lnTo>
                <a:lnTo>
                  <a:pt x="5160" y="1863"/>
                </a:lnTo>
                <a:lnTo>
                  <a:pt x="5148" y="1863"/>
                </a:lnTo>
                <a:lnTo>
                  <a:pt x="5137" y="1860"/>
                </a:lnTo>
                <a:lnTo>
                  <a:pt x="5124" y="1856"/>
                </a:lnTo>
                <a:close/>
                <a:moveTo>
                  <a:pt x="5011" y="1594"/>
                </a:moveTo>
                <a:lnTo>
                  <a:pt x="5011" y="1596"/>
                </a:lnTo>
                <a:lnTo>
                  <a:pt x="5013" y="1598"/>
                </a:lnTo>
                <a:lnTo>
                  <a:pt x="5015" y="1600"/>
                </a:lnTo>
                <a:lnTo>
                  <a:pt x="5017" y="1600"/>
                </a:lnTo>
                <a:lnTo>
                  <a:pt x="5020" y="1601"/>
                </a:lnTo>
                <a:lnTo>
                  <a:pt x="5020" y="1600"/>
                </a:lnTo>
                <a:lnTo>
                  <a:pt x="5018" y="1598"/>
                </a:lnTo>
                <a:lnTo>
                  <a:pt x="5015" y="1596"/>
                </a:lnTo>
                <a:lnTo>
                  <a:pt x="5013" y="1594"/>
                </a:lnTo>
                <a:lnTo>
                  <a:pt x="5011" y="1594"/>
                </a:lnTo>
                <a:close/>
                <a:moveTo>
                  <a:pt x="120" y="1520"/>
                </a:moveTo>
                <a:lnTo>
                  <a:pt x="120" y="1523"/>
                </a:lnTo>
                <a:lnTo>
                  <a:pt x="118" y="1527"/>
                </a:lnTo>
                <a:lnTo>
                  <a:pt x="118" y="1527"/>
                </a:lnTo>
                <a:lnTo>
                  <a:pt x="118" y="1527"/>
                </a:lnTo>
                <a:lnTo>
                  <a:pt x="118" y="1529"/>
                </a:lnTo>
                <a:lnTo>
                  <a:pt x="120" y="1530"/>
                </a:lnTo>
                <a:lnTo>
                  <a:pt x="122" y="1534"/>
                </a:lnTo>
                <a:lnTo>
                  <a:pt x="124" y="1536"/>
                </a:lnTo>
                <a:lnTo>
                  <a:pt x="126" y="1538"/>
                </a:lnTo>
                <a:lnTo>
                  <a:pt x="128" y="1540"/>
                </a:lnTo>
                <a:lnTo>
                  <a:pt x="128" y="1534"/>
                </a:lnTo>
                <a:lnTo>
                  <a:pt x="126" y="1530"/>
                </a:lnTo>
                <a:lnTo>
                  <a:pt x="126" y="1527"/>
                </a:lnTo>
                <a:lnTo>
                  <a:pt x="126" y="1525"/>
                </a:lnTo>
                <a:lnTo>
                  <a:pt x="124" y="1523"/>
                </a:lnTo>
                <a:lnTo>
                  <a:pt x="120" y="1520"/>
                </a:lnTo>
                <a:close/>
                <a:moveTo>
                  <a:pt x="5017" y="1509"/>
                </a:moveTo>
                <a:lnTo>
                  <a:pt x="5018" y="1510"/>
                </a:lnTo>
                <a:lnTo>
                  <a:pt x="5018" y="1510"/>
                </a:lnTo>
                <a:lnTo>
                  <a:pt x="5020" y="1512"/>
                </a:lnTo>
                <a:lnTo>
                  <a:pt x="5020" y="1512"/>
                </a:lnTo>
                <a:lnTo>
                  <a:pt x="5024" y="1512"/>
                </a:lnTo>
                <a:lnTo>
                  <a:pt x="5022" y="1512"/>
                </a:lnTo>
                <a:lnTo>
                  <a:pt x="5022" y="1510"/>
                </a:lnTo>
                <a:lnTo>
                  <a:pt x="5020" y="1510"/>
                </a:lnTo>
                <a:lnTo>
                  <a:pt x="5018" y="1510"/>
                </a:lnTo>
                <a:lnTo>
                  <a:pt x="5017" y="1509"/>
                </a:lnTo>
                <a:close/>
                <a:moveTo>
                  <a:pt x="4991" y="1492"/>
                </a:moveTo>
                <a:lnTo>
                  <a:pt x="4995" y="1510"/>
                </a:lnTo>
                <a:lnTo>
                  <a:pt x="5000" y="1523"/>
                </a:lnTo>
                <a:lnTo>
                  <a:pt x="5006" y="1536"/>
                </a:lnTo>
                <a:lnTo>
                  <a:pt x="5011" y="1549"/>
                </a:lnTo>
                <a:lnTo>
                  <a:pt x="5015" y="1549"/>
                </a:lnTo>
                <a:lnTo>
                  <a:pt x="5017" y="1532"/>
                </a:lnTo>
                <a:lnTo>
                  <a:pt x="5008" y="1521"/>
                </a:lnTo>
                <a:lnTo>
                  <a:pt x="5002" y="1509"/>
                </a:lnTo>
                <a:lnTo>
                  <a:pt x="5000" y="1492"/>
                </a:lnTo>
                <a:lnTo>
                  <a:pt x="4991" y="1492"/>
                </a:lnTo>
                <a:close/>
                <a:moveTo>
                  <a:pt x="120" y="1467"/>
                </a:moveTo>
                <a:lnTo>
                  <a:pt x="122" y="1469"/>
                </a:lnTo>
                <a:lnTo>
                  <a:pt x="124" y="1470"/>
                </a:lnTo>
                <a:lnTo>
                  <a:pt x="126" y="1470"/>
                </a:lnTo>
                <a:lnTo>
                  <a:pt x="128" y="1469"/>
                </a:lnTo>
                <a:lnTo>
                  <a:pt x="131" y="1467"/>
                </a:lnTo>
                <a:lnTo>
                  <a:pt x="120" y="1467"/>
                </a:lnTo>
                <a:close/>
                <a:moveTo>
                  <a:pt x="4993" y="1429"/>
                </a:moveTo>
                <a:lnTo>
                  <a:pt x="4988" y="1452"/>
                </a:lnTo>
                <a:lnTo>
                  <a:pt x="4991" y="1456"/>
                </a:lnTo>
                <a:lnTo>
                  <a:pt x="4993" y="1460"/>
                </a:lnTo>
                <a:lnTo>
                  <a:pt x="4997" y="1465"/>
                </a:lnTo>
                <a:lnTo>
                  <a:pt x="5004" y="1465"/>
                </a:lnTo>
                <a:lnTo>
                  <a:pt x="5004" y="1461"/>
                </a:lnTo>
                <a:lnTo>
                  <a:pt x="4997" y="1452"/>
                </a:lnTo>
                <a:lnTo>
                  <a:pt x="4997" y="1441"/>
                </a:lnTo>
                <a:lnTo>
                  <a:pt x="5000" y="1429"/>
                </a:lnTo>
                <a:lnTo>
                  <a:pt x="4993" y="1429"/>
                </a:lnTo>
                <a:close/>
                <a:moveTo>
                  <a:pt x="3935" y="785"/>
                </a:moveTo>
                <a:lnTo>
                  <a:pt x="3935" y="789"/>
                </a:lnTo>
                <a:lnTo>
                  <a:pt x="3937" y="792"/>
                </a:lnTo>
                <a:lnTo>
                  <a:pt x="3937" y="794"/>
                </a:lnTo>
                <a:lnTo>
                  <a:pt x="3937" y="794"/>
                </a:lnTo>
                <a:lnTo>
                  <a:pt x="3937" y="794"/>
                </a:lnTo>
                <a:lnTo>
                  <a:pt x="3938" y="796"/>
                </a:lnTo>
                <a:lnTo>
                  <a:pt x="3942" y="798"/>
                </a:lnTo>
                <a:lnTo>
                  <a:pt x="3942" y="785"/>
                </a:lnTo>
                <a:lnTo>
                  <a:pt x="3935" y="785"/>
                </a:lnTo>
                <a:close/>
                <a:moveTo>
                  <a:pt x="3809" y="703"/>
                </a:moveTo>
                <a:lnTo>
                  <a:pt x="3806" y="712"/>
                </a:lnTo>
                <a:lnTo>
                  <a:pt x="3808" y="709"/>
                </a:lnTo>
                <a:lnTo>
                  <a:pt x="3809" y="707"/>
                </a:lnTo>
                <a:lnTo>
                  <a:pt x="3809" y="705"/>
                </a:lnTo>
                <a:lnTo>
                  <a:pt x="3809" y="705"/>
                </a:lnTo>
                <a:lnTo>
                  <a:pt x="3809" y="703"/>
                </a:lnTo>
                <a:close/>
                <a:moveTo>
                  <a:pt x="3918" y="660"/>
                </a:moveTo>
                <a:lnTo>
                  <a:pt x="3911" y="670"/>
                </a:lnTo>
                <a:lnTo>
                  <a:pt x="3900" y="676"/>
                </a:lnTo>
                <a:lnTo>
                  <a:pt x="3888" y="680"/>
                </a:lnTo>
                <a:lnTo>
                  <a:pt x="3875" y="680"/>
                </a:lnTo>
                <a:lnTo>
                  <a:pt x="3864" y="683"/>
                </a:lnTo>
                <a:lnTo>
                  <a:pt x="3853" y="692"/>
                </a:lnTo>
                <a:lnTo>
                  <a:pt x="3853" y="694"/>
                </a:lnTo>
                <a:lnTo>
                  <a:pt x="3853" y="696"/>
                </a:lnTo>
                <a:lnTo>
                  <a:pt x="3853" y="698"/>
                </a:lnTo>
                <a:lnTo>
                  <a:pt x="3853" y="700"/>
                </a:lnTo>
                <a:lnTo>
                  <a:pt x="3851" y="701"/>
                </a:lnTo>
                <a:lnTo>
                  <a:pt x="3849" y="703"/>
                </a:lnTo>
                <a:lnTo>
                  <a:pt x="3844" y="710"/>
                </a:lnTo>
                <a:lnTo>
                  <a:pt x="3838" y="716"/>
                </a:lnTo>
                <a:lnTo>
                  <a:pt x="3831" y="720"/>
                </a:lnTo>
                <a:lnTo>
                  <a:pt x="3826" y="725"/>
                </a:lnTo>
                <a:lnTo>
                  <a:pt x="3820" y="732"/>
                </a:lnTo>
                <a:lnTo>
                  <a:pt x="3804" y="732"/>
                </a:lnTo>
                <a:lnTo>
                  <a:pt x="3806" y="716"/>
                </a:lnTo>
                <a:lnTo>
                  <a:pt x="3800" y="716"/>
                </a:lnTo>
                <a:lnTo>
                  <a:pt x="3789" y="725"/>
                </a:lnTo>
                <a:lnTo>
                  <a:pt x="3778" y="730"/>
                </a:lnTo>
                <a:lnTo>
                  <a:pt x="3768" y="740"/>
                </a:lnTo>
                <a:lnTo>
                  <a:pt x="3764" y="752"/>
                </a:lnTo>
                <a:lnTo>
                  <a:pt x="3760" y="767"/>
                </a:lnTo>
                <a:lnTo>
                  <a:pt x="3757" y="781"/>
                </a:lnTo>
                <a:lnTo>
                  <a:pt x="3753" y="783"/>
                </a:lnTo>
                <a:lnTo>
                  <a:pt x="3749" y="787"/>
                </a:lnTo>
                <a:lnTo>
                  <a:pt x="3746" y="790"/>
                </a:lnTo>
                <a:lnTo>
                  <a:pt x="3742" y="792"/>
                </a:lnTo>
                <a:lnTo>
                  <a:pt x="3740" y="796"/>
                </a:lnTo>
                <a:lnTo>
                  <a:pt x="3735" y="832"/>
                </a:lnTo>
                <a:lnTo>
                  <a:pt x="3724" y="838"/>
                </a:lnTo>
                <a:lnTo>
                  <a:pt x="3715" y="849"/>
                </a:lnTo>
                <a:lnTo>
                  <a:pt x="3708" y="863"/>
                </a:lnTo>
                <a:lnTo>
                  <a:pt x="3702" y="878"/>
                </a:lnTo>
                <a:lnTo>
                  <a:pt x="3711" y="878"/>
                </a:lnTo>
                <a:lnTo>
                  <a:pt x="3711" y="872"/>
                </a:lnTo>
                <a:lnTo>
                  <a:pt x="3718" y="863"/>
                </a:lnTo>
                <a:lnTo>
                  <a:pt x="3726" y="852"/>
                </a:lnTo>
                <a:lnTo>
                  <a:pt x="3731" y="843"/>
                </a:lnTo>
                <a:lnTo>
                  <a:pt x="3740" y="838"/>
                </a:lnTo>
                <a:lnTo>
                  <a:pt x="3757" y="832"/>
                </a:lnTo>
                <a:lnTo>
                  <a:pt x="3760" y="841"/>
                </a:lnTo>
                <a:lnTo>
                  <a:pt x="3764" y="849"/>
                </a:lnTo>
                <a:lnTo>
                  <a:pt x="3769" y="854"/>
                </a:lnTo>
                <a:lnTo>
                  <a:pt x="3771" y="865"/>
                </a:lnTo>
                <a:lnTo>
                  <a:pt x="3762" y="881"/>
                </a:lnTo>
                <a:lnTo>
                  <a:pt x="3758" y="898"/>
                </a:lnTo>
                <a:lnTo>
                  <a:pt x="3760" y="912"/>
                </a:lnTo>
                <a:lnTo>
                  <a:pt x="3762" y="927"/>
                </a:lnTo>
                <a:lnTo>
                  <a:pt x="3760" y="941"/>
                </a:lnTo>
                <a:lnTo>
                  <a:pt x="3758" y="943"/>
                </a:lnTo>
                <a:lnTo>
                  <a:pt x="3755" y="947"/>
                </a:lnTo>
                <a:lnTo>
                  <a:pt x="3751" y="950"/>
                </a:lnTo>
                <a:lnTo>
                  <a:pt x="3748" y="952"/>
                </a:lnTo>
                <a:lnTo>
                  <a:pt x="3746" y="956"/>
                </a:lnTo>
                <a:lnTo>
                  <a:pt x="3744" y="958"/>
                </a:lnTo>
                <a:lnTo>
                  <a:pt x="3744" y="1001"/>
                </a:lnTo>
                <a:lnTo>
                  <a:pt x="3742" y="1020"/>
                </a:lnTo>
                <a:lnTo>
                  <a:pt x="3742" y="1043"/>
                </a:lnTo>
                <a:lnTo>
                  <a:pt x="3740" y="1069"/>
                </a:lnTo>
                <a:lnTo>
                  <a:pt x="3737" y="1089"/>
                </a:lnTo>
                <a:lnTo>
                  <a:pt x="3735" y="1103"/>
                </a:lnTo>
                <a:lnTo>
                  <a:pt x="3738" y="1109"/>
                </a:lnTo>
                <a:lnTo>
                  <a:pt x="3742" y="1114"/>
                </a:lnTo>
                <a:lnTo>
                  <a:pt x="3748" y="1120"/>
                </a:lnTo>
                <a:lnTo>
                  <a:pt x="3751" y="1125"/>
                </a:lnTo>
                <a:lnTo>
                  <a:pt x="3755" y="1130"/>
                </a:lnTo>
                <a:lnTo>
                  <a:pt x="3751" y="1163"/>
                </a:lnTo>
                <a:lnTo>
                  <a:pt x="3755" y="1187"/>
                </a:lnTo>
                <a:lnTo>
                  <a:pt x="3760" y="1212"/>
                </a:lnTo>
                <a:lnTo>
                  <a:pt x="3769" y="1236"/>
                </a:lnTo>
                <a:lnTo>
                  <a:pt x="3778" y="1258"/>
                </a:lnTo>
                <a:lnTo>
                  <a:pt x="3791" y="1272"/>
                </a:lnTo>
                <a:lnTo>
                  <a:pt x="3797" y="1276"/>
                </a:lnTo>
                <a:lnTo>
                  <a:pt x="3802" y="1278"/>
                </a:lnTo>
                <a:lnTo>
                  <a:pt x="3806" y="1278"/>
                </a:lnTo>
                <a:lnTo>
                  <a:pt x="3811" y="1276"/>
                </a:lnTo>
                <a:lnTo>
                  <a:pt x="3829" y="1270"/>
                </a:lnTo>
                <a:lnTo>
                  <a:pt x="3848" y="1261"/>
                </a:lnTo>
                <a:lnTo>
                  <a:pt x="3860" y="1252"/>
                </a:lnTo>
                <a:lnTo>
                  <a:pt x="3866" y="1241"/>
                </a:lnTo>
                <a:lnTo>
                  <a:pt x="3873" y="1223"/>
                </a:lnTo>
                <a:lnTo>
                  <a:pt x="3882" y="1200"/>
                </a:lnTo>
                <a:lnTo>
                  <a:pt x="3889" y="1176"/>
                </a:lnTo>
                <a:lnTo>
                  <a:pt x="3895" y="1150"/>
                </a:lnTo>
                <a:lnTo>
                  <a:pt x="3898" y="1129"/>
                </a:lnTo>
                <a:lnTo>
                  <a:pt x="3897" y="1110"/>
                </a:lnTo>
                <a:lnTo>
                  <a:pt x="3886" y="1078"/>
                </a:lnTo>
                <a:lnTo>
                  <a:pt x="3873" y="1047"/>
                </a:lnTo>
                <a:lnTo>
                  <a:pt x="3857" y="1018"/>
                </a:lnTo>
                <a:lnTo>
                  <a:pt x="3849" y="1018"/>
                </a:lnTo>
                <a:lnTo>
                  <a:pt x="3846" y="1005"/>
                </a:lnTo>
                <a:lnTo>
                  <a:pt x="3849" y="996"/>
                </a:lnTo>
                <a:lnTo>
                  <a:pt x="3853" y="985"/>
                </a:lnTo>
                <a:lnTo>
                  <a:pt x="3858" y="974"/>
                </a:lnTo>
                <a:lnTo>
                  <a:pt x="3857" y="961"/>
                </a:lnTo>
                <a:lnTo>
                  <a:pt x="3855" y="961"/>
                </a:lnTo>
                <a:lnTo>
                  <a:pt x="3853" y="960"/>
                </a:lnTo>
                <a:lnTo>
                  <a:pt x="3851" y="958"/>
                </a:lnTo>
                <a:lnTo>
                  <a:pt x="3848" y="956"/>
                </a:lnTo>
                <a:lnTo>
                  <a:pt x="3846" y="954"/>
                </a:lnTo>
                <a:lnTo>
                  <a:pt x="3844" y="954"/>
                </a:lnTo>
                <a:lnTo>
                  <a:pt x="3844" y="940"/>
                </a:lnTo>
                <a:lnTo>
                  <a:pt x="3851" y="927"/>
                </a:lnTo>
                <a:lnTo>
                  <a:pt x="3858" y="916"/>
                </a:lnTo>
                <a:lnTo>
                  <a:pt x="3866" y="905"/>
                </a:lnTo>
                <a:lnTo>
                  <a:pt x="3862" y="845"/>
                </a:lnTo>
                <a:lnTo>
                  <a:pt x="3877" y="838"/>
                </a:lnTo>
                <a:lnTo>
                  <a:pt x="3880" y="829"/>
                </a:lnTo>
                <a:lnTo>
                  <a:pt x="3880" y="820"/>
                </a:lnTo>
                <a:lnTo>
                  <a:pt x="3882" y="812"/>
                </a:lnTo>
                <a:lnTo>
                  <a:pt x="3886" y="805"/>
                </a:lnTo>
                <a:lnTo>
                  <a:pt x="3902" y="805"/>
                </a:lnTo>
                <a:lnTo>
                  <a:pt x="3909" y="781"/>
                </a:lnTo>
                <a:lnTo>
                  <a:pt x="3922" y="769"/>
                </a:lnTo>
                <a:lnTo>
                  <a:pt x="3938" y="758"/>
                </a:lnTo>
                <a:lnTo>
                  <a:pt x="3953" y="747"/>
                </a:lnTo>
                <a:lnTo>
                  <a:pt x="3968" y="736"/>
                </a:lnTo>
                <a:lnTo>
                  <a:pt x="3962" y="723"/>
                </a:lnTo>
                <a:lnTo>
                  <a:pt x="3964" y="709"/>
                </a:lnTo>
                <a:lnTo>
                  <a:pt x="3971" y="698"/>
                </a:lnTo>
                <a:lnTo>
                  <a:pt x="3980" y="689"/>
                </a:lnTo>
                <a:lnTo>
                  <a:pt x="3991" y="685"/>
                </a:lnTo>
                <a:lnTo>
                  <a:pt x="3991" y="680"/>
                </a:lnTo>
                <a:lnTo>
                  <a:pt x="3978" y="676"/>
                </a:lnTo>
                <a:lnTo>
                  <a:pt x="3966" y="670"/>
                </a:lnTo>
                <a:lnTo>
                  <a:pt x="3955" y="665"/>
                </a:lnTo>
                <a:lnTo>
                  <a:pt x="3938" y="661"/>
                </a:lnTo>
                <a:lnTo>
                  <a:pt x="3918" y="660"/>
                </a:lnTo>
                <a:close/>
                <a:moveTo>
                  <a:pt x="295" y="238"/>
                </a:moveTo>
                <a:lnTo>
                  <a:pt x="297" y="238"/>
                </a:lnTo>
                <a:lnTo>
                  <a:pt x="298" y="240"/>
                </a:lnTo>
                <a:lnTo>
                  <a:pt x="298" y="240"/>
                </a:lnTo>
                <a:lnTo>
                  <a:pt x="300" y="240"/>
                </a:lnTo>
                <a:lnTo>
                  <a:pt x="304" y="241"/>
                </a:lnTo>
                <a:lnTo>
                  <a:pt x="302" y="240"/>
                </a:lnTo>
                <a:lnTo>
                  <a:pt x="300" y="240"/>
                </a:lnTo>
                <a:lnTo>
                  <a:pt x="300" y="240"/>
                </a:lnTo>
                <a:lnTo>
                  <a:pt x="298" y="238"/>
                </a:lnTo>
                <a:lnTo>
                  <a:pt x="295" y="238"/>
                </a:lnTo>
                <a:close/>
                <a:moveTo>
                  <a:pt x="458" y="209"/>
                </a:moveTo>
                <a:lnTo>
                  <a:pt x="458" y="216"/>
                </a:lnTo>
                <a:lnTo>
                  <a:pt x="457" y="220"/>
                </a:lnTo>
                <a:lnTo>
                  <a:pt x="455" y="221"/>
                </a:lnTo>
                <a:lnTo>
                  <a:pt x="453" y="225"/>
                </a:lnTo>
                <a:lnTo>
                  <a:pt x="451" y="229"/>
                </a:lnTo>
                <a:lnTo>
                  <a:pt x="458" y="229"/>
                </a:lnTo>
                <a:lnTo>
                  <a:pt x="458" y="221"/>
                </a:lnTo>
                <a:lnTo>
                  <a:pt x="460" y="218"/>
                </a:lnTo>
                <a:lnTo>
                  <a:pt x="462" y="216"/>
                </a:lnTo>
                <a:lnTo>
                  <a:pt x="462" y="214"/>
                </a:lnTo>
                <a:lnTo>
                  <a:pt x="460" y="212"/>
                </a:lnTo>
                <a:lnTo>
                  <a:pt x="458" y="209"/>
                </a:lnTo>
                <a:close/>
                <a:moveTo>
                  <a:pt x="466" y="172"/>
                </a:moveTo>
                <a:lnTo>
                  <a:pt x="464" y="176"/>
                </a:lnTo>
                <a:lnTo>
                  <a:pt x="462" y="178"/>
                </a:lnTo>
                <a:lnTo>
                  <a:pt x="460" y="181"/>
                </a:lnTo>
                <a:lnTo>
                  <a:pt x="460" y="183"/>
                </a:lnTo>
                <a:lnTo>
                  <a:pt x="460" y="187"/>
                </a:lnTo>
                <a:lnTo>
                  <a:pt x="458" y="192"/>
                </a:lnTo>
                <a:lnTo>
                  <a:pt x="468" y="198"/>
                </a:lnTo>
                <a:lnTo>
                  <a:pt x="466" y="192"/>
                </a:lnTo>
                <a:lnTo>
                  <a:pt x="466" y="189"/>
                </a:lnTo>
                <a:lnTo>
                  <a:pt x="466" y="185"/>
                </a:lnTo>
                <a:lnTo>
                  <a:pt x="466" y="181"/>
                </a:lnTo>
                <a:lnTo>
                  <a:pt x="468" y="178"/>
                </a:lnTo>
                <a:lnTo>
                  <a:pt x="468" y="174"/>
                </a:lnTo>
                <a:lnTo>
                  <a:pt x="466" y="172"/>
                </a:lnTo>
                <a:close/>
                <a:moveTo>
                  <a:pt x="513" y="0"/>
                </a:moveTo>
                <a:lnTo>
                  <a:pt x="529" y="10"/>
                </a:lnTo>
                <a:lnTo>
                  <a:pt x="553" y="20"/>
                </a:lnTo>
                <a:lnTo>
                  <a:pt x="580" y="25"/>
                </a:lnTo>
                <a:lnTo>
                  <a:pt x="608" y="29"/>
                </a:lnTo>
                <a:lnTo>
                  <a:pt x="635" y="34"/>
                </a:lnTo>
                <a:lnTo>
                  <a:pt x="657" y="40"/>
                </a:lnTo>
                <a:lnTo>
                  <a:pt x="740" y="65"/>
                </a:lnTo>
                <a:lnTo>
                  <a:pt x="824" y="85"/>
                </a:lnTo>
                <a:lnTo>
                  <a:pt x="911" y="101"/>
                </a:lnTo>
                <a:lnTo>
                  <a:pt x="998" y="118"/>
                </a:lnTo>
                <a:lnTo>
                  <a:pt x="1088" y="138"/>
                </a:lnTo>
                <a:lnTo>
                  <a:pt x="1158" y="152"/>
                </a:lnTo>
                <a:lnTo>
                  <a:pt x="1233" y="165"/>
                </a:lnTo>
                <a:lnTo>
                  <a:pt x="1309" y="178"/>
                </a:lnTo>
                <a:lnTo>
                  <a:pt x="1386" y="192"/>
                </a:lnTo>
                <a:lnTo>
                  <a:pt x="1457" y="210"/>
                </a:lnTo>
                <a:lnTo>
                  <a:pt x="1549" y="218"/>
                </a:lnTo>
                <a:lnTo>
                  <a:pt x="1602" y="229"/>
                </a:lnTo>
                <a:lnTo>
                  <a:pt x="1660" y="236"/>
                </a:lnTo>
                <a:lnTo>
                  <a:pt x="1717" y="243"/>
                </a:lnTo>
                <a:lnTo>
                  <a:pt x="1771" y="254"/>
                </a:lnTo>
                <a:lnTo>
                  <a:pt x="1904" y="261"/>
                </a:lnTo>
                <a:lnTo>
                  <a:pt x="1949" y="270"/>
                </a:lnTo>
                <a:lnTo>
                  <a:pt x="2000" y="276"/>
                </a:lnTo>
                <a:lnTo>
                  <a:pt x="2053" y="280"/>
                </a:lnTo>
                <a:lnTo>
                  <a:pt x="2104" y="283"/>
                </a:lnTo>
                <a:lnTo>
                  <a:pt x="2149" y="290"/>
                </a:lnTo>
                <a:lnTo>
                  <a:pt x="2228" y="290"/>
                </a:lnTo>
                <a:lnTo>
                  <a:pt x="2262" y="296"/>
                </a:lnTo>
                <a:lnTo>
                  <a:pt x="2300" y="294"/>
                </a:lnTo>
                <a:lnTo>
                  <a:pt x="2338" y="294"/>
                </a:lnTo>
                <a:lnTo>
                  <a:pt x="2378" y="294"/>
                </a:lnTo>
                <a:lnTo>
                  <a:pt x="2417" y="300"/>
                </a:lnTo>
                <a:lnTo>
                  <a:pt x="2437" y="301"/>
                </a:lnTo>
                <a:lnTo>
                  <a:pt x="2458" y="301"/>
                </a:lnTo>
                <a:lnTo>
                  <a:pt x="2484" y="300"/>
                </a:lnTo>
                <a:lnTo>
                  <a:pt x="2506" y="303"/>
                </a:lnTo>
                <a:lnTo>
                  <a:pt x="2548" y="309"/>
                </a:lnTo>
                <a:lnTo>
                  <a:pt x="2595" y="310"/>
                </a:lnTo>
                <a:lnTo>
                  <a:pt x="2642" y="310"/>
                </a:lnTo>
                <a:lnTo>
                  <a:pt x="2691" y="310"/>
                </a:lnTo>
                <a:lnTo>
                  <a:pt x="2762" y="314"/>
                </a:lnTo>
                <a:lnTo>
                  <a:pt x="2835" y="312"/>
                </a:lnTo>
                <a:lnTo>
                  <a:pt x="2908" y="312"/>
                </a:lnTo>
                <a:lnTo>
                  <a:pt x="2978" y="312"/>
                </a:lnTo>
                <a:lnTo>
                  <a:pt x="2978" y="260"/>
                </a:lnTo>
                <a:lnTo>
                  <a:pt x="3011" y="263"/>
                </a:lnTo>
                <a:lnTo>
                  <a:pt x="3013" y="267"/>
                </a:lnTo>
                <a:lnTo>
                  <a:pt x="3015" y="269"/>
                </a:lnTo>
                <a:lnTo>
                  <a:pt x="3015" y="270"/>
                </a:lnTo>
                <a:lnTo>
                  <a:pt x="3017" y="272"/>
                </a:lnTo>
                <a:lnTo>
                  <a:pt x="3020" y="272"/>
                </a:lnTo>
                <a:lnTo>
                  <a:pt x="3024" y="276"/>
                </a:lnTo>
                <a:lnTo>
                  <a:pt x="3026" y="303"/>
                </a:lnTo>
                <a:lnTo>
                  <a:pt x="3029" y="329"/>
                </a:lnTo>
                <a:lnTo>
                  <a:pt x="3035" y="349"/>
                </a:lnTo>
                <a:lnTo>
                  <a:pt x="3060" y="354"/>
                </a:lnTo>
                <a:lnTo>
                  <a:pt x="3084" y="358"/>
                </a:lnTo>
                <a:lnTo>
                  <a:pt x="3106" y="365"/>
                </a:lnTo>
                <a:lnTo>
                  <a:pt x="3124" y="376"/>
                </a:lnTo>
                <a:lnTo>
                  <a:pt x="3155" y="367"/>
                </a:lnTo>
                <a:lnTo>
                  <a:pt x="3182" y="365"/>
                </a:lnTo>
                <a:lnTo>
                  <a:pt x="3208" y="370"/>
                </a:lnTo>
                <a:lnTo>
                  <a:pt x="3229" y="381"/>
                </a:lnTo>
                <a:lnTo>
                  <a:pt x="3249" y="401"/>
                </a:lnTo>
                <a:lnTo>
                  <a:pt x="3260" y="394"/>
                </a:lnTo>
                <a:lnTo>
                  <a:pt x="3273" y="394"/>
                </a:lnTo>
                <a:lnTo>
                  <a:pt x="3286" y="400"/>
                </a:lnTo>
                <a:lnTo>
                  <a:pt x="3300" y="407"/>
                </a:lnTo>
                <a:lnTo>
                  <a:pt x="3315" y="416"/>
                </a:lnTo>
                <a:lnTo>
                  <a:pt x="3328" y="425"/>
                </a:lnTo>
                <a:lnTo>
                  <a:pt x="3338" y="429"/>
                </a:lnTo>
                <a:lnTo>
                  <a:pt x="3355" y="416"/>
                </a:lnTo>
                <a:lnTo>
                  <a:pt x="3373" y="405"/>
                </a:lnTo>
                <a:lnTo>
                  <a:pt x="3397" y="401"/>
                </a:lnTo>
                <a:lnTo>
                  <a:pt x="3397" y="405"/>
                </a:lnTo>
                <a:lnTo>
                  <a:pt x="3397" y="407"/>
                </a:lnTo>
                <a:lnTo>
                  <a:pt x="3398" y="409"/>
                </a:lnTo>
                <a:lnTo>
                  <a:pt x="3398" y="410"/>
                </a:lnTo>
                <a:lnTo>
                  <a:pt x="3400" y="412"/>
                </a:lnTo>
                <a:lnTo>
                  <a:pt x="3408" y="414"/>
                </a:lnTo>
                <a:lnTo>
                  <a:pt x="3426" y="416"/>
                </a:lnTo>
                <a:lnTo>
                  <a:pt x="3449" y="418"/>
                </a:lnTo>
                <a:lnTo>
                  <a:pt x="3475" y="420"/>
                </a:lnTo>
                <a:lnTo>
                  <a:pt x="3498" y="420"/>
                </a:lnTo>
                <a:lnTo>
                  <a:pt x="3520" y="421"/>
                </a:lnTo>
                <a:lnTo>
                  <a:pt x="3533" y="421"/>
                </a:lnTo>
                <a:lnTo>
                  <a:pt x="3537" y="438"/>
                </a:lnTo>
                <a:lnTo>
                  <a:pt x="3518" y="443"/>
                </a:lnTo>
                <a:lnTo>
                  <a:pt x="3498" y="450"/>
                </a:lnTo>
                <a:lnTo>
                  <a:pt x="3480" y="461"/>
                </a:lnTo>
                <a:lnTo>
                  <a:pt x="3464" y="469"/>
                </a:lnTo>
                <a:lnTo>
                  <a:pt x="3444" y="478"/>
                </a:lnTo>
                <a:lnTo>
                  <a:pt x="3422" y="483"/>
                </a:lnTo>
                <a:lnTo>
                  <a:pt x="3404" y="494"/>
                </a:lnTo>
                <a:lnTo>
                  <a:pt x="3380" y="514"/>
                </a:lnTo>
                <a:lnTo>
                  <a:pt x="3360" y="538"/>
                </a:lnTo>
                <a:lnTo>
                  <a:pt x="3340" y="563"/>
                </a:lnTo>
                <a:lnTo>
                  <a:pt x="3317" y="589"/>
                </a:lnTo>
                <a:lnTo>
                  <a:pt x="3289" y="610"/>
                </a:lnTo>
                <a:lnTo>
                  <a:pt x="3289" y="614"/>
                </a:lnTo>
                <a:lnTo>
                  <a:pt x="3295" y="614"/>
                </a:lnTo>
                <a:lnTo>
                  <a:pt x="3297" y="616"/>
                </a:lnTo>
                <a:lnTo>
                  <a:pt x="3297" y="616"/>
                </a:lnTo>
                <a:lnTo>
                  <a:pt x="3298" y="618"/>
                </a:lnTo>
                <a:lnTo>
                  <a:pt x="3298" y="618"/>
                </a:lnTo>
                <a:lnTo>
                  <a:pt x="3302" y="618"/>
                </a:lnTo>
                <a:lnTo>
                  <a:pt x="3311" y="614"/>
                </a:lnTo>
                <a:lnTo>
                  <a:pt x="3326" y="607"/>
                </a:lnTo>
                <a:lnTo>
                  <a:pt x="3344" y="598"/>
                </a:lnTo>
                <a:lnTo>
                  <a:pt x="3362" y="590"/>
                </a:lnTo>
                <a:lnTo>
                  <a:pt x="3380" y="583"/>
                </a:lnTo>
                <a:lnTo>
                  <a:pt x="3393" y="580"/>
                </a:lnTo>
                <a:lnTo>
                  <a:pt x="3400" y="578"/>
                </a:lnTo>
                <a:lnTo>
                  <a:pt x="3406" y="581"/>
                </a:lnTo>
                <a:lnTo>
                  <a:pt x="3409" y="583"/>
                </a:lnTo>
                <a:lnTo>
                  <a:pt x="3411" y="585"/>
                </a:lnTo>
                <a:lnTo>
                  <a:pt x="3411" y="589"/>
                </a:lnTo>
                <a:lnTo>
                  <a:pt x="3411" y="594"/>
                </a:lnTo>
                <a:lnTo>
                  <a:pt x="3411" y="603"/>
                </a:lnTo>
                <a:lnTo>
                  <a:pt x="3409" y="607"/>
                </a:lnTo>
                <a:lnTo>
                  <a:pt x="3406" y="612"/>
                </a:lnTo>
                <a:lnTo>
                  <a:pt x="3404" y="618"/>
                </a:lnTo>
                <a:lnTo>
                  <a:pt x="3408" y="618"/>
                </a:lnTo>
                <a:lnTo>
                  <a:pt x="3417" y="618"/>
                </a:lnTo>
                <a:lnTo>
                  <a:pt x="3426" y="621"/>
                </a:lnTo>
                <a:lnTo>
                  <a:pt x="3437" y="623"/>
                </a:lnTo>
                <a:lnTo>
                  <a:pt x="3448" y="623"/>
                </a:lnTo>
                <a:lnTo>
                  <a:pt x="3462" y="614"/>
                </a:lnTo>
                <a:lnTo>
                  <a:pt x="3473" y="603"/>
                </a:lnTo>
                <a:lnTo>
                  <a:pt x="3486" y="590"/>
                </a:lnTo>
                <a:lnTo>
                  <a:pt x="3497" y="583"/>
                </a:lnTo>
                <a:lnTo>
                  <a:pt x="3542" y="578"/>
                </a:lnTo>
                <a:lnTo>
                  <a:pt x="3558" y="567"/>
                </a:lnTo>
                <a:lnTo>
                  <a:pt x="3571" y="550"/>
                </a:lnTo>
                <a:lnTo>
                  <a:pt x="3586" y="534"/>
                </a:lnTo>
                <a:lnTo>
                  <a:pt x="3602" y="521"/>
                </a:lnTo>
                <a:lnTo>
                  <a:pt x="3638" y="563"/>
                </a:lnTo>
                <a:lnTo>
                  <a:pt x="3648" y="558"/>
                </a:lnTo>
                <a:lnTo>
                  <a:pt x="3660" y="556"/>
                </a:lnTo>
                <a:lnTo>
                  <a:pt x="3675" y="558"/>
                </a:lnTo>
                <a:lnTo>
                  <a:pt x="3691" y="558"/>
                </a:lnTo>
                <a:lnTo>
                  <a:pt x="3695" y="561"/>
                </a:lnTo>
                <a:lnTo>
                  <a:pt x="3700" y="565"/>
                </a:lnTo>
                <a:lnTo>
                  <a:pt x="3704" y="565"/>
                </a:lnTo>
                <a:lnTo>
                  <a:pt x="3708" y="567"/>
                </a:lnTo>
                <a:lnTo>
                  <a:pt x="3711" y="570"/>
                </a:lnTo>
                <a:lnTo>
                  <a:pt x="3720" y="580"/>
                </a:lnTo>
                <a:lnTo>
                  <a:pt x="3726" y="589"/>
                </a:lnTo>
                <a:lnTo>
                  <a:pt x="3731" y="598"/>
                </a:lnTo>
                <a:lnTo>
                  <a:pt x="3740" y="603"/>
                </a:lnTo>
                <a:lnTo>
                  <a:pt x="3757" y="607"/>
                </a:lnTo>
                <a:lnTo>
                  <a:pt x="3762" y="605"/>
                </a:lnTo>
                <a:lnTo>
                  <a:pt x="3766" y="603"/>
                </a:lnTo>
                <a:lnTo>
                  <a:pt x="3771" y="603"/>
                </a:lnTo>
                <a:lnTo>
                  <a:pt x="3775" y="603"/>
                </a:lnTo>
                <a:lnTo>
                  <a:pt x="3780" y="605"/>
                </a:lnTo>
                <a:lnTo>
                  <a:pt x="3786" y="607"/>
                </a:lnTo>
                <a:lnTo>
                  <a:pt x="3797" y="590"/>
                </a:lnTo>
                <a:lnTo>
                  <a:pt x="3809" y="580"/>
                </a:lnTo>
                <a:lnTo>
                  <a:pt x="3824" y="574"/>
                </a:lnTo>
                <a:lnTo>
                  <a:pt x="3840" y="570"/>
                </a:lnTo>
                <a:lnTo>
                  <a:pt x="3860" y="567"/>
                </a:lnTo>
                <a:lnTo>
                  <a:pt x="3882" y="563"/>
                </a:lnTo>
                <a:lnTo>
                  <a:pt x="3897" y="558"/>
                </a:lnTo>
                <a:lnTo>
                  <a:pt x="3909" y="550"/>
                </a:lnTo>
                <a:lnTo>
                  <a:pt x="3924" y="545"/>
                </a:lnTo>
                <a:lnTo>
                  <a:pt x="3944" y="543"/>
                </a:lnTo>
                <a:lnTo>
                  <a:pt x="3944" y="583"/>
                </a:lnTo>
                <a:lnTo>
                  <a:pt x="3964" y="581"/>
                </a:lnTo>
                <a:lnTo>
                  <a:pt x="3980" y="580"/>
                </a:lnTo>
                <a:lnTo>
                  <a:pt x="3995" y="578"/>
                </a:lnTo>
                <a:lnTo>
                  <a:pt x="4013" y="576"/>
                </a:lnTo>
                <a:lnTo>
                  <a:pt x="4017" y="587"/>
                </a:lnTo>
                <a:lnTo>
                  <a:pt x="4022" y="603"/>
                </a:lnTo>
                <a:lnTo>
                  <a:pt x="4029" y="616"/>
                </a:lnTo>
                <a:lnTo>
                  <a:pt x="4037" y="621"/>
                </a:lnTo>
                <a:lnTo>
                  <a:pt x="4048" y="625"/>
                </a:lnTo>
                <a:lnTo>
                  <a:pt x="4058" y="630"/>
                </a:lnTo>
                <a:lnTo>
                  <a:pt x="4069" y="636"/>
                </a:lnTo>
                <a:lnTo>
                  <a:pt x="4077" y="643"/>
                </a:lnTo>
                <a:lnTo>
                  <a:pt x="4082" y="656"/>
                </a:lnTo>
                <a:lnTo>
                  <a:pt x="4066" y="660"/>
                </a:lnTo>
                <a:lnTo>
                  <a:pt x="4046" y="660"/>
                </a:lnTo>
                <a:lnTo>
                  <a:pt x="4024" y="660"/>
                </a:lnTo>
                <a:lnTo>
                  <a:pt x="4004" y="660"/>
                </a:lnTo>
                <a:lnTo>
                  <a:pt x="4004" y="680"/>
                </a:lnTo>
                <a:lnTo>
                  <a:pt x="4048" y="700"/>
                </a:lnTo>
                <a:lnTo>
                  <a:pt x="4093" y="716"/>
                </a:lnTo>
                <a:lnTo>
                  <a:pt x="4142" y="729"/>
                </a:lnTo>
                <a:lnTo>
                  <a:pt x="4146" y="740"/>
                </a:lnTo>
                <a:lnTo>
                  <a:pt x="4149" y="747"/>
                </a:lnTo>
                <a:lnTo>
                  <a:pt x="4151" y="756"/>
                </a:lnTo>
                <a:lnTo>
                  <a:pt x="4155" y="769"/>
                </a:lnTo>
                <a:lnTo>
                  <a:pt x="4151" y="770"/>
                </a:lnTo>
                <a:lnTo>
                  <a:pt x="4149" y="772"/>
                </a:lnTo>
                <a:lnTo>
                  <a:pt x="4149" y="774"/>
                </a:lnTo>
                <a:lnTo>
                  <a:pt x="4148" y="776"/>
                </a:lnTo>
                <a:lnTo>
                  <a:pt x="4148" y="778"/>
                </a:lnTo>
                <a:lnTo>
                  <a:pt x="4146" y="781"/>
                </a:lnTo>
                <a:lnTo>
                  <a:pt x="4157" y="794"/>
                </a:lnTo>
                <a:lnTo>
                  <a:pt x="4164" y="810"/>
                </a:lnTo>
                <a:lnTo>
                  <a:pt x="4168" y="830"/>
                </a:lnTo>
                <a:lnTo>
                  <a:pt x="4169" y="852"/>
                </a:lnTo>
                <a:lnTo>
                  <a:pt x="4169" y="874"/>
                </a:lnTo>
                <a:lnTo>
                  <a:pt x="4158" y="874"/>
                </a:lnTo>
                <a:lnTo>
                  <a:pt x="4153" y="887"/>
                </a:lnTo>
                <a:lnTo>
                  <a:pt x="4151" y="901"/>
                </a:lnTo>
                <a:lnTo>
                  <a:pt x="4146" y="914"/>
                </a:lnTo>
                <a:lnTo>
                  <a:pt x="4138" y="921"/>
                </a:lnTo>
                <a:lnTo>
                  <a:pt x="4133" y="927"/>
                </a:lnTo>
                <a:lnTo>
                  <a:pt x="4128" y="929"/>
                </a:lnTo>
                <a:lnTo>
                  <a:pt x="4124" y="934"/>
                </a:lnTo>
                <a:lnTo>
                  <a:pt x="4122" y="943"/>
                </a:lnTo>
                <a:lnTo>
                  <a:pt x="4120" y="960"/>
                </a:lnTo>
                <a:lnTo>
                  <a:pt x="4126" y="960"/>
                </a:lnTo>
                <a:lnTo>
                  <a:pt x="4129" y="961"/>
                </a:lnTo>
                <a:lnTo>
                  <a:pt x="4135" y="961"/>
                </a:lnTo>
                <a:lnTo>
                  <a:pt x="4140" y="963"/>
                </a:lnTo>
                <a:lnTo>
                  <a:pt x="4157" y="940"/>
                </a:lnTo>
                <a:lnTo>
                  <a:pt x="4177" y="918"/>
                </a:lnTo>
                <a:lnTo>
                  <a:pt x="4204" y="901"/>
                </a:lnTo>
                <a:lnTo>
                  <a:pt x="4235" y="894"/>
                </a:lnTo>
                <a:lnTo>
                  <a:pt x="4240" y="901"/>
                </a:lnTo>
                <a:lnTo>
                  <a:pt x="4246" y="907"/>
                </a:lnTo>
                <a:lnTo>
                  <a:pt x="4253" y="912"/>
                </a:lnTo>
                <a:lnTo>
                  <a:pt x="4258" y="916"/>
                </a:lnTo>
                <a:lnTo>
                  <a:pt x="4262" y="923"/>
                </a:lnTo>
                <a:lnTo>
                  <a:pt x="4268" y="936"/>
                </a:lnTo>
                <a:lnTo>
                  <a:pt x="4268" y="950"/>
                </a:lnTo>
                <a:lnTo>
                  <a:pt x="4271" y="967"/>
                </a:lnTo>
                <a:lnTo>
                  <a:pt x="4275" y="981"/>
                </a:lnTo>
                <a:lnTo>
                  <a:pt x="4282" y="1000"/>
                </a:lnTo>
                <a:lnTo>
                  <a:pt x="4288" y="1018"/>
                </a:lnTo>
                <a:lnTo>
                  <a:pt x="4295" y="1032"/>
                </a:lnTo>
                <a:lnTo>
                  <a:pt x="4302" y="1032"/>
                </a:lnTo>
                <a:lnTo>
                  <a:pt x="4306" y="1041"/>
                </a:lnTo>
                <a:lnTo>
                  <a:pt x="4306" y="1056"/>
                </a:lnTo>
                <a:lnTo>
                  <a:pt x="4304" y="1072"/>
                </a:lnTo>
                <a:lnTo>
                  <a:pt x="4300" y="1085"/>
                </a:lnTo>
                <a:lnTo>
                  <a:pt x="4298" y="1092"/>
                </a:lnTo>
                <a:lnTo>
                  <a:pt x="4297" y="1100"/>
                </a:lnTo>
                <a:lnTo>
                  <a:pt x="4293" y="1105"/>
                </a:lnTo>
                <a:lnTo>
                  <a:pt x="4289" y="1109"/>
                </a:lnTo>
                <a:lnTo>
                  <a:pt x="4282" y="1110"/>
                </a:lnTo>
                <a:lnTo>
                  <a:pt x="4275" y="1112"/>
                </a:lnTo>
                <a:lnTo>
                  <a:pt x="4273" y="1109"/>
                </a:lnTo>
                <a:lnTo>
                  <a:pt x="4273" y="1105"/>
                </a:lnTo>
                <a:lnTo>
                  <a:pt x="4273" y="1103"/>
                </a:lnTo>
                <a:lnTo>
                  <a:pt x="4271" y="1101"/>
                </a:lnTo>
                <a:lnTo>
                  <a:pt x="4269" y="1100"/>
                </a:lnTo>
                <a:lnTo>
                  <a:pt x="4269" y="1109"/>
                </a:lnTo>
                <a:lnTo>
                  <a:pt x="4268" y="1112"/>
                </a:lnTo>
                <a:lnTo>
                  <a:pt x="4262" y="1116"/>
                </a:lnTo>
                <a:lnTo>
                  <a:pt x="4258" y="1120"/>
                </a:lnTo>
                <a:lnTo>
                  <a:pt x="4253" y="1123"/>
                </a:lnTo>
                <a:lnTo>
                  <a:pt x="4249" y="1129"/>
                </a:lnTo>
                <a:lnTo>
                  <a:pt x="4229" y="1145"/>
                </a:lnTo>
                <a:lnTo>
                  <a:pt x="4229" y="1185"/>
                </a:lnTo>
                <a:lnTo>
                  <a:pt x="4224" y="1194"/>
                </a:lnTo>
                <a:lnTo>
                  <a:pt x="4218" y="1201"/>
                </a:lnTo>
                <a:lnTo>
                  <a:pt x="4213" y="1210"/>
                </a:lnTo>
                <a:lnTo>
                  <a:pt x="4209" y="1225"/>
                </a:lnTo>
                <a:lnTo>
                  <a:pt x="4233" y="1229"/>
                </a:lnTo>
                <a:lnTo>
                  <a:pt x="4251" y="1234"/>
                </a:lnTo>
                <a:lnTo>
                  <a:pt x="4269" y="1240"/>
                </a:lnTo>
                <a:lnTo>
                  <a:pt x="4288" y="1245"/>
                </a:lnTo>
                <a:lnTo>
                  <a:pt x="4309" y="1249"/>
                </a:lnTo>
                <a:lnTo>
                  <a:pt x="4322" y="1240"/>
                </a:lnTo>
                <a:lnTo>
                  <a:pt x="4333" y="1234"/>
                </a:lnTo>
                <a:lnTo>
                  <a:pt x="4342" y="1234"/>
                </a:lnTo>
                <a:lnTo>
                  <a:pt x="4351" y="1234"/>
                </a:lnTo>
                <a:lnTo>
                  <a:pt x="4362" y="1234"/>
                </a:lnTo>
                <a:lnTo>
                  <a:pt x="4375" y="1229"/>
                </a:lnTo>
                <a:lnTo>
                  <a:pt x="4389" y="1218"/>
                </a:lnTo>
                <a:lnTo>
                  <a:pt x="4404" y="1200"/>
                </a:lnTo>
                <a:lnTo>
                  <a:pt x="4417" y="1183"/>
                </a:lnTo>
                <a:lnTo>
                  <a:pt x="4433" y="1169"/>
                </a:lnTo>
                <a:lnTo>
                  <a:pt x="4464" y="1152"/>
                </a:lnTo>
                <a:lnTo>
                  <a:pt x="4497" y="1132"/>
                </a:lnTo>
                <a:lnTo>
                  <a:pt x="4531" y="1110"/>
                </a:lnTo>
                <a:lnTo>
                  <a:pt x="4562" y="1087"/>
                </a:lnTo>
                <a:lnTo>
                  <a:pt x="4591" y="1061"/>
                </a:lnTo>
                <a:lnTo>
                  <a:pt x="4613" y="1032"/>
                </a:lnTo>
                <a:lnTo>
                  <a:pt x="4629" y="1000"/>
                </a:lnTo>
                <a:lnTo>
                  <a:pt x="4626" y="996"/>
                </a:lnTo>
                <a:lnTo>
                  <a:pt x="4624" y="990"/>
                </a:lnTo>
                <a:lnTo>
                  <a:pt x="4622" y="983"/>
                </a:lnTo>
                <a:lnTo>
                  <a:pt x="4620" y="976"/>
                </a:lnTo>
                <a:lnTo>
                  <a:pt x="4604" y="976"/>
                </a:lnTo>
                <a:lnTo>
                  <a:pt x="4600" y="940"/>
                </a:lnTo>
                <a:lnTo>
                  <a:pt x="4624" y="927"/>
                </a:lnTo>
                <a:lnTo>
                  <a:pt x="4648" y="916"/>
                </a:lnTo>
                <a:lnTo>
                  <a:pt x="4669" y="910"/>
                </a:lnTo>
                <a:lnTo>
                  <a:pt x="4695" y="907"/>
                </a:lnTo>
                <a:lnTo>
                  <a:pt x="4722" y="907"/>
                </a:lnTo>
                <a:lnTo>
                  <a:pt x="4755" y="912"/>
                </a:lnTo>
                <a:lnTo>
                  <a:pt x="4771" y="905"/>
                </a:lnTo>
                <a:lnTo>
                  <a:pt x="4784" y="900"/>
                </a:lnTo>
                <a:lnTo>
                  <a:pt x="4798" y="896"/>
                </a:lnTo>
                <a:lnTo>
                  <a:pt x="4817" y="896"/>
                </a:lnTo>
                <a:lnTo>
                  <a:pt x="4831" y="876"/>
                </a:lnTo>
                <a:lnTo>
                  <a:pt x="4848" y="852"/>
                </a:lnTo>
                <a:lnTo>
                  <a:pt x="4860" y="827"/>
                </a:lnTo>
                <a:lnTo>
                  <a:pt x="4866" y="800"/>
                </a:lnTo>
                <a:lnTo>
                  <a:pt x="4858" y="789"/>
                </a:lnTo>
                <a:lnTo>
                  <a:pt x="4851" y="776"/>
                </a:lnTo>
                <a:lnTo>
                  <a:pt x="4846" y="760"/>
                </a:lnTo>
                <a:lnTo>
                  <a:pt x="4842" y="743"/>
                </a:lnTo>
                <a:lnTo>
                  <a:pt x="4862" y="725"/>
                </a:lnTo>
                <a:lnTo>
                  <a:pt x="4877" y="705"/>
                </a:lnTo>
                <a:lnTo>
                  <a:pt x="4889" y="683"/>
                </a:lnTo>
                <a:lnTo>
                  <a:pt x="4900" y="660"/>
                </a:lnTo>
                <a:lnTo>
                  <a:pt x="4913" y="636"/>
                </a:lnTo>
                <a:lnTo>
                  <a:pt x="4929" y="614"/>
                </a:lnTo>
                <a:lnTo>
                  <a:pt x="4949" y="598"/>
                </a:lnTo>
                <a:lnTo>
                  <a:pt x="4968" y="589"/>
                </a:lnTo>
                <a:lnTo>
                  <a:pt x="4989" y="583"/>
                </a:lnTo>
                <a:lnTo>
                  <a:pt x="5013" y="581"/>
                </a:lnTo>
                <a:lnTo>
                  <a:pt x="5037" y="578"/>
                </a:lnTo>
                <a:lnTo>
                  <a:pt x="5060" y="572"/>
                </a:lnTo>
                <a:lnTo>
                  <a:pt x="5126" y="550"/>
                </a:lnTo>
                <a:lnTo>
                  <a:pt x="5191" y="532"/>
                </a:lnTo>
                <a:lnTo>
                  <a:pt x="5262" y="516"/>
                </a:lnTo>
                <a:lnTo>
                  <a:pt x="5262" y="480"/>
                </a:lnTo>
                <a:lnTo>
                  <a:pt x="5275" y="478"/>
                </a:lnTo>
                <a:lnTo>
                  <a:pt x="5286" y="474"/>
                </a:lnTo>
                <a:lnTo>
                  <a:pt x="5295" y="467"/>
                </a:lnTo>
                <a:lnTo>
                  <a:pt x="5298" y="456"/>
                </a:lnTo>
                <a:lnTo>
                  <a:pt x="5302" y="454"/>
                </a:lnTo>
                <a:lnTo>
                  <a:pt x="5304" y="454"/>
                </a:lnTo>
                <a:lnTo>
                  <a:pt x="5308" y="456"/>
                </a:lnTo>
                <a:lnTo>
                  <a:pt x="5309" y="456"/>
                </a:lnTo>
                <a:lnTo>
                  <a:pt x="5311" y="458"/>
                </a:lnTo>
                <a:lnTo>
                  <a:pt x="5315" y="456"/>
                </a:lnTo>
                <a:lnTo>
                  <a:pt x="5313" y="440"/>
                </a:lnTo>
                <a:lnTo>
                  <a:pt x="5320" y="423"/>
                </a:lnTo>
                <a:lnTo>
                  <a:pt x="5329" y="405"/>
                </a:lnTo>
                <a:lnTo>
                  <a:pt x="5337" y="387"/>
                </a:lnTo>
                <a:lnTo>
                  <a:pt x="5335" y="376"/>
                </a:lnTo>
                <a:lnTo>
                  <a:pt x="5333" y="361"/>
                </a:lnTo>
                <a:lnTo>
                  <a:pt x="5331" y="343"/>
                </a:lnTo>
                <a:lnTo>
                  <a:pt x="5331" y="325"/>
                </a:lnTo>
                <a:lnTo>
                  <a:pt x="5333" y="309"/>
                </a:lnTo>
                <a:lnTo>
                  <a:pt x="5333" y="307"/>
                </a:lnTo>
                <a:lnTo>
                  <a:pt x="5337" y="305"/>
                </a:lnTo>
                <a:lnTo>
                  <a:pt x="5338" y="301"/>
                </a:lnTo>
                <a:lnTo>
                  <a:pt x="5342" y="298"/>
                </a:lnTo>
                <a:lnTo>
                  <a:pt x="5344" y="296"/>
                </a:lnTo>
                <a:lnTo>
                  <a:pt x="5346" y="294"/>
                </a:lnTo>
                <a:lnTo>
                  <a:pt x="5344" y="281"/>
                </a:lnTo>
                <a:lnTo>
                  <a:pt x="5338" y="267"/>
                </a:lnTo>
                <a:lnTo>
                  <a:pt x="5337" y="252"/>
                </a:lnTo>
                <a:lnTo>
                  <a:pt x="5344" y="232"/>
                </a:lnTo>
                <a:lnTo>
                  <a:pt x="5353" y="212"/>
                </a:lnTo>
                <a:lnTo>
                  <a:pt x="5362" y="196"/>
                </a:lnTo>
                <a:lnTo>
                  <a:pt x="5368" y="181"/>
                </a:lnTo>
                <a:lnTo>
                  <a:pt x="5369" y="169"/>
                </a:lnTo>
                <a:lnTo>
                  <a:pt x="5371" y="156"/>
                </a:lnTo>
                <a:lnTo>
                  <a:pt x="5377" y="145"/>
                </a:lnTo>
                <a:lnTo>
                  <a:pt x="5384" y="136"/>
                </a:lnTo>
                <a:lnTo>
                  <a:pt x="5395" y="130"/>
                </a:lnTo>
                <a:lnTo>
                  <a:pt x="5400" y="129"/>
                </a:lnTo>
                <a:lnTo>
                  <a:pt x="5406" y="129"/>
                </a:lnTo>
                <a:lnTo>
                  <a:pt x="5411" y="129"/>
                </a:lnTo>
                <a:lnTo>
                  <a:pt x="5418" y="127"/>
                </a:lnTo>
                <a:lnTo>
                  <a:pt x="5424" y="127"/>
                </a:lnTo>
                <a:lnTo>
                  <a:pt x="5426" y="132"/>
                </a:lnTo>
                <a:lnTo>
                  <a:pt x="5426" y="136"/>
                </a:lnTo>
                <a:lnTo>
                  <a:pt x="5424" y="141"/>
                </a:lnTo>
                <a:lnTo>
                  <a:pt x="5424" y="145"/>
                </a:lnTo>
                <a:lnTo>
                  <a:pt x="5424" y="149"/>
                </a:lnTo>
                <a:lnTo>
                  <a:pt x="5424" y="150"/>
                </a:lnTo>
                <a:lnTo>
                  <a:pt x="5428" y="154"/>
                </a:lnTo>
                <a:lnTo>
                  <a:pt x="5433" y="156"/>
                </a:lnTo>
                <a:lnTo>
                  <a:pt x="5451" y="138"/>
                </a:lnTo>
                <a:lnTo>
                  <a:pt x="5478" y="125"/>
                </a:lnTo>
                <a:lnTo>
                  <a:pt x="5509" y="118"/>
                </a:lnTo>
                <a:lnTo>
                  <a:pt x="5522" y="125"/>
                </a:lnTo>
                <a:lnTo>
                  <a:pt x="5537" y="132"/>
                </a:lnTo>
                <a:lnTo>
                  <a:pt x="5551" y="140"/>
                </a:lnTo>
                <a:lnTo>
                  <a:pt x="5558" y="150"/>
                </a:lnTo>
                <a:lnTo>
                  <a:pt x="5573" y="178"/>
                </a:lnTo>
                <a:lnTo>
                  <a:pt x="5584" y="209"/>
                </a:lnTo>
                <a:lnTo>
                  <a:pt x="5595" y="241"/>
                </a:lnTo>
                <a:lnTo>
                  <a:pt x="5604" y="269"/>
                </a:lnTo>
                <a:lnTo>
                  <a:pt x="5606" y="283"/>
                </a:lnTo>
                <a:lnTo>
                  <a:pt x="5608" y="298"/>
                </a:lnTo>
                <a:lnTo>
                  <a:pt x="5611" y="312"/>
                </a:lnTo>
                <a:lnTo>
                  <a:pt x="5618" y="321"/>
                </a:lnTo>
                <a:lnTo>
                  <a:pt x="5629" y="325"/>
                </a:lnTo>
                <a:lnTo>
                  <a:pt x="5642" y="327"/>
                </a:lnTo>
                <a:lnTo>
                  <a:pt x="5651" y="330"/>
                </a:lnTo>
                <a:lnTo>
                  <a:pt x="5658" y="345"/>
                </a:lnTo>
                <a:lnTo>
                  <a:pt x="5662" y="363"/>
                </a:lnTo>
                <a:lnTo>
                  <a:pt x="5668" y="380"/>
                </a:lnTo>
                <a:lnTo>
                  <a:pt x="5673" y="378"/>
                </a:lnTo>
                <a:lnTo>
                  <a:pt x="5678" y="376"/>
                </a:lnTo>
                <a:lnTo>
                  <a:pt x="5684" y="376"/>
                </a:lnTo>
                <a:lnTo>
                  <a:pt x="5693" y="374"/>
                </a:lnTo>
                <a:lnTo>
                  <a:pt x="5697" y="381"/>
                </a:lnTo>
                <a:lnTo>
                  <a:pt x="5702" y="387"/>
                </a:lnTo>
                <a:lnTo>
                  <a:pt x="5708" y="392"/>
                </a:lnTo>
                <a:lnTo>
                  <a:pt x="5717" y="396"/>
                </a:lnTo>
                <a:lnTo>
                  <a:pt x="5717" y="409"/>
                </a:lnTo>
                <a:lnTo>
                  <a:pt x="5718" y="423"/>
                </a:lnTo>
                <a:lnTo>
                  <a:pt x="5720" y="443"/>
                </a:lnTo>
                <a:lnTo>
                  <a:pt x="5704" y="454"/>
                </a:lnTo>
                <a:lnTo>
                  <a:pt x="5686" y="469"/>
                </a:lnTo>
                <a:lnTo>
                  <a:pt x="5668" y="483"/>
                </a:lnTo>
                <a:lnTo>
                  <a:pt x="5653" y="501"/>
                </a:lnTo>
                <a:lnTo>
                  <a:pt x="5646" y="521"/>
                </a:lnTo>
                <a:lnTo>
                  <a:pt x="5633" y="520"/>
                </a:lnTo>
                <a:lnTo>
                  <a:pt x="5624" y="516"/>
                </a:lnTo>
                <a:lnTo>
                  <a:pt x="5613" y="512"/>
                </a:lnTo>
                <a:lnTo>
                  <a:pt x="5609" y="516"/>
                </a:lnTo>
                <a:lnTo>
                  <a:pt x="5606" y="520"/>
                </a:lnTo>
                <a:lnTo>
                  <a:pt x="5600" y="521"/>
                </a:lnTo>
                <a:lnTo>
                  <a:pt x="5597" y="525"/>
                </a:lnTo>
                <a:lnTo>
                  <a:pt x="5600" y="530"/>
                </a:lnTo>
                <a:lnTo>
                  <a:pt x="5602" y="536"/>
                </a:lnTo>
                <a:lnTo>
                  <a:pt x="5604" y="541"/>
                </a:lnTo>
                <a:lnTo>
                  <a:pt x="5604" y="549"/>
                </a:lnTo>
                <a:lnTo>
                  <a:pt x="5560" y="545"/>
                </a:lnTo>
                <a:lnTo>
                  <a:pt x="5558" y="561"/>
                </a:lnTo>
                <a:lnTo>
                  <a:pt x="5558" y="576"/>
                </a:lnTo>
                <a:lnTo>
                  <a:pt x="5558" y="594"/>
                </a:lnTo>
                <a:lnTo>
                  <a:pt x="5555" y="598"/>
                </a:lnTo>
                <a:lnTo>
                  <a:pt x="5551" y="600"/>
                </a:lnTo>
                <a:lnTo>
                  <a:pt x="5548" y="603"/>
                </a:lnTo>
                <a:lnTo>
                  <a:pt x="5546" y="605"/>
                </a:lnTo>
                <a:lnTo>
                  <a:pt x="5540" y="609"/>
                </a:lnTo>
                <a:lnTo>
                  <a:pt x="5535" y="610"/>
                </a:lnTo>
                <a:lnTo>
                  <a:pt x="5533" y="609"/>
                </a:lnTo>
                <a:lnTo>
                  <a:pt x="5531" y="609"/>
                </a:lnTo>
                <a:lnTo>
                  <a:pt x="5531" y="607"/>
                </a:lnTo>
                <a:lnTo>
                  <a:pt x="5529" y="607"/>
                </a:lnTo>
                <a:lnTo>
                  <a:pt x="5526" y="605"/>
                </a:lnTo>
                <a:lnTo>
                  <a:pt x="5524" y="621"/>
                </a:lnTo>
                <a:lnTo>
                  <a:pt x="5517" y="632"/>
                </a:lnTo>
                <a:lnTo>
                  <a:pt x="5509" y="640"/>
                </a:lnTo>
                <a:lnTo>
                  <a:pt x="5502" y="649"/>
                </a:lnTo>
                <a:lnTo>
                  <a:pt x="5493" y="658"/>
                </a:lnTo>
                <a:lnTo>
                  <a:pt x="5484" y="656"/>
                </a:lnTo>
                <a:lnTo>
                  <a:pt x="5478" y="656"/>
                </a:lnTo>
                <a:lnTo>
                  <a:pt x="5471" y="656"/>
                </a:lnTo>
                <a:lnTo>
                  <a:pt x="5460" y="654"/>
                </a:lnTo>
                <a:lnTo>
                  <a:pt x="5460" y="667"/>
                </a:lnTo>
                <a:lnTo>
                  <a:pt x="5462" y="678"/>
                </a:lnTo>
                <a:lnTo>
                  <a:pt x="5458" y="694"/>
                </a:lnTo>
                <a:lnTo>
                  <a:pt x="5453" y="714"/>
                </a:lnTo>
                <a:lnTo>
                  <a:pt x="5446" y="736"/>
                </a:lnTo>
                <a:lnTo>
                  <a:pt x="5440" y="761"/>
                </a:lnTo>
                <a:lnTo>
                  <a:pt x="5437" y="785"/>
                </a:lnTo>
                <a:lnTo>
                  <a:pt x="5438" y="809"/>
                </a:lnTo>
                <a:lnTo>
                  <a:pt x="5462" y="809"/>
                </a:lnTo>
                <a:lnTo>
                  <a:pt x="5462" y="829"/>
                </a:lnTo>
                <a:lnTo>
                  <a:pt x="5457" y="830"/>
                </a:lnTo>
                <a:lnTo>
                  <a:pt x="5451" y="834"/>
                </a:lnTo>
                <a:lnTo>
                  <a:pt x="5446" y="838"/>
                </a:lnTo>
                <a:lnTo>
                  <a:pt x="5442" y="841"/>
                </a:lnTo>
                <a:lnTo>
                  <a:pt x="5438" y="845"/>
                </a:lnTo>
                <a:lnTo>
                  <a:pt x="5438" y="869"/>
                </a:lnTo>
                <a:lnTo>
                  <a:pt x="5455" y="869"/>
                </a:lnTo>
                <a:lnTo>
                  <a:pt x="5466" y="876"/>
                </a:lnTo>
                <a:lnTo>
                  <a:pt x="5477" y="887"/>
                </a:lnTo>
                <a:lnTo>
                  <a:pt x="5486" y="900"/>
                </a:lnTo>
                <a:lnTo>
                  <a:pt x="5495" y="910"/>
                </a:lnTo>
                <a:lnTo>
                  <a:pt x="5508" y="921"/>
                </a:lnTo>
                <a:lnTo>
                  <a:pt x="5522" y="925"/>
                </a:lnTo>
                <a:lnTo>
                  <a:pt x="5528" y="921"/>
                </a:lnTo>
                <a:lnTo>
                  <a:pt x="5531" y="916"/>
                </a:lnTo>
                <a:lnTo>
                  <a:pt x="5533" y="912"/>
                </a:lnTo>
                <a:lnTo>
                  <a:pt x="5537" y="909"/>
                </a:lnTo>
                <a:lnTo>
                  <a:pt x="5540" y="901"/>
                </a:lnTo>
                <a:lnTo>
                  <a:pt x="5528" y="896"/>
                </a:lnTo>
                <a:lnTo>
                  <a:pt x="5517" y="890"/>
                </a:lnTo>
                <a:lnTo>
                  <a:pt x="5502" y="885"/>
                </a:lnTo>
                <a:lnTo>
                  <a:pt x="5504" y="872"/>
                </a:lnTo>
                <a:lnTo>
                  <a:pt x="5513" y="872"/>
                </a:lnTo>
                <a:lnTo>
                  <a:pt x="5520" y="872"/>
                </a:lnTo>
                <a:lnTo>
                  <a:pt x="5526" y="872"/>
                </a:lnTo>
                <a:lnTo>
                  <a:pt x="5537" y="874"/>
                </a:lnTo>
                <a:lnTo>
                  <a:pt x="5544" y="885"/>
                </a:lnTo>
                <a:lnTo>
                  <a:pt x="5553" y="896"/>
                </a:lnTo>
                <a:lnTo>
                  <a:pt x="5560" y="909"/>
                </a:lnTo>
                <a:lnTo>
                  <a:pt x="5564" y="925"/>
                </a:lnTo>
                <a:lnTo>
                  <a:pt x="5546" y="940"/>
                </a:lnTo>
                <a:lnTo>
                  <a:pt x="5526" y="952"/>
                </a:lnTo>
                <a:lnTo>
                  <a:pt x="5506" y="965"/>
                </a:lnTo>
                <a:lnTo>
                  <a:pt x="5482" y="970"/>
                </a:lnTo>
                <a:lnTo>
                  <a:pt x="5482" y="954"/>
                </a:lnTo>
                <a:lnTo>
                  <a:pt x="5478" y="954"/>
                </a:lnTo>
                <a:lnTo>
                  <a:pt x="5478" y="961"/>
                </a:lnTo>
                <a:lnTo>
                  <a:pt x="5468" y="969"/>
                </a:lnTo>
                <a:lnTo>
                  <a:pt x="5462" y="978"/>
                </a:lnTo>
                <a:lnTo>
                  <a:pt x="5455" y="985"/>
                </a:lnTo>
                <a:lnTo>
                  <a:pt x="5446" y="990"/>
                </a:lnTo>
                <a:lnTo>
                  <a:pt x="5433" y="994"/>
                </a:lnTo>
                <a:lnTo>
                  <a:pt x="5433" y="987"/>
                </a:lnTo>
                <a:lnTo>
                  <a:pt x="5429" y="983"/>
                </a:lnTo>
                <a:lnTo>
                  <a:pt x="5428" y="980"/>
                </a:lnTo>
                <a:lnTo>
                  <a:pt x="5426" y="976"/>
                </a:lnTo>
                <a:lnTo>
                  <a:pt x="5426" y="972"/>
                </a:lnTo>
                <a:lnTo>
                  <a:pt x="5424" y="967"/>
                </a:lnTo>
                <a:lnTo>
                  <a:pt x="5420" y="967"/>
                </a:lnTo>
                <a:lnTo>
                  <a:pt x="5418" y="967"/>
                </a:lnTo>
                <a:lnTo>
                  <a:pt x="5417" y="967"/>
                </a:lnTo>
                <a:lnTo>
                  <a:pt x="5415" y="969"/>
                </a:lnTo>
                <a:lnTo>
                  <a:pt x="5413" y="970"/>
                </a:lnTo>
                <a:lnTo>
                  <a:pt x="5418" y="983"/>
                </a:lnTo>
                <a:lnTo>
                  <a:pt x="5422" y="996"/>
                </a:lnTo>
                <a:lnTo>
                  <a:pt x="5420" y="1010"/>
                </a:lnTo>
                <a:lnTo>
                  <a:pt x="5386" y="1029"/>
                </a:lnTo>
                <a:lnTo>
                  <a:pt x="5349" y="1047"/>
                </a:lnTo>
                <a:lnTo>
                  <a:pt x="5311" y="1069"/>
                </a:lnTo>
                <a:lnTo>
                  <a:pt x="5275" y="1090"/>
                </a:lnTo>
                <a:lnTo>
                  <a:pt x="5242" y="1116"/>
                </a:lnTo>
                <a:lnTo>
                  <a:pt x="5218" y="1143"/>
                </a:lnTo>
                <a:lnTo>
                  <a:pt x="5215" y="1167"/>
                </a:lnTo>
                <a:lnTo>
                  <a:pt x="5206" y="1176"/>
                </a:lnTo>
                <a:lnTo>
                  <a:pt x="5197" y="1183"/>
                </a:lnTo>
                <a:lnTo>
                  <a:pt x="5188" y="1189"/>
                </a:lnTo>
                <a:lnTo>
                  <a:pt x="5180" y="1200"/>
                </a:lnTo>
                <a:lnTo>
                  <a:pt x="5177" y="1216"/>
                </a:lnTo>
                <a:lnTo>
                  <a:pt x="5209" y="1216"/>
                </a:lnTo>
                <a:lnTo>
                  <a:pt x="5209" y="1223"/>
                </a:lnTo>
                <a:lnTo>
                  <a:pt x="5213" y="1234"/>
                </a:lnTo>
                <a:lnTo>
                  <a:pt x="5213" y="1249"/>
                </a:lnTo>
                <a:lnTo>
                  <a:pt x="5213" y="1263"/>
                </a:lnTo>
                <a:lnTo>
                  <a:pt x="5215" y="1290"/>
                </a:lnTo>
                <a:lnTo>
                  <a:pt x="5217" y="1312"/>
                </a:lnTo>
                <a:lnTo>
                  <a:pt x="5213" y="1332"/>
                </a:lnTo>
                <a:lnTo>
                  <a:pt x="5208" y="1345"/>
                </a:lnTo>
                <a:lnTo>
                  <a:pt x="5200" y="1354"/>
                </a:lnTo>
                <a:lnTo>
                  <a:pt x="5197" y="1367"/>
                </a:lnTo>
                <a:lnTo>
                  <a:pt x="5193" y="1385"/>
                </a:lnTo>
                <a:lnTo>
                  <a:pt x="5188" y="1385"/>
                </a:lnTo>
                <a:lnTo>
                  <a:pt x="5186" y="1387"/>
                </a:lnTo>
                <a:lnTo>
                  <a:pt x="5184" y="1387"/>
                </a:lnTo>
                <a:lnTo>
                  <a:pt x="5184" y="1387"/>
                </a:lnTo>
                <a:lnTo>
                  <a:pt x="5182" y="1387"/>
                </a:lnTo>
                <a:lnTo>
                  <a:pt x="5182" y="1389"/>
                </a:lnTo>
                <a:lnTo>
                  <a:pt x="5180" y="1392"/>
                </a:lnTo>
                <a:lnTo>
                  <a:pt x="5182" y="1401"/>
                </a:lnTo>
                <a:lnTo>
                  <a:pt x="5178" y="1414"/>
                </a:lnTo>
                <a:lnTo>
                  <a:pt x="5173" y="1427"/>
                </a:lnTo>
                <a:lnTo>
                  <a:pt x="5164" y="1440"/>
                </a:lnTo>
                <a:lnTo>
                  <a:pt x="5153" y="1449"/>
                </a:lnTo>
                <a:lnTo>
                  <a:pt x="5142" y="1452"/>
                </a:lnTo>
                <a:lnTo>
                  <a:pt x="5142" y="1449"/>
                </a:lnTo>
                <a:lnTo>
                  <a:pt x="5138" y="1449"/>
                </a:lnTo>
                <a:lnTo>
                  <a:pt x="5140" y="1434"/>
                </a:lnTo>
                <a:lnTo>
                  <a:pt x="5138" y="1425"/>
                </a:lnTo>
                <a:lnTo>
                  <a:pt x="5131" y="1418"/>
                </a:lnTo>
                <a:lnTo>
                  <a:pt x="5120" y="1421"/>
                </a:lnTo>
                <a:lnTo>
                  <a:pt x="5113" y="1421"/>
                </a:lnTo>
                <a:lnTo>
                  <a:pt x="5104" y="1416"/>
                </a:lnTo>
                <a:lnTo>
                  <a:pt x="5095" y="1409"/>
                </a:lnTo>
                <a:lnTo>
                  <a:pt x="5095" y="1412"/>
                </a:lnTo>
                <a:lnTo>
                  <a:pt x="5102" y="1425"/>
                </a:lnTo>
                <a:lnTo>
                  <a:pt x="5108" y="1438"/>
                </a:lnTo>
                <a:lnTo>
                  <a:pt x="5115" y="1449"/>
                </a:lnTo>
                <a:lnTo>
                  <a:pt x="5126" y="1458"/>
                </a:lnTo>
                <a:lnTo>
                  <a:pt x="5131" y="1460"/>
                </a:lnTo>
                <a:lnTo>
                  <a:pt x="5137" y="1461"/>
                </a:lnTo>
                <a:lnTo>
                  <a:pt x="5142" y="1463"/>
                </a:lnTo>
                <a:lnTo>
                  <a:pt x="5148" y="1465"/>
                </a:lnTo>
                <a:lnTo>
                  <a:pt x="5148" y="1481"/>
                </a:lnTo>
                <a:lnTo>
                  <a:pt x="5149" y="1490"/>
                </a:lnTo>
                <a:lnTo>
                  <a:pt x="5151" y="1496"/>
                </a:lnTo>
                <a:lnTo>
                  <a:pt x="5155" y="1500"/>
                </a:lnTo>
                <a:lnTo>
                  <a:pt x="5158" y="1505"/>
                </a:lnTo>
                <a:lnTo>
                  <a:pt x="5162" y="1518"/>
                </a:lnTo>
                <a:lnTo>
                  <a:pt x="5158" y="1518"/>
                </a:lnTo>
                <a:lnTo>
                  <a:pt x="5155" y="1520"/>
                </a:lnTo>
                <a:lnTo>
                  <a:pt x="5155" y="1520"/>
                </a:lnTo>
                <a:lnTo>
                  <a:pt x="5153" y="1520"/>
                </a:lnTo>
                <a:lnTo>
                  <a:pt x="5153" y="1520"/>
                </a:lnTo>
                <a:lnTo>
                  <a:pt x="5153" y="1521"/>
                </a:lnTo>
                <a:lnTo>
                  <a:pt x="5151" y="1525"/>
                </a:lnTo>
                <a:lnTo>
                  <a:pt x="5151" y="1529"/>
                </a:lnTo>
                <a:lnTo>
                  <a:pt x="5153" y="1532"/>
                </a:lnTo>
                <a:lnTo>
                  <a:pt x="5155" y="1538"/>
                </a:lnTo>
                <a:lnTo>
                  <a:pt x="5155" y="1545"/>
                </a:lnTo>
                <a:lnTo>
                  <a:pt x="5155" y="1550"/>
                </a:lnTo>
                <a:lnTo>
                  <a:pt x="5151" y="1554"/>
                </a:lnTo>
                <a:lnTo>
                  <a:pt x="5148" y="1558"/>
                </a:lnTo>
                <a:lnTo>
                  <a:pt x="5144" y="1561"/>
                </a:lnTo>
                <a:lnTo>
                  <a:pt x="5140" y="1567"/>
                </a:lnTo>
                <a:lnTo>
                  <a:pt x="5137" y="1570"/>
                </a:lnTo>
                <a:lnTo>
                  <a:pt x="5133" y="1574"/>
                </a:lnTo>
                <a:lnTo>
                  <a:pt x="5129" y="1589"/>
                </a:lnTo>
                <a:lnTo>
                  <a:pt x="5128" y="1609"/>
                </a:lnTo>
                <a:lnTo>
                  <a:pt x="5126" y="1630"/>
                </a:lnTo>
                <a:lnTo>
                  <a:pt x="5124" y="1650"/>
                </a:lnTo>
                <a:lnTo>
                  <a:pt x="5120" y="1667"/>
                </a:lnTo>
                <a:lnTo>
                  <a:pt x="5108" y="1667"/>
                </a:lnTo>
                <a:lnTo>
                  <a:pt x="5108" y="1683"/>
                </a:lnTo>
                <a:lnTo>
                  <a:pt x="5106" y="1700"/>
                </a:lnTo>
                <a:lnTo>
                  <a:pt x="5100" y="1714"/>
                </a:lnTo>
                <a:lnTo>
                  <a:pt x="5098" y="1716"/>
                </a:lnTo>
                <a:lnTo>
                  <a:pt x="5097" y="1716"/>
                </a:lnTo>
                <a:lnTo>
                  <a:pt x="5095" y="1718"/>
                </a:lnTo>
                <a:lnTo>
                  <a:pt x="5091" y="1718"/>
                </a:lnTo>
                <a:lnTo>
                  <a:pt x="5088" y="1718"/>
                </a:lnTo>
                <a:lnTo>
                  <a:pt x="5082" y="1703"/>
                </a:lnTo>
                <a:lnTo>
                  <a:pt x="5078" y="1689"/>
                </a:lnTo>
                <a:lnTo>
                  <a:pt x="5077" y="1672"/>
                </a:lnTo>
                <a:lnTo>
                  <a:pt x="5077" y="1650"/>
                </a:lnTo>
                <a:lnTo>
                  <a:pt x="5082" y="1638"/>
                </a:lnTo>
                <a:lnTo>
                  <a:pt x="5088" y="1620"/>
                </a:lnTo>
                <a:lnTo>
                  <a:pt x="5093" y="1605"/>
                </a:lnTo>
                <a:lnTo>
                  <a:pt x="5073" y="1605"/>
                </a:lnTo>
                <a:lnTo>
                  <a:pt x="5073" y="1600"/>
                </a:lnTo>
                <a:lnTo>
                  <a:pt x="5073" y="1594"/>
                </a:lnTo>
                <a:lnTo>
                  <a:pt x="5075" y="1590"/>
                </a:lnTo>
                <a:lnTo>
                  <a:pt x="5077" y="1585"/>
                </a:lnTo>
                <a:lnTo>
                  <a:pt x="5058" y="1580"/>
                </a:lnTo>
                <a:lnTo>
                  <a:pt x="5046" y="1570"/>
                </a:lnTo>
                <a:lnTo>
                  <a:pt x="5033" y="1563"/>
                </a:lnTo>
                <a:lnTo>
                  <a:pt x="5020" y="1561"/>
                </a:lnTo>
                <a:lnTo>
                  <a:pt x="5015" y="1561"/>
                </a:lnTo>
                <a:lnTo>
                  <a:pt x="5020" y="1567"/>
                </a:lnTo>
                <a:lnTo>
                  <a:pt x="5024" y="1570"/>
                </a:lnTo>
                <a:lnTo>
                  <a:pt x="5029" y="1576"/>
                </a:lnTo>
                <a:lnTo>
                  <a:pt x="5031" y="1581"/>
                </a:lnTo>
                <a:lnTo>
                  <a:pt x="5033" y="1587"/>
                </a:lnTo>
                <a:lnTo>
                  <a:pt x="5033" y="1590"/>
                </a:lnTo>
                <a:lnTo>
                  <a:pt x="5033" y="1594"/>
                </a:lnTo>
                <a:lnTo>
                  <a:pt x="5031" y="1598"/>
                </a:lnTo>
                <a:lnTo>
                  <a:pt x="5031" y="1600"/>
                </a:lnTo>
                <a:lnTo>
                  <a:pt x="5031" y="1603"/>
                </a:lnTo>
                <a:lnTo>
                  <a:pt x="5031" y="1605"/>
                </a:lnTo>
                <a:lnTo>
                  <a:pt x="5040" y="1614"/>
                </a:lnTo>
                <a:lnTo>
                  <a:pt x="5046" y="1621"/>
                </a:lnTo>
                <a:lnTo>
                  <a:pt x="5048" y="1632"/>
                </a:lnTo>
                <a:lnTo>
                  <a:pt x="5048" y="1650"/>
                </a:lnTo>
                <a:lnTo>
                  <a:pt x="5046" y="1652"/>
                </a:lnTo>
                <a:lnTo>
                  <a:pt x="5044" y="1656"/>
                </a:lnTo>
                <a:lnTo>
                  <a:pt x="5044" y="1660"/>
                </a:lnTo>
                <a:lnTo>
                  <a:pt x="5044" y="1667"/>
                </a:lnTo>
                <a:lnTo>
                  <a:pt x="5055" y="1667"/>
                </a:lnTo>
                <a:lnTo>
                  <a:pt x="5060" y="1676"/>
                </a:lnTo>
                <a:lnTo>
                  <a:pt x="5062" y="1687"/>
                </a:lnTo>
                <a:lnTo>
                  <a:pt x="5064" y="1701"/>
                </a:lnTo>
                <a:lnTo>
                  <a:pt x="5048" y="1701"/>
                </a:lnTo>
                <a:lnTo>
                  <a:pt x="5048" y="1707"/>
                </a:lnTo>
                <a:lnTo>
                  <a:pt x="5057" y="1712"/>
                </a:lnTo>
                <a:lnTo>
                  <a:pt x="5062" y="1718"/>
                </a:lnTo>
                <a:lnTo>
                  <a:pt x="5066" y="1725"/>
                </a:lnTo>
                <a:lnTo>
                  <a:pt x="5068" y="1738"/>
                </a:lnTo>
                <a:lnTo>
                  <a:pt x="5100" y="1738"/>
                </a:lnTo>
                <a:lnTo>
                  <a:pt x="5108" y="1750"/>
                </a:lnTo>
                <a:lnTo>
                  <a:pt x="5120" y="1763"/>
                </a:lnTo>
                <a:lnTo>
                  <a:pt x="5131" y="1776"/>
                </a:lnTo>
                <a:lnTo>
                  <a:pt x="5140" y="1787"/>
                </a:lnTo>
                <a:lnTo>
                  <a:pt x="5148" y="1805"/>
                </a:lnTo>
                <a:lnTo>
                  <a:pt x="5151" y="1825"/>
                </a:lnTo>
                <a:lnTo>
                  <a:pt x="5160" y="1843"/>
                </a:lnTo>
                <a:lnTo>
                  <a:pt x="5168" y="1854"/>
                </a:lnTo>
                <a:lnTo>
                  <a:pt x="5177" y="1861"/>
                </a:lnTo>
                <a:lnTo>
                  <a:pt x="5186" y="1870"/>
                </a:lnTo>
                <a:lnTo>
                  <a:pt x="5193" y="1883"/>
                </a:lnTo>
                <a:lnTo>
                  <a:pt x="5197" y="1900"/>
                </a:lnTo>
                <a:lnTo>
                  <a:pt x="5180" y="1900"/>
                </a:lnTo>
                <a:lnTo>
                  <a:pt x="5180" y="1887"/>
                </a:lnTo>
                <a:lnTo>
                  <a:pt x="5168" y="1880"/>
                </a:lnTo>
                <a:lnTo>
                  <a:pt x="5168" y="1883"/>
                </a:lnTo>
                <a:lnTo>
                  <a:pt x="5175" y="1894"/>
                </a:lnTo>
                <a:lnTo>
                  <a:pt x="5178" y="1907"/>
                </a:lnTo>
                <a:lnTo>
                  <a:pt x="5180" y="1923"/>
                </a:lnTo>
                <a:lnTo>
                  <a:pt x="5169" y="1936"/>
                </a:lnTo>
                <a:lnTo>
                  <a:pt x="5162" y="1947"/>
                </a:lnTo>
                <a:lnTo>
                  <a:pt x="5155" y="1960"/>
                </a:lnTo>
                <a:lnTo>
                  <a:pt x="5146" y="1970"/>
                </a:lnTo>
                <a:lnTo>
                  <a:pt x="5133" y="1976"/>
                </a:lnTo>
                <a:lnTo>
                  <a:pt x="5115" y="1980"/>
                </a:lnTo>
                <a:lnTo>
                  <a:pt x="5109" y="1976"/>
                </a:lnTo>
                <a:lnTo>
                  <a:pt x="5104" y="1974"/>
                </a:lnTo>
                <a:lnTo>
                  <a:pt x="5097" y="1972"/>
                </a:lnTo>
                <a:lnTo>
                  <a:pt x="5089" y="1970"/>
                </a:lnTo>
                <a:lnTo>
                  <a:pt x="5089" y="1976"/>
                </a:lnTo>
                <a:lnTo>
                  <a:pt x="5093" y="1976"/>
                </a:lnTo>
                <a:lnTo>
                  <a:pt x="5098" y="1978"/>
                </a:lnTo>
                <a:lnTo>
                  <a:pt x="5102" y="1981"/>
                </a:lnTo>
                <a:lnTo>
                  <a:pt x="5108" y="1983"/>
                </a:lnTo>
                <a:lnTo>
                  <a:pt x="5111" y="1987"/>
                </a:lnTo>
                <a:lnTo>
                  <a:pt x="5113" y="1992"/>
                </a:lnTo>
                <a:lnTo>
                  <a:pt x="5109" y="1994"/>
                </a:lnTo>
                <a:lnTo>
                  <a:pt x="5106" y="1998"/>
                </a:lnTo>
                <a:lnTo>
                  <a:pt x="5104" y="2000"/>
                </a:lnTo>
                <a:lnTo>
                  <a:pt x="5104" y="2003"/>
                </a:lnTo>
                <a:lnTo>
                  <a:pt x="5102" y="2009"/>
                </a:lnTo>
                <a:lnTo>
                  <a:pt x="5102" y="2016"/>
                </a:lnTo>
                <a:lnTo>
                  <a:pt x="5106" y="2016"/>
                </a:lnTo>
                <a:lnTo>
                  <a:pt x="5113" y="2010"/>
                </a:lnTo>
                <a:lnTo>
                  <a:pt x="5122" y="2010"/>
                </a:lnTo>
                <a:lnTo>
                  <a:pt x="5138" y="2012"/>
                </a:lnTo>
                <a:lnTo>
                  <a:pt x="5138" y="2040"/>
                </a:lnTo>
                <a:lnTo>
                  <a:pt x="5133" y="2045"/>
                </a:lnTo>
                <a:lnTo>
                  <a:pt x="5128" y="2052"/>
                </a:lnTo>
                <a:lnTo>
                  <a:pt x="5124" y="2058"/>
                </a:lnTo>
                <a:lnTo>
                  <a:pt x="5117" y="2063"/>
                </a:lnTo>
                <a:lnTo>
                  <a:pt x="5102" y="2070"/>
                </a:lnTo>
                <a:lnTo>
                  <a:pt x="5082" y="2074"/>
                </a:lnTo>
                <a:lnTo>
                  <a:pt x="5062" y="2078"/>
                </a:lnTo>
                <a:lnTo>
                  <a:pt x="5048" y="2083"/>
                </a:lnTo>
                <a:lnTo>
                  <a:pt x="5044" y="2087"/>
                </a:lnTo>
                <a:lnTo>
                  <a:pt x="5037" y="2096"/>
                </a:lnTo>
                <a:lnTo>
                  <a:pt x="5028" y="2107"/>
                </a:lnTo>
                <a:lnTo>
                  <a:pt x="5018" y="2120"/>
                </a:lnTo>
                <a:lnTo>
                  <a:pt x="5009" y="2132"/>
                </a:lnTo>
                <a:lnTo>
                  <a:pt x="5002" y="2141"/>
                </a:lnTo>
                <a:lnTo>
                  <a:pt x="4998" y="2147"/>
                </a:lnTo>
                <a:lnTo>
                  <a:pt x="4995" y="2147"/>
                </a:lnTo>
                <a:lnTo>
                  <a:pt x="4988" y="2165"/>
                </a:lnTo>
                <a:lnTo>
                  <a:pt x="4984" y="2180"/>
                </a:lnTo>
                <a:lnTo>
                  <a:pt x="4982" y="2194"/>
                </a:lnTo>
                <a:lnTo>
                  <a:pt x="4977" y="2205"/>
                </a:lnTo>
                <a:lnTo>
                  <a:pt x="4968" y="2212"/>
                </a:lnTo>
                <a:lnTo>
                  <a:pt x="4953" y="2218"/>
                </a:lnTo>
                <a:lnTo>
                  <a:pt x="4929" y="2220"/>
                </a:lnTo>
                <a:lnTo>
                  <a:pt x="4913" y="2230"/>
                </a:lnTo>
                <a:lnTo>
                  <a:pt x="4895" y="2241"/>
                </a:lnTo>
                <a:lnTo>
                  <a:pt x="4877" y="2252"/>
                </a:lnTo>
                <a:lnTo>
                  <a:pt x="4862" y="2265"/>
                </a:lnTo>
                <a:lnTo>
                  <a:pt x="4851" y="2283"/>
                </a:lnTo>
                <a:lnTo>
                  <a:pt x="4851" y="2330"/>
                </a:lnTo>
                <a:lnTo>
                  <a:pt x="4849" y="2332"/>
                </a:lnTo>
                <a:lnTo>
                  <a:pt x="4846" y="2336"/>
                </a:lnTo>
                <a:lnTo>
                  <a:pt x="4842" y="2338"/>
                </a:lnTo>
                <a:lnTo>
                  <a:pt x="4838" y="2341"/>
                </a:lnTo>
                <a:lnTo>
                  <a:pt x="4835" y="2347"/>
                </a:lnTo>
                <a:lnTo>
                  <a:pt x="4831" y="2354"/>
                </a:lnTo>
                <a:lnTo>
                  <a:pt x="4820" y="2354"/>
                </a:lnTo>
                <a:lnTo>
                  <a:pt x="4811" y="2350"/>
                </a:lnTo>
                <a:lnTo>
                  <a:pt x="4804" y="2349"/>
                </a:lnTo>
                <a:lnTo>
                  <a:pt x="4797" y="2347"/>
                </a:lnTo>
                <a:lnTo>
                  <a:pt x="4793" y="2350"/>
                </a:lnTo>
                <a:lnTo>
                  <a:pt x="4791" y="2358"/>
                </a:lnTo>
                <a:lnTo>
                  <a:pt x="4778" y="2358"/>
                </a:lnTo>
                <a:lnTo>
                  <a:pt x="4769" y="2380"/>
                </a:lnTo>
                <a:lnTo>
                  <a:pt x="4753" y="2400"/>
                </a:lnTo>
                <a:lnTo>
                  <a:pt x="4733" y="2414"/>
                </a:lnTo>
                <a:lnTo>
                  <a:pt x="4709" y="2421"/>
                </a:lnTo>
                <a:lnTo>
                  <a:pt x="4704" y="2430"/>
                </a:lnTo>
                <a:lnTo>
                  <a:pt x="4704" y="2438"/>
                </a:lnTo>
                <a:lnTo>
                  <a:pt x="4704" y="2443"/>
                </a:lnTo>
                <a:lnTo>
                  <a:pt x="4704" y="2449"/>
                </a:lnTo>
                <a:lnTo>
                  <a:pt x="4702" y="2454"/>
                </a:lnTo>
                <a:lnTo>
                  <a:pt x="4693" y="2456"/>
                </a:lnTo>
                <a:lnTo>
                  <a:pt x="4677" y="2458"/>
                </a:lnTo>
                <a:lnTo>
                  <a:pt x="4677" y="2454"/>
                </a:lnTo>
                <a:lnTo>
                  <a:pt x="4673" y="2454"/>
                </a:lnTo>
                <a:lnTo>
                  <a:pt x="4673" y="2458"/>
                </a:lnTo>
                <a:lnTo>
                  <a:pt x="4677" y="2460"/>
                </a:lnTo>
                <a:lnTo>
                  <a:pt x="4678" y="2461"/>
                </a:lnTo>
                <a:lnTo>
                  <a:pt x="4680" y="2463"/>
                </a:lnTo>
                <a:lnTo>
                  <a:pt x="4680" y="2465"/>
                </a:lnTo>
                <a:lnTo>
                  <a:pt x="4680" y="2467"/>
                </a:lnTo>
                <a:lnTo>
                  <a:pt x="4680" y="2469"/>
                </a:lnTo>
                <a:lnTo>
                  <a:pt x="4678" y="2472"/>
                </a:lnTo>
                <a:lnTo>
                  <a:pt x="4677" y="2474"/>
                </a:lnTo>
                <a:lnTo>
                  <a:pt x="4673" y="2478"/>
                </a:lnTo>
                <a:lnTo>
                  <a:pt x="4671" y="2480"/>
                </a:lnTo>
                <a:lnTo>
                  <a:pt x="4669" y="2481"/>
                </a:lnTo>
                <a:lnTo>
                  <a:pt x="4668" y="2481"/>
                </a:lnTo>
                <a:lnTo>
                  <a:pt x="4671" y="2501"/>
                </a:lnTo>
                <a:lnTo>
                  <a:pt x="4669" y="2505"/>
                </a:lnTo>
                <a:lnTo>
                  <a:pt x="4664" y="2509"/>
                </a:lnTo>
                <a:lnTo>
                  <a:pt x="4657" y="2514"/>
                </a:lnTo>
                <a:lnTo>
                  <a:pt x="4651" y="2518"/>
                </a:lnTo>
                <a:lnTo>
                  <a:pt x="4648" y="2521"/>
                </a:lnTo>
                <a:lnTo>
                  <a:pt x="4644" y="2534"/>
                </a:lnTo>
                <a:lnTo>
                  <a:pt x="4642" y="2550"/>
                </a:lnTo>
                <a:lnTo>
                  <a:pt x="4644" y="2565"/>
                </a:lnTo>
                <a:lnTo>
                  <a:pt x="4644" y="2578"/>
                </a:lnTo>
                <a:lnTo>
                  <a:pt x="4642" y="2580"/>
                </a:lnTo>
                <a:lnTo>
                  <a:pt x="4638" y="2581"/>
                </a:lnTo>
                <a:lnTo>
                  <a:pt x="4635" y="2585"/>
                </a:lnTo>
                <a:lnTo>
                  <a:pt x="4631" y="2589"/>
                </a:lnTo>
                <a:lnTo>
                  <a:pt x="4629" y="2590"/>
                </a:lnTo>
                <a:lnTo>
                  <a:pt x="4628" y="2592"/>
                </a:lnTo>
                <a:lnTo>
                  <a:pt x="4628" y="2596"/>
                </a:lnTo>
                <a:lnTo>
                  <a:pt x="4631" y="2596"/>
                </a:lnTo>
                <a:lnTo>
                  <a:pt x="4633" y="2605"/>
                </a:lnTo>
                <a:lnTo>
                  <a:pt x="4635" y="2621"/>
                </a:lnTo>
                <a:lnTo>
                  <a:pt x="4635" y="2640"/>
                </a:lnTo>
                <a:lnTo>
                  <a:pt x="4635" y="2660"/>
                </a:lnTo>
                <a:lnTo>
                  <a:pt x="4635" y="2674"/>
                </a:lnTo>
                <a:lnTo>
                  <a:pt x="4635" y="2681"/>
                </a:lnTo>
                <a:lnTo>
                  <a:pt x="4649" y="2703"/>
                </a:lnTo>
                <a:lnTo>
                  <a:pt x="4664" y="2734"/>
                </a:lnTo>
                <a:lnTo>
                  <a:pt x="4675" y="2767"/>
                </a:lnTo>
                <a:lnTo>
                  <a:pt x="4688" y="2801"/>
                </a:lnTo>
                <a:lnTo>
                  <a:pt x="4700" y="2832"/>
                </a:lnTo>
                <a:lnTo>
                  <a:pt x="4715" y="2860"/>
                </a:lnTo>
                <a:lnTo>
                  <a:pt x="4728" y="2880"/>
                </a:lnTo>
                <a:lnTo>
                  <a:pt x="4748" y="2901"/>
                </a:lnTo>
                <a:lnTo>
                  <a:pt x="4768" y="2923"/>
                </a:lnTo>
                <a:lnTo>
                  <a:pt x="4786" y="2947"/>
                </a:lnTo>
                <a:lnTo>
                  <a:pt x="4800" y="2970"/>
                </a:lnTo>
                <a:lnTo>
                  <a:pt x="4806" y="2992"/>
                </a:lnTo>
                <a:lnTo>
                  <a:pt x="4802" y="2998"/>
                </a:lnTo>
                <a:lnTo>
                  <a:pt x="4802" y="3009"/>
                </a:lnTo>
                <a:lnTo>
                  <a:pt x="4806" y="3020"/>
                </a:lnTo>
                <a:lnTo>
                  <a:pt x="4811" y="3032"/>
                </a:lnTo>
                <a:lnTo>
                  <a:pt x="4817" y="3043"/>
                </a:lnTo>
                <a:lnTo>
                  <a:pt x="4822" y="3052"/>
                </a:lnTo>
                <a:lnTo>
                  <a:pt x="4835" y="3076"/>
                </a:lnTo>
                <a:lnTo>
                  <a:pt x="4846" y="3101"/>
                </a:lnTo>
                <a:lnTo>
                  <a:pt x="4858" y="3123"/>
                </a:lnTo>
                <a:lnTo>
                  <a:pt x="4871" y="3143"/>
                </a:lnTo>
                <a:lnTo>
                  <a:pt x="4886" y="3163"/>
                </a:lnTo>
                <a:lnTo>
                  <a:pt x="4900" y="3185"/>
                </a:lnTo>
                <a:lnTo>
                  <a:pt x="4909" y="3209"/>
                </a:lnTo>
                <a:lnTo>
                  <a:pt x="4911" y="3241"/>
                </a:lnTo>
                <a:lnTo>
                  <a:pt x="4913" y="3280"/>
                </a:lnTo>
                <a:lnTo>
                  <a:pt x="4915" y="3318"/>
                </a:lnTo>
                <a:lnTo>
                  <a:pt x="4917" y="3350"/>
                </a:lnTo>
                <a:lnTo>
                  <a:pt x="4915" y="3354"/>
                </a:lnTo>
                <a:lnTo>
                  <a:pt x="4913" y="3358"/>
                </a:lnTo>
                <a:lnTo>
                  <a:pt x="4909" y="3361"/>
                </a:lnTo>
                <a:lnTo>
                  <a:pt x="4906" y="3365"/>
                </a:lnTo>
                <a:lnTo>
                  <a:pt x="4902" y="3369"/>
                </a:lnTo>
                <a:lnTo>
                  <a:pt x="4900" y="3370"/>
                </a:lnTo>
                <a:lnTo>
                  <a:pt x="4898" y="3381"/>
                </a:lnTo>
                <a:lnTo>
                  <a:pt x="4902" y="3390"/>
                </a:lnTo>
                <a:lnTo>
                  <a:pt x="4906" y="3400"/>
                </a:lnTo>
                <a:lnTo>
                  <a:pt x="4909" y="3407"/>
                </a:lnTo>
                <a:lnTo>
                  <a:pt x="4909" y="3414"/>
                </a:lnTo>
                <a:lnTo>
                  <a:pt x="4908" y="3416"/>
                </a:lnTo>
                <a:lnTo>
                  <a:pt x="4906" y="3418"/>
                </a:lnTo>
                <a:lnTo>
                  <a:pt x="4904" y="3418"/>
                </a:lnTo>
                <a:lnTo>
                  <a:pt x="4902" y="3418"/>
                </a:lnTo>
                <a:lnTo>
                  <a:pt x="4900" y="3420"/>
                </a:lnTo>
                <a:lnTo>
                  <a:pt x="4900" y="3421"/>
                </a:lnTo>
                <a:lnTo>
                  <a:pt x="4898" y="3425"/>
                </a:lnTo>
                <a:lnTo>
                  <a:pt x="4897" y="3430"/>
                </a:lnTo>
                <a:lnTo>
                  <a:pt x="4897" y="3438"/>
                </a:lnTo>
                <a:lnTo>
                  <a:pt x="4871" y="3441"/>
                </a:lnTo>
                <a:lnTo>
                  <a:pt x="4848" y="3450"/>
                </a:lnTo>
                <a:lnTo>
                  <a:pt x="4824" y="3460"/>
                </a:lnTo>
                <a:lnTo>
                  <a:pt x="4798" y="3465"/>
                </a:lnTo>
                <a:lnTo>
                  <a:pt x="4797" y="3460"/>
                </a:lnTo>
                <a:lnTo>
                  <a:pt x="4795" y="3456"/>
                </a:lnTo>
                <a:lnTo>
                  <a:pt x="4793" y="3452"/>
                </a:lnTo>
                <a:lnTo>
                  <a:pt x="4791" y="3449"/>
                </a:lnTo>
                <a:lnTo>
                  <a:pt x="4789" y="3443"/>
                </a:lnTo>
                <a:lnTo>
                  <a:pt x="4788" y="3438"/>
                </a:lnTo>
                <a:lnTo>
                  <a:pt x="4789" y="3436"/>
                </a:lnTo>
                <a:lnTo>
                  <a:pt x="4791" y="3434"/>
                </a:lnTo>
                <a:lnTo>
                  <a:pt x="4793" y="3432"/>
                </a:lnTo>
                <a:lnTo>
                  <a:pt x="4793" y="3430"/>
                </a:lnTo>
                <a:lnTo>
                  <a:pt x="4793" y="3429"/>
                </a:lnTo>
                <a:lnTo>
                  <a:pt x="4795" y="3425"/>
                </a:lnTo>
                <a:lnTo>
                  <a:pt x="4778" y="3410"/>
                </a:lnTo>
                <a:lnTo>
                  <a:pt x="4764" y="3390"/>
                </a:lnTo>
                <a:lnTo>
                  <a:pt x="4751" y="3369"/>
                </a:lnTo>
                <a:lnTo>
                  <a:pt x="4728" y="3369"/>
                </a:lnTo>
                <a:lnTo>
                  <a:pt x="4708" y="3365"/>
                </a:lnTo>
                <a:lnTo>
                  <a:pt x="4702" y="3350"/>
                </a:lnTo>
                <a:lnTo>
                  <a:pt x="4695" y="3330"/>
                </a:lnTo>
                <a:lnTo>
                  <a:pt x="4686" y="3310"/>
                </a:lnTo>
                <a:lnTo>
                  <a:pt x="4675" y="3292"/>
                </a:lnTo>
                <a:lnTo>
                  <a:pt x="4662" y="3280"/>
                </a:lnTo>
                <a:lnTo>
                  <a:pt x="4648" y="3272"/>
                </a:lnTo>
                <a:lnTo>
                  <a:pt x="4642" y="3238"/>
                </a:lnTo>
                <a:lnTo>
                  <a:pt x="4615" y="3238"/>
                </a:lnTo>
                <a:lnTo>
                  <a:pt x="4604" y="3220"/>
                </a:lnTo>
                <a:lnTo>
                  <a:pt x="4591" y="3198"/>
                </a:lnTo>
                <a:lnTo>
                  <a:pt x="4578" y="3172"/>
                </a:lnTo>
                <a:lnTo>
                  <a:pt x="4568" y="3149"/>
                </a:lnTo>
                <a:lnTo>
                  <a:pt x="4562" y="3129"/>
                </a:lnTo>
                <a:lnTo>
                  <a:pt x="4568" y="3130"/>
                </a:lnTo>
                <a:lnTo>
                  <a:pt x="4569" y="3130"/>
                </a:lnTo>
                <a:lnTo>
                  <a:pt x="4571" y="3130"/>
                </a:lnTo>
                <a:lnTo>
                  <a:pt x="4573" y="3130"/>
                </a:lnTo>
                <a:lnTo>
                  <a:pt x="4575" y="3130"/>
                </a:lnTo>
                <a:lnTo>
                  <a:pt x="4578" y="3130"/>
                </a:lnTo>
                <a:lnTo>
                  <a:pt x="4582" y="3130"/>
                </a:lnTo>
                <a:lnTo>
                  <a:pt x="4586" y="3116"/>
                </a:lnTo>
                <a:lnTo>
                  <a:pt x="4589" y="3107"/>
                </a:lnTo>
                <a:lnTo>
                  <a:pt x="4593" y="3100"/>
                </a:lnTo>
                <a:lnTo>
                  <a:pt x="4598" y="3090"/>
                </a:lnTo>
                <a:lnTo>
                  <a:pt x="4591" y="3090"/>
                </a:lnTo>
                <a:lnTo>
                  <a:pt x="4591" y="3094"/>
                </a:lnTo>
                <a:lnTo>
                  <a:pt x="4586" y="3103"/>
                </a:lnTo>
                <a:lnTo>
                  <a:pt x="4582" y="3110"/>
                </a:lnTo>
                <a:lnTo>
                  <a:pt x="4577" y="3116"/>
                </a:lnTo>
                <a:lnTo>
                  <a:pt x="4569" y="3120"/>
                </a:lnTo>
                <a:lnTo>
                  <a:pt x="4555" y="3121"/>
                </a:lnTo>
                <a:lnTo>
                  <a:pt x="4549" y="3112"/>
                </a:lnTo>
                <a:lnTo>
                  <a:pt x="4542" y="3105"/>
                </a:lnTo>
                <a:lnTo>
                  <a:pt x="4544" y="3081"/>
                </a:lnTo>
                <a:lnTo>
                  <a:pt x="4544" y="3056"/>
                </a:lnTo>
                <a:lnTo>
                  <a:pt x="4544" y="3029"/>
                </a:lnTo>
                <a:lnTo>
                  <a:pt x="4540" y="3001"/>
                </a:lnTo>
                <a:lnTo>
                  <a:pt x="4535" y="2978"/>
                </a:lnTo>
                <a:lnTo>
                  <a:pt x="4528" y="2958"/>
                </a:lnTo>
                <a:lnTo>
                  <a:pt x="4513" y="2943"/>
                </a:lnTo>
                <a:lnTo>
                  <a:pt x="4495" y="2934"/>
                </a:lnTo>
                <a:lnTo>
                  <a:pt x="4484" y="2934"/>
                </a:lnTo>
                <a:lnTo>
                  <a:pt x="4471" y="2927"/>
                </a:lnTo>
                <a:lnTo>
                  <a:pt x="4458" y="2916"/>
                </a:lnTo>
                <a:lnTo>
                  <a:pt x="4446" y="2901"/>
                </a:lnTo>
                <a:lnTo>
                  <a:pt x="4435" y="2889"/>
                </a:lnTo>
                <a:lnTo>
                  <a:pt x="4428" y="2878"/>
                </a:lnTo>
                <a:lnTo>
                  <a:pt x="4424" y="2876"/>
                </a:lnTo>
                <a:lnTo>
                  <a:pt x="4420" y="2874"/>
                </a:lnTo>
                <a:lnTo>
                  <a:pt x="4415" y="2874"/>
                </a:lnTo>
                <a:lnTo>
                  <a:pt x="4411" y="2872"/>
                </a:lnTo>
                <a:lnTo>
                  <a:pt x="4408" y="2870"/>
                </a:lnTo>
                <a:lnTo>
                  <a:pt x="4398" y="2854"/>
                </a:lnTo>
                <a:lnTo>
                  <a:pt x="4382" y="2841"/>
                </a:lnTo>
                <a:lnTo>
                  <a:pt x="4364" y="2836"/>
                </a:lnTo>
                <a:lnTo>
                  <a:pt x="4342" y="2832"/>
                </a:lnTo>
                <a:lnTo>
                  <a:pt x="4318" y="2834"/>
                </a:lnTo>
                <a:lnTo>
                  <a:pt x="4322" y="2858"/>
                </a:lnTo>
                <a:lnTo>
                  <a:pt x="4295" y="2869"/>
                </a:lnTo>
                <a:lnTo>
                  <a:pt x="4273" y="2880"/>
                </a:lnTo>
                <a:lnTo>
                  <a:pt x="4249" y="2890"/>
                </a:lnTo>
                <a:lnTo>
                  <a:pt x="4226" y="2900"/>
                </a:lnTo>
                <a:lnTo>
                  <a:pt x="4197" y="2905"/>
                </a:lnTo>
                <a:lnTo>
                  <a:pt x="4193" y="2901"/>
                </a:lnTo>
                <a:lnTo>
                  <a:pt x="4191" y="2898"/>
                </a:lnTo>
                <a:lnTo>
                  <a:pt x="4188" y="2896"/>
                </a:lnTo>
                <a:lnTo>
                  <a:pt x="4184" y="2892"/>
                </a:lnTo>
                <a:lnTo>
                  <a:pt x="4184" y="2869"/>
                </a:lnTo>
                <a:lnTo>
                  <a:pt x="4175" y="2861"/>
                </a:lnTo>
                <a:lnTo>
                  <a:pt x="4158" y="2852"/>
                </a:lnTo>
                <a:lnTo>
                  <a:pt x="4137" y="2843"/>
                </a:lnTo>
                <a:lnTo>
                  <a:pt x="4111" y="2834"/>
                </a:lnTo>
                <a:lnTo>
                  <a:pt x="4088" y="2825"/>
                </a:lnTo>
                <a:lnTo>
                  <a:pt x="4068" y="2820"/>
                </a:lnTo>
                <a:lnTo>
                  <a:pt x="4051" y="2816"/>
                </a:lnTo>
                <a:lnTo>
                  <a:pt x="4048" y="2816"/>
                </a:lnTo>
                <a:lnTo>
                  <a:pt x="4038" y="2820"/>
                </a:lnTo>
                <a:lnTo>
                  <a:pt x="4028" y="2823"/>
                </a:lnTo>
                <a:lnTo>
                  <a:pt x="4018" y="2825"/>
                </a:lnTo>
                <a:lnTo>
                  <a:pt x="4011" y="2827"/>
                </a:lnTo>
                <a:lnTo>
                  <a:pt x="4000" y="2829"/>
                </a:lnTo>
                <a:lnTo>
                  <a:pt x="3988" y="2829"/>
                </a:lnTo>
                <a:lnTo>
                  <a:pt x="3977" y="2827"/>
                </a:lnTo>
                <a:lnTo>
                  <a:pt x="3971" y="2827"/>
                </a:lnTo>
                <a:lnTo>
                  <a:pt x="3969" y="2830"/>
                </a:lnTo>
                <a:lnTo>
                  <a:pt x="3966" y="2832"/>
                </a:lnTo>
                <a:lnTo>
                  <a:pt x="3964" y="2838"/>
                </a:lnTo>
                <a:lnTo>
                  <a:pt x="3962" y="2841"/>
                </a:lnTo>
                <a:lnTo>
                  <a:pt x="3958" y="2843"/>
                </a:lnTo>
                <a:lnTo>
                  <a:pt x="3949" y="2847"/>
                </a:lnTo>
                <a:lnTo>
                  <a:pt x="3931" y="2852"/>
                </a:lnTo>
                <a:lnTo>
                  <a:pt x="3911" y="2858"/>
                </a:lnTo>
                <a:lnTo>
                  <a:pt x="3889" y="2861"/>
                </a:lnTo>
                <a:lnTo>
                  <a:pt x="3875" y="2863"/>
                </a:lnTo>
                <a:lnTo>
                  <a:pt x="3875" y="2858"/>
                </a:lnTo>
                <a:lnTo>
                  <a:pt x="3875" y="2856"/>
                </a:lnTo>
                <a:lnTo>
                  <a:pt x="3877" y="2854"/>
                </a:lnTo>
                <a:lnTo>
                  <a:pt x="3877" y="2852"/>
                </a:lnTo>
                <a:lnTo>
                  <a:pt x="3878" y="2850"/>
                </a:lnTo>
                <a:lnTo>
                  <a:pt x="3882" y="2849"/>
                </a:lnTo>
                <a:lnTo>
                  <a:pt x="3889" y="2847"/>
                </a:lnTo>
                <a:lnTo>
                  <a:pt x="3895" y="2845"/>
                </a:lnTo>
                <a:lnTo>
                  <a:pt x="3898" y="2843"/>
                </a:lnTo>
                <a:lnTo>
                  <a:pt x="3893" y="2840"/>
                </a:lnTo>
                <a:lnTo>
                  <a:pt x="3886" y="2836"/>
                </a:lnTo>
                <a:lnTo>
                  <a:pt x="3882" y="2830"/>
                </a:lnTo>
                <a:lnTo>
                  <a:pt x="3878" y="2825"/>
                </a:lnTo>
                <a:lnTo>
                  <a:pt x="3875" y="2820"/>
                </a:lnTo>
                <a:lnTo>
                  <a:pt x="3871" y="2820"/>
                </a:lnTo>
                <a:lnTo>
                  <a:pt x="3871" y="2847"/>
                </a:lnTo>
                <a:lnTo>
                  <a:pt x="3848" y="2845"/>
                </a:lnTo>
                <a:lnTo>
                  <a:pt x="3820" y="2845"/>
                </a:lnTo>
                <a:lnTo>
                  <a:pt x="3793" y="2847"/>
                </a:lnTo>
                <a:lnTo>
                  <a:pt x="3766" y="2849"/>
                </a:lnTo>
                <a:lnTo>
                  <a:pt x="3740" y="2854"/>
                </a:lnTo>
                <a:lnTo>
                  <a:pt x="3722" y="2861"/>
                </a:lnTo>
                <a:lnTo>
                  <a:pt x="3718" y="2863"/>
                </a:lnTo>
                <a:lnTo>
                  <a:pt x="3718" y="2867"/>
                </a:lnTo>
                <a:lnTo>
                  <a:pt x="3717" y="2870"/>
                </a:lnTo>
                <a:lnTo>
                  <a:pt x="3717" y="2876"/>
                </a:lnTo>
                <a:lnTo>
                  <a:pt x="3715" y="2878"/>
                </a:lnTo>
                <a:lnTo>
                  <a:pt x="3713" y="2881"/>
                </a:lnTo>
                <a:lnTo>
                  <a:pt x="3709" y="2883"/>
                </a:lnTo>
                <a:lnTo>
                  <a:pt x="3706" y="2885"/>
                </a:lnTo>
                <a:lnTo>
                  <a:pt x="3706" y="2885"/>
                </a:lnTo>
                <a:lnTo>
                  <a:pt x="3706" y="2885"/>
                </a:lnTo>
                <a:lnTo>
                  <a:pt x="3698" y="2889"/>
                </a:lnTo>
                <a:lnTo>
                  <a:pt x="3688" y="2894"/>
                </a:lnTo>
                <a:lnTo>
                  <a:pt x="3677" y="2898"/>
                </a:lnTo>
                <a:lnTo>
                  <a:pt x="3673" y="2901"/>
                </a:lnTo>
                <a:lnTo>
                  <a:pt x="3673" y="2905"/>
                </a:lnTo>
                <a:lnTo>
                  <a:pt x="3678" y="2905"/>
                </a:lnTo>
                <a:lnTo>
                  <a:pt x="3682" y="2907"/>
                </a:lnTo>
                <a:lnTo>
                  <a:pt x="3686" y="2907"/>
                </a:lnTo>
                <a:lnTo>
                  <a:pt x="3689" y="2909"/>
                </a:lnTo>
                <a:lnTo>
                  <a:pt x="3691" y="2901"/>
                </a:lnTo>
                <a:lnTo>
                  <a:pt x="3693" y="2898"/>
                </a:lnTo>
                <a:lnTo>
                  <a:pt x="3695" y="2894"/>
                </a:lnTo>
                <a:lnTo>
                  <a:pt x="3698" y="2892"/>
                </a:lnTo>
                <a:lnTo>
                  <a:pt x="3700" y="2889"/>
                </a:lnTo>
                <a:lnTo>
                  <a:pt x="3706" y="2885"/>
                </a:lnTo>
                <a:lnTo>
                  <a:pt x="3706" y="2885"/>
                </a:lnTo>
                <a:lnTo>
                  <a:pt x="3708" y="2887"/>
                </a:lnTo>
                <a:lnTo>
                  <a:pt x="3709" y="2887"/>
                </a:lnTo>
                <a:lnTo>
                  <a:pt x="3711" y="2887"/>
                </a:lnTo>
                <a:lnTo>
                  <a:pt x="3711" y="2887"/>
                </a:lnTo>
                <a:lnTo>
                  <a:pt x="3713" y="2889"/>
                </a:lnTo>
                <a:lnTo>
                  <a:pt x="3722" y="2903"/>
                </a:lnTo>
                <a:lnTo>
                  <a:pt x="3726" y="2918"/>
                </a:lnTo>
                <a:lnTo>
                  <a:pt x="3726" y="2936"/>
                </a:lnTo>
                <a:lnTo>
                  <a:pt x="3706" y="2932"/>
                </a:lnTo>
                <a:lnTo>
                  <a:pt x="3706" y="2936"/>
                </a:lnTo>
                <a:lnTo>
                  <a:pt x="3708" y="2940"/>
                </a:lnTo>
                <a:lnTo>
                  <a:pt x="3709" y="2943"/>
                </a:lnTo>
                <a:lnTo>
                  <a:pt x="3711" y="2947"/>
                </a:lnTo>
                <a:lnTo>
                  <a:pt x="3713" y="2952"/>
                </a:lnTo>
                <a:lnTo>
                  <a:pt x="3708" y="2952"/>
                </a:lnTo>
                <a:lnTo>
                  <a:pt x="3704" y="2952"/>
                </a:lnTo>
                <a:lnTo>
                  <a:pt x="3702" y="2954"/>
                </a:lnTo>
                <a:lnTo>
                  <a:pt x="3700" y="2954"/>
                </a:lnTo>
                <a:lnTo>
                  <a:pt x="3700" y="2954"/>
                </a:lnTo>
                <a:lnTo>
                  <a:pt x="3698" y="2958"/>
                </a:lnTo>
                <a:lnTo>
                  <a:pt x="3697" y="2960"/>
                </a:lnTo>
                <a:lnTo>
                  <a:pt x="3700" y="2960"/>
                </a:lnTo>
                <a:lnTo>
                  <a:pt x="3711" y="2969"/>
                </a:lnTo>
                <a:lnTo>
                  <a:pt x="3720" y="2970"/>
                </a:lnTo>
                <a:lnTo>
                  <a:pt x="3731" y="2972"/>
                </a:lnTo>
                <a:lnTo>
                  <a:pt x="3746" y="2976"/>
                </a:lnTo>
                <a:lnTo>
                  <a:pt x="3755" y="2981"/>
                </a:lnTo>
                <a:lnTo>
                  <a:pt x="3768" y="2990"/>
                </a:lnTo>
                <a:lnTo>
                  <a:pt x="3778" y="2998"/>
                </a:lnTo>
                <a:lnTo>
                  <a:pt x="3789" y="3005"/>
                </a:lnTo>
                <a:lnTo>
                  <a:pt x="3782" y="3025"/>
                </a:lnTo>
                <a:lnTo>
                  <a:pt x="3773" y="3045"/>
                </a:lnTo>
                <a:lnTo>
                  <a:pt x="3768" y="3041"/>
                </a:lnTo>
                <a:lnTo>
                  <a:pt x="3766" y="3040"/>
                </a:lnTo>
                <a:lnTo>
                  <a:pt x="3762" y="3038"/>
                </a:lnTo>
                <a:lnTo>
                  <a:pt x="3760" y="3036"/>
                </a:lnTo>
                <a:lnTo>
                  <a:pt x="3757" y="3034"/>
                </a:lnTo>
                <a:lnTo>
                  <a:pt x="3753" y="3032"/>
                </a:lnTo>
                <a:lnTo>
                  <a:pt x="3751" y="3038"/>
                </a:lnTo>
                <a:lnTo>
                  <a:pt x="3749" y="3043"/>
                </a:lnTo>
                <a:lnTo>
                  <a:pt x="3748" y="3047"/>
                </a:lnTo>
                <a:lnTo>
                  <a:pt x="3744" y="3049"/>
                </a:lnTo>
                <a:lnTo>
                  <a:pt x="3740" y="3050"/>
                </a:lnTo>
                <a:lnTo>
                  <a:pt x="3733" y="3052"/>
                </a:lnTo>
                <a:lnTo>
                  <a:pt x="3733" y="3043"/>
                </a:lnTo>
                <a:lnTo>
                  <a:pt x="3733" y="3036"/>
                </a:lnTo>
                <a:lnTo>
                  <a:pt x="3733" y="3030"/>
                </a:lnTo>
                <a:lnTo>
                  <a:pt x="3733" y="3029"/>
                </a:lnTo>
                <a:lnTo>
                  <a:pt x="3724" y="3012"/>
                </a:lnTo>
                <a:lnTo>
                  <a:pt x="3709" y="3010"/>
                </a:lnTo>
                <a:lnTo>
                  <a:pt x="3700" y="3009"/>
                </a:lnTo>
                <a:lnTo>
                  <a:pt x="3691" y="3007"/>
                </a:lnTo>
                <a:lnTo>
                  <a:pt x="3680" y="3003"/>
                </a:lnTo>
                <a:lnTo>
                  <a:pt x="3680" y="2998"/>
                </a:lnTo>
                <a:lnTo>
                  <a:pt x="3678" y="2992"/>
                </a:lnTo>
                <a:lnTo>
                  <a:pt x="3677" y="2989"/>
                </a:lnTo>
                <a:lnTo>
                  <a:pt x="3675" y="2987"/>
                </a:lnTo>
                <a:lnTo>
                  <a:pt x="3669" y="2985"/>
                </a:lnTo>
                <a:lnTo>
                  <a:pt x="3664" y="2985"/>
                </a:lnTo>
                <a:lnTo>
                  <a:pt x="3657" y="2983"/>
                </a:lnTo>
                <a:lnTo>
                  <a:pt x="3657" y="2980"/>
                </a:lnTo>
                <a:lnTo>
                  <a:pt x="3653" y="2980"/>
                </a:lnTo>
                <a:lnTo>
                  <a:pt x="3658" y="2996"/>
                </a:lnTo>
                <a:lnTo>
                  <a:pt x="3662" y="3012"/>
                </a:lnTo>
                <a:lnTo>
                  <a:pt x="3660" y="3027"/>
                </a:lnTo>
                <a:lnTo>
                  <a:pt x="3653" y="3030"/>
                </a:lnTo>
                <a:lnTo>
                  <a:pt x="3646" y="3034"/>
                </a:lnTo>
                <a:lnTo>
                  <a:pt x="3640" y="3040"/>
                </a:lnTo>
                <a:lnTo>
                  <a:pt x="3628" y="3036"/>
                </a:lnTo>
                <a:lnTo>
                  <a:pt x="3628" y="3016"/>
                </a:lnTo>
                <a:lnTo>
                  <a:pt x="3597" y="3010"/>
                </a:lnTo>
                <a:lnTo>
                  <a:pt x="3597" y="3030"/>
                </a:lnTo>
                <a:lnTo>
                  <a:pt x="3591" y="3034"/>
                </a:lnTo>
                <a:lnTo>
                  <a:pt x="3589" y="3036"/>
                </a:lnTo>
                <a:lnTo>
                  <a:pt x="3586" y="3036"/>
                </a:lnTo>
                <a:lnTo>
                  <a:pt x="3582" y="3038"/>
                </a:lnTo>
                <a:lnTo>
                  <a:pt x="3577" y="3040"/>
                </a:lnTo>
                <a:lnTo>
                  <a:pt x="3560" y="3032"/>
                </a:lnTo>
                <a:lnTo>
                  <a:pt x="3542" y="3029"/>
                </a:lnTo>
                <a:lnTo>
                  <a:pt x="3524" y="3027"/>
                </a:lnTo>
                <a:lnTo>
                  <a:pt x="3515" y="3009"/>
                </a:lnTo>
                <a:lnTo>
                  <a:pt x="3502" y="2994"/>
                </a:lnTo>
                <a:lnTo>
                  <a:pt x="3484" y="2983"/>
                </a:lnTo>
                <a:lnTo>
                  <a:pt x="3464" y="2983"/>
                </a:lnTo>
                <a:lnTo>
                  <a:pt x="3444" y="2954"/>
                </a:lnTo>
                <a:lnTo>
                  <a:pt x="3438" y="2956"/>
                </a:lnTo>
                <a:lnTo>
                  <a:pt x="3433" y="2958"/>
                </a:lnTo>
                <a:lnTo>
                  <a:pt x="3428" y="2958"/>
                </a:lnTo>
                <a:lnTo>
                  <a:pt x="3418" y="2958"/>
                </a:lnTo>
                <a:lnTo>
                  <a:pt x="3418" y="2954"/>
                </a:lnTo>
                <a:lnTo>
                  <a:pt x="3418" y="2952"/>
                </a:lnTo>
                <a:lnTo>
                  <a:pt x="3418" y="2950"/>
                </a:lnTo>
                <a:lnTo>
                  <a:pt x="3417" y="2949"/>
                </a:lnTo>
                <a:lnTo>
                  <a:pt x="3415" y="2947"/>
                </a:lnTo>
                <a:lnTo>
                  <a:pt x="3411" y="2949"/>
                </a:lnTo>
                <a:lnTo>
                  <a:pt x="3404" y="2952"/>
                </a:lnTo>
                <a:lnTo>
                  <a:pt x="3398" y="2954"/>
                </a:lnTo>
                <a:lnTo>
                  <a:pt x="3402" y="2958"/>
                </a:lnTo>
                <a:lnTo>
                  <a:pt x="3404" y="2961"/>
                </a:lnTo>
                <a:lnTo>
                  <a:pt x="3404" y="2963"/>
                </a:lnTo>
                <a:lnTo>
                  <a:pt x="3406" y="2967"/>
                </a:lnTo>
                <a:lnTo>
                  <a:pt x="3406" y="2972"/>
                </a:lnTo>
                <a:lnTo>
                  <a:pt x="3408" y="2978"/>
                </a:lnTo>
                <a:lnTo>
                  <a:pt x="3398" y="2978"/>
                </a:lnTo>
                <a:lnTo>
                  <a:pt x="3377" y="2987"/>
                </a:lnTo>
                <a:lnTo>
                  <a:pt x="3353" y="2990"/>
                </a:lnTo>
                <a:lnTo>
                  <a:pt x="3326" y="2989"/>
                </a:lnTo>
                <a:lnTo>
                  <a:pt x="3298" y="2983"/>
                </a:lnTo>
                <a:lnTo>
                  <a:pt x="3271" y="2978"/>
                </a:lnTo>
                <a:lnTo>
                  <a:pt x="3242" y="2974"/>
                </a:lnTo>
                <a:lnTo>
                  <a:pt x="3213" y="2974"/>
                </a:lnTo>
                <a:lnTo>
                  <a:pt x="3186" y="2981"/>
                </a:lnTo>
                <a:lnTo>
                  <a:pt x="3153" y="2992"/>
                </a:lnTo>
                <a:lnTo>
                  <a:pt x="3118" y="3007"/>
                </a:lnTo>
                <a:lnTo>
                  <a:pt x="3084" y="3021"/>
                </a:lnTo>
                <a:lnTo>
                  <a:pt x="3051" y="3040"/>
                </a:lnTo>
                <a:lnTo>
                  <a:pt x="3026" y="3060"/>
                </a:lnTo>
                <a:lnTo>
                  <a:pt x="3020" y="3067"/>
                </a:lnTo>
                <a:lnTo>
                  <a:pt x="3017" y="3078"/>
                </a:lnTo>
                <a:lnTo>
                  <a:pt x="3011" y="3090"/>
                </a:lnTo>
                <a:lnTo>
                  <a:pt x="3006" y="3098"/>
                </a:lnTo>
                <a:lnTo>
                  <a:pt x="2993" y="3107"/>
                </a:lnTo>
                <a:lnTo>
                  <a:pt x="2978" y="3112"/>
                </a:lnTo>
                <a:lnTo>
                  <a:pt x="2966" y="3121"/>
                </a:lnTo>
                <a:lnTo>
                  <a:pt x="2949" y="3121"/>
                </a:lnTo>
                <a:lnTo>
                  <a:pt x="2949" y="3134"/>
                </a:lnTo>
                <a:lnTo>
                  <a:pt x="2933" y="3140"/>
                </a:lnTo>
                <a:lnTo>
                  <a:pt x="2918" y="3147"/>
                </a:lnTo>
                <a:lnTo>
                  <a:pt x="2904" y="3152"/>
                </a:lnTo>
                <a:lnTo>
                  <a:pt x="2886" y="3156"/>
                </a:lnTo>
                <a:lnTo>
                  <a:pt x="2886" y="3152"/>
                </a:lnTo>
                <a:lnTo>
                  <a:pt x="2886" y="3149"/>
                </a:lnTo>
                <a:lnTo>
                  <a:pt x="2888" y="3147"/>
                </a:lnTo>
                <a:lnTo>
                  <a:pt x="2888" y="3145"/>
                </a:lnTo>
                <a:lnTo>
                  <a:pt x="2888" y="3143"/>
                </a:lnTo>
                <a:lnTo>
                  <a:pt x="2886" y="3141"/>
                </a:lnTo>
                <a:lnTo>
                  <a:pt x="2884" y="3140"/>
                </a:lnTo>
                <a:lnTo>
                  <a:pt x="2886" y="3140"/>
                </a:lnTo>
                <a:lnTo>
                  <a:pt x="2888" y="3134"/>
                </a:lnTo>
                <a:lnTo>
                  <a:pt x="2886" y="3129"/>
                </a:lnTo>
                <a:lnTo>
                  <a:pt x="2886" y="3123"/>
                </a:lnTo>
                <a:lnTo>
                  <a:pt x="2886" y="3121"/>
                </a:lnTo>
                <a:lnTo>
                  <a:pt x="2888" y="3121"/>
                </a:lnTo>
                <a:lnTo>
                  <a:pt x="2886" y="3121"/>
                </a:lnTo>
                <a:lnTo>
                  <a:pt x="2886" y="3123"/>
                </a:lnTo>
                <a:lnTo>
                  <a:pt x="2886" y="3123"/>
                </a:lnTo>
                <a:lnTo>
                  <a:pt x="2884" y="3127"/>
                </a:lnTo>
                <a:lnTo>
                  <a:pt x="2880" y="3129"/>
                </a:lnTo>
                <a:lnTo>
                  <a:pt x="2878" y="3132"/>
                </a:lnTo>
                <a:lnTo>
                  <a:pt x="2875" y="3134"/>
                </a:lnTo>
                <a:lnTo>
                  <a:pt x="2873" y="3136"/>
                </a:lnTo>
                <a:lnTo>
                  <a:pt x="2873" y="3138"/>
                </a:lnTo>
                <a:lnTo>
                  <a:pt x="2873" y="3138"/>
                </a:lnTo>
                <a:lnTo>
                  <a:pt x="2878" y="3138"/>
                </a:lnTo>
                <a:lnTo>
                  <a:pt x="2880" y="3138"/>
                </a:lnTo>
                <a:lnTo>
                  <a:pt x="2882" y="3140"/>
                </a:lnTo>
                <a:lnTo>
                  <a:pt x="2884" y="3140"/>
                </a:lnTo>
                <a:lnTo>
                  <a:pt x="2884" y="3140"/>
                </a:lnTo>
                <a:lnTo>
                  <a:pt x="2880" y="3147"/>
                </a:lnTo>
                <a:lnTo>
                  <a:pt x="2875" y="3156"/>
                </a:lnTo>
                <a:lnTo>
                  <a:pt x="2873" y="3165"/>
                </a:lnTo>
                <a:lnTo>
                  <a:pt x="2869" y="3167"/>
                </a:lnTo>
                <a:lnTo>
                  <a:pt x="2866" y="3169"/>
                </a:lnTo>
                <a:lnTo>
                  <a:pt x="2864" y="3167"/>
                </a:lnTo>
                <a:lnTo>
                  <a:pt x="2862" y="3167"/>
                </a:lnTo>
                <a:lnTo>
                  <a:pt x="2860" y="3165"/>
                </a:lnTo>
                <a:lnTo>
                  <a:pt x="2860" y="3163"/>
                </a:lnTo>
                <a:lnTo>
                  <a:pt x="2858" y="3161"/>
                </a:lnTo>
                <a:lnTo>
                  <a:pt x="2855" y="3160"/>
                </a:lnTo>
                <a:lnTo>
                  <a:pt x="2851" y="3158"/>
                </a:lnTo>
                <a:lnTo>
                  <a:pt x="2846" y="3156"/>
                </a:lnTo>
                <a:lnTo>
                  <a:pt x="2844" y="3165"/>
                </a:lnTo>
                <a:lnTo>
                  <a:pt x="2842" y="3172"/>
                </a:lnTo>
                <a:lnTo>
                  <a:pt x="2838" y="3178"/>
                </a:lnTo>
                <a:lnTo>
                  <a:pt x="2835" y="3181"/>
                </a:lnTo>
                <a:lnTo>
                  <a:pt x="2828" y="3183"/>
                </a:lnTo>
                <a:lnTo>
                  <a:pt x="2817" y="3183"/>
                </a:lnTo>
                <a:lnTo>
                  <a:pt x="2817" y="3203"/>
                </a:lnTo>
                <a:lnTo>
                  <a:pt x="2813" y="3209"/>
                </a:lnTo>
                <a:lnTo>
                  <a:pt x="2808" y="3212"/>
                </a:lnTo>
                <a:lnTo>
                  <a:pt x="2804" y="3218"/>
                </a:lnTo>
                <a:lnTo>
                  <a:pt x="2800" y="3223"/>
                </a:lnTo>
                <a:lnTo>
                  <a:pt x="2793" y="3227"/>
                </a:lnTo>
                <a:lnTo>
                  <a:pt x="2791" y="3227"/>
                </a:lnTo>
                <a:lnTo>
                  <a:pt x="2789" y="3227"/>
                </a:lnTo>
                <a:lnTo>
                  <a:pt x="2786" y="3225"/>
                </a:lnTo>
                <a:lnTo>
                  <a:pt x="2782" y="3225"/>
                </a:lnTo>
                <a:lnTo>
                  <a:pt x="2777" y="3223"/>
                </a:lnTo>
                <a:lnTo>
                  <a:pt x="2777" y="3227"/>
                </a:lnTo>
                <a:lnTo>
                  <a:pt x="2782" y="3238"/>
                </a:lnTo>
                <a:lnTo>
                  <a:pt x="2784" y="3250"/>
                </a:lnTo>
                <a:lnTo>
                  <a:pt x="2784" y="3269"/>
                </a:lnTo>
                <a:lnTo>
                  <a:pt x="2780" y="3287"/>
                </a:lnTo>
                <a:lnTo>
                  <a:pt x="2775" y="3303"/>
                </a:lnTo>
                <a:lnTo>
                  <a:pt x="2769" y="3318"/>
                </a:lnTo>
                <a:lnTo>
                  <a:pt x="2769" y="3320"/>
                </a:lnTo>
                <a:lnTo>
                  <a:pt x="2768" y="3321"/>
                </a:lnTo>
                <a:lnTo>
                  <a:pt x="2764" y="3325"/>
                </a:lnTo>
                <a:lnTo>
                  <a:pt x="2762" y="3330"/>
                </a:lnTo>
                <a:lnTo>
                  <a:pt x="2758" y="3334"/>
                </a:lnTo>
                <a:lnTo>
                  <a:pt x="2757" y="3338"/>
                </a:lnTo>
                <a:lnTo>
                  <a:pt x="2755" y="3340"/>
                </a:lnTo>
                <a:lnTo>
                  <a:pt x="2753" y="3341"/>
                </a:lnTo>
                <a:lnTo>
                  <a:pt x="2762" y="3354"/>
                </a:lnTo>
                <a:lnTo>
                  <a:pt x="2769" y="3374"/>
                </a:lnTo>
                <a:lnTo>
                  <a:pt x="2777" y="3398"/>
                </a:lnTo>
                <a:lnTo>
                  <a:pt x="2782" y="3421"/>
                </a:lnTo>
                <a:lnTo>
                  <a:pt x="2788" y="3443"/>
                </a:lnTo>
                <a:lnTo>
                  <a:pt x="2793" y="3460"/>
                </a:lnTo>
                <a:lnTo>
                  <a:pt x="2798" y="3467"/>
                </a:lnTo>
                <a:lnTo>
                  <a:pt x="2804" y="3470"/>
                </a:lnTo>
                <a:lnTo>
                  <a:pt x="2809" y="3474"/>
                </a:lnTo>
                <a:lnTo>
                  <a:pt x="2815" y="3480"/>
                </a:lnTo>
                <a:lnTo>
                  <a:pt x="2818" y="3492"/>
                </a:lnTo>
                <a:lnTo>
                  <a:pt x="2813" y="3492"/>
                </a:lnTo>
                <a:lnTo>
                  <a:pt x="2813" y="3496"/>
                </a:lnTo>
                <a:lnTo>
                  <a:pt x="2798" y="3498"/>
                </a:lnTo>
                <a:lnTo>
                  <a:pt x="2788" y="3500"/>
                </a:lnTo>
                <a:lnTo>
                  <a:pt x="2777" y="3501"/>
                </a:lnTo>
                <a:lnTo>
                  <a:pt x="2762" y="3503"/>
                </a:lnTo>
                <a:lnTo>
                  <a:pt x="2749" y="3489"/>
                </a:lnTo>
                <a:lnTo>
                  <a:pt x="2737" y="3483"/>
                </a:lnTo>
                <a:lnTo>
                  <a:pt x="2722" y="3481"/>
                </a:lnTo>
                <a:lnTo>
                  <a:pt x="2708" y="3481"/>
                </a:lnTo>
                <a:lnTo>
                  <a:pt x="2689" y="3480"/>
                </a:lnTo>
                <a:lnTo>
                  <a:pt x="2669" y="3474"/>
                </a:lnTo>
                <a:lnTo>
                  <a:pt x="2666" y="3472"/>
                </a:lnTo>
                <a:lnTo>
                  <a:pt x="2662" y="3469"/>
                </a:lnTo>
                <a:lnTo>
                  <a:pt x="2660" y="3465"/>
                </a:lnTo>
                <a:lnTo>
                  <a:pt x="2658" y="3461"/>
                </a:lnTo>
                <a:lnTo>
                  <a:pt x="2657" y="3458"/>
                </a:lnTo>
                <a:lnTo>
                  <a:pt x="2653" y="3454"/>
                </a:lnTo>
                <a:lnTo>
                  <a:pt x="2618" y="3450"/>
                </a:lnTo>
                <a:lnTo>
                  <a:pt x="2615" y="3449"/>
                </a:lnTo>
                <a:lnTo>
                  <a:pt x="2615" y="3445"/>
                </a:lnTo>
                <a:lnTo>
                  <a:pt x="2613" y="3441"/>
                </a:lnTo>
                <a:lnTo>
                  <a:pt x="2611" y="3438"/>
                </a:lnTo>
                <a:lnTo>
                  <a:pt x="2609" y="3434"/>
                </a:lnTo>
                <a:lnTo>
                  <a:pt x="2562" y="3427"/>
                </a:lnTo>
                <a:lnTo>
                  <a:pt x="2558" y="3403"/>
                </a:lnTo>
                <a:lnTo>
                  <a:pt x="2551" y="3380"/>
                </a:lnTo>
                <a:lnTo>
                  <a:pt x="2538" y="3356"/>
                </a:lnTo>
                <a:lnTo>
                  <a:pt x="2528" y="3334"/>
                </a:lnTo>
                <a:lnTo>
                  <a:pt x="2517" y="3309"/>
                </a:lnTo>
                <a:lnTo>
                  <a:pt x="2509" y="3280"/>
                </a:lnTo>
                <a:lnTo>
                  <a:pt x="2506" y="3249"/>
                </a:lnTo>
                <a:lnTo>
                  <a:pt x="2484" y="3236"/>
                </a:lnTo>
                <a:lnTo>
                  <a:pt x="2464" y="3214"/>
                </a:lnTo>
                <a:lnTo>
                  <a:pt x="2442" y="3185"/>
                </a:lnTo>
                <a:lnTo>
                  <a:pt x="2422" y="3152"/>
                </a:lnTo>
                <a:lnTo>
                  <a:pt x="2404" y="3120"/>
                </a:lnTo>
                <a:lnTo>
                  <a:pt x="2389" y="3090"/>
                </a:lnTo>
                <a:lnTo>
                  <a:pt x="2377" y="3065"/>
                </a:lnTo>
                <a:lnTo>
                  <a:pt x="2364" y="3041"/>
                </a:lnTo>
                <a:lnTo>
                  <a:pt x="2348" y="3014"/>
                </a:lnTo>
                <a:lnTo>
                  <a:pt x="2324" y="2990"/>
                </a:lnTo>
                <a:lnTo>
                  <a:pt x="2300" y="2972"/>
                </a:lnTo>
                <a:lnTo>
                  <a:pt x="2273" y="2961"/>
                </a:lnTo>
                <a:lnTo>
                  <a:pt x="2273" y="2947"/>
                </a:lnTo>
                <a:lnTo>
                  <a:pt x="2269" y="2943"/>
                </a:lnTo>
                <a:lnTo>
                  <a:pt x="2266" y="2940"/>
                </a:lnTo>
                <a:lnTo>
                  <a:pt x="2264" y="2936"/>
                </a:lnTo>
                <a:lnTo>
                  <a:pt x="2260" y="2930"/>
                </a:lnTo>
                <a:lnTo>
                  <a:pt x="2242" y="2934"/>
                </a:lnTo>
                <a:lnTo>
                  <a:pt x="2217" y="2934"/>
                </a:lnTo>
                <a:lnTo>
                  <a:pt x="2189" y="2930"/>
                </a:lnTo>
                <a:lnTo>
                  <a:pt x="2188" y="2929"/>
                </a:lnTo>
                <a:lnTo>
                  <a:pt x="2184" y="2927"/>
                </a:lnTo>
                <a:lnTo>
                  <a:pt x="2182" y="2923"/>
                </a:lnTo>
                <a:lnTo>
                  <a:pt x="2178" y="2921"/>
                </a:lnTo>
                <a:lnTo>
                  <a:pt x="2175" y="2920"/>
                </a:lnTo>
                <a:lnTo>
                  <a:pt x="2173" y="2918"/>
                </a:lnTo>
                <a:lnTo>
                  <a:pt x="2168" y="2920"/>
                </a:lnTo>
                <a:lnTo>
                  <a:pt x="2155" y="2923"/>
                </a:lnTo>
                <a:lnTo>
                  <a:pt x="2140" y="2927"/>
                </a:lnTo>
                <a:lnTo>
                  <a:pt x="2126" y="2929"/>
                </a:lnTo>
                <a:lnTo>
                  <a:pt x="2117" y="2947"/>
                </a:lnTo>
                <a:lnTo>
                  <a:pt x="2108" y="2965"/>
                </a:lnTo>
                <a:lnTo>
                  <a:pt x="2098" y="2983"/>
                </a:lnTo>
                <a:lnTo>
                  <a:pt x="2093" y="3005"/>
                </a:lnTo>
                <a:lnTo>
                  <a:pt x="2082" y="3005"/>
                </a:lnTo>
                <a:lnTo>
                  <a:pt x="2077" y="3016"/>
                </a:lnTo>
                <a:lnTo>
                  <a:pt x="2068" y="3023"/>
                </a:lnTo>
                <a:lnTo>
                  <a:pt x="2055" y="3027"/>
                </a:lnTo>
                <a:lnTo>
                  <a:pt x="2038" y="3027"/>
                </a:lnTo>
                <a:lnTo>
                  <a:pt x="2020" y="3014"/>
                </a:lnTo>
                <a:lnTo>
                  <a:pt x="1998" y="3000"/>
                </a:lnTo>
                <a:lnTo>
                  <a:pt x="1973" y="2985"/>
                </a:lnTo>
                <a:lnTo>
                  <a:pt x="1948" y="2969"/>
                </a:lnTo>
                <a:lnTo>
                  <a:pt x="1924" y="2954"/>
                </a:lnTo>
                <a:lnTo>
                  <a:pt x="1906" y="2938"/>
                </a:lnTo>
                <a:lnTo>
                  <a:pt x="1893" y="2923"/>
                </a:lnTo>
                <a:lnTo>
                  <a:pt x="1884" y="2901"/>
                </a:lnTo>
                <a:lnTo>
                  <a:pt x="1878" y="2876"/>
                </a:lnTo>
                <a:lnTo>
                  <a:pt x="1875" y="2849"/>
                </a:lnTo>
                <a:lnTo>
                  <a:pt x="1869" y="2823"/>
                </a:lnTo>
                <a:lnTo>
                  <a:pt x="1862" y="2800"/>
                </a:lnTo>
                <a:lnTo>
                  <a:pt x="1849" y="2781"/>
                </a:lnTo>
                <a:lnTo>
                  <a:pt x="1846" y="2778"/>
                </a:lnTo>
                <a:lnTo>
                  <a:pt x="1844" y="2776"/>
                </a:lnTo>
                <a:lnTo>
                  <a:pt x="1842" y="2776"/>
                </a:lnTo>
                <a:lnTo>
                  <a:pt x="1840" y="2774"/>
                </a:lnTo>
                <a:lnTo>
                  <a:pt x="1838" y="2774"/>
                </a:lnTo>
                <a:lnTo>
                  <a:pt x="1837" y="2774"/>
                </a:lnTo>
                <a:lnTo>
                  <a:pt x="1833" y="2772"/>
                </a:lnTo>
                <a:lnTo>
                  <a:pt x="1829" y="2769"/>
                </a:lnTo>
                <a:lnTo>
                  <a:pt x="1813" y="2749"/>
                </a:lnTo>
                <a:lnTo>
                  <a:pt x="1800" y="2725"/>
                </a:lnTo>
                <a:lnTo>
                  <a:pt x="1786" y="2701"/>
                </a:lnTo>
                <a:lnTo>
                  <a:pt x="1737" y="2665"/>
                </a:lnTo>
                <a:lnTo>
                  <a:pt x="1733" y="2649"/>
                </a:lnTo>
                <a:lnTo>
                  <a:pt x="1729" y="2634"/>
                </a:lnTo>
                <a:lnTo>
                  <a:pt x="1677" y="2627"/>
                </a:lnTo>
                <a:lnTo>
                  <a:pt x="1618" y="2620"/>
                </a:lnTo>
                <a:lnTo>
                  <a:pt x="1562" y="2612"/>
                </a:lnTo>
                <a:lnTo>
                  <a:pt x="1509" y="2605"/>
                </a:lnTo>
                <a:lnTo>
                  <a:pt x="1506" y="2656"/>
                </a:lnTo>
                <a:lnTo>
                  <a:pt x="1495" y="2661"/>
                </a:lnTo>
                <a:lnTo>
                  <a:pt x="1482" y="2663"/>
                </a:lnTo>
                <a:lnTo>
                  <a:pt x="1466" y="2663"/>
                </a:lnTo>
                <a:lnTo>
                  <a:pt x="1448" y="2656"/>
                </a:lnTo>
                <a:lnTo>
                  <a:pt x="1426" y="2654"/>
                </a:lnTo>
                <a:lnTo>
                  <a:pt x="1402" y="2654"/>
                </a:lnTo>
                <a:lnTo>
                  <a:pt x="1378" y="2652"/>
                </a:lnTo>
                <a:lnTo>
                  <a:pt x="1333" y="2643"/>
                </a:lnTo>
                <a:lnTo>
                  <a:pt x="1286" y="2640"/>
                </a:lnTo>
                <a:lnTo>
                  <a:pt x="1238" y="2636"/>
                </a:lnTo>
                <a:lnTo>
                  <a:pt x="1191" y="2627"/>
                </a:lnTo>
                <a:lnTo>
                  <a:pt x="1164" y="2618"/>
                </a:lnTo>
                <a:lnTo>
                  <a:pt x="1140" y="2603"/>
                </a:lnTo>
                <a:lnTo>
                  <a:pt x="1117" y="2589"/>
                </a:lnTo>
                <a:lnTo>
                  <a:pt x="1095" y="2574"/>
                </a:lnTo>
                <a:lnTo>
                  <a:pt x="1044" y="2543"/>
                </a:lnTo>
                <a:lnTo>
                  <a:pt x="997" y="2514"/>
                </a:lnTo>
                <a:lnTo>
                  <a:pt x="949" y="2487"/>
                </a:lnTo>
                <a:lnTo>
                  <a:pt x="900" y="2454"/>
                </a:lnTo>
                <a:lnTo>
                  <a:pt x="884" y="2447"/>
                </a:lnTo>
                <a:lnTo>
                  <a:pt x="868" y="2441"/>
                </a:lnTo>
                <a:lnTo>
                  <a:pt x="851" y="2434"/>
                </a:lnTo>
                <a:lnTo>
                  <a:pt x="837" y="2429"/>
                </a:lnTo>
                <a:lnTo>
                  <a:pt x="822" y="2420"/>
                </a:lnTo>
                <a:lnTo>
                  <a:pt x="813" y="2407"/>
                </a:lnTo>
                <a:lnTo>
                  <a:pt x="808" y="2390"/>
                </a:lnTo>
                <a:lnTo>
                  <a:pt x="811" y="2389"/>
                </a:lnTo>
                <a:lnTo>
                  <a:pt x="811" y="2387"/>
                </a:lnTo>
                <a:lnTo>
                  <a:pt x="813" y="2385"/>
                </a:lnTo>
                <a:lnTo>
                  <a:pt x="815" y="2383"/>
                </a:lnTo>
                <a:lnTo>
                  <a:pt x="780" y="2383"/>
                </a:lnTo>
                <a:lnTo>
                  <a:pt x="766" y="2378"/>
                </a:lnTo>
                <a:lnTo>
                  <a:pt x="740" y="2372"/>
                </a:lnTo>
                <a:lnTo>
                  <a:pt x="709" y="2369"/>
                </a:lnTo>
                <a:lnTo>
                  <a:pt x="675" y="2365"/>
                </a:lnTo>
                <a:lnTo>
                  <a:pt x="638" y="2363"/>
                </a:lnTo>
                <a:lnTo>
                  <a:pt x="606" y="2360"/>
                </a:lnTo>
                <a:lnTo>
                  <a:pt x="577" y="2358"/>
                </a:lnTo>
                <a:lnTo>
                  <a:pt x="557" y="2358"/>
                </a:lnTo>
                <a:lnTo>
                  <a:pt x="553" y="2352"/>
                </a:lnTo>
                <a:lnTo>
                  <a:pt x="551" y="2350"/>
                </a:lnTo>
                <a:lnTo>
                  <a:pt x="549" y="2347"/>
                </a:lnTo>
                <a:lnTo>
                  <a:pt x="548" y="2343"/>
                </a:lnTo>
                <a:lnTo>
                  <a:pt x="546" y="2338"/>
                </a:lnTo>
                <a:lnTo>
                  <a:pt x="546" y="2330"/>
                </a:lnTo>
                <a:lnTo>
                  <a:pt x="540" y="2318"/>
                </a:lnTo>
                <a:lnTo>
                  <a:pt x="540" y="2303"/>
                </a:lnTo>
                <a:lnTo>
                  <a:pt x="542" y="2287"/>
                </a:lnTo>
                <a:lnTo>
                  <a:pt x="542" y="2270"/>
                </a:lnTo>
                <a:lnTo>
                  <a:pt x="540" y="2254"/>
                </a:lnTo>
                <a:lnTo>
                  <a:pt x="535" y="2243"/>
                </a:lnTo>
                <a:lnTo>
                  <a:pt x="522" y="2227"/>
                </a:lnTo>
                <a:lnTo>
                  <a:pt x="508" y="2209"/>
                </a:lnTo>
                <a:lnTo>
                  <a:pt x="491" y="2189"/>
                </a:lnTo>
                <a:lnTo>
                  <a:pt x="475" y="2172"/>
                </a:lnTo>
                <a:lnTo>
                  <a:pt x="462" y="2160"/>
                </a:lnTo>
                <a:lnTo>
                  <a:pt x="451" y="2150"/>
                </a:lnTo>
                <a:lnTo>
                  <a:pt x="448" y="2150"/>
                </a:lnTo>
                <a:lnTo>
                  <a:pt x="440" y="2149"/>
                </a:lnTo>
                <a:lnTo>
                  <a:pt x="433" y="2149"/>
                </a:lnTo>
                <a:lnTo>
                  <a:pt x="424" y="2147"/>
                </a:lnTo>
                <a:lnTo>
                  <a:pt x="424" y="2130"/>
                </a:lnTo>
                <a:lnTo>
                  <a:pt x="422" y="2112"/>
                </a:lnTo>
                <a:lnTo>
                  <a:pt x="422" y="2092"/>
                </a:lnTo>
                <a:lnTo>
                  <a:pt x="420" y="2080"/>
                </a:lnTo>
                <a:lnTo>
                  <a:pt x="400" y="2074"/>
                </a:lnTo>
                <a:lnTo>
                  <a:pt x="378" y="2067"/>
                </a:lnTo>
                <a:lnTo>
                  <a:pt x="358" y="2058"/>
                </a:lnTo>
                <a:lnTo>
                  <a:pt x="344" y="2047"/>
                </a:lnTo>
                <a:lnTo>
                  <a:pt x="338" y="2038"/>
                </a:lnTo>
                <a:lnTo>
                  <a:pt x="335" y="2027"/>
                </a:lnTo>
                <a:lnTo>
                  <a:pt x="331" y="2018"/>
                </a:lnTo>
                <a:lnTo>
                  <a:pt x="326" y="2007"/>
                </a:lnTo>
                <a:lnTo>
                  <a:pt x="317" y="2000"/>
                </a:lnTo>
                <a:lnTo>
                  <a:pt x="297" y="1994"/>
                </a:lnTo>
                <a:lnTo>
                  <a:pt x="277" y="1989"/>
                </a:lnTo>
                <a:lnTo>
                  <a:pt x="257" y="1983"/>
                </a:lnTo>
                <a:lnTo>
                  <a:pt x="237" y="1976"/>
                </a:lnTo>
                <a:lnTo>
                  <a:pt x="220" y="1965"/>
                </a:lnTo>
                <a:lnTo>
                  <a:pt x="209" y="1950"/>
                </a:lnTo>
                <a:lnTo>
                  <a:pt x="204" y="1932"/>
                </a:lnTo>
                <a:lnTo>
                  <a:pt x="209" y="1923"/>
                </a:lnTo>
                <a:lnTo>
                  <a:pt x="215" y="1907"/>
                </a:lnTo>
                <a:lnTo>
                  <a:pt x="220" y="1889"/>
                </a:lnTo>
                <a:lnTo>
                  <a:pt x="224" y="1872"/>
                </a:lnTo>
                <a:lnTo>
                  <a:pt x="209" y="1865"/>
                </a:lnTo>
                <a:lnTo>
                  <a:pt x="204" y="1858"/>
                </a:lnTo>
                <a:lnTo>
                  <a:pt x="202" y="1852"/>
                </a:lnTo>
                <a:lnTo>
                  <a:pt x="202" y="1847"/>
                </a:lnTo>
                <a:lnTo>
                  <a:pt x="206" y="1841"/>
                </a:lnTo>
                <a:lnTo>
                  <a:pt x="206" y="1834"/>
                </a:lnTo>
                <a:lnTo>
                  <a:pt x="202" y="1825"/>
                </a:lnTo>
                <a:lnTo>
                  <a:pt x="193" y="1810"/>
                </a:lnTo>
                <a:lnTo>
                  <a:pt x="180" y="1796"/>
                </a:lnTo>
                <a:lnTo>
                  <a:pt x="171" y="1781"/>
                </a:lnTo>
                <a:lnTo>
                  <a:pt x="157" y="1760"/>
                </a:lnTo>
                <a:lnTo>
                  <a:pt x="140" y="1740"/>
                </a:lnTo>
                <a:lnTo>
                  <a:pt x="126" y="1718"/>
                </a:lnTo>
                <a:lnTo>
                  <a:pt x="118" y="1709"/>
                </a:lnTo>
                <a:lnTo>
                  <a:pt x="111" y="1700"/>
                </a:lnTo>
                <a:lnTo>
                  <a:pt x="106" y="1685"/>
                </a:lnTo>
                <a:lnTo>
                  <a:pt x="109" y="1676"/>
                </a:lnTo>
                <a:lnTo>
                  <a:pt x="109" y="1663"/>
                </a:lnTo>
                <a:lnTo>
                  <a:pt x="113" y="1650"/>
                </a:lnTo>
                <a:lnTo>
                  <a:pt x="117" y="1647"/>
                </a:lnTo>
                <a:lnTo>
                  <a:pt x="118" y="1645"/>
                </a:lnTo>
                <a:lnTo>
                  <a:pt x="124" y="1643"/>
                </a:lnTo>
                <a:lnTo>
                  <a:pt x="128" y="1641"/>
                </a:lnTo>
                <a:lnTo>
                  <a:pt x="131" y="1638"/>
                </a:lnTo>
                <a:lnTo>
                  <a:pt x="131" y="1638"/>
                </a:lnTo>
                <a:lnTo>
                  <a:pt x="133" y="1638"/>
                </a:lnTo>
                <a:lnTo>
                  <a:pt x="133" y="1641"/>
                </a:lnTo>
                <a:lnTo>
                  <a:pt x="133" y="1643"/>
                </a:lnTo>
                <a:lnTo>
                  <a:pt x="135" y="1641"/>
                </a:lnTo>
                <a:lnTo>
                  <a:pt x="135" y="1640"/>
                </a:lnTo>
                <a:lnTo>
                  <a:pt x="135" y="1638"/>
                </a:lnTo>
                <a:lnTo>
                  <a:pt x="135" y="1636"/>
                </a:lnTo>
                <a:lnTo>
                  <a:pt x="133" y="1634"/>
                </a:lnTo>
                <a:lnTo>
                  <a:pt x="133" y="1634"/>
                </a:lnTo>
                <a:lnTo>
                  <a:pt x="131" y="1638"/>
                </a:lnTo>
                <a:lnTo>
                  <a:pt x="113" y="1634"/>
                </a:lnTo>
                <a:lnTo>
                  <a:pt x="106" y="1623"/>
                </a:lnTo>
                <a:lnTo>
                  <a:pt x="98" y="1612"/>
                </a:lnTo>
                <a:lnTo>
                  <a:pt x="93" y="1601"/>
                </a:lnTo>
                <a:lnTo>
                  <a:pt x="88" y="1589"/>
                </a:lnTo>
                <a:lnTo>
                  <a:pt x="84" y="1570"/>
                </a:lnTo>
                <a:lnTo>
                  <a:pt x="91" y="1561"/>
                </a:lnTo>
                <a:lnTo>
                  <a:pt x="91" y="1556"/>
                </a:lnTo>
                <a:lnTo>
                  <a:pt x="88" y="1549"/>
                </a:lnTo>
                <a:lnTo>
                  <a:pt x="84" y="1541"/>
                </a:lnTo>
                <a:lnTo>
                  <a:pt x="84" y="1530"/>
                </a:lnTo>
                <a:lnTo>
                  <a:pt x="88" y="1523"/>
                </a:lnTo>
                <a:lnTo>
                  <a:pt x="93" y="1512"/>
                </a:lnTo>
                <a:lnTo>
                  <a:pt x="97" y="1500"/>
                </a:lnTo>
                <a:lnTo>
                  <a:pt x="80" y="1487"/>
                </a:lnTo>
                <a:lnTo>
                  <a:pt x="71" y="1467"/>
                </a:lnTo>
                <a:lnTo>
                  <a:pt x="66" y="1467"/>
                </a:lnTo>
                <a:lnTo>
                  <a:pt x="62" y="1469"/>
                </a:lnTo>
                <a:lnTo>
                  <a:pt x="60" y="1469"/>
                </a:lnTo>
                <a:lnTo>
                  <a:pt x="58" y="1469"/>
                </a:lnTo>
                <a:lnTo>
                  <a:pt x="57" y="1467"/>
                </a:lnTo>
                <a:lnTo>
                  <a:pt x="57" y="1463"/>
                </a:lnTo>
                <a:lnTo>
                  <a:pt x="57" y="1458"/>
                </a:lnTo>
                <a:lnTo>
                  <a:pt x="55" y="1450"/>
                </a:lnTo>
                <a:lnTo>
                  <a:pt x="60" y="1436"/>
                </a:lnTo>
                <a:lnTo>
                  <a:pt x="58" y="1416"/>
                </a:lnTo>
                <a:lnTo>
                  <a:pt x="51" y="1396"/>
                </a:lnTo>
                <a:lnTo>
                  <a:pt x="38" y="1376"/>
                </a:lnTo>
                <a:lnTo>
                  <a:pt x="28" y="1356"/>
                </a:lnTo>
                <a:lnTo>
                  <a:pt x="17" y="1340"/>
                </a:lnTo>
                <a:lnTo>
                  <a:pt x="11" y="1323"/>
                </a:lnTo>
                <a:lnTo>
                  <a:pt x="11" y="1316"/>
                </a:lnTo>
                <a:lnTo>
                  <a:pt x="11" y="1312"/>
                </a:lnTo>
                <a:lnTo>
                  <a:pt x="13" y="1309"/>
                </a:lnTo>
                <a:lnTo>
                  <a:pt x="13" y="1309"/>
                </a:lnTo>
                <a:lnTo>
                  <a:pt x="15" y="1307"/>
                </a:lnTo>
                <a:lnTo>
                  <a:pt x="17" y="1305"/>
                </a:lnTo>
                <a:lnTo>
                  <a:pt x="18" y="1303"/>
                </a:lnTo>
                <a:lnTo>
                  <a:pt x="13" y="1252"/>
                </a:lnTo>
                <a:lnTo>
                  <a:pt x="18" y="1245"/>
                </a:lnTo>
                <a:lnTo>
                  <a:pt x="26" y="1236"/>
                </a:lnTo>
                <a:lnTo>
                  <a:pt x="31" y="1225"/>
                </a:lnTo>
                <a:lnTo>
                  <a:pt x="33" y="1212"/>
                </a:lnTo>
                <a:lnTo>
                  <a:pt x="29" y="1194"/>
                </a:lnTo>
                <a:lnTo>
                  <a:pt x="24" y="1176"/>
                </a:lnTo>
                <a:lnTo>
                  <a:pt x="17" y="1160"/>
                </a:lnTo>
                <a:lnTo>
                  <a:pt x="9" y="1141"/>
                </a:lnTo>
                <a:lnTo>
                  <a:pt x="2" y="1120"/>
                </a:lnTo>
                <a:lnTo>
                  <a:pt x="0" y="1092"/>
                </a:lnTo>
                <a:lnTo>
                  <a:pt x="15" y="1076"/>
                </a:lnTo>
                <a:lnTo>
                  <a:pt x="33" y="1052"/>
                </a:lnTo>
                <a:lnTo>
                  <a:pt x="49" y="1027"/>
                </a:lnTo>
                <a:lnTo>
                  <a:pt x="62" y="1000"/>
                </a:lnTo>
                <a:lnTo>
                  <a:pt x="71" y="978"/>
                </a:lnTo>
                <a:lnTo>
                  <a:pt x="75" y="965"/>
                </a:lnTo>
                <a:lnTo>
                  <a:pt x="80" y="954"/>
                </a:lnTo>
                <a:lnTo>
                  <a:pt x="82" y="945"/>
                </a:lnTo>
                <a:lnTo>
                  <a:pt x="82" y="940"/>
                </a:lnTo>
                <a:lnTo>
                  <a:pt x="82" y="934"/>
                </a:lnTo>
                <a:lnTo>
                  <a:pt x="84" y="929"/>
                </a:lnTo>
                <a:lnTo>
                  <a:pt x="88" y="925"/>
                </a:lnTo>
                <a:lnTo>
                  <a:pt x="89" y="921"/>
                </a:lnTo>
                <a:lnTo>
                  <a:pt x="89" y="918"/>
                </a:lnTo>
                <a:lnTo>
                  <a:pt x="91" y="912"/>
                </a:lnTo>
                <a:lnTo>
                  <a:pt x="89" y="907"/>
                </a:lnTo>
                <a:lnTo>
                  <a:pt x="89" y="905"/>
                </a:lnTo>
                <a:lnTo>
                  <a:pt x="88" y="901"/>
                </a:lnTo>
                <a:lnTo>
                  <a:pt x="84" y="900"/>
                </a:lnTo>
                <a:lnTo>
                  <a:pt x="82" y="896"/>
                </a:lnTo>
                <a:lnTo>
                  <a:pt x="82" y="894"/>
                </a:lnTo>
                <a:lnTo>
                  <a:pt x="82" y="876"/>
                </a:lnTo>
                <a:lnTo>
                  <a:pt x="88" y="860"/>
                </a:lnTo>
                <a:lnTo>
                  <a:pt x="98" y="841"/>
                </a:lnTo>
                <a:lnTo>
                  <a:pt x="108" y="829"/>
                </a:lnTo>
                <a:lnTo>
                  <a:pt x="113" y="818"/>
                </a:lnTo>
                <a:lnTo>
                  <a:pt x="109" y="765"/>
                </a:lnTo>
                <a:lnTo>
                  <a:pt x="111" y="765"/>
                </a:lnTo>
                <a:lnTo>
                  <a:pt x="115" y="763"/>
                </a:lnTo>
                <a:lnTo>
                  <a:pt x="118" y="761"/>
                </a:lnTo>
                <a:lnTo>
                  <a:pt x="122" y="760"/>
                </a:lnTo>
                <a:lnTo>
                  <a:pt x="124" y="758"/>
                </a:lnTo>
                <a:lnTo>
                  <a:pt x="137" y="734"/>
                </a:lnTo>
                <a:lnTo>
                  <a:pt x="144" y="705"/>
                </a:lnTo>
                <a:lnTo>
                  <a:pt x="157" y="705"/>
                </a:lnTo>
                <a:lnTo>
                  <a:pt x="168" y="678"/>
                </a:lnTo>
                <a:lnTo>
                  <a:pt x="184" y="649"/>
                </a:lnTo>
                <a:lnTo>
                  <a:pt x="198" y="621"/>
                </a:lnTo>
                <a:lnTo>
                  <a:pt x="206" y="581"/>
                </a:lnTo>
                <a:lnTo>
                  <a:pt x="218" y="578"/>
                </a:lnTo>
                <a:lnTo>
                  <a:pt x="222" y="560"/>
                </a:lnTo>
                <a:lnTo>
                  <a:pt x="222" y="540"/>
                </a:lnTo>
                <a:lnTo>
                  <a:pt x="226" y="521"/>
                </a:lnTo>
                <a:lnTo>
                  <a:pt x="235" y="505"/>
                </a:lnTo>
                <a:lnTo>
                  <a:pt x="248" y="485"/>
                </a:lnTo>
                <a:lnTo>
                  <a:pt x="257" y="465"/>
                </a:lnTo>
                <a:lnTo>
                  <a:pt x="264" y="438"/>
                </a:lnTo>
                <a:lnTo>
                  <a:pt x="264" y="410"/>
                </a:lnTo>
                <a:lnTo>
                  <a:pt x="266" y="383"/>
                </a:lnTo>
                <a:lnTo>
                  <a:pt x="269" y="358"/>
                </a:lnTo>
                <a:lnTo>
                  <a:pt x="280" y="334"/>
                </a:lnTo>
                <a:lnTo>
                  <a:pt x="268" y="334"/>
                </a:lnTo>
                <a:lnTo>
                  <a:pt x="269" y="312"/>
                </a:lnTo>
                <a:lnTo>
                  <a:pt x="273" y="294"/>
                </a:lnTo>
                <a:lnTo>
                  <a:pt x="280" y="278"/>
                </a:lnTo>
                <a:lnTo>
                  <a:pt x="291" y="281"/>
                </a:lnTo>
                <a:lnTo>
                  <a:pt x="286" y="263"/>
                </a:lnTo>
                <a:lnTo>
                  <a:pt x="284" y="241"/>
                </a:lnTo>
                <a:lnTo>
                  <a:pt x="284" y="218"/>
                </a:lnTo>
                <a:lnTo>
                  <a:pt x="286" y="194"/>
                </a:lnTo>
                <a:lnTo>
                  <a:pt x="282" y="172"/>
                </a:lnTo>
                <a:lnTo>
                  <a:pt x="282" y="152"/>
                </a:lnTo>
                <a:lnTo>
                  <a:pt x="284" y="130"/>
                </a:lnTo>
                <a:lnTo>
                  <a:pt x="282" y="109"/>
                </a:lnTo>
                <a:lnTo>
                  <a:pt x="277" y="98"/>
                </a:lnTo>
                <a:lnTo>
                  <a:pt x="271" y="89"/>
                </a:lnTo>
                <a:lnTo>
                  <a:pt x="266" y="78"/>
                </a:lnTo>
                <a:lnTo>
                  <a:pt x="266" y="65"/>
                </a:lnTo>
                <a:lnTo>
                  <a:pt x="271" y="49"/>
                </a:lnTo>
                <a:lnTo>
                  <a:pt x="277" y="32"/>
                </a:lnTo>
                <a:lnTo>
                  <a:pt x="280" y="12"/>
                </a:lnTo>
                <a:lnTo>
                  <a:pt x="286" y="12"/>
                </a:lnTo>
                <a:lnTo>
                  <a:pt x="288" y="14"/>
                </a:lnTo>
                <a:lnTo>
                  <a:pt x="289" y="14"/>
                </a:lnTo>
                <a:lnTo>
                  <a:pt x="291" y="14"/>
                </a:lnTo>
                <a:lnTo>
                  <a:pt x="293" y="16"/>
                </a:lnTo>
                <a:lnTo>
                  <a:pt x="308" y="27"/>
                </a:lnTo>
                <a:lnTo>
                  <a:pt x="320" y="43"/>
                </a:lnTo>
                <a:lnTo>
                  <a:pt x="331" y="60"/>
                </a:lnTo>
                <a:lnTo>
                  <a:pt x="342" y="72"/>
                </a:lnTo>
                <a:lnTo>
                  <a:pt x="360" y="83"/>
                </a:lnTo>
                <a:lnTo>
                  <a:pt x="384" y="90"/>
                </a:lnTo>
                <a:lnTo>
                  <a:pt x="409" y="94"/>
                </a:lnTo>
                <a:lnTo>
                  <a:pt x="433" y="101"/>
                </a:lnTo>
                <a:lnTo>
                  <a:pt x="433" y="105"/>
                </a:lnTo>
                <a:lnTo>
                  <a:pt x="433" y="107"/>
                </a:lnTo>
                <a:lnTo>
                  <a:pt x="433" y="109"/>
                </a:lnTo>
                <a:lnTo>
                  <a:pt x="433" y="109"/>
                </a:lnTo>
                <a:lnTo>
                  <a:pt x="433" y="110"/>
                </a:lnTo>
                <a:lnTo>
                  <a:pt x="433" y="112"/>
                </a:lnTo>
                <a:lnTo>
                  <a:pt x="438" y="110"/>
                </a:lnTo>
                <a:lnTo>
                  <a:pt x="442" y="110"/>
                </a:lnTo>
                <a:lnTo>
                  <a:pt x="448" y="109"/>
                </a:lnTo>
                <a:lnTo>
                  <a:pt x="453" y="109"/>
                </a:lnTo>
                <a:lnTo>
                  <a:pt x="462" y="109"/>
                </a:lnTo>
                <a:lnTo>
                  <a:pt x="462" y="127"/>
                </a:lnTo>
                <a:lnTo>
                  <a:pt x="466" y="138"/>
                </a:lnTo>
                <a:lnTo>
                  <a:pt x="469" y="149"/>
                </a:lnTo>
                <a:lnTo>
                  <a:pt x="475" y="161"/>
                </a:lnTo>
                <a:lnTo>
                  <a:pt x="475" y="160"/>
                </a:lnTo>
                <a:lnTo>
                  <a:pt x="477" y="158"/>
                </a:lnTo>
                <a:lnTo>
                  <a:pt x="477" y="158"/>
                </a:lnTo>
                <a:lnTo>
                  <a:pt x="477" y="156"/>
                </a:lnTo>
                <a:lnTo>
                  <a:pt x="478" y="152"/>
                </a:lnTo>
                <a:lnTo>
                  <a:pt x="482" y="150"/>
                </a:lnTo>
                <a:lnTo>
                  <a:pt x="484" y="150"/>
                </a:lnTo>
                <a:lnTo>
                  <a:pt x="486" y="149"/>
                </a:lnTo>
                <a:lnTo>
                  <a:pt x="486" y="147"/>
                </a:lnTo>
                <a:lnTo>
                  <a:pt x="486" y="145"/>
                </a:lnTo>
                <a:lnTo>
                  <a:pt x="486" y="141"/>
                </a:lnTo>
                <a:lnTo>
                  <a:pt x="486" y="136"/>
                </a:lnTo>
                <a:lnTo>
                  <a:pt x="484" y="129"/>
                </a:lnTo>
                <a:lnTo>
                  <a:pt x="482" y="118"/>
                </a:lnTo>
                <a:lnTo>
                  <a:pt x="482" y="110"/>
                </a:lnTo>
                <a:lnTo>
                  <a:pt x="482" y="105"/>
                </a:lnTo>
                <a:lnTo>
                  <a:pt x="478" y="92"/>
                </a:lnTo>
                <a:lnTo>
                  <a:pt x="466" y="92"/>
                </a:lnTo>
                <a:lnTo>
                  <a:pt x="466" y="72"/>
                </a:lnTo>
                <a:lnTo>
                  <a:pt x="482" y="72"/>
                </a:lnTo>
                <a:lnTo>
                  <a:pt x="482" y="69"/>
                </a:lnTo>
                <a:lnTo>
                  <a:pt x="484" y="65"/>
                </a:lnTo>
                <a:lnTo>
                  <a:pt x="484" y="63"/>
                </a:lnTo>
                <a:lnTo>
                  <a:pt x="486" y="60"/>
                </a:lnTo>
                <a:lnTo>
                  <a:pt x="489" y="60"/>
                </a:lnTo>
                <a:lnTo>
                  <a:pt x="489" y="49"/>
                </a:lnTo>
                <a:lnTo>
                  <a:pt x="482" y="36"/>
                </a:lnTo>
                <a:lnTo>
                  <a:pt x="473" y="23"/>
                </a:lnTo>
                <a:lnTo>
                  <a:pt x="469" y="9"/>
                </a:lnTo>
                <a:lnTo>
                  <a:pt x="480" y="3"/>
                </a:lnTo>
                <a:lnTo>
                  <a:pt x="495" y="1"/>
                </a:lnTo>
                <a:lnTo>
                  <a:pt x="513" y="0"/>
                </a:lnTo>
                <a:close/>
              </a:path>
            </a:pathLst>
          </a:cu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a:p>
        </p:txBody>
      </p:sp>
      <p:sp>
        <p:nvSpPr>
          <p:cNvPr id="5" name="TextBox 4"/>
          <p:cNvSpPr txBox="1"/>
          <p:nvPr/>
        </p:nvSpPr>
        <p:spPr>
          <a:xfrm>
            <a:off x="5364088" y="1493861"/>
            <a:ext cx="3456384" cy="3416320"/>
          </a:xfrm>
          <a:prstGeom prst="rect">
            <a:avLst/>
          </a:prstGeom>
          <a:noFill/>
        </p:spPr>
        <p:txBody>
          <a:bodyPr wrap="square" rtlCol="0" anchor="ctr">
            <a:spAutoFit/>
          </a:bodyPr>
          <a:lstStyle/>
          <a:p>
            <a:r>
              <a:rPr lang="en-US" altLang="ko-KR" sz="1200" b="1" dirty="0">
                <a:solidFill>
                  <a:schemeClr val="accent1"/>
                </a:solidFill>
                <a:cs typeface="Arial" pitchFamily="34" charset="0"/>
              </a:rPr>
              <a:t>Companies that offer RPA services such as </a:t>
            </a:r>
            <a:r>
              <a:rPr lang="en-US" altLang="ko-KR" sz="1200" b="1" dirty="0" err="1">
                <a:solidFill>
                  <a:schemeClr val="accent1"/>
                </a:solidFill>
                <a:cs typeface="Arial" pitchFamily="34" charset="0"/>
              </a:rPr>
              <a:t>Uipath</a:t>
            </a:r>
            <a:r>
              <a:rPr lang="en-US" altLang="ko-KR" sz="1200" b="1" dirty="0">
                <a:solidFill>
                  <a:schemeClr val="accent1"/>
                </a:solidFill>
                <a:cs typeface="Arial" pitchFamily="34" charset="0"/>
              </a:rPr>
              <a:t> and Automation Anywhere, etc.</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Apprenticeships RPA can be used as a plug-in in their software extensions or as separate new software. The RPA experience of their companies and their customers also facilitates the subsequent evolution of Apprenticeships RPA.</a:t>
            </a:r>
          </a:p>
          <a:p>
            <a:endParaRPr lang="en-US" altLang="ko-KR" sz="1200" dirty="0">
              <a:solidFill>
                <a:schemeClr val="tx1">
                  <a:lumMod val="75000"/>
                  <a:lumOff val="25000"/>
                </a:schemeClr>
              </a:solidFill>
              <a:cs typeface="Arial" pitchFamily="34" charset="0"/>
            </a:endParaRPr>
          </a:p>
          <a:p>
            <a:r>
              <a:rPr lang="en-US" altLang="ko-KR" sz="1200" b="1" dirty="0">
                <a:solidFill>
                  <a:schemeClr val="accent1"/>
                </a:solidFill>
                <a:cs typeface="Arial" pitchFamily="34" charset="0"/>
              </a:rPr>
              <a:t>LLM companies such as OpenAI, Google, etc.</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LLM into the RPA industry, become everyone's batch processing work of the tool will certainly be realized in the future. Apprenticeships RPA can become a plug-in LLM or can be used separately fine-tune, with its powerful LLM computing power, to play the maximum function.</a:t>
            </a:r>
          </a:p>
        </p:txBody>
      </p:sp>
      <p:sp>
        <p:nvSpPr>
          <p:cNvPr id="28" name="TextBox 27"/>
          <p:cNvSpPr txBox="1"/>
          <p:nvPr/>
        </p:nvSpPr>
        <p:spPr>
          <a:xfrm>
            <a:off x="4819965" y="1415481"/>
            <a:ext cx="585417" cy="523220"/>
          </a:xfrm>
          <a:prstGeom prst="rect">
            <a:avLst/>
          </a:prstGeom>
          <a:noFill/>
        </p:spPr>
        <p:txBody>
          <a:bodyPr wrap="none" rtlCol="0" anchor="ctr">
            <a:spAutoFit/>
          </a:bodyPr>
          <a:lstStyle/>
          <a:p>
            <a:r>
              <a:rPr lang="en-US" altLang="ko-KR" sz="2800" b="1" dirty="0">
                <a:solidFill>
                  <a:schemeClr val="accent3"/>
                </a:solidFill>
                <a:cs typeface="Arial" pitchFamily="34" charset="0"/>
              </a:rPr>
              <a:t>01</a:t>
            </a:r>
            <a:endParaRPr lang="ko-KR" altLang="en-US" sz="1600" b="1" dirty="0">
              <a:solidFill>
                <a:schemeClr val="accent3"/>
              </a:solidFill>
              <a:cs typeface="Arial" pitchFamily="34" charset="0"/>
            </a:endParaRPr>
          </a:p>
        </p:txBody>
      </p:sp>
      <p:sp>
        <p:nvSpPr>
          <p:cNvPr id="29" name="TextBox 28"/>
          <p:cNvSpPr txBox="1"/>
          <p:nvPr/>
        </p:nvSpPr>
        <p:spPr>
          <a:xfrm>
            <a:off x="4819965" y="3219822"/>
            <a:ext cx="585417" cy="523220"/>
          </a:xfrm>
          <a:prstGeom prst="rect">
            <a:avLst/>
          </a:prstGeom>
          <a:noFill/>
        </p:spPr>
        <p:txBody>
          <a:bodyPr wrap="none" rtlCol="0" anchor="ctr">
            <a:spAutoFit/>
          </a:bodyPr>
          <a:lstStyle/>
          <a:p>
            <a:r>
              <a:rPr lang="en-US" altLang="ko-KR" sz="2800" b="1" dirty="0">
                <a:solidFill>
                  <a:schemeClr val="accent2"/>
                </a:solidFill>
                <a:cs typeface="Arial" pitchFamily="34" charset="0"/>
              </a:rPr>
              <a:t>02</a:t>
            </a:r>
            <a:endParaRPr lang="ko-KR" altLang="en-US" sz="1600" b="1" dirty="0">
              <a:solidFill>
                <a:schemeClr val="accent2"/>
              </a:solidFill>
              <a:cs typeface="Arial" pitchFamily="34" charset="0"/>
            </a:endParaRPr>
          </a:p>
        </p:txBody>
      </p:sp>
    </p:spTree>
    <p:extLst>
      <p:ext uri="{BB962C8B-B14F-4D97-AF65-F5344CB8AC3E}">
        <p14:creationId xmlns:p14="http://schemas.microsoft.com/office/powerpoint/2010/main" val="283929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4E2A7-D74C-A5D3-5C03-ACD999F8481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263D7AF-3566-6BB0-1AF6-C9BB0C28256E}"/>
              </a:ext>
            </a:extLst>
          </p:cNvPr>
          <p:cNvSpPr>
            <a:spLocks noGrp="1"/>
          </p:cNvSpPr>
          <p:nvPr>
            <p:ph type="body" sz="quarter" idx="10"/>
          </p:nvPr>
        </p:nvSpPr>
        <p:spPr>
          <a:xfrm>
            <a:off x="5292080" y="2283718"/>
            <a:ext cx="4572000" cy="473576"/>
          </a:xfrm>
        </p:spPr>
        <p:txBody>
          <a:bodyPr/>
          <a:lstStyle/>
          <a:p>
            <a:r>
              <a:rPr lang="en-US" altLang="ko-KR" dirty="0"/>
              <a:t>Section 2</a:t>
            </a:r>
          </a:p>
          <a:p>
            <a:r>
              <a:rPr lang="en-US" altLang="ko-KR" sz="2000" dirty="0"/>
              <a:t>A vision for the future</a:t>
            </a:r>
            <a:endParaRPr lang="ko-KR" altLang="en-US" sz="2000" dirty="0"/>
          </a:p>
        </p:txBody>
      </p:sp>
    </p:spTree>
    <p:extLst>
      <p:ext uri="{BB962C8B-B14F-4D97-AF65-F5344CB8AC3E}">
        <p14:creationId xmlns:p14="http://schemas.microsoft.com/office/powerpoint/2010/main" val="242410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t>Way forward</a:t>
            </a:r>
            <a:endParaRPr lang="ko-KR" altLang="en-US" b="1" dirty="0"/>
          </a:p>
        </p:txBody>
      </p:sp>
      <p:sp>
        <p:nvSpPr>
          <p:cNvPr id="28" name="Teardrop 27"/>
          <p:cNvSpPr/>
          <p:nvPr/>
        </p:nvSpPr>
        <p:spPr>
          <a:xfrm rot="2700000">
            <a:off x="6585079" y="1547344"/>
            <a:ext cx="1692000" cy="1692000"/>
          </a:xfrm>
          <a:prstGeom prst="teardrop">
            <a:avLst/>
          </a:prstGeom>
          <a:solidFill>
            <a:schemeClr val="accent1">
              <a:lumMod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28"/>
          <p:cNvSpPr/>
          <p:nvPr/>
        </p:nvSpPr>
        <p:spPr>
          <a:xfrm>
            <a:off x="6670852" y="1630227"/>
            <a:ext cx="1512000" cy="1512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30" name="Teardrop 29"/>
          <p:cNvSpPr/>
          <p:nvPr/>
        </p:nvSpPr>
        <p:spPr>
          <a:xfrm rot="2700000">
            <a:off x="4679026" y="1547344"/>
            <a:ext cx="1692000" cy="1692000"/>
          </a:xfrm>
          <a:prstGeom prst="teardrop">
            <a:avLst/>
          </a:prstGeom>
          <a:solidFill>
            <a:schemeClr val="accent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30"/>
          <p:cNvSpPr/>
          <p:nvPr/>
        </p:nvSpPr>
        <p:spPr>
          <a:xfrm>
            <a:off x="4764799" y="1630227"/>
            <a:ext cx="1512000" cy="1512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32" name="Teardrop 31"/>
          <p:cNvSpPr/>
          <p:nvPr/>
        </p:nvSpPr>
        <p:spPr>
          <a:xfrm rot="2700000">
            <a:off x="2772973" y="1547344"/>
            <a:ext cx="1692000" cy="1692000"/>
          </a:xfrm>
          <a:prstGeom prst="teardrop">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32"/>
          <p:cNvSpPr/>
          <p:nvPr/>
        </p:nvSpPr>
        <p:spPr>
          <a:xfrm>
            <a:off x="2858746" y="1630227"/>
            <a:ext cx="1512000" cy="1512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34" name="Teardrop 33"/>
          <p:cNvSpPr/>
          <p:nvPr/>
        </p:nvSpPr>
        <p:spPr>
          <a:xfrm rot="2700000">
            <a:off x="866920" y="1547344"/>
            <a:ext cx="1692000" cy="1692000"/>
          </a:xfrm>
          <a:prstGeom prst="teardrop">
            <a:avLst/>
          </a:prstGeom>
          <a:solidFill>
            <a:schemeClr val="accent4">
              <a:lumMod val="60000"/>
              <a:lumOff val="4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34"/>
          <p:cNvSpPr/>
          <p:nvPr/>
        </p:nvSpPr>
        <p:spPr>
          <a:xfrm>
            <a:off x="952693" y="1630227"/>
            <a:ext cx="1512000" cy="1512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nvGrpSpPr>
          <p:cNvPr id="40" name="Group 39"/>
          <p:cNvGrpSpPr/>
          <p:nvPr/>
        </p:nvGrpSpPr>
        <p:grpSpPr>
          <a:xfrm>
            <a:off x="848824" y="3421940"/>
            <a:ext cx="1739889" cy="1517290"/>
            <a:chOff x="848824" y="3148538"/>
            <a:chExt cx="1739889" cy="1517290"/>
          </a:xfrm>
        </p:grpSpPr>
        <p:sp>
          <p:nvSpPr>
            <p:cNvPr id="41" name="TextBox 40"/>
            <p:cNvSpPr txBox="1"/>
            <p:nvPr/>
          </p:nvSpPr>
          <p:spPr>
            <a:xfrm>
              <a:off x="860521" y="3148538"/>
              <a:ext cx="1728192" cy="276999"/>
            </a:xfrm>
            <a:prstGeom prst="rect">
              <a:avLst/>
            </a:prstGeom>
            <a:noFill/>
          </p:spPr>
          <p:txBody>
            <a:bodyPr wrap="square" rtlCol="0" anchor="ctr">
              <a:spAutoFit/>
            </a:bodyPr>
            <a:lstStyle/>
            <a:p>
              <a:pPr algn="ctr"/>
              <a:r>
                <a:rPr lang="en-US" altLang="zh-CN" sz="1200" b="1" dirty="0">
                  <a:solidFill>
                    <a:schemeClr val="tx1">
                      <a:lumMod val="75000"/>
                      <a:lumOff val="25000"/>
                    </a:schemeClr>
                  </a:solidFill>
                  <a:cs typeface="Calibri" pitchFamily="34" charset="0"/>
                </a:rPr>
                <a:t> A step automation</a:t>
              </a:r>
              <a:endParaRPr lang="ko-KR" altLang="en-US" sz="1200" b="1" dirty="0">
                <a:solidFill>
                  <a:schemeClr val="tx1">
                    <a:lumMod val="75000"/>
                    <a:lumOff val="25000"/>
                  </a:schemeClr>
                </a:solidFill>
                <a:cs typeface="Calibri" pitchFamily="34" charset="0"/>
              </a:endParaRPr>
            </a:p>
          </p:txBody>
        </p:sp>
        <p:sp>
          <p:nvSpPr>
            <p:cNvPr id="42" name="TextBox 41"/>
            <p:cNvSpPr txBox="1"/>
            <p:nvPr/>
          </p:nvSpPr>
          <p:spPr>
            <a:xfrm>
              <a:off x="848824" y="3442416"/>
              <a:ext cx="1728192" cy="1223412"/>
            </a:xfrm>
            <a:prstGeom prst="rect">
              <a:avLst/>
            </a:prstGeom>
            <a:noFill/>
          </p:spPr>
          <p:txBody>
            <a:bodyPr wrap="square" rtlCol="0" anchor="ctr">
              <a:spAutoFit/>
            </a:bodyPr>
            <a:lstStyle/>
            <a:p>
              <a:pPr algn="ctr"/>
              <a:r>
                <a:rPr lang="en-US" altLang="ko-KR" sz="1050" dirty="0">
                  <a:solidFill>
                    <a:schemeClr val="tx1">
                      <a:lumMod val="75000"/>
                      <a:lumOff val="25000"/>
                    </a:schemeClr>
                  </a:solidFill>
                </a:rPr>
                <a:t>Enter the conditions for each step of the operation and take screenshot, RPA learns under what conditions each step operates, how it operates and automates complete</a:t>
              </a:r>
            </a:p>
          </p:txBody>
        </p:sp>
      </p:grpSp>
      <p:grpSp>
        <p:nvGrpSpPr>
          <p:cNvPr id="43" name="Group 42"/>
          <p:cNvGrpSpPr/>
          <p:nvPr/>
        </p:nvGrpSpPr>
        <p:grpSpPr>
          <a:xfrm>
            <a:off x="2764744" y="3421702"/>
            <a:ext cx="1751187" cy="1032780"/>
            <a:chOff x="2764744" y="3148300"/>
            <a:chExt cx="1751187" cy="1032780"/>
          </a:xfrm>
        </p:grpSpPr>
        <p:sp>
          <p:nvSpPr>
            <p:cNvPr id="44" name="TextBox 43"/>
            <p:cNvSpPr txBox="1"/>
            <p:nvPr/>
          </p:nvSpPr>
          <p:spPr>
            <a:xfrm>
              <a:off x="2764744" y="3148300"/>
              <a:ext cx="1728192"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Calibri" pitchFamily="34" charset="0"/>
                </a:rPr>
                <a:t> A stage automation</a:t>
              </a:r>
              <a:endParaRPr lang="ko-KR" altLang="en-US" sz="1200" b="1" dirty="0">
                <a:solidFill>
                  <a:schemeClr val="tx1">
                    <a:lumMod val="75000"/>
                    <a:lumOff val="25000"/>
                  </a:schemeClr>
                </a:solidFill>
                <a:cs typeface="Calibri" pitchFamily="34" charset="0"/>
              </a:endParaRPr>
            </a:p>
          </p:txBody>
        </p:sp>
        <p:sp>
          <p:nvSpPr>
            <p:cNvPr id="45" name="TextBox 44"/>
            <p:cNvSpPr txBox="1"/>
            <p:nvPr/>
          </p:nvSpPr>
          <p:spPr>
            <a:xfrm>
              <a:off x="2787739" y="3442416"/>
              <a:ext cx="1728192" cy="738664"/>
            </a:xfrm>
            <a:prstGeom prst="rect">
              <a:avLst/>
            </a:prstGeom>
            <a:noFill/>
          </p:spPr>
          <p:txBody>
            <a:bodyPr wrap="square" rtlCol="0" anchor="ctr">
              <a:spAutoFit/>
            </a:bodyPr>
            <a:lstStyle/>
            <a:p>
              <a:pPr algn="ctr"/>
              <a:r>
                <a:rPr lang="en-US" altLang="ko-KR" sz="1050" dirty="0">
                  <a:solidFill>
                    <a:schemeClr val="tx1">
                      <a:lumMod val="75000"/>
                      <a:lumOff val="25000"/>
                    </a:schemeClr>
                  </a:solidFill>
                </a:rPr>
                <a:t>RPA performs each step correctly and can complete a stage correctly</a:t>
              </a:r>
            </a:p>
          </p:txBody>
        </p:sp>
      </p:grpSp>
      <p:grpSp>
        <p:nvGrpSpPr>
          <p:cNvPr id="46" name="Group 45"/>
          <p:cNvGrpSpPr/>
          <p:nvPr/>
        </p:nvGrpSpPr>
        <p:grpSpPr>
          <a:xfrm>
            <a:off x="4641223" y="3421655"/>
            <a:ext cx="1817122" cy="1194409"/>
            <a:chOff x="4641223" y="3148253"/>
            <a:chExt cx="1817122" cy="1194409"/>
          </a:xfrm>
        </p:grpSpPr>
        <p:sp>
          <p:nvSpPr>
            <p:cNvPr id="47" name="TextBox 46"/>
            <p:cNvSpPr txBox="1"/>
            <p:nvPr/>
          </p:nvSpPr>
          <p:spPr>
            <a:xfrm>
              <a:off x="4641223" y="3148253"/>
              <a:ext cx="1817122"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Calibri" pitchFamily="34" charset="0"/>
                </a:rPr>
                <a:t>Complete automation</a:t>
              </a:r>
              <a:endParaRPr lang="ko-KR" altLang="en-US" sz="1200" b="1" dirty="0">
                <a:solidFill>
                  <a:schemeClr val="tx1">
                    <a:lumMod val="75000"/>
                    <a:lumOff val="25000"/>
                  </a:schemeClr>
                </a:solidFill>
                <a:cs typeface="Calibri" pitchFamily="34" charset="0"/>
              </a:endParaRPr>
            </a:p>
          </p:txBody>
        </p:sp>
        <p:sp>
          <p:nvSpPr>
            <p:cNvPr id="48" name="TextBox 47"/>
            <p:cNvSpPr txBox="1"/>
            <p:nvPr/>
          </p:nvSpPr>
          <p:spPr>
            <a:xfrm>
              <a:off x="4656703" y="3442416"/>
              <a:ext cx="1728192" cy="900246"/>
            </a:xfrm>
            <a:prstGeom prst="rect">
              <a:avLst/>
            </a:prstGeom>
            <a:noFill/>
          </p:spPr>
          <p:txBody>
            <a:bodyPr wrap="square" rtlCol="0" anchor="ctr">
              <a:spAutoFit/>
            </a:bodyPr>
            <a:lstStyle/>
            <a:p>
              <a:pPr algn="ctr"/>
              <a:r>
                <a:rPr lang="en-US" altLang="ko-KR" sz="1050" dirty="0">
                  <a:solidFill>
                    <a:schemeClr val="tx1">
                      <a:lumMod val="75000"/>
                      <a:lumOff val="25000"/>
                    </a:schemeClr>
                  </a:solidFill>
                </a:rPr>
                <a:t>RPA is able to complete each stage of the work and can go from input to correctly completing all the work correctly output.</a:t>
              </a:r>
            </a:p>
          </p:txBody>
        </p:sp>
      </p:grpSp>
      <p:grpSp>
        <p:nvGrpSpPr>
          <p:cNvPr id="49" name="Group 48"/>
          <p:cNvGrpSpPr/>
          <p:nvPr/>
        </p:nvGrpSpPr>
        <p:grpSpPr>
          <a:xfrm>
            <a:off x="6651398" y="3420858"/>
            <a:ext cx="1728192" cy="1356789"/>
            <a:chOff x="6651398" y="3147456"/>
            <a:chExt cx="1728192" cy="1356789"/>
          </a:xfrm>
        </p:grpSpPr>
        <p:sp>
          <p:nvSpPr>
            <p:cNvPr id="50" name="TextBox 49"/>
            <p:cNvSpPr txBox="1"/>
            <p:nvPr/>
          </p:nvSpPr>
          <p:spPr>
            <a:xfrm>
              <a:off x="6651398" y="3147456"/>
              <a:ext cx="1728192"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Calibri" pitchFamily="34" charset="0"/>
                </a:rPr>
                <a:t>Purpose automation</a:t>
              </a:r>
              <a:endParaRPr lang="ko-KR" altLang="en-US" sz="1200" b="1" dirty="0">
                <a:solidFill>
                  <a:schemeClr val="tx1">
                    <a:lumMod val="75000"/>
                    <a:lumOff val="25000"/>
                  </a:schemeClr>
                </a:solidFill>
                <a:cs typeface="Calibri" pitchFamily="34" charset="0"/>
              </a:endParaRPr>
            </a:p>
          </p:txBody>
        </p:sp>
        <p:sp>
          <p:nvSpPr>
            <p:cNvPr id="51" name="TextBox 50"/>
            <p:cNvSpPr txBox="1"/>
            <p:nvPr/>
          </p:nvSpPr>
          <p:spPr>
            <a:xfrm>
              <a:off x="6651398" y="3442416"/>
              <a:ext cx="1728192" cy="1061829"/>
            </a:xfrm>
            <a:prstGeom prst="rect">
              <a:avLst/>
            </a:prstGeom>
            <a:noFill/>
          </p:spPr>
          <p:txBody>
            <a:bodyPr wrap="square" rtlCol="0" anchor="ctr">
              <a:spAutoFit/>
            </a:bodyPr>
            <a:lstStyle/>
            <a:p>
              <a:pPr algn="ctr"/>
              <a:r>
                <a:rPr lang="en-US" altLang="ko-KR" sz="1050" dirty="0">
                  <a:solidFill>
                    <a:schemeClr val="tx1">
                      <a:lumMod val="75000"/>
                      <a:lumOff val="25000"/>
                    </a:schemeClr>
                  </a:solidFill>
                </a:rPr>
                <a:t>The RPA is told the purpose and notes, and the RPA is able to control the mouse and keyboard to accomplish the work that has been scaled.</a:t>
              </a:r>
            </a:p>
          </p:txBody>
        </p:sp>
      </p:grpSp>
      <p:sp>
        <p:nvSpPr>
          <p:cNvPr id="4" name="Round Same Side Corner Rectangle 6">
            <a:extLst>
              <a:ext uri="{FF2B5EF4-FFF2-40B4-BE49-F238E27FC236}">
                <a16:creationId xmlns:a16="http://schemas.microsoft.com/office/drawing/2014/main" id="{C6767CDB-C30F-4E17-625F-A4E4CEF5DFC4}"/>
              </a:ext>
            </a:extLst>
          </p:cNvPr>
          <p:cNvSpPr/>
          <p:nvPr/>
        </p:nvSpPr>
        <p:spPr>
          <a:xfrm rot="2700000">
            <a:off x="1649421" y="2071106"/>
            <a:ext cx="118543" cy="717731"/>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Rounded Rectangle 10">
            <a:extLst>
              <a:ext uri="{FF2B5EF4-FFF2-40B4-BE49-F238E27FC236}">
                <a16:creationId xmlns:a16="http://schemas.microsoft.com/office/drawing/2014/main" id="{758D9591-D52C-E4C1-D478-C40DAB93075F}"/>
              </a:ext>
            </a:extLst>
          </p:cNvPr>
          <p:cNvSpPr/>
          <p:nvPr/>
        </p:nvSpPr>
        <p:spPr>
          <a:xfrm>
            <a:off x="3409984" y="2124955"/>
            <a:ext cx="405609" cy="536778"/>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rapezoid 13">
            <a:extLst>
              <a:ext uri="{FF2B5EF4-FFF2-40B4-BE49-F238E27FC236}">
                <a16:creationId xmlns:a16="http://schemas.microsoft.com/office/drawing/2014/main" id="{70D2D5AA-E446-5D56-E926-81614AF8CE19}"/>
              </a:ext>
            </a:extLst>
          </p:cNvPr>
          <p:cNvSpPr/>
          <p:nvPr/>
        </p:nvSpPr>
        <p:spPr>
          <a:xfrm>
            <a:off x="5233585" y="2143465"/>
            <a:ext cx="596045" cy="50399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Rounded Rectangle 7">
            <a:extLst>
              <a:ext uri="{FF2B5EF4-FFF2-40B4-BE49-F238E27FC236}">
                <a16:creationId xmlns:a16="http://schemas.microsoft.com/office/drawing/2014/main" id="{43A49165-AAD9-BEB8-BF06-DF9F74752515}"/>
              </a:ext>
            </a:extLst>
          </p:cNvPr>
          <p:cNvSpPr/>
          <p:nvPr/>
        </p:nvSpPr>
        <p:spPr>
          <a:xfrm>
            <a:off x="7248886" y="2095118"/>
            <a:ext cx="354196" cy="612962"/>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4189945613"/>
      </p:ext>
    </p:extLst>
  </p:cSld>
  <p:clrMapOvr>
    <a:masterClrMapping/>
  </p:clrMapOvr>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4772</TotalTime>
  <Words>603</Words>
  <Application>Microsoft Office PowerPoint</Application>
  <PresentationFormat>On-screen Show (16:9)</PresentationFormat>
  <Paragraphs>76</Paragraphs>
  <Slides>10</Slides>
  <Notes>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맑은 고딕</vt:lpstr>
      <vt:lpstr>Aptos</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Weida Liu</cp:lastModifiedBy>
  <cp:revision>99</cp:revision>
  <dcterms:created xsi:type="dcterms:W3CDTF">2016-12-05T23:26:54Z</dcterms:created>
  <dcterms:modified xsi:type="dcterms:W3CDTF">2025-06-20T18:09:21Z</dcterms:modified>
</cp:coreProperties>
</file>