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ETI@home" TargetMode="External"/><Relationship Id="rId3" Type="http://schemas.openxmlformats.org/officeDocument/2006/relationships/hyperlink" Target="https://en.wikipedia.org/wiki/Einstein@home"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f4b66c3a5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f4b66c3a5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6ffe3d824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6ffe3d824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6ffe3d824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6ffe3d824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f4b66c3a5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f4b66c3a5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id">
                <a:latin typeface="Lato"/>
                <a:ea typeface="Lato"/>
                <a:cs typeface="Lato"/>
                <a:sym typeface="Lato"/>
              </a:rPr>
              <a:t>Its screensaver capability is limited to a revolving display of users' BOINC statistics, with no graphical component. Instead, animations of the best computer simulations are shared through YouTube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f4b66c3a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f4b66c3a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id">
                <a:latin typeface="Lato"/>
                <a:ea typeface="Lato"/>
                <a:cs typeface="Lato"/>
                <a:sym typeface="Lato"/>
              </a:rPr>
              <a:t>Pada awal 2010, proyek tersebut secara rutin mengirimkan unit yang jauh lebih besar yang membutuhkan waktu komputasi 15-20 jam pada inti prosesor rata-rata, dan valid selama sekitar satu minggu sejak pengunduhan. Hal ini membuat proyek kurang cocok untuk komputer yang tidak beroperasi selama beberapa hari, atau untuk akun pengguna yang tidak memungkinkan BOINC untuk menghitung di latar belakang. Pada 2018, banyak tugas berbasis GPU hanya membutuhkan waktu kurang dari satu menit untuk diselesaikan pada kartu grafis kelas atas.</a:t>
            </a:r>
            <a:endParaRPr>
              <a:latin typeface="Lato"/>
              <a:ea typeface="Lato"/>
              <a:cs typeface="Lato"/>
              <a:sym typeface="La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f4b66c3a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f4b66c3a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id">
                <a:latin typeface="Lato"/>
                <a:ea typeface="Lato"/>
                <a:cs typeface="Lato"/>
                <a:sym typeface="Lato"/>
              </a:rPr>
              <a:t>which would rank MilkyWay@home second among the TOP500 list of supercomputers. MilkyWay@home is currently[as of?] the 2nd largest distributed computing project behind Folding@Home which crossed 5,000 TFlops in 2009.</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6ffe3d82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6ffe3d82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6ffe3d824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6ffe3d824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6ffe3d82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6ffe3d82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6ffe3d824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6ffe3d82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f4b66c3a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f4b66c3a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6ffe3d824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6ffe3d824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Lato"/>
              <a:buChar char="-"/>
            </a:pPr>
            <a:r>
              <a:rPr lang="id" sz="1300">
                <a:solidFill>
                  <a:schemeClr val="dk1"/>
                </a:solidFill>
                <a:latin typeface="Lato"/>
                <a:ea typeface="Lato"/>
                <a:cs typeface="Lato"/>
                <a:sym typeface="Lato"/>
              </a:rPr>
              <a:t>Suatu hasil dinyatakan benar (valid), apabila modul tersebut selesai diproses oleh sejumlah klien dan hasilnya sama satu sama lain.</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id" sz="1300">
                <a:solidFill>
                  <a:schemeClr val="dk1"/>
                </a:solidFill>
                <a:latin typeface="Lato"/>
                <a:ea typeface="Lato"/>
                <a:cs typeface="Lato"/>
                <a:sym typeface="Lato"/>
              </a:rPr>
              <a:t>Proses ini akan dijalankan terus-menerus sampai proyek tersebut dikatakan selesai.</a:t>
            </a:r>
            <a:endParaRPr sz="3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9f4b66c3a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9f4b66c3a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6ffe3d824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6ffe3d824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f4b66c3a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f4b66c3a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050">
                <a:solidFill>
                  <a:srgbClr val="202122"/>
                </a:solidFill>
                <a:highlight>
                  <a:srgbClr val="FFFFFF"/>
                </a:highlight>
              </a:rPr>
              <a:t>With </a:t>
            </a:r>
            <a:r>
              <a:rPr lang="id" sz="1050">
                <a:solidFill>
                  <a:srgbClr val="0B0080"/>
                </a:solidFill>
                <a:highlight>
                  <a:srgbClr val="FFFFFF"/>
                </a:highlight>
                <a:uFill>
                  <a:noFill/>
                </a:uFill>
                <a:hlinkClick r:id="rId2">
                  <a:extLst>
                    <a:ext uri="{A12FA001-AC4F-418D-AE19-62706E023703}">
                      <ahyp:hlinkClr val="tx"/>
                    </a:ext>
                  </a:extLst>
                </a:hlinkClick>
              </a:rPr>
              <a:t>SETI@home</a:t>
            </a:r>
            <a:r>
              <a:rPr lang="id" sz="1050">
                <a:solidFill>
                  <a:srgbClr val="202122"/>
                </a:solidFill>
                <a:highlight>
                  <a:srgbClr val="FFFFFF"/>
                </a:highlight>
              </a:rPr>
              <a:t> and </a:t>
            </a:r>
            <a:r>
              <a:rPr lang="id" sz="1050">
                <a:solidFill>
                  <a:srgbClr val="0B0080"/>
                </a:solidFill>
                <a:highlight>
                  <a:srgbClr val="FFFFFF"/>
                </a:highlight>
                <a:uFill>
                  <a:noFill/>
                </a:uFill>
                <a:hlinkClick r:id="rId3">
                  <a:extLst>
                    <a:ext uri="{A12FA001-AC4F-418D-AE19-62706E023703}">
                      <ahyp:hlinkClr val="tx"/>
                    </a:ext>
                  </a:extLst>
                </a:hlinkClick>
              </a:rPr>
              <a:t>Einstein@home</a:t>
            </a:r>
            <a:r>
              <a:rPr lang="id" sz="1050">
                <a:solidFill>
                  <a:srgbClr val="202122"/>
                </a:solidFill>
                <a:highlight>
                  <a:srgbClr val="FFFFFF"/>
                </a:highlight>
              </a:rPr>
              <a:t>, it is the third computing project of this type that has the investigation of phenomena in interstellar space as its primary purpose. Its secondary objective is to develop and optimize algorithms for distributed computing.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f4b66c3a5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f4b66c3a5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f4b66c3a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f4b66c3a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f4b66c3a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f4b66c3a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id">
                <a:latin typeface="Lato"/>
                <a:ea typeface="Lato"/>
                <a:cs typeface="Lato"/>
                <a:sym typeface="Lato"/>
              </a:rPr>
              <a:t>It could also provide insight on the dark matter issue. As the project evolves, it might turn its attention to other star streams.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f4b66c3a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f4b66c3a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f4b66c3a5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f4b66c3a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f4b66c3a5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f4b66c3a5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Milky Way</a:t>
            </a:r>
            <a:endParaRPr/>
          </a:p>
        </p:txBody>
      </p:sp>
      <p:sp>
        <p:nvSpPr>
          <p:cNvPr id="135" name="Google Shape;135;p13"/>
          <p:cNvSpPr txBox="1"/>
          <p:nvPr>
            <p:ph idx="1" type="subTitle"/>
          </p:nvPr>
        </p:nvSpPr>
        <p:spPr>
          <a:xfrm>
            <a:off x="3537150" y="2571750"/>
            <a:ext cx="4588200" cy="111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d" sz="1600">
                <a:solidFill>
                  <a:srgbClr val="FFFFFF"/>
                </a:solidFill>
              </a:rPr>
              <a:t>Radifan Naufal Zhafiri – 07211840000018</a:t>
            </a:r>
            <a:endParaRPr sz="1600">
              <a:solidFill>
                <a:srgbClr val="FFFFFF"/>
              </a:solidFill>
            </a:endParaRPr>
          </a:p>
          <a:p>
            <a:pPr indent="0" lvl="0" marL="0" rtl="0" algn="l">
              <a:lnSpc>
                <a:spcPct val="115000"/>
              </a:lnSpc>
              <a:spcBef>
                <a:spcPts val="0"/>
              </a:spcBef>
              <a:spcAft>
                <a:spcPts val="0"/>
              </a:spcAft>
              <a:buNone/>
            </a:pPr>
            <a:r>
              <a:rPr lang="id" sz="1600">
                <a:solidFill>
                  <a:srgbClr val="FFFFFF"/>
                </a:solidFill>
              </a:rPr>
              <a:t>Suryo Adiguna - 07211840000052</a:t>
            </a:r>
            <a:endParaRPr sz="16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Design</a:t>
            </a:r>
            <a:endParaRPr/>
          </a:p>
        </p:txBody>
      </p:sp>
      <p:sp>
        <p:nvSpPr>
          <p:cNvPr id="190" name="Google Shape;190;p22"/>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id" sz="2100"/>
              <a:t>Untuk setiap pencarian, aplikasi server melacak setiap populasi bintang individu, yang masing-masing akan dilampirkan ke model Milkyway yang memungkinkan.</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Design</a:t>
            </a:r>
            <a:endParaRPr/>
          </a:p>
        </p:txBody>
      </p:sp>
      <p:sp>
        <p:nvSpPr>
          <p:cNvPr id="196" name="Google Shape;196;p23"/>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id" sz="2100"/>
              <a:t>Pengumpulan data menggunakan SDSS(Sloan Digital Sky Survey)</a:t>
            </a:r>
            <a:endParaRPr sz="2100"/>
          </a:p>
          <a:p>
            <a:pPr indent="-361950" lvl="0" marL="457200" rtl="0" algn="l">
              <a:spcBef>
                <a:spcPts val="0"/>
              </a:spcBef>
              <a:spcAft>
                <a:spcPts val="0"/>
              </a:spcAft>
              <a:buSzPts val="2100"/>
              <a:buChar char="-"/>
            </a:pPr>
            <a:r>
              <a:rPr lang="id" sz="2100"/>
              <a:t>Analisa dengan cara pertama menentukan orbit dari materi yang ada di galaksi</a:t>
            </a:r>
            <a:endParaRPr sz="2100"/>
          </a:p>
          <a:p>
            <a:pPr indent="-361950" lvl="0" marL="457200" rtl="0" algn="l">
              <a:spcBef>
                <a:spcPts val="0"/>
              </a:spcBef>
              <a:spcAft>
                <a:spcPts val="0"/>
              </a:spcAft>
              <a:buSzPts val="2100"/>
              <a:buChar char="-"/>
            </a:pPr>
            <a:r>
              <a:rPr lang="id" sz="2100"/>
              <a:t>Menggunakan tidal streams untuk mengikuti orbit/arah gerak dari suatu bintang melalui pasang surut.</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Design</a:t>
            </a:r>
            <a:endParaRPr/>
          </a:p>
        </p:txBody>
      </p:sp>
      <p:sp>
        <p:nvSpPr>
          <p:cNvPr id="202" name="Google Shape;202;p24"/>
          <p:cNvSpPr txBox="1"/>
          <p:nvPr>
            <p:ph idx="1" type="body"/>
          </p:nvPr>
        </p:nvSpPr>
        <p:spPr>
          <a:xfrm>
            <a:off x="89900" y="1654850"/>
            <a:ext cx="5467200" cy="29112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id" sz="2100"/>
              <a:t>Menggunakan metode separation untuk mencari tahu persis di mana aliran pasang surut besar berada</a:t>
            </a:r>
            <a:endParaRPr sz="2100"/>
          </a:p>
          <a:p>
            <a:pPr indent="-361950" lvl="0" marL="457200" rtl="0" algn="l">
              <a:spcBef>
                <a:spcPts val="0"/>
              </a:spcBef>
              <a:spcAft>
                <a:spcPts val="0"/>
              </a:spcAft>
              <a:buSzPts val="2100"/>
              <a:buChar char="-"/>
            </a:pPr>
            <a:r>
              <a:rPr lang="id" sz="2100"/>
              <a:t>Menggunakan metode n-body untuk mencocokan galaksi yang disimulasikan dan galaksi yang ada sebenarnya</a:t>
            </a:r>
            <a:endParaRPr sz="2100"/>
          </a:p>
        </p:txBody>
      </p:sp>
      <p:pic>
        <p:nvPicPr>
          <p:cNvPr id="203" name="Google Shape;203;p24"/>
          <p:cNvPicPr preferRelativeResize="0"/>
          <p:nvPr/>
        </p:nvPicPr>
        <p:blipFill>
          <a:blip r:embed="rId3">
            <a:alphaModFix/>
          </a:blip>
          <a:stretch>
            <a:fillRect/>
          </a:stretch>
        </p:blipFill>
        <p:spPr>
          <a:xfrm>
            <a:off x="5616825" y="1948762"/>
            <a:ext cx="3392999" cy="2323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Project detail &amp; Statistics</a:t>
            </a:r>
            <a:endParaRPr/>
          </a:p>
        </p:txBody>
      </p:sp>
      <p:sp>
        <p:nvSpPr>
          <p:cNvPr id="209" name="Google Shape;209;p25"/>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id" sz="2100"/>
              <a:t>Projek ini aktif sejak 2007, dan aplikasi klien yang dioptimalkan untuk sistem operasi 32-bit dan 64-bit tersedia pada tahun 2008.</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Project detail &amp; Statistics</a:t>
            </a:r>
            <a:endParaRPr/>
          </a:p>
        </p:txBody>
      </p:sp>
      <p:sp>
        <p:nvSpPr>
          <p:cNvPr id="215" name="Google Shape;215;p26"/>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id" sz="2100"/>
              <a:t>Task yang dikirim ke klien biasanya hanya memerlukan 2–4 jam komputasi pada CPU modern, namun dijadwalkan selesai dengan tenggat waktu yang singkat (biasanya, tiga hari).</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Project detail &amp; Statistics</a:t>
            </a:r>
            <a:endParaRPr/>
          </a:p>
        </p:txBody>
      </p:sp>
      <p:sp>
        <p:nvSpPr>
          <p:cNvPr id="221" name="Google Shape;221;p27"/>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id" sz="2100"/>
              <a:t>Pertengahan juni</a:t>
            </a:r>
            <a:r>
              <a:rPr lang="id" sz="2100"/>
              <a:t> 2009, Milkyway@home memiliki sekitar 24,000 User/Contributor yang terdaftar dan sekitar 1,100 partisipasi dalam bentuk tim. Partisipan tersebut berasal dari 149 negara dan telah berpartisipasi dalam komputasi 31.7 TeraFLOPS data.</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Project detail &amp; Statistics</a:t>
            </a:r>
            <a:endParaRPr/>
          </a:p>
        </p:txBody>
      </p:sp>
      <p:sp>
        <p:nvSpPr>
          <p:cNvPr id="227" name="Google Shape;227;p28"/>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id" sz="2100"/>
              <a:t>Pada 12 January 2010, terdapat 44,900 users/partisipan dan 1,590 tim di 170 negara, rata-rata data yang terkomputasi naik secara signifikan menjadi 1,382 TFlops.</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Project detail &amp; Statistics</a:t>
            </a:r>
            <a:endParaRPr/>
          </a:p>
        </p:txBody>
      </p:sp>
      <p:sp>
        <p:nvSpPr>
          <p:cNvPr id="233" name="Google Shape;233;p29"/>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id" sz="2100"/>
              <a:t>Periode selanjutnya, data yang dikirimkan (throughput)  berproses lebih cepat pada partisipan baru. </a:t>
            </a:r>
            <a:endParaRPr sz="2100"/>
          </a:p>
          <a:p>
            <a:pPr indent="-361950" lvl="0" marL="457200" rtl="0" algn="l">
              <a:spcBef>
                <a:spcPts val="0"/>
              </a:spcBef>
              <a:spcAft>
                <a:spcPts val="0"/>
              </a:spcAft>
              <a:buSzPts val="2100"/>
              <a:buChar char="-"/>
            </a:pPr>
            <a:r>
              <a:rPr lang="id" sz="2100"/>
              <a:t>Disebabkan partisipan banyak yang menggunakan medium/high performance gpu</a:t>
            </a:r>
            <a:endParaRPr sz="2100"/>
          </a:p>
          <a:p>
            <a:pPr indent="-361950" lvl="0" marL="457200" rtl="0" algn="l">
              <a:spcBef>
                <a:spcPts val="0"/>
              </a:spcBef>
              <a:spcAft>
                <a:spcPts val="0"/>
              </a:spcAft>
              <a:buSzPts val="2100"/>
              <a:buChar char="-"/>
            </a:pPr>
            <a:r>
              <a:rPr lang="id" sz="2100"/>
              <a:t>Disebabkan juga, rilisnya CUDA code untuk gpu nvidia pada juni 2009 dan juga support dari opencl pada gpu AMD </a:t>
            </a:r>
            <a:endParaRPr sz="2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How It Works</a:t>
            </a:r>
            <a:endParaRPr/>
          </a:p>
        </p:txBody>
      </p:sp>
      <p:sp>
        <p:nvSpPr>
          <p:cNvPr id="239" name="Google Shape;239;p30"/>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id" sz="2100"/>
              <a:t>Pada aplikasi BOINC prinsip kerjanya menggunakan Idle time dari komputer volunteer yang terkoneksi dengan internet untuk menerapkan komputasi.</a:t>
            </a:r>
            <a:endParaRPr sz="2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How It Works</a:t>
            </a:r>
            <a:endParaRPr/>
          </a:p>
        </p:txBody>
      </p:sp>
      <p:sp>
        <p:nvSpPr>
          <p:cNvPr id="245" name="Google Shape;245;p31"/>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id" sz="2100"/>
              <a:t>Setelah terkoneksi melalui BOINC dan menambahkan project milky-way@home maka user akan merequest work atau task ke server</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Definition</a:t>
            </a:r>
            <a:endParaRPr/>
          </a:p>
        </p:txBody>
      </p:sp>
      <p:sp>
        <p:nvSpPr>
          <p:cNvPr id="141" name="Google Shape;141;p14"/>
          <p:cNvSpPr txBox="1"/>
          <p:nvPr>
            <p:ph idx="1" type="body"/>
          </p:nvPr>
        </p:nvSpPr>
        <p:spPr>
          <a:xfrm>
            <a:off x="435025" y="1194550"/>
            <a:ext cx="8017200" cy="2911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id" sz="2100"/>
              <a:t>Milkyway@home adalah project volunteer distributed computing pada bidang astrofisika yang berjalan melalui platform Berkeley Open Infrastructure for Network Computing (BOINC).</a:t>
            </a:r>
            <a:endParaRPr sz="2100"/>
          </a:p>
        </p:txBody>
      </p:sp>
      <p:pic>
        <p:nvPicPr>
          <p:cNvPr id="142" name="Google Shape;142;p14"/>
          <p:cNvPicPr preferRelativeResize="0"/>
          <p:nvPr/>
        </p:nvPicPr>
        <p:blipFill>
          <a:blip r:embed="rId3">
            <a:alphaModFix/>
          </a:blip>
          <a:stretch>
            <a:fillRect/>
          </a:stretch>
        </p:blipFill>
        <p:spPr>
          <a:xfrm>
            <a:off x="2935300" y="3301769"/>
            <a:ext cx="3763301" cy="1841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How It Works</a:t>
            </a:r>
            <a:endParaRPr/>
          </a:p>
        </p:txBody>
      </p:sp>
      <p:sp>
        <p:nvSpPr>
          <p:cNvPr id="251" name="Google Shape;251;p32"/>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id" sz="2100"/>
              <a:t>Server akan menentukan task mana yang akan diberikan ke user.</a:t>
            </a:r>
            <a:endParaRPr sz="2100"/>
          </a:p>
          <a:p>
            <a:pPr indent="-361950" lvl="0" marL="457200" rtl="0" algn="l">
              <a:spcBef>
                <a:spcPts val="0"/>
              </a:spcBef>
              <a:spcAft>
                <a:spcPts val="0"/>
              </a:spcAft>
              <a:buSzPts val="2100"/>
              <a:buChar char="-"/>
            </a:pPr>
            <a:r>
              <a:rPr lang="id" sz="2100"/>
              <a:t>Task tersebut akan didownload ke komputer user untuk melakukan komputasi yang diperlukan</a:t>
            </a:r>
            <a:endParaRPr sz="2100"/>
          </a:p>
          <a:p>
            <a:pPr indent="-361950" lvl="0" marL="457200" rtl="0" algn="l">
              <a:spcBef>
                <a:spcPts val="0"/>
              </a:spcBef>
              <a:spcAft>
                <a:spcPts val="0"/>
              </a:spcAft>
              <a:buSzPts val="2100"/>
              <a:buChar char="-"/>
            </a:pPr>
            <a:r>
              <a:rPr lang="id" sz="2100"/>
              <a:t>Setelah selesai task akan dikirim kembali ke server untuk melakukan validasi.</a:t>
            </a:r>
            <a:endParaRPr sz="2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Project Detail &amp; Statistics</a:t>
            </a:r>
            <a:endParaRPr/>
          </a:p>
        </p:txBody>
      </p:sp>
      <p:sp>
        <p:nvSpPr>
          <p:cNvPr id="257" name="Google Shape;257;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8" name="Google Shape;258;p33"/>
          <p:cNvPicPr preferRelativeResize="0"/>
          <p:nvPr/>
        </p:nvPicPr>
        <p:blipFill>
          <a:blip r:embed="rId3">
            <a:alphaModFix/>
          </a:blip>
          <a:stretch>
            <a:fillRect/>
          </a:stretch>
        </p:blipFill>
        <p:spPr>
          <a:xfrm>
            <a:off x="0" y="486125"/>
            <a:ext cx="9143999" cy="3992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4" name="Google Shape;264;p34"/>
          <p:cNvPicPr preferRelativeResize="0"/>
          <p:nvPr/>
        </p:nvPicPr>
        <p:blipFill>
          <a:blip r:embed="rId3">
            <a:alphaModFix/>
          </a:blip>
          <a:stretch>
            <a:fillRect/>
          </a:stretch>
        </p:blipFill>
        <p:spPr>
          <a:xfrm>
            <a:off x="2594125" y="0"/>
            <a:ext cx="3846425"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Definition</a:t>
            </a:r>
            <a:endParaRPr/>
          </a:p>
        </p:txBody>
      </p:sp>
      <p:sp>
        <p:nvSpPr>
          <p:cNvPr id="148" name="Google Shape;148;p15"/>
          <p:cNvSpPr txBox="1"/>
          <p:nvPr>
            <p:ph idx="1" type="body"/>
          </p:nvPr>
        </p:nvSpPr>
        <p:spPr>
          <a:xfrm>
            <a:off x="1297500" y="1567550"/>
            <a:ext cx="7357800" cy="32163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id" sz="2100"/>
              <a:t>Milkyway@home menggunakan daya komputasi sebanyak 38.000 computer yang dijalankan oleh 27.000 user per november 2011.</a:t>
            </a:r>
            <a:endParaRPr sz="2100"/>
          </a:p>
          <a:p>
            <a:pPr indent="-361950" lvl="0" marL="457200" rtl="0" algn="l">
              <a:spcBef>
                <a:spcPts val="0"/>
              </a:spcBef>
              <a:spcAft>
                <a:spcPts val="0"/>
              </a:spcAft>
              <a:buSzPts val="2100"/>
              <a:buChar char="-"/>
            </a:pPr>
            <a:r>
              <a:rPr lang="id" sz="2100"/>
              <a:t>Proyek Milkyway@home bertujuan untuk menghasilkan model tiga dimensi yang dinamis dari pergerakan bintang-bintang yang ada di galaxy milkyway.</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Project Background</a:t>
            </a:r>
            <a:endParaRPr/>
          </a:p>
        </p:txBody>
      </p:sp>
      <p:sp>
        <p:nvSpPr>
          <p:cNvPr id="154" name="Google Shape;154;p16"/>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id" sz="2100"/>
              <a:t>MilkyWay@home adalah kolaborasi antara departemen Ilmu Komputer dan Fisika, Fisika Terapan dan Astronomi Institut Politeknik Rensselaer yang didukung oleh Yayasan Sains Nasional AS</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Project Background</a:t>
            </a:r>
            <a:endParaRPr/>
          </a:p>
        </p:txBody>
      </p:sp>
      <p:sp>
        <p:nvSpPr>
          <p:cNvPr id="160" name="Google Shape;160;p17"/>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id" sz="2100"/>
              <a:t>Pada pertengahan 2009 minat astrofisika utama proyek adalah pada </a:t>
            </a:r>
            <a:r>
              <a:rPr lang="id" sz="2100"/>
              <a:t>pergerakan bintang pada planet sagitarius yang berasal dari Galaksi Spheroidal Kerdil di planet Sagitarius. Pergerakan bintang tersebut dapat menembus galaxy milkyway sehingga dipercaya bahwa pergerakan bintang tersebut berada di orbit yang tidak stabil.</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Purpose</a:t>
            </a:r>
            <a:endParaRPr/>
          </a:p>
        </p:txBody>
      </p:sp>
      <p:sp>
        <p:nvSpPr>
          <p:cNvPr id="166" name="Google Shape;166;p18"/>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id" sz="2100"/>
              <a:t>Pemetaan galaxy milkyway secara detail beserta dinamikanya diharapkan dapat memperjelas masalah tersebut. Selain itu juga dapat membuka wawasan mengenai struktur, formasi, evolusi, dan distribusi potensial gravitasi dari galaxy milkyway dan galaxy yang serupa dengan milkyway</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Design</a:t>
            </a:r>
            <a:endParaRPr/>
          </a:p>
        </p:txBody>
      </p:sp>
      <p:sp>
        <p:nvSpPr>
          <p:cNvPr id="172" name="Google Shape;172;p19"/>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id" sz="2100"/>
              <a:t>Menggunakan data dari Sloan Digital Sky Survey, MilkyWay@home membagi medan bintang menjadi irisan sekitar 2,5 derajat dan menerapkan teknik self-optimizing probabilistic separation techniques untuk mengekstrak tidal streams.</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Design</a:t>
            </a:r>
            <a:endParaRPr/>
          </a:p>
        </p:txBody>
      </p:sp>
      <p:sp>
        <p:nvSpPr>
          <p:cNvPr id="178" name="Google Shape;178;p20"/>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id" sz="2100"/>
              <a:t>Program kemudian mencoba untuk membuat irisan bintang baru yang seragam dan padat dari data input dengan menghapus orbit tertentu.</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Design</a:t>
            </a:r>
            <a:endParaRPr/>
          </a:p>
        </p:txBody>
      </p:sp>
      <p:sp>
        <p:nvSpPr>
          <p:cNvPr id="184" name="Google Shape;184;p21"/>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id" sz="2100"/>
              <a:t>Setiap orbit yang dihapus ditentukan dengan enam parameter: persentase dari bintang di orbit; posisi sudut pada garis; tiga komponen spasial (dua sudut, ditambah jarak radial dari Bumi) yang menentukan silinder yang dilepas; dan ukuran lebar.</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