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3"/>
  </p:notesMasterIdLst>
  <p:sldIdLst>
    <p:sldId id="259" r:id="rId3"/>
    <p:sldId id="257" r:id="rId4"/>
    <p:sldId id="258"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Nunito" panose="020B0604020202020204" charset="0"/>
      <p:regular r:id="rId14"/>
      <p:bold r:id="rId15"/>
      <p:italic r:id="rId16"/>
      <p:boldItalic r:id="rId17"/>
    </p:embeddedFont>
    <p:embeddedFont>
      <p:font typeface="Roboto" panose="020B0604020202020204" charset="0"/>
      <p:regular r:id="rId18"/>
      <p:bold r:id="rId19"/>
      <p:italic r:id="rId20"/>
      <p:boldItalic r:id="rId21"/>
    </p:embeddedFont>
    <p:embeddedFont>
      <p:font typeface="Dosis"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792"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296778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84eb88a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84eb88a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914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09c81fab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09c81fab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2862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84eb88aa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84eb88aa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2022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0101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7400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4650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0997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5934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80320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5" y="744575"/>
            <a:ext cx="38523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3300"/>
              <a:buNone/>
              <a:defRPr sz="3300" b="1">
                <a:solidFill>
                  <a:schemeClr val="lt1"/>
                </a:solidFill>
              </a:defRPr>
            </a:lvl1pPr>
            <a:lvl2pPr lvl="1" algn="ctr">
              <a:spcBef>
                <a:spcPts val="0"/>
              </a:spcBef>
              <a:spcAft>
                <a:spcPts val="0"/>
              </a:spcAft>
              <a:buClr>
                <a:schemeClr val="lt1"/>
              </a:buClr>
              <a:buSzPts val="3300"/>
              <a:buNone/>
              <a:defRPr sz="3300" b="1">
                <a:solidFill>
                  <a:schemeClr val="lt1"/>
                </a:solidFill>
              </a:defRPr>
            </a:lvl2pPr>
            <a:lvl3pPr lvl="2" algn="ctr">
              <a:spcBef>
                <a:spcPts val="0"/>
              </a:spcBef>
              <a:spcAft>
                <a:spcPts val="0"/>
              </a:spcAft>
              <a:buClr>
                <a:schemeClr val="lt1"/>
              </a:buClr>
              <a:buSzPts val="3300"/>
              <a:buNone/>
              <a:defRPr sz="3300" b="1">
                <a:solidFill>
                  <a:schemeClr val="lt1"/>
                </a:solidFill>
              </a:defRPr>
            </a:lvl3pPr>
            <a:lvl4pPr lvl="3" algn="ctr">
              <a:spcBef>
                <a:spcPts val="0"/>
              </a:spcBef>
              <a:spcAft>
                <a:spcPts val="0"/>
              </a:spcAft>
              <a:buClr>
                <a:schemeClr val="lt1"/>
              </a:buClr>
              <a:buSzPts val="3300"/>
              <a:buNone/>
              <a:defRPr sz="3300" b="1">
                <a:solidFill>
                  <a:schemeClr val="lt1"/>
                </a:solidFill>
              </a:defRPr>
            </a:lvl4pPr>
            <a:lvl5pPr lvl="4" algn="ctr">
              <a:spcBef>
                <a:spcPts val="0"/>
              </a:spcBef>
              <a:spcAft>
                <a:spcPts val="0"/>
              </a:spcAft>
              <a:buClr>
                <a:schemeClr val="lt1"/>
              </a:buClr>
              <a:buSzPts val="3300"/>
              <a:buNone/>
              <a:defRPr sz="3300" b="1">
                <a:solidFill>
                  <a:schemeClr val="lt1"/>
                </a:solidFill>
              </a:defRPr>
            </a:lvl5pPr>
            <a:lvl6pPr lvl="5" algn="ctr">
              <a:spcBef>
                <a:spcPts val="0"/>
              </a:spcBef>
              <a:spcAft>
                <a:spcPts val="0"/>
              </a:spcAft>
              <a:buClr>
                <a:schemeClr val="lt1"/>
              </a:buClr>
              <a:buSzPts val="3300"/>
              <a:buNone/>
              <a:defRPr sz="3300" b="1">
                <a:solidFill>
                  <a:schemeClr val="lt1"/>
                </a:solidFill>
              </a:defRPr>
            </a:lvl6pPr>
            <a:lvl7pPr lvl="6" algn="ctr">
              <a:spcBef>
                <a:spcPts val="0"/>
              </a:spcBef>
              <a:spcAft>
                <a:spcPts val="0"/>
              </a:spcAft>
              <a:buClr>
                <a:schemeClr val="lt1"/>
              </a:buClr>
              <a:buSzPts val="3300"/>
              <a:buNone/>
              <a:defRPr sz="3300" b="1">
                <a:solidFill>
                  <a:schemeClr val="lt1"/>
                </a:solidFill>
              </a:defRPr>
            </a:lvl7pPr>
            <a:lvl8pPr lvl="7" algn="ctr">
              <a:spcBef>
                <a:spcPts val="0"/>
              </a:spcBef>
              <a:spcAft>
                <a:spcPts val="0"/>
              </a:spcAft>
              <a:buClr>
                <a:schemeClr val="lt1"/>
              </a:buClr>
              <a:buSzPts val="3300"/>
              <a:buNone/>
              <a:defRPr sz="3300" b="1">
                <a:solidFill>
                  <a:schemeClr val="lt1"/>
                </a:solidFill>
              </a:defRPr>
            </a:lvl8pPr>
            <a:lvl9pPr lvl="8" algn="ctr">
              <a:spcBef>
                <a:spcPts val="0"/>
              </a:spcBef>
              <a:spcAft>
                <a:spcPts val="0"/>
              </a:spcAft>
              <a:buClr>
                <a:schemeClr val="lt1"/>
              </a:buClr>
              <a:buSzPts val="3300"/>
              <a:buNone/>
              <a:defRPr sz="3300" b="1">
                <a:solidFill>
                  <a:schemeClr val="lt1"/>
                </a:solidFill>
              </a:defRPr>
            </a:lvl9pPr>
          </a:lstStyle>
          <a:p>
            <a:endParaRPr/>
          </a:p>
        </p:txBody>
      </p:sp>
      <p:sp>
        <p:nvSpPr>
          <p:cNvPr id="11" name="Google Shape;11;p2"/>
          <p:cNvSpPr txBox="1">
            <a:spLocks noGrp="1"/>
          </p:cNvSpPr>
          <p:nvPr>
            <p:ph type="subTitle" idx="1"/>
          </p:nvPr>
        </p:nvSpPr>
        <p:spPr>
          <a:xfrm>
            <a:off x="4980000" y="2834125"/>
            <a:ext cx="3852300" cy="1713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200"/>
              <a:buNone/>
              <a:defRPr sz="1200">
                <a:solidFill>
                  <a:schemeClr val="dk1"/>
                </a:solidFill>
              </a:defRPr>
            </a:lvl2pPr>
            <a:lvl3pPr lvl="2" algn="ctr">
              <a:lnSpc>
                <a:spcPct val="100000"/>
              </a:lnSpc>
              <a:spcBef>
                <a:spcPts val="0"/>
              </a:spcBef>
              <a:spcAft>
                <a:spcPts val="0"/>
              </a:spcAft>
              <a:buClr>
                <a:schemeClr val="dk1"/>
              </a:buClr>
              <a:buSzPts val="1200"/>
              <a:buNone/>
              <a:defRPr sz="1200">
                <a:solidFill>
                  <a:schemeClr val="dk1"/>
                </a:solidFill>
              </a:defRPr>
            </a:lvl3pPr>
            <a:lvl4pPr lvl="3" algn="ctr">
              <a:lnSpc>
                <a:spcPct val="100000"/>
              </a:lnSpc>
              <a:spcBef>
                <a:spcPts val="0"/>
              </a:spcBef>
              <a:spcAft>
                <a:spcPts val="0"/>
              </a:spcAft>
              <a:buClr>
                <a:schemeClr val="dk1"/>
              </a:buClr>
              <a:buSzPts val="1200"/>
              <a:buNone/>
              <a:defRPr sz="1200">
                <a:solidFill>
                  <a:schemeClr val="dk1"/>
                </a:solidFill>
              </a:defRPr>
            </a:lvl4pPr>
            <a:lvl5pPr lvl="4" algn="ctr">
              <a:lnSpc>
                <a:spcPct val="100000"/>
              </a:lnSpc>
              <a:spcBef>
                <a:spcPts val="0"/>
              </a:spcBef>
              <a:spcAft>
                <a:spcPts val="0"/>
              </a:spcAft>
              <a:buClr>
                <a:schemeClr val="dk1"/>
              </a:buClr>
              <a:buSzPts val="1200"/>
              <a:buNone/>
              <a:defRPr sz="1200">
                <a:solidFill>
                  <a:schemeClr val="dk1"/>
                </a:solidFill>
              </a:defRPr>
            </a:lvl5pPr>
            <a:lvl6pPr lvl="5" algn="ctr">
              <a:lnSpc>
                <a:spcPct val="100000"/>
              </a:lnSpc>
              <a:spcBef>
                <a:spcPts val="0"/>
              </a:spcBef>
              <a:spcAft>
                <a:spcPts val="0"/>
              </a:spcAft>
              <a:buClr>
                <a:schemeClr val="dk1"/>
              </a:buClr>
              <a:buSzPts val="1200"/>
              <a:buNone/>
              <a:defRPr sz="1200">
                <a:solidFill>
                  <a:schemeClr val="dk1"/>
                </a:solidFill>
              </a:defRPr>
            </a:lvl6pPr>
            <a:lvl7pPr lvl="6" algn="ctr">
              <a:lnSpc>
                <a:spcPct val="100000"/>
              </a:lnSpc>
              <a:spcBef>
                <a:spcPts val="0"/>
              </a:spcBef>
              <a:spcAft>
                <a:spcPts val="0"/>
              </a:spcAft>
              <a:buClr>
                <a:schemeClr val="dk1"/>
              </a:buClr>
              <a:buSzPts val="1200"/>
              <a:buNone/>
              <a:defRPr sz="1200">
                <a:solidFill>
                  <a:schemeClr val="dk1"/>
                </a:solidFill>
              </a:defRPr>
            </a:lvl7pPr>
            <a:lvl8pPr lvl="7" algn="ctr">
              <a:lnSpc>
                <a:spcPct val="100000"/>
              </a:lnSpc>
              <a:spcBef>
                <a:spcPts val="0"/>
              </a:spcBef>
              <a:spcAft>
                <a:spcPts val="0"/>
              </a:spcAft>
              <a:buClr>
                <a:schemeClr val="dk1"/>
              </a:buClr>
              <a:buSzPts val="1200"/>
              <a:buNone/>
              <a:defRPr sz="1200">
                <a:solidFill>
                  <a:schemeClr val="dk1"/>
                </a:solidFill>
              </a:defRPr>
            </a:lvl8pPr>
            <a:lvl9pPr lvl="8" algn="ctr">
              <a:lnSpc>
                <a:spcPct val="100000"/>
              </a:lnSpc>
              <a:spcBef>
                <a:spcPts val="0"/>
              </a:spcBef>
              <a:spcAft>
                <a:spcPts val="0"/>
              </a:spcAft>
              <a:buClr>
                <a:schemeClr val="dk1"/>
              </a:buClr>
              <a:buSzPts val="1200"/>
              <a:buNone/>
              <a:defRPr sz="1200">
                <a:solidFill>
                  <a:schemeClr val="dk1"/>
                </a:solidFill>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12175"/>
            <a:ext cx="7632300" cy="572700"/>
          </a:xfrm>
          <a:prstGeom prst="rect">
            <a:avLst/>
          </a:prstGeom>
        </p:spPr>
        <p:txBody>
          <a:bodyPr spcFirstLastPara="1" wrap="square" lIns="91425" tIns="91425" rIns="91425" bIns="91425" anchor="t" anchorCtr="0">
            <a:normAutofit/>
          </a:bodyPr>
          <a:lstStyle>
            <a:lvl1pPr lvl="0" algn="ctr">
              <a:spcBef>
                <a:spcPts val="0"/>
              </a:spcBef>
              <a:spcAft>
                <a:spcPts val="0"/>
              </a:spcAft>
              <a:buClr>
                <a:schemeClr val="lt1"/>
              </a:buClr>
              <a:buSzPts val="2200"/>
              <a:buNone/>
              <a:defRPr sz="2200">
                <a:solidFill>
                  <a:schemeClr val="lt1"/>
                </a:solidFill>
              </a:defRPr>
            </a:lvl1pPr>
            <a:lvl2pPr lvl="1" algn="ctr">
              <a:spcBef>
                <a:spcPts val="0"/>
              </a:spcBef>
              <a:spcAft>
                <a:spcPts val="0"/>
              </a:spcAft>
              <a:buClr>
                <a:schemeClr val="lt1"/>
              </a:buClr>
              <a:buSzPts val="2200"/>
              <a:buNone/>
              <a:defRPr sz="2200">
                <a:solidFill>
                  <a:schemeClr val="lt1"/>
                </a:solidFill>
              </a:defRPr>
            </a:lvl2pPr>
            <a:lvl3pPr lvl="2" algn="ctr">
              <a:spcBef>
                <a:spcPts val="0"/>
              </a:spcBef>
              <a:spcAft>
                <a:spcPts val="0"/>
              </a:spcAft>
              <a:buClr>
                <a:schemeClr val="lt1"/>
              </a:buClr>
              <a:buSzPts val="2200"/>
              <a:buNone/>
              <a:defRPr sz="2200">
                <a:solidFill>
                  <a:schemeClr val="lt1"/>
                </a:solidFill>
              </a:defRPr>
            </a:lvl3pPr>
            <a:lvl4pPr lvl="3" algn="ctr">
              <a:spcBef>
                <a:spcPts val="0"/>
              </a:spcBef>
              <a:spcAft>
                <a:spcPts val="0"/>
              </a:spcAft>
              <a:buClr>
                <a:schemeClr val="lt1"/>
              </a:buClr>
              <a:buSzPts val="2200"/>
              <a:buNone/>
              <a:defRPr sz="2200">
                <a:solidFill>
                  <a:schemeClr val="lt1"/>
                </a:solidFill>
              </a:defRPr>
            </a:lvl4pPr>
            <a:lvl5pPr lvl="4" algn="ctr">
              <a:spcBef>
                <a:spcPts val="0"/>
              </a:spcBef>
              <a:spcAft>
                <a:spcPts val="0"/>
              </a:spcAft>
              <a:buClr>
                <a:schemeClr val="lt1"/>
              </a:buClr>
              <a:buSzPts val="2200"/>
              <a:buNone/>
              <a:defRPr sz="2200">
                <a:solidFill>
                  <a:schemeClr val="lt1"/>
                </a:solidFill>
              </a:defRPr>
            </a:lvl5pPr>
            <a:lvl6pPr lvl="5" algn="ctr">
              <a:spcBef>
                <a:spcPts val="0"/>
              </a:spcBef>
              <a:spcAft>
                <a:spcPts val="0"/>
              </a:spcAft>
              <a:buClr>
                <a:schemeClr val="lt1"/>
              </a:buClr>
              <a:buSzPts val="2200"/>
              <a:buNone/>
              <a:defRPr sz="2200">
                <a:solidFill>
                  <a:schemeClr val="lt1"/>
                </a:solidFill>
              </a:defRPr>
            </a:lvl6pPr>
            <a:lvl7pPr lvl="6" algn="ctr">
              <a:spcBef>
                <a:spcPts val="0"/>
              </a:spcBef>
              <a:spcAft>
                <a:spcPts val="0"/>
              </a:spcAft>
              <a:buClr>
                <a:schemeClr val="lt1"/>
              </a:buClr>
              <a:buSzPts val="2200"/>
              <a:buNone/>
              <a:defRPr sz="2200">
                <a:solidFill>
                  <a:schemeClr val="lt1"/>
                </a:solidFill>
              </a:defRPr>
            </a:lvl7pPr>
            <a:lvl8pPr lvl="7" algn="ctr">
              <a:spcBef>
                <a:spcPts val="0"/>
              </a:spcBef>
              <a:spcAft>
                <a:spcPts val="0"/>
              </a:spcAft>
              <a:buClr>
                <a:schemeClr val="lt1"/>
              </a:buClr>
              <a:buSzPts val="2200"/>
              <a:buNone/>
              <a:defRPr sz="2200">
                <a:solidFill>
                  <a:schemeClr val="lt1"/>
                </a:solidFill>
              </a:defRPr>
            </a:lvl8pPr>
            <a:lvl9pPr lvl="8" algn="ctr">
              <a:spcBef>
                <a:spcPts val="0"/>
              </a:spcBef>
              <a:spcAft>
                <a:spcPts val="0"/>
              </a:spcAft>
              <a:buClr>
                <a:schemeClr val="lt1"/>
              </a:buClr>
              <a:buSzPts val="2200"/>
              <a:buNone/>
              <a:defRPr sz="2200">
                <a:solidFill>
                  <a:schemeClr val="lt1"/>
                </a:solidFill>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adiherianto84/"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drive/folders/1frw_xxo-Qw2pLlD07eWg8TOsHpaH9fJm?usp=sharing"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colab.research.google.com/drive/1B2xsEvpAAS3l5B1N_J-NZnZGxaebLBkS?usp=sharing"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hyperlink" Target="https://colab.research.google.com/drive/1B2xsEvpAAS3l5B1N_J-NZnZGxaebLBkS?usp=sharin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drive.google.com/drive/folders/1frw_xxo-Qw2pLlD07eWg8TOsHpaH9fJm?usp=sharing"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drive.google.com/drive/folders/1frw_xxo-Qw2pLlD07eWg8TOsHpaH9fJm?usp=sharing"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drive.google.com/drive/folders/1frw_xxo-Qw2pLlD07eWg8TOsHpaH9fJm?usp=sharing"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drive/folders/1frw_xxo-Qw2pLlD07eWg8TOsHpaH9fJm?usp=sharing"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drive.google.com/drive/folders/1frw_xxo-Qw2pLlD07eWg8TOsHpaH9fJm?usp=shari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drive.google.com/drive/folders/1frw_xxo-Qw2pLlD07eWg8TOsHpaH9fJm?usp=sha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0" y="1161800"/>
            <a:ext cx="3736800" cy="20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080" b="1">
                <a:solidFill>
                  <a:schemeClr val="lt1"/>
                </a:solidFill>
              </a:rPr>
              <a:t>Analyzing eCommerce Business Performance with SQL</a:t>
            </a:r>
            <a:endParaRPr sz="3080" b="1">
              <a:solidFill>
                <a:schemeClr val="lt1"/>
              </a:solidFill>
            </a:endParaRPr>
          </a:p>
        </p:txBody>
      </p:sp>
      <p:sp>
        <p:nvSpPr>
          <p:cNvPr id="100" name="Google Shape;100;p25"/>
          <p:cNvSpPr txBox="1"/>
          <p:nvPr/>
        </p:nvSpPr>
        <p:spPr>
          <a:xfrm>
            <a:off x="5959950" y="908900"/>
            <a:ext cx="2872200" cy="9953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Created by: </a:t>
            </a:r>
            <a:endParaRPr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b="1" dirty="0" err="1" smtClean="0">
                <a:latin typeface="Dosis"/>
                <a:ea typeface="Dosis"/>
                <a:cs typeface="Dosis"/>
                <a:sym typeface="Dosis"/>
              </a:rPr>
              <a:t>Adi</a:t>
            </a:r>
            <a:r>
              <a:rPr lang="en-US" sz="1200" b="1" dirty="0" smtClean="0">
                <a:latin typeface="Dosis"/>
                <a:ea typeface="Dosis"/>
                <a:cs typeface="Dosis"/>
                <a:sym typeface="Dosis"/>
              </a:rPr>
              <a:t> </a:t>
            </a:r>
            <a:r>
              <a:rPr lang="en-US" sz="1200" b="1" dirty="0" err="1" smtClean="0">
                <a:latin typeface="Dosis"/>
                <a:ea typeface="Dosis"/>
                <a:cs typeface="Dosis"/>
                <a:sym typeface="Dosis"/>
              </a:rPr>
              <a:t>Herianto</a:t>
            </a:r>
            <a:r>
              <a:rPr lang="en-US" sz="1200" b="1" dirty="0" smtClean="0">
                <a:latin typeface="Dosis"/>
                <a:ea typeface="Dosis"/>
                <a:cs typeface="Dosis"/>
                <a:sym typeface="Dosis"/>
              </a:rPr>
              <a:t> </a:t>
            </a:r>
            <a:r>
              <a:rPr lang="en-US" sz="1200" b="1" dirty="0" err="1" smtClean="0">
                <a:latin typeface="Dosis"/>
                <a:ea typeface="Dosis"/>
                <a:cs typeface="Dosis"/>
                <a:sym typeface="Dosis"/>
              </a:rPr>
              <a:t>Rajagukguk</a:t>
            </a:r>
            <a:endParaRPr sz="1200" b="1" i="0" u="none" strike="noStrike" cap="none" dirty="0">
              <a:solidFill>
                <a:srgbClr val="000000"/>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 sz="1200" dirty="0" smtClean="0">
                <a:latin typeface="Dosis"/>
                <a:ea typeface="Dosis"/>
                <a:cs typeface="Dosis"/>
                <a:sym typeface="Dosis"/>
              </a:rPr>
              <a:t>adiherianto84@gmail.com</a:t>
            </a:r>
            <a:endParaRPr sz="1200" dirty="0">
              <a:latin typeface="Dosis"/>
              <a:ea typeface="Dosis"/>
              <a:cs typeface="Dosis"/>
              <a:sym typeface="Dosis"/>
            </a:endParaRPr>
          </a:p>
          <a:p>
            <a:pPr lvl="0">
              <a:buSzPts val="1100"/>
            </a:pPr>
            <a:r>
              <a:rPr lang="en-US" sz="1200" dirty="0">
                <a:latin typeface="Dosis"/>
                <a:ea typeface="Dosis"/>
                <a:cs typeface="Dosis"/>
                <a:sym typeface="Dosis"/>
                <a:hlinkClick r:id="rId3"/>
              </a:rPr>
              <a:t>https://www.linkedin.com/in/adiherianto84/</a:t>
            </a:r>
            <a:endParaRPr sz="1200" dirty="0">
              <a:latin typeface="Dosis"/>
              <a:ea typeface="Dosis"/>
              <a:cs typeface="Dosis"/>
              <a:sym typeface="Dosis"/>
            </a:endParaRPr>
          </a:p>
        </p:txBody>
      </p:sp>
      <p:pic>
        <p:nvPicPr>
          <p:cNvPr id="101" name="Google Shape;101;p25"/>
          <p:cNvPicPr preferRelativeResize="0"/>
          <p:nvPr/>
        </p:nvPicPr>
        <p:blipFill rotWithShape="1">
          <a:blip r:embed="rId4">
            <a:alphaModFix/>
          </a:blip>
          <a:srcRect/>
          <a:stretch/>
        </p:blipFill>
        <p:spPr>
          <a:xfrm>
            <a:off x="4665150" y="685600"/>
            <a:ext cx="1218600" cy="1218600"/>
          </a:xfrm>
          <a:prstGeom prst="roundRect">
            <a:avLst>
              <a:gd name="adj" fmla="val 50000"/>
            </a:avLst>
          </a:prstGeom>
          <a:noFill/>
          <a:ln w="9525" cap="flat" cmpd="sng">
            <a:solidFill>
              <a:schemeClr val="dk1"/>
            </a:solidFill>
            <a:prstDash val="solid"/>
            <a:round/>
            <a:headEnd type="none" w="sm" len="sm"/>
            <a:tailEnd type="none" w="sm" len="sm"/>
          </a:ln>
        </p:spPr>
      </p:pic>
      <p:sp>
        <p:nvSpPr>
          <p:cNvPr id="102" name="Google Shape;102;p25"/>
          <p:cNvSpPr txBox="1">
            <a:spLocks noGrp="1"/>
          </p:cNvSpPr>
          <p:nvPr>
            <p:ph type="subTitle" idx="1"/>
          </p:nvPr>
        </p:nvSpPr>
        <p:spPr>
          <a:xfrm>
            <a:off x="4665150" y="2202425"/>
            <a:ext cx="4167000" cy="2298000"/>
          </a:xfrm>
          <a:prstGeom prst="rect">
            <a:avLst/>
          </a:prstGeom>
        </p:spPr>
        <p:txBody>
          <a:bodyPr spcFirstLastPara="1" wrap="square" lIns="91425" tIns="91425" rIns="91425" bIns="91425" anchor="t" anchorCtr="0">
            <a:noAutofit/>
          </a:bodyPr>
          <a:lstStyle/>
          <a:p>
            <a:pPr marL="0" lvl="0" indent="0" algn="just">
              <a:lnSpc>
                <a:spcPct val="95000"/>
              </a:lnSpc>
              <a:spcAft>
                <a:spcPts val="1200"/>
              </a:spcAft>
              <a:buSzPts val="1018"/>
            </a:pPr>
            <a:r>
              <a:rPr lang="en" sz="1217" dirty="0" smtClean="0">
                <a:solidFill>
                  <a:schemeClr val="dk1"/>
                </a:solidFill>
                <a:latin typeface="Nunito"/>
                <a:ea typeface="Nunito"/>
                <a:cs typeface="Nunito"/>
                <a:sym typeface="Nunito"/>
              </a:rPr>
              <a:t>“</a:t>
            </a:r>
            <a:r>
              <a:rPr lang="en-US" sz="1217" b="1" dirty="0">
                <a:latin typeface="Nunito"/>
                <a:ea typeface="Nunito"/>
                <a:cs typeface="Nunito"/>
                <a:sym typeface="Nunito"/>
              </a:rPr>
              <a:t>Talented Junior Research and Development with engineering background who is highly interested in data analysis and data communication. Had 1.5+ years of experience in research, a dedicated professional with an aptitude for innovation, creative problem-solving, and analytical </a:t>
            </a:r>
            <a:r>
              <a:rPr lang="en-US" sz="1217" b="1" dirty="0" smtClean="0">
                <a:latin typeface="Nunito"/>
                <a:ea typeface="Nunito"/>
                <a:cs typeface="Nunito"/>
                <a:sym typeface="Nunito"/>
              </a:rPr>
              <a:t>thinking. </a:t>
            </a:r>
            <a:r>
              <a:rPr lang="en-US" sz="1217" b="1" dirty="0">
                <a:latin typeface="Nunito"/>
                <a:ea typeface="Nunito"/>
                <a:cs typeface="Nunito"/>
                <a:sym typeface="Nunito"/>
              </a:rPr>
              <a:t>Highly determined to improve my technical skills as a data scientist and have finished the full stack data science program at </a:t>
            </a:r>
            <a:r>
              <a:rPr lang="en-US" sz="1217" b="1" dirty="0" err="1">
                <a:latin typeface="Nunito"/>
                <a:ea typeface="Nunito"/>
                <a:cs typeface="Nunito"/>
                <a:sym typeface="Nunito"/>
              </a:rPr>
              <a:t>Rakamin</a:t>
            </a:r>
            <a:r>
              <a:rPr lang="en-US" sz="1217" b="1" dirty="0">
                <a:latin typeface="Nunito"/>
                <a:ea typeface="Nunito"/>
                <a:cs typeface="Nunito"/>
                <a:sym typeface="Nunito"/>
              </a:rPr>
              <a:t> Academy with excellent grade.</a:t>
            </a:r>
            <a:r>
              <a:rPr lang="en" sz="1217" dirty="0" smtClean="0">
                <a:solidFill>
                  <a:schemeClr val="dk1"/>
                </a:solidFill>
                <a:latin typeface="Nunito"/>
                <a:ea typeface="Nunito"/>
                <a:cs typeface="Nunito"/>
                <a:sym typeface="Nunito"/>
              </a:rPr>
              <a:t>”</a:t>
            </a:r>
            <a:endParaRPr sz="2790" dirty="0"/>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65150" y="682279"/>
            <a:ext cx="1221921" cy="122192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312712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57300"/>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dirty="0">
                <a:latin typeface="Roboto"/>
                <a:ea typeface="Roboto"/>
                <a:cs typeface="Roboto"/>
                <a:sym typeface="Roboto"/>
              </a:rPr>
              <a:t>Impact Analysis of Lead Time on Hotel Bookings Cancellation Rate</a:t>
            </a:r>
            <a:endParaRPr sz="1798" dirty="0">
              <a:solidFill>
                <a:schemeClr val="lt1"/>
              </a:solidFill>
              <a:latin typeface="Roboto"/>
              <a:ea typeface="Roboto"/>
              <a:cs typeface="Roboto"/>
              <a:sym typeface="Roboto"/>
            </a:endParaRPr>
          </a:p>
        </p:txBody>
      </p:sp>
      <p:sp>
        <p:nvSpPr>
          <p:cNvPr id="4" name="Rectangle 3"/>
          <p:cNvSpPr/>
          <p:nvPr/>
        </p:nvSpPr>
        <p:spPr>
          <a:xfrm>
            <a:off x="217716" y="746272"/>
            <a:ext cx="8806542" cy="3970318"/>
          </a:xfrm>
          <a:prstGeom prst="rect">
            <a:avLst/>
          </a:prstGeom>
        </p:spPr>
        <p:txBody>
          <a:bodyPr wrap="square">
            <a:spAutoFit/>
          </a:bodyPr>
          <a:lstStyle/>
          <a:p>
            <a:pPr algn="just"/>
            <a:r>
              <a:rPr lang="en-US" dirty="0" err="1"/>
              <a:t>Tujuan</a:t>
            </a:r>
            <a:r>
              <a:rPr lang="en-US" dirty="0"/>
              <a:t> </a:t>
            </a:r>
            <a:r>
              <a:rPr lang="en-US" dirty="0" err="1"/>
              <a:t>dari</a:t>
            </a:r>
            <a:r>
              <a:rPr lang="en-US" dirty="0"/>
              <a:t> </a:t>
            </a:r>
            <a:r>
              <a:rPr lang="en-US" dirty="0" err="1"/>
              <a:t>analisis</a:t>
            </a:r>
            <a:r>
              <a:rPr lang="en-US" dirty="0"/>
              <a:t> </a:t>
            </a:r>
            <a:r>
              <a:rPr lang="en-US" dirty="0" err="1"/>
              <a:t>ini</a:t>
            </a:r>
            <a:r>
              <a:rPr lang="en-US" dirty="0"/>
              <a:t> </a:t>
            </a:r>
            <a:r>
              <a:rPr lang="en-US" dirty="0" err="1"/>
              <a:t>adalah</a:t>
            </a:r>
            <a:r>
              <a:rPr lang="en-US" dirty="0"/>
              <a:t> </a:t>
            </a:r>
            <a:r>
              <a:rPr lang="en-US" dirty="0" err="1"/>
              <a:t>untuk</a:t>
            </a:r>
            <a:r>
              <a:rPr lang="en-US" dirty="0"/>
              <a:t> </a:t>
            </a:r>
            <a:r>
              <a:rPr lang="en-US" dirty="0" err="1"/>
              <a:t>melihat</a:t>
            </a:r>
            <a:r>
              <a:rPr lang="en-US" dirty="0"/>
              <a:t> trend </a:t>
            </a:r>
            <a:r>
              <a:rPr lang="en-US" dirty="0" err="1"/>
              <a:t>antara</a:t>
            </a:r>
            <a:r>
              <a:rPr lang="en-US" dirty="0"/>
              <a:t> </a:t>
            </a:r>
            <a:r>
              <a:rPr lang="en-US" dirty="0" err="1"/>
              <a:t>waktu</a:t>
            </a:r>
            <a:r>
              <a:rPr lang="en-US" dirty="0"/>
              <a:t> </a:t>
            </a:r>
            <a:r>
              <a:rPr lang="en-US" dirty="0" err="1"/>
              <a:t>tunggu</a:t>
            </a:r>
            <a:r>
              <a:rPr lang="en-US" dirty="0"/>
              <a:t> (</a:t>
            </a:r>
            <a:r>
              <a:rPr lang="en-US" dirty="0" err="1"/>
              <a:t>jarak</a:t>
            </a:r>
            <a:r>
              <a:rPr lang="en-US" dirty="0"/>
              <a:t> </a:t>
            </a:r>
            <a:r>
              <a:rPr lang="en-US" dirty="0" err="1"/>
              <a:t>waktu</a:t>
            </a:r>
            <a:r>
              <a:rPr lang="en-US" dirty="0"/>
              <a:t> </a:t>
            </a:r>
            <a:r>
              <a:rPr lang="en-US" dirty="0" err="1"/>
              <a:t>pemesanan</a:t>
            </a:r>
            <a:r>
              <a:rPr lang="en-US" dirty="0"/>
              <a:t> hotel </a:t>
            </a:r>
            <a:r>
              <a:rPr lang="en-US" dirty="0" err="1"/>
              <a:t>hingga</a:t>
            </a:r>
            <a:r>
              <a:rPr lang="en-US" dirty="0"/>
              <a:t> </a:t>
            </a:r>
            <a:r>
              <a:rPr lang="en-US" dirty="0" err="1"/>
              <a:t>waktu</a:t>
            </a:r>
            <a:r>
              <a:rPr lang="en-US" dirty="0"/>
              <a:t> </a:t>
            </a:r>
            <a:r>
              <a:rPr lang="en-US" dirty="0" err="1"/>
              <a:t>kedatangan</a:t>
            </a:r>
            <a:r>
              <a:rPr lang="en-US" dirty="0"/>
              <a:t>) </a:t>
            </a:r>
            <a:r>
              <a:rPr lang="en-US" dirty="0" err="1"/>
              <a:t>dan</a:t>
            </a:r>
            <a:r>
              <a:rPr lang="en-US" dirty="0"/>
              <a:t> </a:t>
            </a:r>
            <a:r>
              <a:rPr lang="en-US" dirty="0" err="1"/>
              <a:t>tingkat</a:t>
            </a:r>
            <a:r>
              <a:rPr lang="en-US" dirty="0"/>
              <a:t> </a:t>
            </a:r>
            <a:r>
              <a:rPr lang="en-US" dirty="0" err="1"/>
              <a:t>pembatalan</a:t>
            </a:r>
            <a:r>
              <a:rPr lang="en-US" dirty="0"/>
              <a:t> </a:t>
            </a:r>
            <a:r>
              <a:rPr lang="en-US" dirty="0" err="1"/>
              <a:t>pemesanan</a:t>
            </a:r>
            <a:r>
              <a:rPr lang="en-US" dirty="0"/>
              <a:t> hotel.</a:t>
            </a:r>
          </a:p>
          <a:p>
            <a:pPr marL="285750" indent="-285750" algn="just">
              <a:buFont typeface="Arial" panose="020B0604020202020204" pitchFamily="34" charset="0"/>
              <a:buChar char="•"/>
            </a:pPr>
            <a:r>
              <a:rPr lang="en-US" dirty="0" smtClean="0"/>
              <a:t>Tingkat </a:t>
            </a:r>
            <a:r>
              <a:rPr lang="en-US" dirty="0" err="1"/>
              <a:t>pembatalan</a:t>
            </a:r>
            <a:r>
              <a:rPr lang="en-US" dirty="0"/>
              <a:t> </a:t>
            </a:r>
            <a:r>
              <a:rPr lang="en-US" dirty="0" err="1"/>
              <a:t>pemesanan</a:t>
            </a:r>
            <a:r>
              <a:rPr lang="en-US" dirty="0"/>
              <a:t> paling </a:t>
            </a:r>
            <a:r>
              <a:rPr lang="en-US" dirty="0" err="1"/>
              <a:t>rendah</a:t>
            </a:r>
            <a:r>
              <a:rPr lang="en-US" dirty="0"/>
              <a:t> </a:t>
            </a:r>
            <a:r>
              <a:rPr lang="en-US" dirty="0" err="1"/>
              <a:t>ada</a:t>
            </a:r>
            <a:r>
              <a:rPr lang="en-US" dirty="0"/>
              <a:t> </a:t>
            </a:r>
            <a:r>
              <a:rPr lang="en-US" dirty="0" err="1"/>
              <a:t>pada</a:t>
            </a:r>
            <a:r>
              <a:rPr lang="en-US" dirty="0"/>
              <a:t> </a:t>
            </a:r>
            <a:r>
              <a:rPr lang="en-US" dirty="0" err="1"/>
              <a:t>pemesanan</a:t>
            </a:r>
            <a:r>
              <a:rPr lang="en-US" dirty="0"/>
              <a:t> yang </a:t>
            </a:r>
            <a:r>
              <a:rPr lang="en-US" dirty="0" err="1"/>
              <a:t>memiliki</a:t>
            </a:r>
            <a:r>
              <a:rPr lang="en-US" dirty="0"/>
              <a:t> </a:t>
            </a:r>
            <a:r>
              <a:rPr lang="en-US" dirty="0" err="1"/>
              <a:t>waktu</a:t>
            </a:r>
            <a:r>
              <a:rPr lang="en-US" dirty="0"/>
              <a:t> </a:t>
            </a:r>
            <a:r>
              <a:rPr lang="en-US" dirty="0" err="1"/>
              <a:t>tunggu</a:t>
            </a:r>
            <a:r>
              <a:rPr lang="en-US" dirty="0"/>
              <a:t> </a:t>
            </a:r>
            <a:r>
              <a:rPr lang="en-US" dirty="0" err="1"/>
              <a:t>kurang</a:t>
            </a:r>
            <a:r>
              <a:rPr lang="en-US" dirty="0"/>
              <a:t> </a:t>
            </a:r>
            <a:r>
              <a:rPr lang="en-US" dirty="0" err="1"/>
              <a:t>dari</a:t>
            </a:r>
            <a:r>
              <a:rPr lang="en-US" dirty="0"/>
              <a:t> 30 </a:t>
            </a:r>
            <a:r>
              <a:rPr lang="en-US" dirty="0" err="1"/>
              <a:t>hari</a:t>
            </a:r>
            <a:r>
              <a:rPr lang="en-US" dirty="0"/>
              <a:t> </a:t>
            </a:r>
            <a:r>
              <a:rPr lang="en-US" dirty="0" err="1"/>
              <a:t>dan</a:t>
            </a:r>
            <a:r>
              <a:rPr lang="en-US" dirty="0"/>
              <a:t> </a:t>
            </a:r>
            <a:r>
              <a:rPr lang="en-US" dirty="0" err="1"/>
              <a:t>terjadi</a:t>
            </a:r>
            <a:r>
              <a:rPr lang="en-US" dirty="0"/>
              <a:t> </a:t>
            </a:r>
            <a:r>
              <a:rPr lang="en-US" dirty="0" err="1"/>
              <a:t>pada</a:t>
            </a:r>
            <a:r>
              <a:rPr lang="en-US" dirty="0"/>
              <a:t> </a:t>
            </a:r>
            <a:r>
              <a:rPr lang="en-US" dirty="0" err="1"/>
              <a:t>kedua</a:t>
            </a:r>
            <a:r>
              <a:rPr lang="en-US" dirty="0"/>
              <a:t> </a:t>
            </a:r>
            <a:r>
              <a:rPr lang="en-US" dirty="0" err="1"/>
              <a:t>jenis</a:t>
            </a:r>
            <a:r>
              <a:rPr lang="en-US" dirty="0"/>
              <a:t> hotel. Customer </a:t>
            </a:r>
            <a:r>
              <a:rPr lang="en-US" dirty="0" err="1"/>
              <a:t>cenderung</a:t>
            </a:r>
            <a:r>
              <a:rPr lang="en-US" dirty="0"/>
              <a:t> </a:t>
            </a:r>
            <a:r>
              <a:rPr lang="en-US" dirty="0" err="1"/>
              <a:t>mematangkan</a:t>
            </a:r>
            <a:r>
              <a:rPr lang="en-US" dirty="0"/>
              <a:t> </a:t>
            </a:r>
            <a:r>
              <a:rPr lang="en-US" dirty="0" err="1"/>
              <a:t>rencana</a:t>
            </a:r>
            <a:r>
              <a:rPr lang="en-US" dirty="0"/>
              <a:t> </a:t>
            </a:r>
            <a:r>
              <a:rPr lang="en-US" dirty="0" err="1"/>
              <a:t>perjalanan</a:t>
            </a:r>
            <a:r>
              <a:rPr lang="en-US" dirty="0"/>
              <a:t> </a:t>
            </a:r>
            <a:r>
              <a:rPr lang="en-US" dirty="0" err="1"/>
              <a:t>dan</a:t>
            </a:r>
            <a:r>
              <a:rPr lang="en-US" dirty="0"/>
              <a:t> </a:t>
            </a:r>
            <a:r>
              <a:rPr lang="en-US" dirty="0" err="1"/>
              <a:t>hampir</a:t>
            </a:r>
            <a:r>
              <a:rPr lang="en-US" dirty="0"/>
              <a:t> </a:t>
            </a:r>
            <a:r>
              <a:rPr lang="en-US" dirty="0" err="1"/>
              <a:t>tidak</a:t>
            </a:r>
            <a:r>
              <a:rPr lang="en-US" dirty="0"/>
              <a:t> </a:t>
            </a:r>
            <a:r>
              <a:rPr lang="en-US" dirty="0" err="1"/>
              <a:t>punya</a:t>
            </a:r>
            <a:r>
              <a:rPr lang="en-US" dirty="0"/>
              <a:t> </a:t>
            </a:r>
            <a:r>
              <a:rPr lang="en-US" dirty="0" err="1"/>
              <a:t>pikiran</a:t>
            </a:r>
            <a:r>
              <a:rPr lang="en-US" dirty="0"/>
              <a:t> </a:t>
            </a:r>
            <a:r>
              <a:rPr lang="en-US" dirty="0" err="1"/>
              <a:t>lagi</a:t>
            </a:r>
            <a:r>
              <a:rPr lang="en-US" dirty="0"/>
              <a:t> </a:t>
            </a:r>
            <a:r>
              <a:rPr lang="en-US" dirty="0" err="1"/>
              <a:t>untuk</a:t>
            </a:r>
            <a:r>
              <a:rPr lang="en-US" dirty="0"/>
              <a:t> </a:t>
            </a:r>
            <a:r>
              <a:rPr lang="en-US" dirty="0" err="1"/>
              <a:t>mengubah</a:t>
            </a:r>
            <a:r>
              <a:rPr lang="en-US" dirty="0"/>
              <a:t> </a:t>
            </a:r>
            <a:r>
              <a:rPr lang="en-US" dirty="0" err="1"/>
              <a:t>rencana</a:t>
            </a:r>
            <a:r>
              <a:rPr lang="en-US" dirty="0"/>
              <a:t> </a:t>
            </a:r>
            <a:r>
              <a:rPr lang="en-US" dirty="0" err="1"/>
              <a:t>perjalanan</a:t>
            </a:r>
            <a:r>
              <a:rPr lang="en-US" dirty="0"/>
              <a:t>.</a:t>
            </a:r>
          </a:p>
          <a:p>
            <a:pPr marL="285750" indent="-285750" algn="just">
              <a:buFont typeface="Arial" panose="020B0604020202020204" pitchFamily="34" charset="0"/>
              <a:buChar char="•"/>
            </a:pPr>
            <a:r>
              <a:rPr lang="en-US" dirty="0" smtClean="0"/>
              <a:t>Lead </a:t>
            </a:r>
            <a:r>
              <a:rPr lang="en-US" dirty="0"/>
              <a:t>time 450-480 </a:t>
            </a:r>
            <a:r>
              <a:rPr lang="en-US" dirty="0" err="1"/>
              <a:t>adalah</a:t>
            </a:r>
            <a:r>
              <a:rPr lang="en-US" dirty="0"/>
              <a:t> cancelation rate yang paling </a:t>
            </a:r>
            <a:r>
              <a:rPr lang="en-US" dirty="0" err="1"/>
              <a:t>tinggi</a:t>
            </a:r>
            <a:r>
              <a:rPr lang="en-US" dirty="0"/>
              <a:t> </a:t>
            </a:r>
            <a:r>
              <a:rPr lang="en-US" dirty="0" err="1"/>
              <a:t>dari</a:t>
            </a:r>
            <a:r>
              <a:rPr lang="en-US" dirty="0"/>
              <a:t> lead time </a:t>
            </a:r>
            <a:r>
              <a:rPr lang="en-US" dirty="0" err="1"/>
              <a:t>lainnya</a:t>
            </a:r>
            <a:r>
              <a:rPr lang="en-US" dirty="0"/>
              <a:t> </a:t>
            </a:r>
            <a:r>
              <a:rPr lang="en-US" dirty="0" err="1"/>
              <a:t>untuk</a:t>
            </a:r>
            <a:r>
              <a:rPr lang="en-US" dirty="0"/>
              <a:t> </a:t>
            </a:r>
            <a:r>
              <a:rPr lang="en-US" dirty="0" err="1"/>
              <a:t>tipe</a:t>
            </a:r>
            <a:r>
              <a:rPr lang="en-US" dirty="0"/>
              <a:t> hotel resort. </a:t>
            </a:r>
            <a:r>
              <a:rPr lang="en-US" dirty="0" err="1"/>
              <a:t>hal</a:t>
            </a:r>
            <a:r>
              <a:rPr lang="en-US" dirty="0"/>
              <a:t> </a:t>
            </a:r>
            <a:r>
              <a:rPr lang="en-US" dirty="0" err="1"/>
              <a:t>ini</a:t>
            </a:r>
            <a:r>
              <a:rPr lang="en-US" dirty="0"/>
              <a:t> </a:t>
            </a:r>
            <a:r>
              <a:rPr lang="en-US" dirty="0" err="1"/>
              <a:t>mungkin</a:t>
            </a:r>
            <a:r>
              <a:rPr lang="en-US" dirty="0"/>
              <a:t> </a:t>
            </a:r>
            <a:r>
              <a:rPr lang="en-US" dirty="0" err="1"/>
              <a:t>wajar</a:t>
            </a:r>
            <a:r>
              <a:rPr lang="en-US" dirty="0"/>
              <a:t> </a:t>
            </a:r>
            <a:r>
              <a:rPr lang="en-US" dirty="0" err="1"/>
              <a:t>karena</a:t>
            </a:r>
            <a:r>
              <a:rPr lang="en-US" dirty="0"/>
              <a:t> customer </a:t>
            </a:r>
            <a:r>
              <a:rPr lang="en-US" dirty="0" err="1"/>
              <a:t>masih</a:t>
            </a:r>
            <a:r>
              <a:rPr lang="en-US" dirty="0"/>
              <a:t> </a:t>
            </a:r>
            <a:r>
              <a:rPr lang="en-US" dirty="0" err="1"/>
              <a:t>punya</a:t>
            </a:r>
            <a:r>
              <a:rPr lang="en-US" dirty="0"/>
              <a:t> </a:t>
            </a:r>
            <a:r>
              <a:rPr lang="en-US" dirty="0" err="1"/>
              <a:t>banyak</a:t>
            </a:r>
            <a:r>
              <a:rPr lang="en-US" dirty="0"/>
              <a:t> </a:t>
            </a:r>
            <a:r>
              <a:rPr lang="en-US" dirty="0" err="1"/>
              <a:t>waktu</a:t>
            </a:r>
            <a:r>
              <a:rPr lang="en-US" dirty="0"/>
              <a:t> </a:t>
            </a:r>
            <a:r>
              <a:rPr lang="en-US" dirty="0" err="1"/>
              <a:t>untuk</a:t>
            </a:r>
            <a:r>
              <a:rPr lang="en-US" dirty="0"/>
              <a:t> </a:t>
            </a:r>
            <a:r>
              <a:rPr lang="en-US" dirty="0" err="1"/>
              <a:t>mengubah</a:t>
            </a:r>
            <a:r>
              <a:rPr lang="en-US" dirty="0"/>
              <a:t> </a:t>
            </a:r>
            <a:r>
              <a:rPr lang="en-US" dirty="0" err="1"/>
              <a:t>rencana</a:t>
            </a:r>
            <a:r>
              <a:rPr lang="en-US" dirty="0"/>
              <a:t> </a:t>
            </a:r>
            <a:r>
              <a:rPr lang="en-US" dirty="0" err="1"/>
              <a:t>perjalanan</a:t>
            </a:r>
            <a:r>
              <a:rPr lang="en-US" dirty="0"/>
              <a:t>. </a:t>
            </a:r>
            <a:r>
              <a:rPr lang="en-US" dirty="0" err="1"/>
              <a:t>akan</a:t>
            </a:r>
            <a:r>
              <a:rPr lang="en-US" dirty="0"/>
              <a:t> </a:t>
            </a:r>
            <a:r>
              <a:rPr lang="en-US" dirty="0" err="1"/>
              <a:t>tetapi</a:t>
            </a:r>
            <a:r>
              <a:rPr lang="en-US" dirty="0"/>
              <a:t> </a:t>
            </a:r>
            <a:r>
              <a:rPr lang="en-US" dirty="0" err="1"/>
              <a:t>hal</a:t>
            </a:r>
            <a:r>
              <a:rPr lang="en-US" dirty="0"/>
              <a:t> </a:t>
            </a:r>
            <a:r>
              <a:rPr lang="en-US" dirty="0" err="1"/>
              <a:t>ini</a:t>
            </a:r>
            <a:r>
              <a:rPr lang="en-US" dirty="0"/>
              <a:t> </a:t>
            </a:r>
            <a:r>
              <a:rPr lang="en-US" dirty="0" err="1"/>
              <a:t>dapat</a:t>
            </a:r>
            <a:r>
              <a:rPr lang="en-US" dirty="0"/>
              <a:t> </a:t>
            </a:r>
            <a:r>
              <a:rPr lang="en-US" dirty="0" err="1"/>
              <a:t>merugikan</a:t>
            </a:r>
            <a:r>
              <a:rPr lang="en-US" dirty="0"/>
              <a:t> </a:t>
            </a:r>
            <a:r>
              <a:rPr lang="en-US" dirty="0" err="1"/>
              <a:t>perusahaan</a:t>
            </a:r>
            <a:r>
              <a:rPr lang="en-US" dirty="0"/>
              <a:t> </a:t>
            </a:r>
            <a:r>
              <a:rPr lang="en-US" dirty="0" err="1"/>
              <a:t>kaena</a:t>
            </a:r>
            <a:r>
              <a:rPr lang="en-US" dirty="0"/>
              <a:t> </a:t>
            </a:r>
            <a:r>
              <a:rPr lang="en-US" dirty="0" err="1"/>
              <a:t>dapat</a:t>
            </a:r>
            <a:r>
              <a:rPr lang="en-US" dirty="0"/>
              <a:t> </a:t>
            </a:r>
            <a:r>
              <a:rPr lang="en-US" dirty="0" err="1"/>
              <a:t>menurunkan</a:t>
            </a:r>
            <a:r>
              <a:rPr lang="en-US" dirty="0"/>
              <a:t> revenue </a:t>
            </a:r>
            <a:r>
              <a:rPr lang="en-US" dirty="0" err="1"/>
              <a:t>perusahaan</a:t>
            </a:r>
            <a:r>
              <a:rPr lang="en-US" dirty="0"/>
              <a:t>. </a:t>
            </a:r>
            <a:r>
              <a:rPr lang="en-US" dirty="0" err="1"/>
              <a:t>oleh</a:t>
            </a:r>
            <a:r>
              <a:rPr lang="en-US" dirty="0"/>
              <a:t> </a:t>
            </a:r>
            <a:r>
              <a:rPr lang="en-US" dirty="0" err="1"/>
              <a:t>karena</a:t>
            </a:r>
            <a:r>
              <a:rPr lang="en-US" dirty="0"/>
              <a:t> </a:t>
            </a:r>
            <a:r>
              <a:rPr lang="en-US" dirty="0" err="1"/>
              <a:t>itu</a:t>
            </a:r>
            <a:r>
              <a:rPr lang="en-US" dirty="0"/>
              <a:t>, </a:t>
            </a:r>
            <a:r>
              <a:rPr lang="en-US" dirty="0" err="1"/>
              <a:t>Direkomendasikan</a:t>
            </a:r>
            <a:r>
              <a:rPr lang="en-US" dirty="0"/>
              <a:t> </a:t>
            </a:r>
            <a:r>
              <a:rPr lang="en-US" dirty="0" err="1"/>
              <a:t>untuk</a:t>
            </a:r>
            <a:r>
              <a:rPr lang="en-US" dirty="0"/>
              <a:t> </a:t>
            </a:r>
            <a:r>
              <a:rPr lang="en-US" dirty="0" err="1"/>
              <a:t>memberikan</a:t>
            </a:r>
            <a:r>
              <a:rPr lang="en-US" dirty="0"/>
              <a:t> penalty/charge </a:t>
            </a:r>
            <a:r>
              <a:rPr lang="en-US" dirty="0" err="1"/>
              <a:t>ketika</a:t>
            </a:r>
            <a:r>
              <a:rPr lang="en-US" dirty="0"/>
              <a:t> customer </a:t>
            </a:r>
            <a:r>
              <a:rPr lang="en-US" dirty="0" err="1"/>
              <a:t>hendak</a:t>
            </a:r>
            <a:r>
              <a:rPr lang="en-US" dirty="0"/>
              <a:t> </a:t>
            </a:r>
            <a:r>
              <a:rPr lang="en-US" dirty="0" err="1"/>
              <a:t>membatalkan</a:t>
            </a:r>
            <a:r>
              <a:rPr lang="en-US" dirty="0"/>
              <a:t> booking </a:t>
            </a:r>
            <a:r>
              <a:rPr lang="en-US" dirty="0" err="1"/>
              <a:t>untuk</a:t>
            </a:r>
            <a:r>
              <a:rPr lang="en-US" dirty="0"/>
              <a:t> </a:t>
            </a:r>
            <a:r>
              <a:rPr lang="en-US" dirty="0" err="1"/>
              <a:t>meminimalisir</a:t>
            </a:r>
            <a:r>
              <a:rPr lang="en-US" dirty="0"/>
              <a:t> </a:t>
            </a:r>
            <a:r>
              <a:rPr lang="en-US" dirty="0" err="1"/>
              <a:t>kemungkinan</a:t>
            </a:r>
            <a:r>
              <a:rPr lang="en-US" dirty="0"/>
              <a:t> </a:t>
            </a:r>
            <a:r>
              <a:rPr lang="en-US" dirty="0" err="1"/>
              <a:t>akan</a:t>
            </a:r>
            <a:r>
              <a:rPr lang="en-US" dirty="0"/>
              <a:t> </a:t>
            </a:r>
            <a:r>
              <a:rPr lang="en-US" dirty="0" err="1"/>
              <a:t>terjadi</a:t>
            </a:r>
            <a:r>
              <a:rPr lang="en-US" dirty="0"/>
              <a:t> </a:t>
            </a:r>
            <a:r>
              <a:rPr lang="en-US" dirty="0" err="1"/>
              <a:t>pembatalan</a:t>
            </a:r>
            <a:r>
              <a:rPr lang="en-US" dirty="0"/>
              <a:t>. </a:t>
            </a:r>
          </a:p>
          <a:p>
            <a:pPr marL="285750" indent="-285750" algn="just">
              <a:buFont typeface="Arial" panose="020B0604020202020204" pitchFamily="34" charset="0"/>
              <a:buChar char="•"/>
            </a:pPr>
            <a:r>
              <a:rPr lang="en-US" dirty="0" smtClean="0"/>
              <a:t>Lead </a:t>
            </a:r>
            <a:r>
              <a:rPr lang="en-US" dirty="0"/>
              <a:t>time &gt; 450 </a:t>
            </a:r>
            <a:r>
              <a:rPr lang="en-US" dirty="0" err="1"/>
              <a:t>menjadi</a:t>
            </a:r>
            <a:r>
              <a:rPr lang="en-US" dirty="0"/>
              <a:t> cancelation rate yang </a:t>
            </a:r>
            <a:r>
              <a:rPr lang="en-US" dirty="0" err="1"/>
              <a:t>sangat</a:t>
            </a:r>
            <a:r>
              <a:rPr lang="en-US" dirty="0"/>
              <a:t> </a:t>
            </a:r>
            <a:r>
              <a:rPr lang="en-US" dirty="0" err="1"/>
              <a:t>tinggi</a:t>
            </a:r>
            <a:r>
              <a:rPr lang="en-US" dirty="0"/>
              <a:t> </a:t>
            </a:r>
            <a:r>
              <a:rPr lang="en-US" dirty="0" err="1"/>
              <a:t>untuk</a:t>
            </a:r>
            <a:r>
              <a:rPr lang="en-US" dirty="0"/>
              <a:t> </a:t>
            </a:r>
            <a:r>
              <a:rPr lang="en-US" dirty="0" err="1"/>
              <a:t>tipe</a:t>
            </a:r>
            <a:r>
              <a:rPr lang="en-US" dirty="0"/>
              <a:t> hotel city. </a:t>
            </a:r>
            <a:r>
              <a:rPr lang="en-US" dirty="0" err="1"/>
              <a:t>Perlu</a:t>
            </a:r>
            <a:r>
              <a:rPr lang="en-US" dirty="0"/>
              <a:t> </a:t>
            </a:r>
            <a:r>
              <a:rPr lang="en-US" dirty="0" err="1"/>
              <a:t>diterapkan</a:t>
            </a:r>
            <a:r>
              <a:rPr lang="en-US" dirty="0"/>
              <a:t> </a:t>
            </a:r>
            <a:r>
              <a:rPr lang="en-US" dirty="0" err="1"/>
              <a:t>juga</a:t>
            </a:r>
            <a:r>
              <a:rPr lang="en-US" dirty="0"/>
              <a:t> </a:t>
            </a:r>
            <a:r>
              <a:rPr lang="en-US" dirty="0" err="1"/>
              <a:t>rekomendasi</a:t>
            </a:r>
            <a:r>
              <a:rPr lang="en-US" dirty="0"/>
              <a:t> </a:t>
            </a:r>
            <a:r>
              <a:rPr lang="en-US" dirty="0" err="1"/>
              <a:t>seperti</a:t>
            </a:r>
            <a:r>
              <a:rPr lang="en-US" dirty="0"/>
              <a:t> yang </a:t>
            </a:r>
            <a:r>
              <a:rPr lang="en-US" dirty="0" err="1"/>
              <a:t>diatas</a:t>
            </a:r>
            <a:r>
              <a:rPr lang="en-US" dirty="0"/>
              <a:t> (charge/penalty) </a:t>
            </a:r>
            <a:r>
              <a:rPr lang="en-US" dirty="0" err="1"/>
              <a:t>untuk</a:t>
            </a:r>
            <a:r>
              <a:rPr lang="en-US" dirty="0"/>
              <a:t> </a:t>
            </a:r>
            <a:r>
              <a:rPr lang="en-US" dirty="0" err="1"/>
              <a:t>menurunkan</a:t>
            </a:r>
            <a:r>
              <a:rPr lang="en-US" dirty="0"/>
              <a:t> </a:t>
            </a:r>
            <a:r>
              <a:rPr lang="en-US" dirty="0" err="1"/>
              <a:t>kemungkinan</a:t>
            </a:r>
            <a:r>
              <a:rPr lang="en-US" dirty="0"/>
              <a:t> </a:t>
            </a:r>
            <a:r>
              <a:rPr lang="en-US" dirty="0" err="1"/>
              <a:t>akan</a:t>
            </a:r>
            <a:r>
              <a:rPr lang="en-US" dirty="0"/>
              <a:t> </a:t>
            </a:r>
            <a:r>
              <a:rPr lang="en-US" dirty="0" err="1"/>
              <a:t>terjadi</a:t>
            </a:r>
            <a:r>
              <a:rPr lang="en-US" dirty="0"/>
              <a:t> </a:t>
            </a:r>
            <a:r>
              <a:rPr lang="en-US" dirty="0" err="1"/>
              <a:t>pembatalan</a:t>
            </a:r>
            <a:r>
              <a:rPr lang="en-US" dirty="0"/>
              <a:t>. </a:t>
            </a:r>
          </a:p>
          <a:p>
            <a:pPr marL="285750" indent="-285750" algn="just">
              <a:buFont typeface="Arial" panose="020B0604020202020204" pitchFamily="34" charset="0"/>
              <a:buChar char="•"/>
            </a:pPr>
            <a:r>
              <a:rPr lang="en-US" dirty="0" err="1" smtClean="0"/>
              <a:t>Jika</a:t>
            </a:r>
            <a:r>
              <a:rPr lang="en-US" dirty="0" smtClean="0"/>
              <a:t> </a:t>
            </a:r>
            <a:r>
              <a:rPr lang="en-US" dirty="0" err="1"/>
              <a:t>dilihat</a:t>
            </a:r>
            <a:r>
              <a:rPr lang="en-US" dirty="0"/>
              <a:t> </a:t>
            </a:r>
            <a:r>
              <a:rPr lang="en-US" dirty="0" err="1"/>
              <a:t>pada</a:t>
            </a:r>
            <a:r>
              <a:rPr lang="en-US" dirty="0"/>
              <a:t> lead time &gt; 540, cancelation rate </a:t>
            </a:r>
            <a:r>
              <a:rPr lang="en-US" dirty="0" err="1"/>
              <a:t>pada</a:t>
            </a:r>
            <a:r>
              <a:rPr lang="en-US" dirty="0"/>
              <a:t> booking </a:t>
            </a:r>
            <a:r>
              <a:rPr lang="en-US" dirty="0" err="1"/>
              <a:t>tipe</a:t>
            </a:r>
            <a:r>
              <a:rPr lang="en-US" dirty="0"/>
              <a:t> hotel city </a:t>
            </a:r>
            <a:r>
              <a:rPr lang="en-US" dirty="0" err="1"/>
              <a:t>sudah</a:t>
            </a:r>
            <a:r>
              <a:rPr lang="en-US" dirty="0"/>
              <a:t> </a:t>
            </a:r>
            <a:r>
              <a:rPr lang="en-US" dirty="0" err="1"/>
              <a:t>mencapai</a:t>
            </a:r>
            <a:r>
              <a:rPr lang="en-US" dirty="0"/>
              <a:t> 100%, </a:t>
            </a:r>
            <a:r>
              <a:rPr lang="en-US" dirty="0" err="1"/>
              <a:t>atau</a:t>
            </a:r>
            <a:r>
              <a:rPr lang="en-US" dirty="0"/>
              <a:t> </a:t>
            </a:r>
            <a:r>
              <a:rPr lang="en-US" dirty="0" err="1"/>
              <a:t>sudah</a:t>
            </a:r>
            <a:r>
              <a:rPr lang="en-US" dirty="0"/>
              <a:t> </a:t>
            </a:r>
            <a:r>
              <a:rPr lang="en-US" dirty="0" err="1" smtClean="0"/>
              <a:t>dapat</a:t>
            </a:r>
            <a:r>
              <a:rPr lang="en-US" dirty="0" smtClean="0"/>
              <a:t> </a:t>
            </a:r>
            <a:r>
              <a:rPr lang="en-US" dirty="0" err="1"/>
              <a:t>dipastikan</a:t>
            </a:r>
            <a:r>
              <a:rPr lang="en-US" dirty="0"/>
              <a:t> </a:t>
            </a:r>
            <a:r>
              <a:rPr lang="en-US" dirty="0" err="1"/>
              <a:t>waktu</a:t>
            </a:r>
            <a:r>
              <a:rPr lang="en-US" dirty="0"/>
              <a:t> </a:t>
            </a:r>
            <a:r>
              <a:rPr lang="en-US" dirty="0" err="1"/>
              <a:t>tunggu</a:t>
            </a:r>
            <a:r>
              <a:rPr lang="en-US" dirty="0"/>
              <a:t> &gt; 540 customer </a:t>
            </a:r>
            <a:r>
              <a:rPr lang="en-US" dirty="0" err="1"/>
              <a:t>juga</a:t>
            </a:r>
            <a:r>
              <a:rPr lang="en-US" dirty="0"/>
              <a:t> </a:t>
            </a:r>
            <a:r>
              <a:rPr lang="en-US" dirty="0" err="1"/>
              <a:t>memiliki</a:t>
            </a:r>
            <a:r>
              <a:rPr lang="en-US" dirty="0"/>
              <a:t> </a:t>
            </a:r>
            <a:r>
              <a:rPr lang="en-US" dirty="0" err="1"/>
              <a:t>rencana</a:t>
            </a:r>
            <a:r>
              <a:rPr lang="en-US" dirty="0"/>
              <a:t> </a:t>
            </a:r>
            <a:r>
              <a:rPr lang="en-US" dirty="0" err="1"/>
              <a:t>untuk</a:t>
            </a:r>
            <a:r>
              <a:rPr lang="en-US" dirty="0"/>
              <a:t> </a:t>
            </a:r>
            <a:r>
              <a:rPr lang="en-US" dirty="0" err="1"/>
              <a:t>pembatalan</a:t>
            </a:r>
            <a:r>
              <a:rPr lang="en-US" dirty="0"/>
              <a:t>. Hal </a:t>
            </a:r>
            <a:r>
              <a:rPr lang="en-US" dirty="0" err="1"/>
              <a:t>ini</a:t>
            </a:r>
            <a:r>
              <a:rPr lang="en-US" dirty="0"/>
              <a:t> </a:t>
            </a:r>
            <a:r>
              <a:rPr lang="en-US" dirty="0" err="1"/>
              <a:t>mungkin</a:t>
            </a:r>
            <a:r>
              <a:rPr lang="en-US" dirty="0"/>
              <a:t> </a:t>
            </a:r>
            <a:r>
              <a:rPr lang="en-US" dirty="0" err="1"/>
              <a:t>karena</a:t>
            </a:r>
            <a:r>
              <a:rPr lang="en-US" dirty="0"/>
              <a:t> customer </a:t>
            </a:r>
            <a:r>
              <a:rPr lang="en-US" dirty="0" err="1"/>
              <a:t>hanya</a:t>
            </a:r>
            <a:r>
              <a:rPr lang="en-US" dirty="0"/>
              <a:t> </a:t>
            </a:r>
            <a:r>
              <a:rPr lang="en-US" dirty="0" err="1"/>
              <a:t>memiliki</a:t>
            </a:r>
            <a:r>
              <a:rPr lang="en-US" dirty="0"/>
              <a:t> </a:t>
            </a:r>
            <a:r>
              <a:rPr lang="en-US" dirty="0" err="1"/>
              <a:t>rencana</a:t>
            </a:r>
            <a:r>
              <a:rPr lang="en-US" dirty="0"/>
              <a:t> </a:t>
            </a:r>
            <a:r>
              <a:rPr lang="en-US" dirty="0" err="1"/>
              <a:t>saja</a:t>
            </a:r>
            <a:r>
              <a:rPr lang="en-US" dirty="0"/>
              <a:t> </a:t>
            </a:r>
            <a:r>
              <a:rPr lang="en-US" dirty="0" err="1"/>
              <a:t>untuk</a:t>
            </a:r>
            <a:r>
              <a:rPr lang="en-US" dirty="0"/>
              <a:t> </a:t>
            </a:r>
            <a:r>
              <a:rPr lang="en-US" dirty="0" err="1"/>
              <a:t>melakukan</a:t>
            </a:r>
            <a:r>
              <a:rPr lang="en-US" dirty="0"/>
              <a:t> </a:t>
            </a:r>
            <a:r>
              <a:rPr lang="en-US" dirty="0" err="1"/>
              <a:t>perjalanan</a:t>
            </a:r>
            <a:r>
              <a:rPr lang="en-US" dirty="0"/>
              <a:t>, </a:t>
            </a:r>
            <a:r>
              <a:rPr lang="en-US" dirty="0" err="1"/>
              <a:t>atau</a:t>
            </a:r>
            <a:r>
              <a:rPr lang="en-US" dirty="0"/>
              <a:t> </a:t>
            </a:r>
            <a:r>
              <a:rPr lang="en-US" dirty="0" err="1"/>
              <a:t>coba-coba</a:t>
            </a:r>
            <a:r>
              <a:rPr lang="en-US" dirty="0"/>
              <a:t> </a:t>
            </a:r>
            <a:r>
              <a:rPr lang="en-US" dirty="0" err="1"/>
              <a:t>dan</a:t>
            </a:r>
            <a:r>
              <a:rPr lang="en-US" dirty="0"/>
              <a:t> </a:t>
            </a:r>
            <a:r>
              <a:rPr lang="en-US" dirty="0" err="1"/>
              <a:t>mungkin</a:t>
            </a:r>
            <a:r>
              <a:rPr lang="en-US" dirty="0"/>
              <a:t> </a:t>
            </a:r>
            <a:r>
              <a:rPr lang="en-US" dirty="0" err="1"/>
              <a:t>juga</a:t>
            </a:r>
            <a:r>
              <a:rPr lang="en-US" dirty="0"/>
              <a:t> </a:t>
            </a:r>
            <a:r>
              <a:rPr lang="en-US" dirty="0" err="1"/>
              <a:t>tidak</a:t>
            </a:r>
            <a:r>
              <a:rPr lang="en-US" dirty="0"/>
              <a:t> </a:t>
            </a:r>
            <a:r>
              <a:rPr lang="en-US" dirty="0" err="1"/>
              <a:t>terlalu</a:t>
            </a:r>
            <a:r>
              <a:rPr lang="en-US" dirty="0"/>
              <a:t> </a:t>
            </a:r>
            <a:r>
              <a:rPr lang="en-US" dirty="0" err="1"/>
              <a:t>serius</a:t>
            </a:r>
            <a:r>
              <a:rPr lang="en-US" dirty="0"/>
              <a:t> </a:t>
            </a:r>
            <a:r>
              <a:rPr lang="en-US" dirty="0" err="1"/>
              <a:t>untuk</a:t>
            </a:r>
            <a:r>
              <a:rPr lang="en-US" dirty="0"/>
              <a:t> </a:t>
            </a:r>
            <a:r>
              <a:rPr lang="en-US" dirty="0" err="1"/>
              <a:t>melanjutkan</a:t>
            </a:r>
            <a:r>
              <a:rPr lang="en-US" dirty="0"/>
              <a:t> </a:t>
            </a:r>
            <a:r>
              <a:rPr lang="en-US" dirty="0" err="1"/>
              <a:t>perjalanan</a:t>
            </a:r>
            <a:r>
              <a:rPr lang="en-US" dirty="0"/>
              <a:t>. </a:t>
            </a:r>
            <a:r>
              <a:rPr lang="en-US" dirty="0" err="1"/>
              <a:t>Seperti</a:t>
            </a:r>
            <a:r>
              <a:rPr lang="en-US" dirty="0"/>
              <a:t> </a:t>
            </a:r>
            <a:r>
              <a:rPr lang="en-US" dirty="0" err="1"/>
              <a:t>rekomendasi</a:t>
            </a:r>
            <a:r>
              <a:rPr lang="en-US" dirty="0"/>
              <a:t> </a:t>
            </a:r>
            <a:r>
              <a:rPr lang="en-US" dirty="0" err="1"/>
              <a:t>sebelumnya</a:t>
            </a:r>
            <a:r>
              <a:rPr lang="en-US" dirty="0"/>
              <a:t>, </a:t>
            </a:r>
            <a:r>
              <a:rPr lang="en-US" dirty="0" err="1"/>
              <a:t>perlu</a:t>
            </a:r>
            <a:r>
              <a:rPr lang="en-US" dirty="0"/>
              <a:t> </a:t>
            </a:r>
            <a:r>
              <a:rPr lang="en-US" dirty="0" err="1"/>
              <a:t>dibuat</a:t>
            </a:r>
            <a:r>
              <a:rPr lang="en-US" dirty="0"/>
              <a:t> </a:t>
            </a:r>
            <a:r>
              <a:rPr lang="en-US" dirty="0" err="1"/>
              <a:t>saja</a:t>
            </a:r>
            <a:r>
              <a:rPr lang="en-US" dirty="0"/>
              <a:t> penalty/</a:t>
            </a:r>
            <a:r>
              <a:rPr lang="en-US" dirty="0" err="1"/>
              <a:t>biaya</a:t>
            </a:r>
            <a:r>
              <a:rPr lang="en-US" dirty="0"/>
              <a:t> charge </a:t>
            </a:r>
            <a:r>
              <a:rPr lang="en-US" dirty="0" err="1"/>
              <a:t>jika</a:t>
            </a:r>
            <a:r>
              <a:rPr lang="en-US" dirty="0"/>
              <a:t> </a:t>
            </a:r>
            <a:r>
              <a:rPr lang="en-US" dirty="0" err="1"/>
              <a:t>dilakukan</a:t>
            </a:r>
            <a:r>
              <a:rPr lang="en-US" dirty="0"/>
              <a:t> </a:t>
            </a:r>
            <a:r>
              <a:rPr lang="en-US" dirty="0" err="1"/>
              <a:t>pembatalan</a:t>
            </a:r>
            <a:r>
              <a:rPr lang="en-US" dirty="0"/>
              <a:t>/cancel. </a:t>
            </a:r>
          </a:p>
        </p:txBody>
      </p:sp>
      <p:sp>
        <p:nvSpPr>
          <p:cNvPr id="6" name="Rectangle 5"/>
          <p:cNvSpPr/>
          <p:nvPr/>
        </p:nvSpPr>
        <p:spPr>
          <a:xfrm>
            <a:off x="6498771" y="4844305"/>
            <a:ext cx="2645229" cy="307777"/>
          </a:xfrm>
          <a:prstGeom prst="rect">
            <a:avLst/>
          </a:prstGeom>
        </p:spPr>
        <p:txBody>
          <a:bodyPr wrap="square">
            <a:spAutoFit/>
          </a:bodyPr>
          <a:lstStyle/>
          <a:p>
            <a:r>
              <a:rPr lang="en-US" dirty="0" smtClean="0">
                <a:hlinkClick r:id="rId3"/>
              </a:rPr>
              <a:t>LINK SOURCE CODE DI SINI</a:t>
            </a:r>
            <a:endParaRPr lang="en-US" dirty="0"/>
          </a:p>
        </p:txBody>
      </p:sp>
    </p:spTree>
    <p:extLst>
      <p:ext uri="{BB962C8B-B14F-4D97-AF65-F5344CB8AC3E}">
        <p14:creationId xmlns:p14="http://schemas.microsoft.com/office/powerpoint/2010/main" val="242579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txBox="1">
            <a:spLocks noGrp="1"/>
          </p:cNvSpPr>
          <p:nvPr>
            <p:ph type="title"/>
          </p:nvPr>
        </p:nvSpPr>
        <p:spPr>
          <a:xfrm>
            <a:off x="0" y="-1217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latin typeface="Roboto"/>
                <a:ea typeface="Roboto"/>
                <a:cs typeface="Roboto"/>
                <a:sym typeface="Roboto"/>
              </a:rPr>
              <a:t>Overview</a:t>
            </a:r>
            <a:endParaRPr sz="2220" b="1">
              <a:solidFill>
                <a:schemeClr val="lt1"/>
              </a:solidFill>
              <a:latin typeface="Roboto"/>
              <a:ea typeface="Roboto"/>
              <a:cs typeface="Roboto"/>
              <a:sym typeface="Roboto"/>
            </a:endParaRPr>
          </a:p>
        </p:txBody>
      </p:sp>
      <p:sp>
        <p:nvSpPr>
          <p:cNvPr id="108" name="Google Shape;108;p26"/>
          <p:cNvSpPr txBox="1">
            <a:spLocks noGrp="1"/>
          </p:cNvSpPr>
          <p:nvPr>
            <p:ph type="body" idx="1"/>
          </p:nvPr>
        </p:nvSpPr>
        <p:spPr>
          <a:xfrm>
            <a:off x="311700" y="1506875"/>
            <a:ext cx="8520600" cy="30621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dirty="0">
                <a:solidFill>
                  <a:schemeClr val="dk1"/>
                </a:solidFill>
                <a:latin typeface="Dosis"/>
                <a:ea typeface="Dosis"/>
                <a:cs typeface="Dosis"/>
                <a:sym typeface="Dosis"/>
              </a:rPr>
              <a:t>“Sangat penting bagi suatu perusahaan untuk selalu menganalisa performa bisnisnya. Pada kesempatan kali ini, kita akan lebih mendalami bisnis dalam bidang perhotelan. Fokus yang kita tuju adalah untuk mengetahui bagaimana perilaku pelanggan kita dalam melakukan pemesanan hotel, dan hubungannya terhadap tingkat pembatalan pemesanan hotel. Hasil dari insight yang kita temukan akan kita sajikan dalam bentuk data visualisasi agar lebih mudah dipahami dan bersifat lebih persuasif. </a:t>
            </a:r>
            <a:r>
              <a:rPr lang="en" dirty="0" smtClean="0">
                <a:solidFill>
                  <a:schemeClr val="dk1"/>
                </a:solidFill>
                <a:latin typeface="Dosis"/>
                <a:ea typeface="Dosis"/>
                <a:cs typeface="Dosis"/>
                <a:sym typeface="Dosis"/>
              </a:rPr>
              <a:t>” </a:t>
            </a:r>
            <a:endParaRPr dirty="0">
              <a:solidFill>
                <a:schemeClr val="dk1"/>
              </a:solidFill>
              <a:latin typeface="Dosis"/>
              <a:ea typeface="Dosis"/>
              <a:cs typeface="Dosis"/>
              <a:sym typeface="Dosis"/>
            </a:endParaRPr>
          </a:p>
        </p:txBody>
      </p:sp>
      <p:sp>
        <p:nvSpPr>
          <p:cNvPr id="2" name="Rectangle 1"/>
          <p:cNvSpPr/>
          <p:nvPr/>
        </p:nvSpPr>
        <p:spPr>
          <a:xfrm>
            <a:off x="311701" y="3942997"/>
            <a:ext cx="8723442" cy="523220"/>
          </a:xfrm>
          <a:prstGeom prst="rect">
            <a:avLst/>
          </a:prstGeom>
        </p:spPr>
        <p:txBody>
          <a:bodyPr wrap="square">
            <a:spAutoFit/>
          </a:bodyPr>
          <a:lstStyle/>
          <a:p>
            <a:r>
              <a:rPr lang="en-US" dirty="0" smtClean="0"/>
              <a:t>LINK CODE : </a:t>
            </a:r>
          </a:p>
          <a:p>
            <a:r>
              <a:rPr lang="en-US" dirty="0" smtClean="0">
                <a:hlinkClick r:id="rId3"/>
              </a:rPr>
              <a:t>https</a:t>
            </a:r>
            <a:r>
              <a:rPr lang="en-US" dirty="0">
                <a:hlinkClick r:id="rId3"/>
              </a:rPr>
              <a:t>://</a:t>
            </a:r>
            <a:r>
              <a:rPr lang="en-US" dirty="0" smtClean="0">
                <a:hlinkClick r:id="rId3"/>
              </a:rPr>
              <a:t>colab.research.google.com/drive/1B2xsEvpAAS3l5B1N_J-NZnZGxaebLBkS?usp=sharing</a:t>
            </a:r>
            <a:r>
              <a:rPr lang="en-US" dirty="0" smtClean="0"/>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txBox="1">
            <a:spLocks noGrp="1"/>
          </p:cNvSpPr>
          <p:nvPr>
            <p:ph type="title"/>
          </p:nvPr>
        </p:nvSpPr>
        <p:spPr>
          <a:xfrm>
            <a:off x="0" y="-12175"/>
            <a:ext cx="78660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Data Preprocessing</a:t>
            </a:r>
            <a:endParaRPr b="1"/>
          </a:p>
        </p:txBody>
      </p:sp>
      <p:sp>
        <p:nvSpPr>
          <p:cNvPr id="114" name="Google Shape;114;p27"/>
          <p:cNvSpPr txBox="1">
            <a:spLocks noGrp="1"/>
          </p:cNvSpPr>
          <p:nvPr>
            <p:ph type="body" idx="1"/>
          </p:nvPr>
        </p:nvSpPr>
        <p:spPr>
          <a:xfrm>
            <a:off x="-145500" y="485341"/>
            <a:ext cx="9289499" cy="698219"/>
          </a:xfrm>
          <a:prstGeom prst="rect">
            <a:avLst/>
          </a:prstGeom>
        </p:spPr>
        <p:txBody>
          <a:bodyPr spcFirstLastPara="1" wrap="square" lIns="91425" tIns="91425" rIns="91425" bIns="91425" anchor="t" anchorCtr="0">
            <a:normAutofit lnSpcReduction="10000"/>
          </a:bodyPr>
          <a:lstStyle/>
          <a:p>
            <a:pPr marL="133350" lvl="0" indent="0" algn="l" rtl="0">
              <a:spcBef>
                <a:spcPts val="0"/>
              </a:spcBef>
              <a:spcAft>
                <a:spcPts val="0"/>
              </a:spcAft>
              <a:buClr>
                <a:schemeClr val="dk1"/>
              </a:buClr>
              <a:buSzPts val="1500"/>
              <a:buNone/>
            </a:pPr>
            <a:r>
              <a:rPr lang="en" sz="1500" dirty="0">
                <a:solidFill>
                  <a:schemeClr val="dk1"/>
                </a:solidFill>
              </a:rPr>
              <a:t>Tulislah proses data preprocessing yang kamu lakukan, dan jelaskan secara singkat bagaimana kamu melakukannya, dan alasan mengapa kamu melakukan proses tersebut</a:t>
            </a:r>
            <a:r>
              <a:rPr lang="en" sz="1500" dirty="0" smtClean="0">
                <a:solidFill>
                  <a:schemeClr val="dk1"/>
                </a:solidFill>
              </a:rPr>
              <a:t>.</a:t>
            </a:r>
            <a:endParaRPr sz="1500" dirty="0">
              <a:solidFill>
                <a:schemeClr val="dk1"/>
              </a:solidFill>
            </a:endParaRPr>
          </a:p>
        </p:txBody>
      </p:sp>
      <p:sp>
        <p:nvSpPr>
          <p:cNvPr id="115" name="Google Shape;115;p27"/>
          <p:cNvSpPr txBox="1"/>
          <p:nvPr/>
        </p:nvSpPr>
        <p:spPr>
          <a:xfrm>
            <a:off x="4656000"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 sz="1100" dirty="0">
                <a:solidFill>
                  <a:srgbClr val="000000"/>
                </a:solidFill>
                <a:hlinkClick r:id="rId3"/>
              </a:rPr>
              <a:t>Untuk selengkapnya, dapat melihat jupyter notebook </a:t>
            </a:r>
            <a:r>
              <a:rPr lang="en" sz="1100" dirty="0">
                <a:hlinkClick r:id="rId3"/>
              </a:rPr>
              <a:t>disini</a:t>
            </a:r>
            <a:endParaRPr sz="1100" dirty="0">
              <a:solidFill>
                <a:srgbClr val="000000"/>
              </a:solidFill>
            </a:endParaRPr>
          </a:p>
        </p:txBody>
      </p:sp>
      <p:pic>
        <p:nvPicPr>
          <p:cNvPr id="5" name="Picture 4"/>
          <p:cNvPicPr>
            <a:picLocks noChangeAspect="1"/>
          </p:cNvPicPr>
          <p:nvPr/>
        </p:nvPicPr>
        <p:blipFill>
          <a:blip r:embed="rId4"/>
          <a:stretch>
            <a:fillRect/>
          </a:stretch>
        </p:blipFill>
        <p:spPr>
          <a:xfrm>
            <a:off x="0" y="1254648"/>
            <a:ext cx="3320872" cy="1983706"/>
          </a:xfrm>
          <a:prstGeom prst="rect">
            <a:avLst/>
          </a:prstGeom>
        </p:spPr>
      </p:pic>
      <p:sp>
        <p:nvSpPr>
          <p:cNvPr id="6" name="Rectangle 5"/>
          <p:cNvSpPr/>
          <p:nvPr/>
        </p:nvSpPr>
        <p:spPr>
          <a:xfrm>
            <a:off x="3320872" y="1058041"/>
            <a:ext cx="5540099" cy="2677656"/>
          </a:xfrm>
          <a:prstGeom prst="rect">
            <a:avLst/>
          </a:prstGeom>
        </p:spPr>
        <p:txBody>
          <a:bodyPr wrap="square">
            <a:spAutoFit/>
          </a:bodyPr>
          <a:lstStyle/>
          <a:p>
            <a:pPr marL="342900" indent="-342900">
              <a:buAutoNum type="arabicPeriod"/>
            </a:pPr>
            <a:r>
              <a:rPr lang="en-US" b="1" dirty="0" smtClean="0">
                <a:solidFill>
                  <a:schemeClr val="tx1"/>
                </a:solidFill>
                <a:latin typeface="Montserrat-Bold"/>
              </a:rPr>
              <a:t>Handling Missing Data</a:t>
            </a:r>
          </a:p>
          <a:p>
            <a:pPr marL="285750" indent="-285750">
              <a:buFont typeface="Arial" panose="020B0604020202020204" pitchFamily="34" charset="0"/>
              <a:buChar char="•"/>
            </a:pPr>
            <a:r>
              <a:rPr lang="en-US" dirty="0" err="1" smtClean="0">
                <a:solidFill>
                  <a:schemeClr val="tx1"/>
                </a:solidFill>
              </a:rPr>
              <a:t>Teknik</a:t>
            </a:r>
            <a:r>
              <a:rPr lang="en-US" dirty="0" smtClean="0">
                <a:solidFill>
                  <a:schemeClr val="tx1"/>
                </a:solidFill>
              </a:rPr>
              <a:t> </a:t>
            </a:r>
            <a:r>
              <a:rPr lang="en-US" dirty="0">
                <a:solidFill>
                  <a:schemeClr val="tx1"/>
                </a:solidFill>
              </a:rPr>
              <a:t>#1: </a:t>
            </a:r>
            <a:r>
              <a:rPr lang="en-US" dirty="0" err="1">
                <a:solidFill>
                  <a:schemeClr val="tx1"/>
                </a:solidFill>
              </a:rPr>
              <a:t>Hapus</a:t>
            </a:r>
            <a:r>
              <a:rPr lang="en-US" dirty="0">
                <a:solidFill>
                  <a:schemeClr val="tx1"/>
                </a:solidFill>
              </a:rPr>
              <a:t> (drop) </a:t>
            </a:r>
            <a:r>
              <a:rPr lang="en-US" dirty="0" err="1">
                <a:solidFill>
                  <a:schemeClr val="tx1"/>
                </a:solidFill>
              </a:rPr>
              <a:t>baris-baris</a:t>
            </a:r>
            <a:r>
              <a:rPr lang="en-US" dirty="0">
                <a:solidFill>
                  <a:schemeClr val="tx1"/>
                </a:solidFill>
              </a:rPr>
              <a:t> </a:t>
            </a:r>
            <a:r>
              <a:rPr lang="en-US" dirty="0" err="1">
                <a:solidFill>
                  <a:schemeClr val="tx1"/>
                </a:solidFill>
              </a:rPr>
              <a:t>dengan</a:t>
            </a:r>
            <a:r>
              <a:rPr lang="en-US" dirty="0">
                <a:solidFill>
                  <a:schemeClr val="tx1"/>
                </a:solidFill>
              </a:rPr>
              <a:t> data yang </a:t>
            </a:r>
            <a:r>
              <a:rPr lang="en-US" dirty="0" err="1" smtClean="0">
                <a:solidFill>
                  <a:schemeClr val="tx1"/>
                </a:solidFill>
              </a:rPr>
              <a:t>hilang</a:t>
            </a:r>
            <a:endParaRPr lang="en-US" dirty="0" smtClean="0">
              <a:solidFill>
                <a:schemeClr val="tx1"/>
              </a:solidFill>
            </a:endParaRPr>
          </a:p>
          <a:p>
            <a:pPr marL="285750" indent="-285750">
              <a:buFont typeface="Arial" panose="020B0604020202020204" pitchFamily="34" charset="0"/>
              <a:buChar char="•"/>
            </a:pPr>
            <a:r>
              <a:rPr lang="it-IT" b="1" dirty="0" smtClean="0">
                <a:solidFill>
                  <a:schemeClr val="tx1"/>
                </a:solidFill>
              </a:rPr>
              <a:t>Teknik </a:t>
            </a:r>
            <a:r>
              <a:rPr lang="it-IT" b="1" dirty="0">
                <a:solidFill>
                  <a:schemeClr val="tx1"/>
                </a:solidFill>
              </a:rPr>
              <a:t>#2: Isi data-data yang kosong/Imputation (</a:t>
            </a:r>
            <a:r>
              <a:rPr lang="it-IT" b="1" dirty="0" smtClean="0">
                <a:solidFill>
                  <a:schemeClr val="tx1"/>
                </a:solidFill>
              </a:rPr>
              <a:t>Numeric)</a:t>
            </a:r>
          </a:p>
          <a:p>
            <a:pPr marL="347663"/>
            <a:r>
              <a:rPr lang="it-IT" dirty="0" smtClean="0">
                <a:solidFill>
                  <a:schemeClr val="tx1"/>
                </a:solidFill>
              </a:rPr>
              <a:t>Karena data yang hilang cukup signifikan, maka dilakukan imputasi dengan median (karena pada deskriptif statistik, nilai mean &gt; median, maka diimputasi dengan nilai median). Kolom yang diimputasi meliputi : </a:t>
            </a:r>
            <a:r>
              <a:rPr lang="it-IT" b="1" dirty="0" smtClean="0">
                <a:solidFill>
                  <a:schemeClr val="tx1"/>
                </a:solidFill>
              </a:rPr>
              <a:t>Company, Children, agent. </a:t>
            </a:r>
            <a:r>
              <a:rPr lang="it-IT" dirty="0" smtClean="0">
                <a:solidFill>
                  <a:schemeClr val="tx1"/>
                </a:solidFill>
              </a:rPr>
              <a:t>Sedangkan Kolom </a:t>
            </a:r>
            <a:r>
              <a:rPr lang="it-IT" b="1" dirty="0" smtClean="0">
                <a:solidFill>
                  <a:schemeClr val="tx1"/>
                </a:solidFill>
              </a:rPr>
              <a:t>City</a:t>
            </a:r>
            <a:r>
              <a:rPr lang="it-IT" dirty="0" smtClean="0">
                <a:solidFill>
                  <a:schemeClr val="tx1"/>
                </a:solidFill>
              </a:rPr>
              <a:t> diimputasi dengan </a:t>
            </a:r>
            <a:r>
              <a:rPr lang="it-IT" i="1" dirty="0" smtClean="0">
                <a:solidFill>
                  <a:schemeClr val="tx1"/>
                </a:solidFill>
              </a:rPr>
              <a:t>Modus</a:t>
            </a:r>
            <a:r>
              <a:rPr lang="it-IT" dirty="0" smtClean="0">
                <a:solidFill>
                  <a:schemeClr val="tx1"/>
                </a:solidFill>
              </a:rPr>
              <a:t> karena merupakan tipe data kategorik. </a:t>
            </a:r>
          </a:p>
          <a:p>
            <a:r>
              <a:rPr lang="it-IT" b="1" dirty="0" smtClean="0">
                <a:solidFill>
                  <a:schemeClr val="tx1"/>
                </a:solidFill>
              </a:rPr>
              <a:t>2.     Handling Duplicated Data </a:t>
            </a:r>
          </a:p>
          <a:p>
            <a:pPr marL="347663" indent="-347663">
              <a:buFont typeface="Arial" panose="020B0604020202020204" pitchFamily="34" charset="0"/>
              <a:buChar char="•"/>
            </a:pPr>
            <a:r>
              <a:rPr lang="en-US" dirty="0" err="1" smtClean="0"/>
              <a:t>df.drop_duplicates</a:t>
            </a:r>
            <a:r>
              <a:rPr lang="en-US" dirty="0" smtClean="0"/>
              <a:t>(keep</a:t>
            </a:r>
            <a:r>
              <a:rPr lang="en-US" dirty="0"/>
              <a:t> = 'first</a:t>
            </a:r>
            <a:r>
              <a:rPr lang="en-US" dirty="0" smtClean="0"/>
              <a:t>')</a:t>
            </a:r>
            <a:endParaRPr lang="en-US" dirty="0"/>
          </a:p>
          <a:p>
            <a:pPr marL="633413" indent="-285750">
              <a:buFont typeface="Arial" panose="020B0604020202020204" pitchFamily="34" charset="0"/>
              <a:buChar char="•"/>
            </a:pPr>
            <a:endParaRPr lang="en-US" dirty="0">
              <a:solidFill>
                <a:schemeClr val="tx1"/>
              </a:solidFill>
            </a:endParaRPr>
          </a:p>
        </p:txBody>
      </p:sp>
      <p:sp>
        <p:nvSpPr>
          <p:cNvPr id="7" name="Rectangle 6"/>
          <p:cNvSpPr/>
          <p:nvPr/>
        </p:nvSpPr>
        <p:spPr>
          <a:xfrm>
            <a:off x="141514" y="3387705"/>
            <a:ext cx="9002486" cy="1600438"/>
          </a:xfrm>
          <a:prstGeom prst="rect">
            <a:avLst/>
          </a:prstGeom>
        </p:spPr>
        <p:txBody>
          <a:bodyPr wrap="square">
            <a:spAutoFit/>
          </a:bodyPr>
          <a:lstStyle/>
          <a:p>
            <a:r>
              <a:rPr lang="en-US" b="1" dirty="0" smtClean="0"/>
              <a:t>3. </a:t>
            </a:r>
            <a:r>
              <a:rPr lang="en-US" b="1" dirty="0" err="1"/>
              <a:t>Mengganti</a:t>
            </a:r>
            <a:r>
              <a:rPr lang="en-US" b="1" dirty="0"/>
              <a:t> Value yang </a:t>
            </a:r>
            <a:r>
              <a:rPr lang="en-US" b="1" dirty="0" err="1"/>
              <a:t>tidak</a:t>
            </a:r>
            <a:r>
              <a:rPr lang="en-US" b="1" dirty="0"/>
              <a:t> </a:t>
            </a:r>
            <a:r>
              <a:rPr lang="en-US" b="1" dirty="0" err="1"/>
              <a:t>sesuai</a:t>
            </a:r>
            <a:endParaRPr lang="en-US" b="1" dirty="0"/>
          </a:p>
          <a:p>
            <a:pPr marL="285750" indent="-285750">
              <a:buFont typeface="Arial" panose="020B0604020202020204" pitchFamily="34" charset="0"/>
              <a:buChar char="•"/>
            </a:pPr>
            <a:r>
              <a:rPr lang="en-US" dirty="0"/>
              <a:t>value '</a:t>
            </a:r>
            <a:r>
              <a:rPr lang="en-US" dirty="0" err="1"/>
              <a:t>undefine</a:t>
            </a:r>
            <a:r>
              <a:rPr lang="en-US" dirty="0"/>
              <a:t>' </a:t>
            </a:r>
            <a:r>
              <a:rPr lang="en-US" dirty="0" err="1"/>
              <a:t>pada</a:t>
            </a:r>
            <a:r>
              <a:rPr lang="en-US" dirty="0"/>
              <a:t> </a:t>
            </a:r>
            <a:r>
              <a:rPr lang="en-US" dirty="0" err="1"/>
              <a:t>kolom</a:t>
            </a:r>
            <a:r>
              <a:rPr lang="en-US" dirty="0"/>
              <a:t> `meal` </a:t>
            </a:r>
            <a:r>
              <a:rPr lang="en-US" dirty="0" err="1"/>
              <a:t>sebaiknya</a:t>
            </a:r>
            <a:r>
              <a:rPr lang="en-US" dirty="0"/>
              <a:t> </a:t>
            </a:r>
            <a:r>
              <a:rPr lang="en-US" dirty="0" err="1"/>
              <a:t>diganti</a:t>
            </a:r>
            <a:r>
              <a:rPr lang="en-US" dirty="0"/>
              <a:t> </a:t>
            </a:r>
            <a:r>
              <a:rPr lang="en-US" dirty="0" err="1"/>
              <a:t>menjadi</a:t>
            </a:r>
            <a:r>
              <a:rPr lang="en-US" dirty="0"/>
              <a:t> ‘no meal' (</a:t>
            </a:r>
            <a:r>
              <a:rPr lang="en-US" dirty="0" err="1"/>
              <a:t>asumsi</a:t>
            </a:r>
            <a:r>
              <a:rPr lang="en-US" dirty="0"/>
              <a:t> </a:t>
            </a:r>
            <a:r>
              <a:rPr lang="en-US" dirty="0" err="1"/>
              <a:t>saja</a:t>
            </a:r>
            <a:r>
              <a:rPr lang="en-US" dirty="0"/>
              <a:t>)</a:t>
            </a:r>
          </a:p>
          <a:p>
            <a:pPr marL="285750" indent="-285750">
              <a:buFont typeface="Arial" panose="020B0604020202020204" pitchFamily="34" charset="0"/>
              <a:buChar char="•"/>
            </a:pPr>
            <a:r>
              <a:rPr lang="en-US" dirty="0"/>
              <a:t>value 'No show'  </a:t>
            </a:r>
            <a:r>
              <a:rPr lang="en-US" dirty="0" err="1"/>
              <a:t>pada</a:t>
            </a:r>
            <a:r>
              <a:rPr lang="en-US" dirty="0"/>
              <a:t> </a:t>
            </a:r>
            <a:r>
              <a:rPr lang="en-US" dirty="0" err="1"/>
              <a:t>kolom</a:t>
            </a:r>
            <a:r>
              <a:rPr lang="en-US" dirty="0"/>
              <a:t> `</a:t>
            </a:r>
            <a:r>
              <a:rPr lang="en-US" dirty="0" err="1"/>
              <a:t>reservation_status</a:t>
            </a:r>
            <a:r>
              <a:rPr lang="en-US" dirty="0"/>
              <a:t>` </a:t>
            </a:r>
            <a:r>
              <a:rPr lang="en-US" dirty="0" err="1"/>
              <a:t>diganti</a:t>
            </a:r>
            <a:r>
              <a:rPr lang="en-US" dirty="0"/>
              <a:t> </a:t>
            </a:r>
            <a:r>
              <a:rPr lang="en-US" dirty="0" err="1"/>
              <a:t>menjadi</a:t>
            </a:r>
            <a:r>
              <a:rPr lang="en-US" dirty="0"/>
              <a:t> 'Check-Out' (</a:t>
            </a:r>
            <a:r>
              <a:rPr lang="en-US" dirty="0" err="1"/>
              <a:t>nilai</a:t>
            </a:r>
            <a:r>
              <a:rPr lang="en-US" dirty="0"/>
              <a:t> yang paling </a:t>
            </a:r>
            <a:r>
              <a:rPr lang="en-US" dirty="0" err="1"/>
              <a:t>sering</a:t>
            </a:r>
            <a:r>
              <a:rPr lang="en-US" dirty="0"/>
              <a:t> </a:t>
            </a:r>
            <a:r>
              <a:rPr lang="en-US" dirty="0" err="1"/>
              <a:t>muncul</a:t>
            </a:r>
            <a:r>
              <a:rPr lang="en-US" dirty="0"/>
              <a:t>)</a:t>
            </a:r>
          </a:p>
          <a:p>
            <a:pPr marL="285750" indent="-285750">
              <a:buFont typeface="Arial" panose="020B0604020202020204" pitchFamily="34" charset="0"/>
              <a:buChar char="•"/>
            </a:pPr>
            <a:r>
              <a:rPr lang="en-US" dirty="0"/>
              <a:t>value 'Undefined' </a:t>
            </a:r>
            <a:r>
              <a:rPr lang="en-US" dirty="0" err="1"/>
              <a:t>pada</a:t>
            </a:r>
            <a:r>
              <a:rPr lang="en-US" dirty="0"/>
              <a:t> </a:t>
            </a:r>
            <a:r>
              <a:rPr lang="en-US" dirty="0" err="1"/>
              <a:t>kolom</a:t>
            </a:r>
            <a:r>
              <a:rPr lang="en-US" dirty="0"/>
              <a:t> `</a:t>
            </a:r>
            <a:r>
              <a:rPr lang="en-US" dirty="0" err="1"/>
              <a:t>distribution_channel</a:t>
            </a:r>
            <a:r>
              <a:rPr lang="en-US" dirty="0"/>
              <a:t>` </a:t>
            </a:r>
            <a:r>
              <a:rPr lang="en-US" dirty="0" err="1"/>
              <a:t>diganti</a:t>
            </a:r>
            <a:r>
              <a:rPr lang="en-US" dirty="0"/>
              <a:t> </a:t>
            </a:r>
            <a:r>
              <a:rPr lang="en-US" dirty="0" err="1"/>
              <a:t>menjadi</a:t>
            </a:r>
            <a:r>
              <a:rPr lang="en-US" dirty="0"/>
              <a:t> 'TA/TO' (</a:t>
            </a:r>
            <a:r>
              <a:rPr lang="en-US" dirty="0" err="1"/>
              <a:t>menyesuaikan</a:t>
            </a:r>
            <a:r>
              <a:rPr lang="en-US" dirty="0"/>
              <a:t> </a:t>
            </a:r>
            <a:r>
              <a:rPr lang="en-US" dirty="0" err="1"/>
              <a:t>dengan</a:t>
            </a:r>
            <a:r>
              <a:rPr lang="en-US" dirty="0"/>
              <a:t> modus)</a:t>
            </a:r>
          </a:p>
          <a:p>
            <a:pPr marL="285750" indent="-285750">
              <a:buFont typeface="Arial" panose="020B0604020202020204" pitchFamily="34" charset="0"/>
              <a:buChar char="•"/>
            </a:pPr>
            <a:r>
              <a:rPr lang="en-US" dirty="0"/>
              <a:t>value 'Undefined' </a:t>
            </a:r>
            <a:r>
              <a:rPr lang="en-US" dirty="0" err="1"/>
              <a:t>pada</a:t>
            </a:r>
            <a:r>
              <a:rPr lang="en-US" dirty="0"/>
              <a:t> </a:t>
            </a:r>
            <a:r>
              <a:rPr lang="en-US" dirty="0" err="1"/>
              <a:t>kolom</a:t>
            </a:r>
            <a:r>
              <a:rPr lang="en-US" dirty="0"/>
              <a:t> `</a:t>
            </a:r>
            <a:r>
              <a:rPr lang="en-US" dirty="0" err="1"/>
              <a:t>market_segment</a:t>
            </a:r>
            <a:r>
              <a:rPr lang="en-US" dirty="0"/>
              <a:t>` </a:t>
            </a:r>
            <a:r>
              <a:rPr lang="en-US" dirty="0" err="1"/>
              <a:t>diganti</a:t>
            </a:r>
            <a:r>
              <a:rPr lang="en-US" dirty="0"/>
              <a:t> </a:t>
            </a:r>
            <a:r>
              <a:rPr lang="en-US" dirty="0" err="1"/>
              <a:t>menjadi</a:t>
            </a:r>
            <a:r>
              <a:rPr lang="en-US" dirty="0"/>
              <a:t> 'Online TA' (</a:t>
            </a:r>
            <a:r>
              <a:rPr lang="en-US" dirty="0" err="1"/>
              <a:t>menyesuaikan</a:t>
            </a:r>
            <a:r>
              <a:rPr lang="en-US" dirty="0"/>
              <a:t> </a:t>
            </a:r>
            <a:r>
              <a:rPr lang="en-US" dirty="0" err="1"/>
              <a:t>dengan</a:t>
            </a:r>
            <a:r>
              <a:rPr lang="en-US" dirty="0"/>
              <a:t> modus</a:t>
            </a:r>
            <a:r>
              <a:rPr lang="en-US" dirty="0" smtClean="0"/>
              <a:t>)</a:t>
            </a:r>
            <a:endParaRPr lang="en-US" dirty="0"/>
          </a:p>
          <a:p>
            <a:r>
              <a:rPr lang="en-US" b="1" dirty="0" smtClean="0"/>
              <a:t>4. </a:t>
            </a:r>
            <a:r>
              <a:rPr lang="en-US" b="1" dirty="0" err="1" smtClean="0"/>
              <a:t>Menghapus</a:t>
            </a:r>
            <a:r>
              <a:rPr lang="en-US" b="1" dirty="0" smtClean="0"/>
              <a:t> OUTLIER </a:t>
            </a:r>
            <a:r>
              <a:rPr lang="en-US" dirty="0" smtClean="0"/>
              <a:t>-</a:t>
            </a:r>
            <a:r>
              <a:rPr lang="en-US" dirty="0" smtClean="0">
                <a:sym typeface="Wingdings" panose="05000000000000000000" pitchFamily="2" charset="2"/>
              </a:rPr>
              <a:t> </a:t>
            </a:r>
            <a:r>
              <a:rPr lang="en-US" dirty="0" err="1" smtClean="0">
                <a:sym typeface="Wingdings" panose="05000000000000000000" pitchFamily="2" charset="2"/>
              </a:rPr>
              <a:t>Menggunakan</a:t>
            </a:r>
            <a:r>
              <a:rPr lang="en-US" dirty="0" smtClean="0">
                <a:sym typeface="Wingdings" panose="05000000000000000000" pitchFamily="2" charset="2"/>
              </a:rPr>
              <a:t> Z-score</a:t>
            </a: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dirty="0">
                <a:latin typeface="Roboto"/>
                <a:ea typeface="Roboto"/>
                <a:cs typeface="Roboto"/>
                <a:sym typeface="Roboto"/>
              </a:rPr>
              <a:t>Monthly Hotel Booking Analysis Based on Hotel Type</a:t>
            </a:r>
            <a:endParaRPr sz="1798" dirty="0">
              <a:solidFill>
                <a:schemeClr val="lt1"/>
              </a:solidFill>
              <a:latin typeface="Roboto"/>
              <a:ea typeface="Roboto"/>
              <a:cs typeface="Roboto"/>
              <a:sym typeface="Roboto"/>
            </a:endParaRPr>
          </a:p>
        </p:txBody>
      </p:sp>
      <p:pic>
        <p:nvPicPr>
          <p:cNvPr id="6" name="Picture 5"/>
          <p:cNvPicPr>
            <a:picLocks noChangeAspect="1"/>
          </p:cNvPicPr>
          <p:nvPr/>
        </p:nvPicPr>
        <p:blipFill>
          <a:blip r:embed="rId3"/>
          <a:stretch>
            <a:fillRect/>
          </a:stretch>
        </p:blipFill>
        <p:spPr>
          <a:xfrm>
            <a:off x="185057" y="560375"/>
            <a:ext cx="7021286" cy="3037114"/>
          </a:xfrm>
          <a:prstGeom prst="rect">
            <a:avLst/>
          </a:prstGeom>
        </p:spPr>
      </p:pic>
      <p:sp>
        <p:nvSpPr>
          <p:cNvPr id="8" name="Rectangle 7"/>
          <p:cNvSpPr/>
          <p:nvPr/>
        </p:nvSpPr>
        <p:spPr>
          <a:xfrm>
            <a:off x="87086" y="3553948"/>
            <a:ext cx="8741228" cy="1600438"/>
          </a:xfrm>
          <a:prstGeom prst="rect">
            <a:avLst/>
          </a:prstGeom>
        </p:spPr>
        <p:txBody>
          <a:bodyPr wrap="square">
            <a:spAutoFit/>
          </a:bodyPr>
          <a:lstStyle/>
          <a:p>
            <a:pPr algn="just"/>
            <a:r>
              <a:rPr lang="en-US" dirty="0" err="1"/>
              <a:t>Analisis</a:t>
            </a:r>
            <a:r>
              <a:rPr lang="en-US" dirty="0"/>
              <a:t> </a:t>
            </a:r>
            <a:r>
              <a:rPr lang="en-US" dirty="0" err="1"/>
              <a:t>ini</a:t>
            </a:r>
            <a:r>
              <a:rPr lang="en-US" dirty="0"/>
              <a:t> </a:t>
            </a:r>
            <a:r>
              <a:rPr lang="en-US" dirty="0" err="1"/>
              <a:t>bertujuan</a:t>
            </a:r>
            <a:r>
              <a:rPr lang="en-US" dirty="0"/>
              <a:t> </a:t>
            </a:r>
            <a:r>
              <a:rPr lang="en-US" dirty="0" err="1"/>
              <a:t>untuk</a:t>
            </a:r>
            <a:r>
              <a:rPr lang="en-US" dirty="0"/>
              <a:t> </a:t>
            </a:r>
            <a:r>
              <a:rPr lang="en-US" dirty="0" err="1"/>
              <a:t>melihat</a:t>
            </a:r>
            <a:r>
              <a:rPr lang="en-US" dirty="0"/>
              <a:t> trend </a:t>
            </a:r>
            <a:r>
              <a:rPr lang="en-US" dirty="0" err="1"/>
              <a:t>dari</a:t>
            </a:r>
            <a:r>
              <a:rPr lang="en-US" dirty="0"/>
              <a:t> </a:t>
            </a:r>
            <a:r>
              <a:rPr lang="en-US" dirty="0" err="1"/>
              <a:t>jumlah</a:t>
            </a:r>
            <a:r>
              <a:rPr lang="en-US" dirty="0"/>
              <a:t> booking hotel per </a:t>
            </a:r>
            <a:r>
              <a:rPr lang="en-US" dirty="0" err="1"/>
              <a:t>bulannya</a:t>
            </a:r>
            <a:r>
              <a:rPr lang="en-US" dirty="0" smtClean="0"/>
              <a:t>. </a:t>
            </a:r>
            <a:r>
              <a:rPr lang="en-US" dirty="0" err="1" smtClean="0"/>
              <a:t>Adapun</a:t>
            </a:r>
            <a:r>
              <a:rPr lang="en-US" dirty="0" smtClean="0"/>
              <a:t> </a:t>
            </a:r>
            <a:r>
              <a:rPr lang="en-US" dirty="0" err="1" smtClean="0"/>
              <a:t>beberapa</a:t>
            </a:r>
            <a:r>
              <a:rPr lang="en-US" dirty="0" smtClean="0"/>
              <a:t> insight yang </a:t>
            </a:r>
            <a:r>
              <a:rPr lang="en-US" dirty="0" err="1" smtClean="0"/>
              <a:t>dapat</a:t>
            </a:r>
            <a:r>
              <a:rPr lang="en-US" dirty="0" smtClean="0"/>
              <a:t> </a:t>
            </a:r>
            <a:r>
              <a:rPr lang="en-US" dirty="0" err="1" smtClean="0"/>
              <a:t>digali</a:t>
            </a:r>
            <a:r>
              <a:rPr lang="en-US" dirty="0" smtClean="0"/>
              <a:t> </a:t>
            </a:r>
            <a:r>
              <a:rPr lang="en-US" dirty="0" err="1" smtClean="0"/>
              <a:t>berdasarkan</a:t>
            </a:r>
            <a:r>
              <a:rPr lang="en-US" dirty="0" smtClean="0"/>
              <a:t> </a:t>
            </a:r>
            <a:r>
              <a:rPr lang="en-US" dirty="0" err="1" smtClean="0"/>
              <a:t>grafik</a:t>
            </a:r>
            <a:r>
              <a:rPr lang="en-US" dirty="0" smtClean="0"/>
              <a:t> di </a:t>
            </a:r>
            <a:r>
              <a:rPr lang="en-US" dirty="0" err="1" smtClean="0"/>
              <a:t>atas</a:t>
            </a:r>
            <a:r>
              <a:rPr lang="en-US" dirty="0" smtClean="0"/>
              <a:t> </a:t>
            </a:r>
            <a:r>
              <a:rPr lang="en-US" dirty="0" err="1" smtClean="0"/>
              <a:t>adalah</a:t>
            </a:r>
            <a:r>
              <a:rPr lang="en-US" dirty="0"/>
              <a:t> </a:t>
            </a:r>
            <a:r>
              <a:rPr lang="en-US" dirty="0" err="1" smtClean="0"/>
              <a:t>sebagai</a:t>
            </a:r>
            <a:r>
              <a:rPr lang="en-US" dirty="0" smtClean="0"/>
              <a:t> </a:t>
            </a:r>
            <a:r>
              <a:rPr lang="en-US" dirty="0" err="1" smtClean="0"/>
              <a:t>berikut</a:t>
            </a:r>
            <a:r>
              <a:rPr lang="en-US" dirty="0" smtClean="0"/>
              <a:t> : </a:t>
            </a:r>
            <a:endParaRPr lang="en-US" dirty="0"/>
          </a:p>
          <a:p>
            <a:pPr marL="285750" indent="-285750" algn="just">
              <a:buFont typeface="Arial" panose="020B0604020202020204" pitchFamily="34" charset="0"/>
              <a:buChar char="•"/>
            </a:pPr>
            <a:r>
              <a:rPr lang="en-US" dirty="0" err="1" smtClean="0"/>
              <a:t>Januari</a:t>
            </a:r>
            <a:r>
              <a:rPr lang="en-US" dirty="0" smtClean="0"/>
              <a:t> </a:t>
            </a:r>
            <a:r>
              <a:rPr lang="en-US" dirty="0"/>
              <a:t>- </a:t>
            </a:r>
            <a:r>
              <a:rPr lang="en-US" dirty="0" err="1"/>
              <a:t>Maret</a:t>
            </a:r>
            <a:r>
              <a:rPr lang="en-US" dirty="0"/>
              <a:t> </a:t>
            </a:r>
            <a:r>
              <a:rPr lang="en-US" dirty="0" err="1"/>
              <a:t>adalah</a:t>
            </a:r>
            <a:r>
              <a:rPr lang="en-US" dirty="0"/>
              <a:t> </a:t>
            </a:r>
            <a:r>
              <a:rPr lang="en-US" dirty="0" err="1"/>
              <a:t>jumlah</a:t>
            </a:r>
            <a:r>
              <a:rPr lang="en-US" dirty="0"/>
              <a:t> booking paling </a:t>
            </a:r>
            <a:r>
              <a:rPr lang="en-US" dirty="0" err="1"/>
              <a:t>sedikit</a:t>
            </a:r>
            <a:r>
              <a:rPr lang="en-US" dirty="0"/>
              <a:t>, </a:t>
            </a:r>
            <a:r>
              <a:rPr lang="en-US" dirty="0" err="1"/>
              <a:t>pada</a:t>
            </a:r>
            <a:r>
              <a:rPr lang="en-US" dirty="0"/>
              <a:t> </a:t>
            </a:r>
            <a:r>
              <a:rPr lang="en-US" dirty="0" err="1"/>
              <a:t>bulan</a:t>
            </a:r>
            <a:r>
              <a:rPr lang="en-US" dirty="0"/>
              <a:t> </a:t>
            </a:r>
            <a:r>
              <a:rPr lang="en-US" dirty="0" err="1"/>
              <a:t>ini</a:t>
            </a:r>
            <a:r>
              <a:rPr lang="en-US" dirty="0"/>
              <a:t> </a:t>
            </a:r>
            <a:r>
              <a:rPr lang="en-US" dirty="0" err="1"/>
              <a:t>bisa</a:t>
            </a:r>
            <a:r>
              <a:rPr lang="en-US" dirty="0"/>
              <a:t> </a:t>
            </a:r>
            <a:r>
              <a:rPr lang="en-US" dirty="0" err="1"/>
              <a:t>saja</a:t>
            </a:r>
            <a:r>
              <a:rPr lang="en-US" dirty="0"/>
              <a:t> </a:t>
            </a:r>
            <a:r>
              <a:rPr lang="en-US" dirty="0" err="1"/>
              <a:t>merupakan</a:t>
            </a:r>
            <a:r>
              <a:rPr lang="en-US" dirty="0"/>
              <a:t> </a:t>
            </a:r>
            <a:r>
              <a:rPr lang="en-US" dirty="0" err="1"/>
              <a:t>bulan</a:t>
            </a:r>
            <a:r>
              <a:rPr lang="en-US" dirty="0"/>
              <a:t> yang </a:t>
            </a:r>
            <a:r>
              <a:rPr lang="en-US" dirty="0" err="1"/>
              <a:t>sibuk</a:t>
            </a:r>
            <a:r>
              <a:rPr lang="en-US" dirty="0"/>
              <a:t> </a:t>
            </a:r>
            <a:r>
              <a:rPr lang="en-US" dirty="0" err="1"/>
              <a:t>dengan</a:t>
            </a:r>
            <a:r>
              <a:rPr lang="en-US" dirty="0"/>
              <a:t> </a:t>
            </a:r>
            <a:r>
              <a:rPr lang="en-US" dirty="0" err="1"/>
              <a:t>pekerjaan</a:t>
            </a:r>
            <a:r>
              <a:rPr lang="en-US" dirty="0"/>
              <a:t>, </a:t>
            </a:r>
            <a:r>
              <a:rPr lang="en-US" dirty="0" err="1"/>
              <a:t>ataupun</a:t>
            </a:r>
            <a:r>
              <a:rPr lang="en-US" dirty="0"/>
              <a:t> </a:t>
            </a:r>
            <a:r>
              <a:rPr lang="en-US" dirty="0" err="1"/>
              <a:t>tugas</a:t>
            </a:r>
            <a:r>
              <a:rPr lang="en-US" dirty="0"/>
              <a:t> </a:t>
            </a:r>
            <a:r>
              <a:rPr lang="en-US" dirty="0" err="1"/>
              <a:t>dinas</a:t>
            </a:r>
            <a:r>
              <a:rPr lang="en-US" dirty="0"/>
              <a:t> </a:t>
            </a:r>
            <a:r>
              <a:rPr lang="en-US" dirty="0" err="1"/>
              <a:t>luar</a:t>
            </a:r>
            <a:r>
              <a:rPr lang="en-US" dirty="0"/>
              <a:t> </a:t>
            </a:r>
            <a:r>
              <a:rPr lang="en-US" dirty="0" err="1"/>
              <a:t>kota</a:t>
            </a:r>
            <a:r>
              <a:rPr lang="en-US" dirty="0"/>
              <a:t> </a:t>
            </a:r>
            <a:r>
              <a:rPr lang="en-US" dirty="0" err="1"/>
              <a:t>masih</a:t>
            </a:r>
            <a:r>
              <a:rPr lang="en-US" dirty="0"/>
              <a:t> </a:t>
            </a:r>
            <a:r>
              <a:rPr lang="en-US" dirty="0" err="1"/>
              <a:t>sangat</a:t>
            </a:r>
            <a:r>
              <a:rPr lang="en-US" dirty="0"/>
              <a:t> minim. customer yang </a:t>
            </a:r>
            <a:r>
              <a:rPr lang="en-US" dirty="0" err="1"/>
              <a:t>melakukan</a:t>
            </a:r>
            <a:r>
              <a:rPr lang="en-US" dirty="0"/>
              <a:t> booking </a:t>
            </a:r>
            <a:r>
              <a:rPr lang="en-US" dirty="0" err="1"/>
              <a:t>hanya</a:t>
            </a:r>
            <a:r>
              <a:rPr lang="en-US" dirty="0"/>
              <a:t> </a:t>
            </a:r>
            <a:r>
              <a:rPr lang="en-US" dirty="0" err="1"/>
              <a:t>untuk</a:t>
            </a:r>
            <a:r>
              <a:rPr lang="en-US" dirty="0"/>
              <a:t> </a:t>
            </a:r>
            <a:r>
              <a:rPr lang="en-US" dirty="0" err="1"/>
              <a:t>kepentingan</a:t>
            </a:r>
            <a:r>
              <a:rPr lang="en-US" dirty="0"/>
              <a:t> </a:t>
            </a:r>
            <a:r>
              <a:rPr lang="en-US" dirty="0" err="1"/>
              <a:t>tertentu</a:t>
            </a:r>
            <a:r>
              <a:rPr lang="en-US" dirty="0"/>
              <a:t> </a:t>
            </a:r>
            <a:r>
              <a:rPr lang="en-US" dirty="0" err="1"/>
              <a:t>saja</a:t>
            </a:r>
            <a:r>
              <a:rPr lang="en-US" dirty="0"/>
              <a:t>. </a:t>
            </a:r>
            <a:r>
              <a:rPr lang="en-US" dirty="0" err="1"/>
              <a:t>sedangkan</a:t>
            </a:r>
            <a:r>
              <a:rPr lang="en-US" dirty="0"/>
              <a:t> </a:t>
            </a:r>
            <a:r>
              <a:rPr lang="en-US" dirty="0" err="1"/>
              <a:t>bulan</a:t>
            </a:r>
            <a:r>
              <a:rPr lang="en-US" dirty="0"/>
              <a:t> April, </a:t>
            </a:r>
            <a:r>
              <a:rPr lang="en-US" dirty="0" err="1"/>
              <a:t>jumlah</a:t>
            </a:r>
            <a:r>
              <a:rPr lang="en-US" dirty="0"/>
              <a:t> booking hotel </a:t>
            </a:r>
            <a:r>
              <a:rPr lang="en-US" dirty="0" err="1"/>
              <a:t>tipe</a:t>
            </a:r>
            <a:r>
              <a:rPr lang="en-US" dirty="0"/>
              <a:t> city </a:t>
            </a:r>
            <a:r>
              <a:rPr lang="en-US" dirty="0" err="1"/>
              <a:t>dan</a:t>
            </a:r>
            <a:r>
              <a:rPr lang="en-US" dirty="0"/>
              <a:t> Resort </a:t>
            </a:r>
            <a:r>
              <a:rPr lang="en-US" dirty="0" err="1"/>
              <a:t>sudah</a:t>
            </a:r>
            <a:r>
              <a:rPr lang="en-US" dirty="0"/>
              <a:t> </a:t>
            </a:r>
            <a:r>
              <a:rPr lang="en-US" dirty="0" err="1"/>
              <a:t>mulai</a:t>
            </a:r>
            <a:r>
              <a:rPr lang="en-US" dirty="0"/>
              <a:t> </a:t>
            </a:r>
            <a:r>
              <a:rPr lang="en-US" dirty="0" err="1"/>
              <a:t>meningkat</a:t>
            </a:r>
            <a:r>
              <a:rPr lang="en-US" dirty="0"/>
              <a:t>. Customer </a:t>
            </a:r>
            <a:r>
              <a:rPr lang="en-US" dirty="0" err="1"/>
              <a:t>mulai</a:t>
            </a:r>
            <a:r>
              <a:rPr lang="en-US" dirty="0"/>
              <a:t> aware </a:t>
            </a:r>
            <a:r>
              <a:rPr lang="en-US" dirty="0" err="1"/>
              <a:t>kalau</a:t>
            </a:r>
            <a:r>
              <a:rPr lang="en-US" dirty="0"/>
              <a:t> </a:t>
            </a:r>
            <a:r>
              <a:rPr lang="en-US" dirty="0" err="1"/>
              <a:t>harga</a:t>
            </a:r>
            <a:r>
              <a:rPr lang="en-US" dirty="0"/>
              <a:t> hotel </a:t>
            </a:r>
            <a:r>
              <a:rPr lang="en-US" dirty="0" err="1"/>
              <a:t>akan</a:t>
            </a:r>
            <a:r>
              <a:rPr lang="en-US" dirty="0"/>
              <a:t> </a:t>
            </a:r>
            <a:r>
              <a:rPr lang="en-US" dirty="0" err="1"/>
              <a:t>naik</a:t>
            </a:r>
            <a:r>
              <a:rPr lang="en-US" dirty="0"/>
              <a:t> </a:t>
            </a:r>
            <a:r>
              <a:rPr lang="en-US" dirty="0" err="1"/>
              <a:t>pada</a:t>
            </a:r>
            <a:r>
              <a:rPr lang="en-US" dirty="0"/>
              <a:t> </a:t>
            </a:r>
            <a:r>
              <a:rPr lang="en-US" dirty="0" err="1"/>
              <a:t>masa</a:t>
            </a:r>
            <a:r>
              <a:rPr lang="en-US" dirty="0"/>
              <a:t> long holiday, </a:t>
            </a:r>
            <a:r>
              <a:rPr lang="en-US" dirty="0" err="1"/>
              <a:t>oleh</a:t>
            </a:r>
            <a:r>
              <a:rPr lang="en-US" dirty="0"/>
              <a:t> </a:t>
            </a:r>
            <a:r>
              <a:rPr lang="en-US" dirty="0" err="1"/>
              <a:t>karena</a:t>
            </a:r>
            <a:r>
              <a:rPr lang="en-US" dirty="0"/>
              <a:t> </a:t>
            </a:r>
            <a:r>
              <a:rPr lang="en-US" dirty="0" err="1"/>
              <a:t>itu</a:t>
            </a:r>
            <a:r>
              <a:rPr lang="en-US" dirty="0"/>
              <a:t>, customer </a:t>
            </a:r>
            <a:r>
              <a:rPr lang="en-US" dirty="0" err="1"/>
              <a:t>sudah</a:t>
            </a:r>
            <a:r>
              <a:rPr lang="en-US" dirty="0"/>
              <a:t> </a:t>
            </a:r>
            <a:r>
              <a:rPr lang="en-US" dirty="0" err="1"/>
              <a:t>mulai</a:t>
            </a:r>
            <a:r>
              <a:rPr lang="en-US" dirty="0"/>
              <a:t> </a:t>
            </a:r>
            <a:r>
              <a:rPr lang="en-US" dirty="0" err="1"/>
              <a:t>curi</a:t>
            </a:r>
            <a:r>
              <a:rPr lang="en-US" dirty="0"/>
              <a:t> start </a:t>
            </a:r>
            <a:r>
              <a:rPr lang="en-US" dirty="0" err="1"/>
              <a:t>untuk</a:t>
            </a:r>
            <a:r>
              <a:rPr lang="en-US" dirty="0"/>
              <a:t> booking hotel </a:t>
            </a:r>
            <a:r>
              <a:rPr lang="en-US" dirty="0" err="1"/>
              <a:t>sebelum</a:t>
            </a:r>
            <a:r>
              <a:rPr lang="en-US" dirty="0"/>
              <a:t> </a:t>
            </a:r>
            <a:r>
              <a:rPr lang="en-US" dirty="0" err="1"/>
              <a:t>bulan</a:t>
            </a:r>
            <a:r>
              <a:rPr lang="en-US" dirty="0"/>
              <a:t> </a:t>
            </a:r>
            <a:r>
              <a:rPr lang="en-US" dirty="0" err="1"/>
              <a:t>juni-juli</a:t>
            </a:r>
            <a:r>
              <a:rPr lang="en-US" dirty="0"/>
              <a:t>. </a:t>
            </a:r>
          </a:p>
        </p:txBody>
      </p:sp>
      <p:sp>
        <p:nvSpPr>
          <p:cNvPr id="11" name="Rectangle 10"/>
          <p:cNvSpPr/>
          <p:nvPr/>
        </p:nvSpPr>
        <p:spPr>
          <a:xfrm>
            <a:off x="7070357" y="2160814"/>
            <a:ext cx="2073643" cy="261610"/>
          </a:xfrm>
          <a:prstGeom prst="rect">
            <a:avLst/>
          </a:prstGeom>
        </p:spPr>
        <p:txBody>
          <a:bodyPr wrap="square">
            <a:spAutoFit/>
          </a:bodyPr>
          <a:lstStyle/>
          <a:p>
            <a:r>
              <a:rPr lang="en-US" sz="1100" dirty="0" smtClean="0">
                <a:hlinkClick r:id="rId4"/>
              </a:rPr>
              <a:t>COMPLETE CODE IS HERE</a:t>
            </a:r>
            <a:endParaRPr lang="en-US" sz="1100" dirty="0"/>
          </a:p>
        </p:txBody>
      </p:sp>
    </p:spTree>
    <p:extLst>
      <p:ext uri="{BB962C8B-B14F-4D97-AF65-F5344CB8AC3E}">
        <p14:creationId xmlns:p14="http://schemas.microsoft.com/office/powerpoint/2010/main" val="317178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 sz="1800" b="1" dirty="0">
                <a:latin typeface="Roboto"/>
                <a:ea typeface="Roboto"/>
                <a:cs typeface="Roboto"/>
                <a:sym typeface="Roboto"/>
              </a:rPr>
              <a:t>Monthly Hotel Booking Analysis Based on Hotel Type</a:t>
            </a:r>
            <a:endParaRPr lang="en-US" sz="1800" dirty="0"/>
          </a:p>
        </p:txBody>
      </p:sp>
      <p:sp>
        <p:nvSpPr>
          <p:cNvPr id="3" name="Text Placeholder 2"/>
          <p:cNvSpPr>
            <a:spLocks noGrp="1"/>
          </p:cNvSpPr>
          <p:nvPr>
            <p:ph type="body" idx="1"/>
          </p:nvPr>
        </p:nvSpPr>
        <p:spPr>
          <a:xfrm>
            <a:off x="311700" y="772886"/>
            <a:ext cx="8520600" cy="4234543"/>
          </a:xfrm>
        </p:spPr>
        <p:txBody>
          <a:bodyPr>
            <a:normAutofit fontScale="85000" lnSpcReduction="10000"/>
          </a:bodyPr>
          <a:lstStyle/>
          <a:p>
            <a:pPr algn="just">
              <a:buFont typeface="Arial" panose="020B0604020202020204" pitchFamily="34" charset="0"/>
              <a:buChar char="•"/>
            </a:pPr>
            <a:r>
              <a:rPr lang="en-US" dirty="0" err="1" smtClean="0"/>
              <a:t>Bulan</a:t>
            </a:r>
            <a:r>
              <a:rPr lang="en-US" dirty="0" smtClean="0"/>
              <a:t> </a:t>
            </a:r>
            <a:r>
              <a:rPr lang="en-US" dirty="0"/>
              <a:t>May - July, </a:t>
            </a:r>
            <a:r>
              <a:rPr lang="en-US" dirty="0" err="1"/>
              <a:t>khususnya</a:t>
            </a:r>
            <a:r>
              <a:rPr lang="en-US" dirty="0"/>
              <a:t> </a:t>
            </a:r>
            <a:r>
              <a:rPr lang="en-US" dirty="0" err="1"/>
              <a:t>pada</a:t>
            </a:r>
            <a:r>
              <a:rPr lang="en-US" dirty="0"/>
              <a:t> hotel </a:t>
            </a:r>
            <a:r>
              <a:rPr lang="en-US" dirty="0" err="1"/>
              <a:t>tipe</a:t>
            </a:r>
            <a:r>
              <a:rPr lang="en-US" dirty="0"/>
              <a:t> resort </a:t>
            </a:r>
            <a:r>
              <a:rPr lang="en-US" dirty="0" err="1"/>
              <a:t>merupakan</a:t>
            </a:r>
            <a:r>
              <a:rPr lang="en-US" dirty="0"/>
              <a:t> </a:t>
            </a:r>
            <a:r>
              <a:rPr lang="en-US" dirty="0" err="1"/>
              <a:t>puncak</a:t>
            </a:r>
            <a:r>
              <a:rPr lang="en-US" dirty="0"/>
              <a:t> </a:t>
            </a:r>
            <a:r>
              <a:rPr lang="en-US" dirty="0" err="1"/>
              <a:t>dengan</a:t>
            </a:r>
            <a:r>
              <a:rPr lang="en-US" dirty="0"/>
              <a:t> </a:t>
            </a:r>
            <a:r>
              <a:rPr lang="en-US" dirty="0" err="1"/>
              <a:t>jumlah</a:t>
            </a:r>
            <a:r>
              <a:rPr lang="en-US" dirty="0"/>
              <a:t> booking yang </a:t>
            </a:r>
            <a:r>
              <a:rPr lang="en-US" dirty="0" err="1"/>
              <a:t>naik</a:t>
            </a:r>
            <a:r>
              <a:rPr lang="en-US" dirty="0"/>
              <a:t> </a:t>
            </a:r>
            <a:r>
              <a:rPr lang="en-US" dirty="0" err="1"/>
              <a:t>drastis</a:t>
            </a:r>
            <a:r>
              <a:rPr lang="en-US" dirty="0"/>
              <a:t>. </a:t>
            </a:r>
            <a:r>
              <a:rPr lang="en-US" dirty="0" err="1"/>
              <a:t>karena</a:t>
            </a:r>
            <a:r>
              <a:rPr lang="en-US" dirty="0"/>
              <a:t> </a:t>
            </a:r>
            <a:r>
              <a:rPr lang="en-US" dirty="0" err="1"/>
              <a:t>bulan</a:t>
            </a:r>
            <a:r>
              <a:rPr lang="en-US" dirty="0"/>
              <a:t> </a:t>
            </a:r>
            <a:r>
              <a:rPr lang="en-US" dirty="0" err="1"/>
              <a:t>Juni-Juli</a:t>
            </a:r>
            <a:r>
              <a:rPr lang="en-US" dirty="0"/>
              <a:t> </a:t>
            </a:r>
            <a:r>
              <a:rPr lang="en-US" dirty="0" err="1"/>
              <a:t>adalah</a:t>
            </a:r>
            <a:r>
              <a:rPr lang="en-US" dirty="0"/>
              <a:t> long HOLIDAY, </a:t>
            </a:r>
            <a:r>
              <a:rPr lang="en-US" dirty="0" err="1"/>
              <a:t>atau</a:t>
            </a:r>
            <a:r>
              <a:rPr lang="en-US" dirty="0"/>
              <a:t> </a:t>
            </a:r>
            <a:r>
              <a:rPr lang="en-US" dirty="0" err="1"/>
              <a:t>liburan</a:t>
            </a:r>
            <a:r>
              <a:rPr lang="en-US" dirty="0"/>
              <a:t> </a:t>
            </a:r>
            <a:r>
              <a:rPr lang="en-US" dirty="0" err="1"/>
              <a:t>panjang</a:t>
            </a:r>
            <a:r>
              <a:rPr lang="en-US" dirty="0"/>
              <a:t> (</a:t>
            </a:r>
            <a:r>
              <a:rPr lang="en-US" dirty="0" err="1"/>
              <a:t>baru</a:t>
            </a:r>
            <a:r>
              <a:rPr lang="en-US" dirty="0"/>
              <a:t> </a:t>
            </a:r>
            <a:r>
              <a:rPr lang="en-US" dirty="0" err="1"/>
              <a:t>selesai</a:t>
            </a:r>
            <a:r>
              <a:rPr lang="en-US" dirty="0"/>
              <a:t> </a:t>
            </a:r>
            <a:r>
              <a:rPr lang="en-US" dirty="0" err="1"/>
              <a:t>semesteran</a:t>
            </a:r>
            <a:r>
              <a:rPr lang="en-US" dirty="0"/>
              <a:t>, </a:t>
            </a:r>
            <a:r>
              <a:rPr lang="en-US" dirty="0" err="1"/>
              <a:t>libur</a:t>
            </a:r>
            <a:r>
              <a:rPr lang="en-US" dirty="0"/>
              <a:t> semester). Customer </a:t>
            </a:r>
            <a:r>
              <a:rPr lang="en-US" dirty="0" err="1"/>
              <a:t>melakukan</a:t>
            </a:r>
            <a:r>
              <a:rPr lang="en-US" dirty="0"/>
              <a:t> booking hotel </a:t>
            </a:r>
            <a:r>
              <a:rPr lang="en-US" dirty="0" err="1"/>
              <a:t>dengan</a:t>
            </a:r>
            <a:r>
              <a:rPr lang="en-US" dirty="0"/>
              <a:t> </a:t>
            </a:r>
            <a:r>
              <a:rPr lang="en-US" dirty="0" err="1"/>
              <a:t>tujuan</a:t>
            </a:r>
            <a:r>
              <a:rPr lang="en-US" dirty="0"/>
              <a:t> </a:t>
            </a:r>
            <a:r>
              <a:rPr lang="en-US" dirty="0" err="1"/>
              <a:t>rekreasi</a:t>
            </a:r>
            <a:r>
              <a:rPr lang="en-US" dirty="0"/>
              <a:t> </a:t>
            </a:r>
            <a:r>
              <a:rPr lang="en-US" dirty="0" err="1"/>
              <a:t>ataupun</a:t>
            </a:r>
            <a:r>
              <a:rPr lang="en-US" dirty="0"/>
              <a:t> </a:t>
            </a:r>
            <a:r>
              <a:rPr lang="en-US" dirty="0" err="1"/>
              <a:t>pariwisata</a:t>
            </a:r>
            <a:r>
              <a:rPr lang="en-US" dirty="0"/>
              <a:t> (healing </a:t>
            </a:r>
            <a:r>
              <a:rPr lang="en-US" dirty="0" err="1"/>
              <a:t>mungkin</a:t>
            </a:r>
            <a:r>
              <a:rPr lang="en-US" dirty="0"/>
              <a:t> </a:t>
            </a:r>
            <a:r>
              <a:rPr lang="en-US" dirty="0" err="1"/>
              <a:t>hehehe</a:t>
            </a:r>
            <a:r>
              <a:rPr lang="en-US" dirty="0"/>
              <a:t>). </a:t>
            </a:r>
            <a:r>
              <a:rPr lang="en-US" dirty="0" err="1"/>
              <a:t>Sedangkan</a:t>
            </a:r>
            <a:r>
              <a:rPr lang="en-US" dirty="0"/>
              <a:t> hotel </a:t>
            </a:r>
            <a:r>
              <a:rPr lang="en-US" dirty="0" err="1"/>
              <a:t>tipe</a:t>
            </a:r>
            <a:r>
              <a:rPr lang="en-US" dirty="0"/>
              <a:t> city </a:t>
            </a:r>
            <a:r>
              <a:rPr lang="en-US" dirty="0" err="1"/>
              <a:t>mengalami</a:t>
            </a:r>
            <a:r>
              <a:rPr lang="en-US" dirty="0"/>
              <a:t> </a:t>
            </a:r>
            <a:r>
              <a:rPr lang="en-US" dirty="0" err="1"/>
              <a:t>kenaikan</a:t>
            </a:r>
            <a:r>
              <a:rPr lang="en-US" dirty="0"/>
              <a:t>, </a:t>
            </a:r>
            <a:r>
              <a:rPr lang="en-US" dirty="0" err="1"/>
              <a:t>walaupun</a:t>
            </a:r>
            <a:r>
              <a:rPr lang="en-US" dirty="0"/>
              <a:t> </a:t>
            </a:r>
            <a:r>
              <a:rPr lang="en-US" dirty="0" err="1"/>
              <a:t>tidak</a:t>
            </a:r>
            <a:r>
              <a:rPr lang="en-US" dirty="0"/>
              <a:t> </a:t>
            </a:r>
            <a:r>
              <a:rPr lang="en-US" dirty="0" err="1"/>
              <a:t>begitu</a:t>
            </a:r>
            <a:r>
              <a:rPr lang="en-US" dirty="0"/>
              <a:t> </a:t>
            </a:r>
            <a:r>
              <a:rPr lang="en-US" dirty="0" err="1"/>
              <a:t>drastis</a:t>
            </a:r>
            <a:r>
              <a:rPr lang="en-US" dirty="0"/>
              <a:t>. </a:t>
            </a:r>
            <a:r>
              <a:rPr lang="en-US" dirty="0" err="1"/>
              <a:t>kemungkinan</a:t>
            </a:r>
            <a:r>
              <a:rPr lang="en-US" dirty="0"/>
              <a:t> </a:t>
            </a:r>
            <a:r>
              <a:rPr lang="en-US" dirty="0" err="1"/>
              <a:t>esensi</a:t>
            </a:r>
            <a:r>
              <a:rPr lang="en-US" dirty="0"/>
              <a:t> </a:t>
            </a:r>
            <a:r>
              <a:rPr lang="en-US" dirty="0" err="1"/>
              <a:t>atau</a:t>
            </a:r>
            <a:r>
              <a:rPr lang="en-US" dirty="0"/>
              <a:t> </a:t>
            </a:r>
            <a:r>
              <a:rPr lang="en-US" dirty="0" err="1"/>
              <a:t>manfaat</a:t>
            </a:r>
            <a:r>
              <a:rPr lang="en-US" dirty="0"/>
              <a:t> </a:t>
            </a:r>
            <a:r>
              <a:rPr lang="en-US" dirty="0" err="1"/>
              <a:t>dari</a:t>
            </a:r>
            <a:r>
              <a:rPr lang="en-US" dirty="0"/>
              <a:t> hotel </a:t>
            </a:r>
            <a:r>
              <a:rPr lang="en-US" dirty="0" err="1"/>
              <a:t>tipe</a:t>
            </a:r>
            <a:r>
              <a:rPr lang="en-US" dirty="0"/>
              <a:t> city </a:t>
            </a:r>
            <a:r>
              <a:rPr lang="en-US" dirty="0" err="1"/>
              <a:t>ini</a:t>
            </a:r>
            <a:r>
              <a:rPr lang="en-US" dirty="0"/>
              <a:t> </a:t>
            </a:r>
            <a:r>
              <a:rPr lang="en-US" dirty="0" err="1"/>
              <a:t>adalah</a:t>
            </a:r>
            <a:r>
              <a:rPr lang="en-US" dirty="0"/>
              <a:t> </a:t>
            </a:r>
            <a:r>
              <a:rPr lang="en-US" dirty="0" err="1"/>
              <a:t>untuk</a:t>
            </a:r>
            <a:r>
              <a:rPr lang="en-US" dirty="0"/>
              <a:t> </a:t>
            </a:r>
            <a:r>
              <a:rPr lang="en-US" dirty="0" err="1"/>
              <a:t>karyawan</a:t>
            </a:r>
            <a:r>
              <a:rPr lang="en-US" dirty="0"/>
              <a:t> </a:t>
            </a:r>
            <a:r>
              <a:rPr lang="en-US" dirty="0" err="1"/>
              <a:t>atau</a:t>
            </a:r>
            <a:r>
              <a:rPr lang="en-US" dirty="0"/>
              <a:t> </a:t>
            </a:r>
            <a:r>
              <a:rPr lang="en-US" dirty="0" err="1"/>
              <a:t>pekerja</a:t>
            </a:r>
            <a:r>
              <a:rPr lang="en-US" dirty="0"/>
              <a:t> yang </a:t>
            </a:r>
            <a:r>
              <a:rPr lang="en-US" dirty="0" err="1"/>
              <a:t>memiliki</a:t>
            </a:r>
            <a:r>
              <a:rPr lang="en-US" dirty="0"/>
              <a:t> </a:t>
            </a:r>
            <a:r>
              <a:rPr lang="en-US" dirty="0" err="1"/>
              <a:t>tugas</a:t>
            </a:r>
            <a:r>
              <a:rPr lang="en-US" dirty="0"/>
              <a:t> </a:t>
            </a:r>
            <a:r>
              <a:rPr lang="en-US" dirty="0" err="1"/>
              <a:t>dinas</a:t>
            </a:r>
            <a:r>
              <a:rPr lang="en-US" dirty="0"/>
              <a:t> </a:t>
            </a:r>
            <a:r>
              <a:rPr lang="en-US" dirty="0" err="1"/>
              <a:t>ke</a:t>
            </a:r>
            <a:r>
              <a:rPr lang="en-US" dirty="0"/>
              <a:t> </a:t>
            </a:r>
            <a:r>
              <a:rPr lang="en-US" dirty="0" err="1"/>
              <a:t>luar</a:t>
            </a:r>
            <a:r>
              <a:rPr lang="en-US" dirty="0"/>
              <a:t> </a:t>
            </a:r>
            <a:r>
              <a:rPr lang="en-US" dirty="0" err="1"/>
              <a:t>kota</a:t>
            </a:r>
            <a:r>
              <a:rPr lang="en-US" dirty="0"/>
              <a:t>. </a:t>
            </a:r>
            <a:r>
              <a:rPr lang="en-US" dirty="0" err="1"/>
              <a:t>Oleh</a:t>
            </a:r>
            <a:r>
              <a:rPr lang="en-US" dirty="0"/>
              <a:t> </a:t>
            </a:r>
            <a:r>
              <a:rPr lang="en-US" dirty="0" err="1"/>
              <a:t>karena</a:t>
            </a:r>
            <a:r>
              <a:rPr lang="en-US" dirty="0"/>
              <a:t> </a:t>
            </a:r>
            <a:r>
              <a:rPr lang="en-US" dirty="0" err="1"/>
              <a:t>itu</a:t>
            </a:r>
            <a:r>
              <a:rPr lang="en-US" dirty="0"/>
              <a:t>, </a:t>
            </a:r>
            <a:r>
              <a:rPr lang="en-US" dirty="0" err="1"/>
              <a:t>baik</a:t>
            </a:r>
            <a:r>
              <a:rPr lang="en-US" dirty="0"/>
              <a:t> </a:t>
            </a:r>
            <a:r>
              <a:rPr lang="en-US" dirty="0" err="1"/>
              <a:t>kenaikan</a:t>
            </a:r>
            <a:r>
              <a:rPr lang="en-US" dirty="0"/>
              <a:t>, </a:t>
            </a:r>
            <a:r>
              <a:rPr lang="en-US" dirty="0" err="1"/>
              <a:t>maupun</a:t>
            </a:r>
            <a:r>
              <a:rPr lang="en-US" dirty="0"/>
              <a:t> </a:t>
            </a:r>
            <a:r>
              <a:rPr lang="en-US" dirty="0" err="1"/>
              <a:t>penurunannya</a:t>
            </a:r>
            <a:r>
              <a:rPr lang="en-US" dirty="0"/>
              <a:t>, </a:t>
            </a:r>
            <a:r>
              <a:rPr lang="en-US" dirty="0" err="1"/>
              <a:t>tdak</a:t>
            </a:r>
            <a:r>
              <a:rPr lang="en-US" dirty="0"/>
              <a:t> </a:t>
            </a:r>
            <a:r>
              <a:rPr lang="en-US" dirty="0" err="1"/>
              <a:t>terlalu</a:t>
            </a:r>
            <a:r>
              <a:rPr lang="en-US" dirty="0"/>
              <a:t> </a:t>
            </a:r>
            <a:r>
              <a:rPr lang="en-US" dirty="0" err="1"/>
              <a:t>signifikan</a:t>
            </a:r>
            <a:r>
              <a:rPr lang="en-US" dirty="0"/>
              <a:t>. </a:t>
            </a:r>
          </a:p>
          <a:p>
            <a:pPr algn="just">
              <a:buFont typeface="Arial" panose="020B0604020202020204" pitchFamily="34" charset="0"/>
              <a:buChar char="•"/>
            </a:pPr>
            <a:r>
              <a:rPr lang="en-US" dirty="0" err="1" smtClean="0"/>
              <a:t>Bulan</a:t>
            </a:r>
            <a:r>
              <a:rPr lang="en-US" dirty="0" smtClean="0"/>
              <a:t> </a:t>
            </a:r>
            <a:r>
              <a:rPr lang="en-US" dirty="0" err="1"/>
              <a:t>Agustus</a:t>
            </a:r>
            <a:r>
              <a:rPr lang="en-US" dirty="0"/>
              <a:t> - </a:t>
            </a:r>
            <a:r>
              <a:rPr lang="en-US" dirty="0" err="1"/>
              <a:t>Oktober</a:t>
            </a:r>
            <a:r>
              <a:rPr lang="en-US" dirty="0"/>
              <a:t>, </a:t>
            </a:r>
            <a:r>
              <a:rPr lang="en-US" dirty="0" err="1"/>
              <a:t>terjadi</a:t>
            </a:r>
            <a:r>
              <a:rPr lang="en-US" dirty="0"/>
              <a:t> </a:t>
            </a:r>
            <a:r>
              <a:rPr lang="en-US" dirty="0" err="1"/>
              <a:t>penurunan</a:t>
            </a:r>
            <a:r>
              <a:rPr lang="en-US" dirty="0"/>
              <a:t> </a:t>
            </a:r>
            <a:r>
              <a:rPr lang="en-US" dirty="0" err="1"/>
              <a:t>jumlah</a:t>
            </a:r>
            <a:r>
              <a:rPr lang="en-US" dirty="0"/>
              <a:t> booking yang </a:t>
            </a:r>
            <a:r>
              <a:rPr lang="en-US" dirty="0" err="1"/>
              <a:t>tajam</a:t>
            </a:r>
            <a:r>
              <a:rPr lang="en-US" dirty="0"/>
              <a:t>, </a:t>
            </a:r>
            <a:r>
              <a:rPr lang="en-US" dirty="0" err="1"/>
              <a:t>karena</a:t>
            </a:r>
            <a:r>
              <a:rPr lang="en-US" dirty="0"/>
              <a:t> customer </a:t>
            </a:r>
            <a:r>
              <a:rPr lang="en-US" dirty="0" err="1"/>
              <a:t>sudah</a:t>
            </a:r>
            <a:r>
              <a:rPr lang="en-US" dirty="0"/>
              <a:t> </a:t>
            </a:r>
            <a:r>
              <a:rPr lang="en-US" dirty="0" err="1"/>
              <a:t>selesai</a:t>
            </a:r>
            <a:r>
              <a:rPr lang="en-US" dirty="0"/>
              <a:t> </a:t>
            </a:r>
            <a:r>
              <a:rPr lang="en-US" dirty="0" err="1"/>
              <a:t>melakukan</a:t>
            </a:r>
            <a:r>
              <a:rPr lang="en-US" dirty="0"/>
              <a:t> </a:t>
            </a:r>
            <a:r>
              <a:rPr lang="en-US" dirty="0" err="1"/>
              <a:t>liburan</a:t>
            </a:r>
            <a:r>
              <a:rPr lang="en-US" dirty="0"/>
              <a:t> yang </a:t>
            </a:r>
            <a:r>
              <a:rPr lang="en-US" dirty="0" err="1"/>
              <a:t>panjang</a:t>
            </a:r>
            <a:r>
              <a:rPr lang="en-US" dirty="0"/>
              <a:t>. </a:t>
            </a:r>
            <a:r>
              <a:rPr lang="en-US" dirty="0" err="1"/>
              <a:t>sedangkan</a:t>
            </a:r>
            <a:r>
              <a:rPr lang="en-US" dirty="0"/>
              <a:t> </a:t>
            </a:r>
            <a:r>
              <a:rPr lang="en-US" dirty="0" err="1"/>
              <a:t>pada</a:t>
            </a:r>
            <a:r>
              <a:rPr lang="en-US" dirty="0"/>
              <a:t> </a:t>
            </a:r>
            <a:r>
              <a:rPr lang="en-US" dirty="0" err="1"/>
              <a:t>tipe</a:t>
            </a:r>
            <a:r>
              <a:rPr lang="en-US" dirty="0"/>
              <a:t> hotel city, </a:t>
            </a:r>
            <a:r>
              <a:rPr lang="en-US" dirty="0" err="1"/>
              <a:t>penurunan</a:t>
            </a:r>
            <a:r>
              <a:rPr lang="en-US" dirty="0"/>
              <a:t> </a:t>
            </a:r>
            <a:r>
              <a:rPr lang="en-US" dirty="0" err="1"/>
              <a:t>jumlah</a:t>
            </a:r>
            <a:r>
              <a:rPr lang="en-US" dirty="0"/>
              <a:t> booking </a:t>
            </a:r>
            <a:r>
              <a:rPr lang="en-US" dirty="0" err="1"/>
              <a:t>tidak</a:t>
            </a:r>
            <a:r>
              <a:rPr lang="en-US" dirty="0"/>
              <a:t> </a:t>
            </a:r>
            <a:r>
              <a:rPr lang="en-US" dirty="0" err="1"/>
              <a:t>terlalu</a:t>
            </a:r>
            <a:r>
              <a:rPr lang="en-US" dirty="0"/>
              <a:t> </a:t>
            </a:r>
            <a:r>
              <a:rPr lang="en-US" dirty="0" err="1"/>
              <a:t>signifikan</a:t>
            </a:r>
            <a:r>
              <a:rPr lang="en-US" dirty="0"/>
              <a:t>, </a:t>
            </a:r>
            <a:r>
              <a:rPr lang="en-US" dirty="0" err="1"/>
              <a:t>karena</a:t>
            </a:r>
            <a:r>
              <a:rPr lang="en-US" dirty="0"/>
              <a:t> </a:t>
            </a:r>
            <a:r>
              <a:rPr lang="en-US" dirty="0" err="1"/>
              <a:t>memang</a:t>
            </a:r>
            <a:r>
              <a:rPr lang="en-US" dirty="0"/>
              <a:t> </a:t>
            </a:r>
            <a:r>
              <a:rPr lang="en-US" dirty="0" err="1"/>
              <a:t>tipe</a:t>
            </a:r>
            <a:r>
              <a:rPr lang="en-US" dirty="0"/>
              <a:t> city hotel </a:t>
            </a:r>
            <a:r>
              <a:rPr lang="en-US" dirty="0" err="1"/>
              <a:t>ini</a:t>
            </a:r>
            <a:r>
              <a:rPr lang="en-US" dirty="0"/>
              <a:t> </a:t>
            </a:r>
            <a:r>
              <a:rPr lang="en-US" dirty="0" err="1"/>
              <a:t>diperuntukkan</a:t>
            </a:r>
            <a:r>
              <a:rPr lang="en-US" dirty="0"/>
              <a:t> </a:t>
            </a:r>
            <a:r>
              <a:rPr lang="en-US" dirty="0" err="1"/>
              <a:t>untuk</a:t>
            </a:r>
            <a:r>
              <a:rPr lang="en-US" dirty="0"/>
              <a:t> </a:t>
            </a:r>
            <a:r>
              <a:rPr lang="en-US" dirty="0" err="1"/>
              <a:t>karyawan</a:t>
            </a:r>
            <a:r>
              <a:rPr lang="en-US" dirty="0"/>
              <a:t> yang </a:t>
            </a:r>
            <a:r>
              <a:rPr lang="en-US" dirty="0" err="1"/>
              <a:t>dinas</a:t>
            </a:r>
            <a:r>
              <a:rPr lang="en-US" dirty="0"/>
              <a:t> </a:t>
            </a:r>
            <a:r>
              <a:rPr lang="en-US" dirty="0" err="1"/>
              <a:t>luar</a:t>
            </a:r>
            <a:r>
              <a:rPr lang="en-US" dirty="0"/>
              <a:t> </a:t>
            </a:r>
            <a:r>
              <a:rPr lang="en-US" dirty="0" err="1"/>
              <a:t>kota</a:t>
            </a:r>
            <a:r>
              <a:rPr lang="en-US" dirty="0"/>
              <a:t>, </a:t>
            </a:r>
            <a:r>
              <a:rPr lang="en-US" dirty="0" err="1"/>
              <a:t>ataupun</a:t>
            </a:r>
            <a:r>
              <a:rPr lang="en-US" dirty="0"/>
              <a:t> </a:t>
            </a:r>
            <a:r>
              <a:rPr lang="en-US" dirty="0" err="1"/>
              <a:t>kepentingan</a:t>
            </a:r>
            <a:r>
              <a:rPr lang="en-US" dirty="0"/>
              <a:t> yang </a:t>
            </a:r>
            <a:r>
              <a:rPr lang="en-US" dirty="0" err="1"/>
              <a:t>menyangkut</a:t>
            </a:r>
            <a:r>
              <a:rPr lang="en-US" dirty="0"/>
              <a:t> </a:t>
            </a:r>
            <a:r>
              <a:rPr lang="en-US" dirty="0" err="1"/>
              <a:t>pekerjaan</a:t>
            </a:r>
            <a:r>
              <a:rPr lang="en-US" dirty="0"/>
              <a:t>, </a:t>
            </a:r>
            <a:r>
              <a:rPr lang="en-US" dirty="0" err="1"/>
              <a:t>adapun</a:t>
            </a:r>
            <a:r>
              <a:rPr lang="en-US" dirty="0"/>
              <a:t> </a:t>
            </a:r>
            <a:r>
              <a:rPr lang="en-US" dirty="0" err="1"/>
              <a:t>tujuan</a:t>
            </a:r>
            <a:r>
              <a:rPr lang="en-US" dirty="0"/>
              <a:t> </a:t>
            </a:r>
            <a:r>
              <a:rPr lang="en-US" dirty="0" err="1"/>
              <a:t>rekreasi</a:t>
            </a:r>
            <a:r>
              <a:rPr lang="en-US" dirty="0"/>
              <a:t>, </a:t>
            </a:r>
            <a:r>
              <a:rPr lang="en-US" dirty="0" err="1"/>
              <a:t>tampaknya</a:t>
            </a:r>
            <a:r>
              <a:rPr lang="en-US" dirty="0"/>
              <a:t> </a:t>
            </a:r>
            <a:r>
              <a:rPr lang="en-US" dirty="0" err="1"/>
              <a:t>tidak</a:t>
            </a:r>
            <a:r>
              <a:rPr lang="en-US" dirty="0"/>
              <a:t> </a:t>
            </a:r>
            <a:r>
              <a:rPr lang="en-US" dirty="0" err="1"/>
              <a:t>menjadi</a:t>
            </a:r>
            <a:r>
              <a:rPr lang="en-US" dirty="0"/>
              <a:t> target </a:t>
            </a:r>
            <a:r>
              <a:rPr lang="en-US" dirty="0" err="1"/>
              <a:t>utama</a:t>
            </a:r>
            <a:r>
              <a:rPr lang="en-US" dirty="0"/>
              <a:t> </a:t>
            </a:r>
            <a:r>
              <a:rPr lang="en-US" dirty="0" err="1"/>
              <a:t>pada</a:t>
            </a:r>
            <a:r>
              <a:rPr lang="en-US" dirty="0"/>
              <a:t> hotel </a:t>
            </a:r>
            <a:r>
              <a:rPr lang="en-US" dirty="0" err="1"/>
              <a:t>tipe</a:t>
            </a:r>
            <a:r>
              <a:rPr lang="en-US" dirty="0"/>
              <a:t> city </a:t>
            </a:r>
            <a:r>
              <a:rPr lang="en-US" dirty="0" err="1"/>
              <a:t>ini</a:t>
            </a:r>
            <a:r>
              <a:rPr lang="en-US" dirty="0"/>
              <a:t>. </a:t>
            </a:r>
          </a:p>
          <a:p>
            <a:pPr algn="just">
              <a:buFont typeface="Arial" panose="020B0604020202020204" pitchFamily="34" charset="0"/>
              <a:buChar char="•"/>
            </a:pPr>
            <a:r>
              <a:rPr lang="en-US" dirty="0" err="1" smtClean="0"/>
              <a:t>Bulan</a:t>
            </a:r>
            <a:r>
              <a:rPr lang="en-US" dirty="0" smtClean="0"/>
              <a:t> </a:t>
            </a:r>
            <a:r>
              <a:rPr lang="en-US" dirty="0" err="1"/>
              <a:t>Oktober</a:t>
            </a:r>
            <a:r>
              <a:rPr lang="en-US" dirty="0"/>
              <a:t> - </a:t>
            </a:r>
            <a:r>
              <a:rPr lang="en-US" dirty="0" err="1"/>
              <a:t>Desember</a:t>
            </a:r>
            <a:r>
              <a:rPr lang="en-US" dirty="0"/>
              <a:t>, </a:t>
            </a:r>
            <a:r>
              <a:rPr lang="en-US" dirty="0" err="1"/>
              <a:t>jumlah</a:t>
            </a:r>
            <a:r>
              <a:rPr lang="en-US" dirty="0"/>
              <a:t> booking hotel </a:t>
            </a:r>
            <a:r>
              <a:rPr lang="en-US" dirty="0" err="1"/>
              <a:t>tipe</a:t>
            </a:r>
            <a:r>
              <a:rPr lang="en-US" dirty="0"/>
              <a:t> resort </a:t>
            </a:r>
            <a:r>
              <a:rPr lang="en-US" dirty="0" err="1"/>
              <a:t>naik</a:t>
            </a:r>
            <a:r>
              <a:rPr lang="en-US" dirty="0"/>
              <a:t> </a:t>
            </a:r>
            <a:r>
              <a:rPr lang="en-US" dirty="0" err="1"/>
              <a:t>kembali</a:t>
            </a:r>
            <a:r>
              <a:rPr lang="en-US" dirty="0"/>
              <a:t> </a:t>
            </a:r>
            <a:r>
              <a:rPr lang="en-US" dirty="0" err="1"/>
              <a:t>karena</a:t>
            </a:r>
            <a:r>
              <a:rPr lang="en-US" dirty="0"/>
              <a:t> </a:t>
            </a:r>
            <a:r>
              <a:rPr lang="en-US" dirty="0" err="1"/>
              <a:t>akan</a:t>
            </a:r>
            <a:r>
              <a:rPr lang="en-US" dirty="0"/>
              <a:t> </a:t>
            </a:r>
            <a:r>
              <a:rPr lang="en-US" dirty="0" err="1"/>
              <a:t>ada</a:t>
            </a:r>
            <a:r>
              <a:rPr lang="en-US" dirty="0"/>
              <a:t> </a:t>
            </a:r>
            <a:r>
              <a:rPr lang="en-US" dirty="0" err="1"/>
              <a:t>liburan</a:t>
            </a:r>
            <a:r>
              <a:rPr lang="en-US" dirty="0"/>
              <a:t> </a:t>
            </a:r>
            <a:r>
              <a:rPr lang="en-US" dirty="0" err="1"/>
              <a:t>panjang</a:t>
            </a:r>
            <a:r>
              <a:rPr lang="en-US" dirty="0"/>
              <a:t> </a:t>
            </a:r>
            <a:r>
              <a:rPr lang="en-US" dirty="0" err="1"/>
              <a:t>kembali</a:t>
            </a:r>
            <a:r>
              <a:rPr lang="en-US" dirty="0"/>
              <a:t> di </a:t>
            </a:r>
            <a:r>
              <a:rPr lang="en-US" dirty="0" err="1"/>
              <a:t>bulan</a:t>
            </a:r>
            <a:r>
              <a:rPr lang="en-US" dirty="0"/>
              <a:t> </a:t>
            </a:r>
            <a:r>
              <a:rPr lang="en-US" dirty="0" err="1" smtClean="0"/>
              <a:t>desember</a:t>
            </a:r>
            <a:r>
              <a:rPr lang="en-US" dirty="0" smtClean="0"/>
              <a:t> (</a:t>
            </a:r>
            <a:r>
              <a:rPr lang="en-US" dirty="0" err="1" smtClean="0"/>
              <a:t>Libur</a:t>
            </a:r>
            <a:r>
              <a:rPr lang="en-US" dirty="0" smtClean="0"/>
              <a:t> natal </a:t>
            </a:r>
            <a:r>
              <a:rPr lang="en-US" dirty="0" err="1" smtClean="0"/>
              <a:t>dan</a:t>
            </a:r>
            <a:r>
              <a:rPr lang="en-US" dirty="0" smtClean="0"/>
              <a:t> </a:t>
            </a:r>
            <a:r>
              <a:rPr lang="en-US" dirty="0" err="1" smtClean="0"/>
              <a:t>tahun</a:t>
            </a:r>
            <a:r>
              <a:rPr lang="en-US" dirty="0" smtClean="0"/>
              <a:t> </a:t>
            </a:r>
            <a:r>
              <a:rPr lang="en-US" dirty="0" err="1" smtClean="0"/>
              <a:t>baru</a:t>
            </a:r>
            <a:r>
              <a:rPr lang="en-US" dirty="0" smtClean="0"/>
              <a:t> </a:t>
            </a:r>
            <a:r>
              <a:rPr lang="en-US" dirty="0" err="1" smtClean="0"/>
              <a:t>sekaligus</a:t>
            </a:r>
            <a:r>
              <a:rPr lang="en-US" dirty="0" smtClean="0"/>
              <a:t> </a:t>
            </a:r>
            <a:r>
              <a:rPr lang="en-US" dirty="0" err="1" smtClean="0"/>
              <a:t>menutup</a:t>
            </a:r>
            <a:r>
              <a:rPr lang="en-US" dirty="0" smtClean="0"/>
              <a:t> semester lama). </a:t>
            </a:r>
            <a:r>
              <a:rPr lang="en-US" dirty="0" err="1"/>
              <a:t>sedangkan</a:t>
            </a:r>
            <a:r>
              <a:rPr lang="en-US" dirty="0"/>
              <a:t> </a:t>
            </a:r>
            <a:r>
              <a:rPr lang="en-US" dirty="0" err="1"/>
              <a:t>tipe</a:t>
            </a:r>
            <a:r>
              <a:rPr lang="en-US" dirty="0"/>
              <a:t> city, </a:t>
            </a:r>
            <a:r>
              <a:rPr lang="en-US" dirty="0" err="1"/>
              <a:t>tidak</a:t>
            </a:r>
            <a:r>
              <a:rPr lang="en-US" dirty="0"/>
              <a:t> </a:t>
            </a:r>
            <a:r>
              <a:rPr lang="en-US" dirty="0" err="1"/>
              <a:t>begitu</a:t>
            </a:r>
            <a:r>
              <a:rPr lang="en-US" dirty="0"/>
              <a:t> </a:t>
            </a:r>
            <a:r>
              <a:rPr lang="en-US" dirty="0" err="1"/>
              <a:t>signifikan</a:t>
            </a:r>
            <a:r>
              <a:rPr lang="en-US" dirty="0"/>
              <a:t> </a:t>
            </a:r>
            <a:r>
              <a:rPr lang="en-US" dirty="0" err="1"/>
              <a:t>karna</a:t>
            </a:r>
            <a:r>
              <a:rPr lang="en-US" dirty="0"/>
              <a:t> </a:t>
            </a:r>
            <a:r>
              <a:rPr lang="en-US" dirty="0" err="1"/>
              <a:t>tidak</a:t>
            </a:r>
            <a:r>
              <a:rPr lang="en-US" dirty="0"/>
              <a:t> </a:t>
            </a:r>
            <a:r>
              <a:rPr lang="en-US" dirty="0" err="1"/>
              <a:t>terlalu</a:t>
            </a:r>
            <a:r>
              <a:rPr lang="en-US" dirty="0"/>
              <a:t> </a:t>
            </a:r>
            <a:r>
              <a:rPr lang="en-US" dirty="0" err="1"/>
              <a:t>bepengaruh</a:t>
            </a:r>
            <a:r>
              <a:rPr lang="en-US" dirty="0"/>
              <a:t> </a:t>
            </a:r>
            <a:r>
              <a:rPr lang="en-US" dirty="0" err="1"/>
              <a:t>terhadap</a:t>
            </a:r>
            <a:r>
              <a:rPr lang="en-US" dirty="0"/>
              <a:t> </a:t>
            </a:r>
            <a:r>
              <a:rPr lang="en-US" dirty="0" err="1"/>
              <a:t>hari</a:t>
            </a:r>
            <a:r>
              <a:rPr lang="en-US" dirty="0"/>
              <a:t> </a:t>
            </a:r>
            <a:r>
              <a:rPr lang="en-US" dirty="0" err="1"/>
              <a:t>libur</a:t>
            </a:r>
            <a:r>
              <a:rPr lang="en-US" dirty="0"/>
              <a:t> </a:t>
            </a:r>
            <a:r>
              <a:rPr lang="en-US" dirty="0" err="1"/>
              <a:t>maupun</a:t>
            </a:r>
            <a:r>
              <a:rPr lang="en-US" dirty="0"/>
              <a:t> work month.</a:t>
            </a:r>
          </a:p>
        </p:txBody>
      </p:sp>
      <p:sp>
        <p:nvSpPr>
          <p:cNvPr id="4" name="Rectangle 3"/>
          <p:cNvSpPr/>
          <p:nvPr/>
        </p:nvSpPr>
        <p:spPr>
          <a:xfrm>
            <a:off x="6553201" y="4699652"/>
            <a:ext cx="2590799" cy="307777"/>
          </a:xfrm>
          <a:prstGeom prst="rect">
            <a:avLst/>
          </a:prstGeom>
        </p:spPr>
        <p:txBody>
          <a:bodyPr wrap="square">
            <a:spAutoFit/>
          </a:bodyPr>
          <a:lstStyle/>
          <a:p>
            <a:r>
              <a:rPr lang="en-US" dirty="0" smtClean="0">
                <a:hlinkClick r:id="rId2"/>
              </a:rPr>
              <a:t>COMPLETE CODE IS HERE</a:t>
            </a:r>
            <a:endParaRPr lang="en-US" dirty="0"/>
          </a:p>
        </p:txBody>
      </p:sp>
    </p:spTree>
    <p:extLst>
      <p:ext uri="{BB962C8B-B14F-4D97-AF65-F5344CB8AC3E}">
        <p14:creationId xmlns:p14="http://schemas.microsoft.com/office/powerpoint/2010/main" val="34350383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147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Impact Analysis of Stay Duration on Hotel Bookings Cancellation Rates</a:t>
            </a:r>
            <a:endParaRPr sz="1798" b="1">
              <a:solidFill>
                <a:schemeClr val="lt1"/>
              </a:solidFill>
              <a:latin typeface="Roboto"/>
              <a:ea typeface="Roboto"/>
              <a:cs typeface="Roboto"/>
              <a:sym typeface="Roboto"/>
            </a:endParaRPr>
          </a:p>
        </p:txBody>
      </p:sp>
      <p:pic>
        <p:nvPicPr>
          <p:cNvPr id="8" name="Picture 7"/>
          <p:cNvPicPr>
            <a:picLocks noChangeAspect="1"/>
          </p:cNvPicPr>
          <p:nvPr/>
        </p:nvPicPr>
        <p:blipFill>
          <a:blip r:embed="rId3"/>
          <a:stretch>
            <a:fillRect/>
          </a:stretch>
        </p:blipFill>
        <p:spPr>
          <a:xfrm>
            <a:off x="457200" y="562854"/>
            <a:ext cx="8124006" cy="4211314"/>
          </a:xfrm>
          <a:prstGeom prst="rect">
            <a:avLst/>
          </a:prstGeom>
        </p:spPr>
      </p:pic>
      <p:sp>
        <p:nvSpPr>
          <p:cNvPr id="11" name="Rectangle 10"/>
          <p:cNvSpPr/>
          <p:nvPr/>
        </p:nvSpPr>
        <p:spPr>
          <a:xfrm>
            <a:off x="6237515" y="4774168"/>
            <a:ext cx="2906485" cy="369332"/>
          </a:xfrm>
          <a:prstGeom prst="rect">
            <a:avLst/>
          </a:prstGeom>
        </p:spPr>
        <p:txBody>
          <a:bodyPr wrap="square">
            <a:spAutoFit/>
          </a:bodyPr>
          <a:lstStyle/>
          <a:p>
            <a:pPr algn="ctr"/>
            <a:r>
              <a:rPr lang="en-US" sz="1800" dirty="0" smtClean="0">
                <a:hlinkClick r:id="rId4"/>
              </a:rPr>
              <a:t>Link source code di </a:t>
            </a:r>
            <a:r>
              <a:rPr lang="en-US" sz="1800" dirty="0" err="1" smtClean="0">
                <a:hlinkClick r:id="rId4"/>
              </a:rPr>
              <a:t>sini</a:t>
            </a:r>
            <a:endParaRPr lang="en-US" sz="1800" dirty="0"/>
          </a:p>
        </p:txBody>
      </p:sp>
    </p:spTree>
    <p:extLst>
      <p:ext uri="{BB962C8B-B14F-4D97-AF65-F5344CB8AC3E}">
        <p14:creationId xmlns:p14="http://schemas.microsoft.com/office/powerpoint/2010/main" val="3352653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147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Impact Analysis of Stay Duration on Hotel Bookings Cancellation Rates</a:t>
            </a:r>
            <a:endParaRPr sz="1798" b="1">
              <a:solidFill>
                <a:schemeClr val="lt1"/>
              </a:solidFill>
              <a:latin typeface="Roboto"/>
              <a:ea typeface="Roboto"/>
              <a:cs typeface="Roboto"/>
              <a:sym typeface="Roboto"/>
            </a:endParaRPr>
          </a:p>
        </p:txBody>
      </p:sp>
      <p:sp>
        <p:nvSpPr>
          <p:cNvPr id="11" name="Rectangle 10"/>
          <p:cNvSpPr/>
          <p:nvPr/>
        </p:nvSpPr>
        <p:spPr>
          <a:xfrm>
            <a:off x="6237515" y="4352900"/>
            <a:ext cx="2906485" cy="369332"/>
          </a:xfrm>
          <a:prstGeom prst="rect">
            <a:avLst/>
          </a:prstGeom>
        </p:spPr>
        <p:txBody>
          <a:bodyPr wrap="square">
            <a:spAutoFit/>
          </a:bodyPr>
          <a:lstStyle/>
          <a:p>
            <a:pPr algn="ctr"/>
            <a:r>
              <a:rPr lang="en-US" sz="1800" dirty="0" smtClean="0">
                <a:hlinkClick r:id="rId3"/>
              </a:rPr>
              <a:t>Link source code di </a:t>
            </a:r>
            <a:r>
              <a:rPr lang="en-US" sz="1800" dirty="0" err="1" smtClean="0">
                <a:hlinkClick r:id="rId3"/>
              </a:rPr>
              <a:t>sini</a:t>
            </a:r>
            <a:endParaRPr lang="en-US" sz="1800" dirty="0"/>
          </a:p>
        </p:txBody>
      </p:sp>
      <p:sp>
        <p:nvSpPr>
          <p:cNvPr id="2" name="Rectangle 1"/>
          <p:cNvSpPr/>
          <p:nvPr/>
        </p:nvSpPr>
        <p:spPr>
          <a:xfrm>
            <a:off x="261257" y="917237"/>
            <a:ext cx="8414657" cy="3293209"/>
          </a:xfrm>
          <a:prstGeom prst="rect">
            <a:avLst/>
          </a:prstGeom>
        </p:spPr>
        <p:txBody>
          <a:bodyPr wrap="square">
            <a:spAutoFit/>
          </a:bodyPr>
          <a:lstStyle/>
          <a:p>
            <a:pPr algn="just"/>
            <a:r>
              <a:rPr lang="en-US" sz="1600" b="1" dirty="0" err="1"/>
              <a:t>Beberapa</a:t>
            </a:r>
            <a:r>
              <a:rPr lang="en-US" sz="1600" b="1" dirty="0"/>
              <a:t> insight yang </a:t>
            </a:r>
            <a:r>
              <a:rPr lang="en-US" sz="1600" b="1" dirty="0" err="1"/>
              <a:t>dapat</a:t>
            </a:r>
            <a:r>
              <a:rPr lang="en-US" sz="1600" b="1" dirty="0"/>
              <a:t> </a:t>
            </a:r>
            <a:r>
              <a:rPr lang="en-US" sz="1600" b="1" dirty="0" err="1"/>
              <a:t>diperoleh</a:t>
            </a:r>
            <a:r>
              <a:rPr lang="en-US" sz="1600" b="1" dirty="0"/>
              <a:t> </a:t>
            </a:r>
            <a:r>
              <a:rPr lang="en-US" sz="1600" b="1" dirty="0" err="1"/>
              <a:t>dari</a:t>
            </a:r>
            <a:r>
              <a:rPr lang="en-US" sz="1600" b="1" dirty="0"/>
              <a:t> data yang </a:t>
            </a:r>
            <a:r>
              <a:rPr lang="en-US" sz="1600" b="1" dirty="0" err="1"/>
              <a:t>telah</a:t>
            </a:r>
            <a:r>
              <a:rPr lang="en-US" sz="1600" b="1" dirty="0"/>
              <a:t> </a:t>
            </a:r>
            <a:r>
              <a:rPr lang="en-US" sz="1600" b="1" dirty="0" err="1"/>
              <a:t>divisualisasi</a:t>
            </a:r>
            <a:r>
              <a:rPr lang="en-US" sz="1600" b="1" dirty="0"/>
              <a:t> :</a:t>
            </a:r>
          </a:p>
          <a:p>
            <a:pPr marL="285750" indent="-285750" algn="just">
              <a:buFont typeface="Arial" panose="020B0604020202020204" pitchFamily="34" charset="0"/>
              <a:buChar char="•"/>
            </a:pPr>
            <a:r>
              <a:rPr lang="en-US" sz="1600" dirty="0" err="1"/>
              <a:t>Baik</a:t>
            </a:r>
            <a:r>
              <a:rPr lang="en-US" sz="1600" dirty="0"/>
              <a:t> hotel </a:t>
            </a:r>
            <a:r>
              <a:rPr lang="en-US" sz="1600" dirty="0" err="1"/>
              <a:t>tipe</a:t>
            </a:r>
            <a:r>
              <a:rPr lang="en-US" sz="1600" dirty="0"/>
              <a:t> city, </a:t>
            </a:r>
            <a:r>
              <a:rPr lang="en-US" sz="1600" dirty="0" err="1"/>
              <a:t>maupun</a:t>
            </a:r>
            <a:r>
              <a:rPr lang="en-US" sz="1600" dirty="0"/>
              <a:t> resort, </a:t>
            </a:r>
            <a:r>
              <a:rPr lang="en-US" sz="1600" dirty="0" err="1"/>
              <a:t>Kedua</a:t>
            </a:r>
            <a:r>
              <a:rPr lang="en-US" sz="1600" dirty="0"/>
              <a:t> </a:t>
            </a:r>
            <a:r>
              <a:rPr lang="en-US" sz="1600" dirty="0" err="1"/>
              <a:t>jenis</a:t>
            </a:r>
            <a:r>
              <a:rPr lang="en-US" sz="1600" dirty="0"/>
              <a:t> hotel </a:t>
            </a:r>
            <a:r>
              <a:rPr lang="en-US" sz="1600" dirty="0" err="1"/>
              <a:t>memiliki</a:t>
            </a:r>
            <a:r>
              <a:rPr lang="en-US" sz="1600" dirty="0"/>
              <a:t> trend yang </a:t>
            </a:r>
            <a:r>
              <a:rPr lang="en-US" sz="1600" dirty="0" err="1"/>
              <a:t>fluktuatif</a:t>
            </a:r>
            <a:r>
              <a:rPr lang="en-US" sz="1600" dirty="0"/>
              <a:t> </a:t>
            </a:r>
            <a:r>
              <a:rPr lang="en-US" sz="1600" dirty="0" err="1"/>
              <a:t>atau</a:t>
            </a:r>
            <a:r>
              <a:rPr lang="en-US" sz="1600" dirty="0"/>
              <a:t> </a:t>
            </a:r>
            <a:r>
              <a:rPr lang="en-US" sz="1600" dirty="0" err="1"/>
              <a:t>naik</a:t>
            </a:r>
            <a:r>
              <a:rPr lang="en-US" sz="1600" dirty="0"/>
              <a:t> </a:t>
            </a:r>
            <a:r>
              <a:rPr lang="en-US" sz="1600" dirty="0" err="1"/>
              <a:t>turun</a:t>
            </a:r>
            <a:r>
              <a:rPr lang="en-US" sz="1600" dirty="0"/>
              <a:t>, </a:t>
            </a:r>
            <a:r>
              <a:rPr lang="en-US" sz="1600" dirty="0" err="1"/>
              <a:t>akan</a:t>
            </a:r>
            <a:r>
              <a:rPr lang="en-US" sz="1600" dirty="0"/>
              <a:t> </a:t>
            </a:r>
            <a:r>
              <a:rPr lang="en-US" sz="1600" dirty="0" err="1"/>
              <a:t>tetapi</a:t>
            </a:r>
            <a:r>
              <a:rPr lang="en-US" sz="1600" dirty="0"/>
              <a:t> </a:t>
            </a:r>
            <a:r>
              <a:rPr lang="en-US" sz="1600" dirty="0" err="1"/>
              <a:t>memiliki</a:t>
            </a:r>
            <a:r>
              <a:rPr lang="en-US" sz="1600" dirty="0"/>
              <a:t> </a:t>
            </a:r>
            <a:r>
              <a:rPr lang="en-US" sz="1600" dirty="0" err="1"/>
              <a:t>kecendrungan</a:t>
            </a:r>
            <a:r>
              <a:rPr lang="en-US" sz="1600" dirty="0"/>
              <a:t> yang </a:t>
            </a:r>
            <a:r>
              <a:rPr lang="en-US" sz="1600" dirty="0" err="1"/>
              <a:t>positif</a:t>
            </a:r>
            <a:r>
              <a:rPr lang="en-US" sz="1600" dirty="0"/>
              <a:t> </a:t>
            </a:r>
            <a:r>
              <a:rPr lang="en-US" sz="1600" dirty="0" err="1"/>
              <a:t>atau</a:t>
            </a:r>
            <a:r>
              <a:rPr lang="en-US" sz="1600" dirty="0"/>
              <a:t> </a:t>
            </a:r>
            <a:r>
              <a:rPr lang="en-US" sz="1600" dirty="0" err="1"/>
              <a:t>semakin</a:t>
            </a:r>
            <a:r>
              <a:rPr lang="en-US" sz="1600" dirty="0"/>
              <a:t> lama </a:t>
            </a:r>
            <a:r>
              <a:rPr lang="en-US" sz="1600" dirty="0" err="1"/>
              <a:t>durasi</a:t>
            </a:r>
            <a:r>
              <a:rPr lang="en-US" sz="1600" dirty="0"/>
              <a:t> </a:t>
            </a:r>
            <a:r>
              <a:rPr lang="en-US" sz="1600" dirty="0" err="1"/>
              <a:t>menginap</a:t>
            </a:r>
            <a:r>
              <a:rPr lang="en-US" sz="1600" dirty="0"/>
              <a:t>, </a:t>
            </a:r>
            <a:r>
              <a:rPr lang="en-US" sz="1600" dirty="0" err="1"/>
              <a:t>semakin</a:t>
            </a:r>
            <a:r>
              <a:rPr lang="en-US" sz="1600" dirty="0"/>
              <a:t> </a:t>
            </a:r>
            <a:r>
              <a:rPr lang="en-US" sz="1600" dirty="0" err="1"/>
              <a:t>relatif</a:t>
            </a:r>
            <a:r>
              <a:rPr lang="en-US" sz="1600" dirty="0"/>
              <a:t> </a:t>
            </a:r>
            <a:r>
              <a:rPr lang="en-US" sz="1600" dirty="0" err="1"/>
              <a:t>tinggi</a:t>
            </a:r>
            <a:r>
              <a:rPr lang="en-US" sz="1600" dirty="0"/>
              <a:t> pula </a:t>
            </a:r>
            <a:r>
              <a:rPr lang="en-US" sz="1600" dirty="0" err="1"/>
              <a:t>jumlah</a:t>
            </a:r>
            <a:r>
              <a:rPr lang="en-US" sz="1600" dirty="0"/>
              <a:t> </a:t>
            </a:r>
            <a:r>
              <a:rPr lang="en-US" sz="1600" dirty="0" err="1"/>
              <a:t>pemesanan</a:t>
            </a:r>
            <a:r>
              <a:rPr lang="en-US" sz="1600" dirty="0"/>
              <a:t> yang </a:t>
            </a:r>
            <a:r>
              <a:rPr lang="en-US" sz="1600" dirty="0" err="1"/>
              <a:t>dibatalkan</a:t>
            </a:r>
            <a:r>
              <a:rPr lang="en-US" sz="1600" dirty="0"/>
              <a:t>. Hotel </a:t>
            </a:r>
            <a:r>
              <a:rPr lang="en-US" sz="1600" dirty="0" err="1"/>
              <a:t>tipe</a:t>
            </a:r>
            <a:r>
              <a:rPr lang="en-US" sz="1600" dirty="0"/>
              <a:t> city </a:t>
            </a:r>
            <a:r>
              <a:rPr lang="en-US" sz="1600" dirty="0" err="1"/>
              <a:t>memiliki</a:t>
            </a:r>
            <a:r>
              <a:rPr lang="en-US" sz="1600" dirty="0"/>
              <a:t> </a:t>
            </a:r>
            <a:r>
              <a:rPr lang="en-US" sz="1600" dirty="0" err="1"/>
              <a:t>kecendrungan</a:t>
            </a:r>
            <a:r>
              <a:rPr lang="en-US" sz="1600" dirty="0"/>
              <a:t> </a:t>
            </a:r>
            <a:r>
              <a:rPr lang="en-US" sz="1600" dirty="0" err="1"/>
              <a:t>positif</a:t>
            </a:r>
            <a:r>
              <a:rPr lang="en-US" sz="1600" dirty="0"/>
              <a:t> yang </a:t>
            </a:r>
            <a:r>
              <a:rPr lang="en-US" sz="1600" dirty="0" err="1"/>
              <a:t>lebih</a:t>
            </a:r>
            <a:r>
              <a:rPr lang="en-US" sz="1600" dirty="0"/>
              <a:t> </a:t>
            </a:r>
            <a:r>
              <a:rPr lang="en-US" sz="1600" dirty="0" err="1"/>
              <a:t>tinggi</a:t>
            </a:r>
            <a:r>
              <a:rPr lang="en-US" sz="1600" dirty="0"/>
              <a:t> </a:t>
            </a:r>
            <a:r>
              <a:rPr lang="en-US" sz="1600" dirty="0" err="1"/>
              <a:t>dibandingkan</a:t>
            </a:r>
            <a:r>
              <a:rPr lang="en-US" sz="1600" dirty="0"/>
              <a:t> hotel </a:t>
            </a:r>
            <a:r>
              <a:rPr lang="en-US" sz="1600" dirty="0" err="1"/>
              <a:t>tipe</a:t>
            </a:r>
            <a:r>
              <a:rPr lang="en-US" sz="1600" dirty="0"/>
              <a:t> </a:t>
            </a:r>
            <a:r>
              <a:rPr lang="en-US" sz="1600" dirty="0" smtClean="0"/>
              <a:t>resort. </a:t>
            </a:r>
            <a:r>
              <a:rPr lang="en-US" sz="1600" dirty="0" err="1" smtClean="0"/>
              <a:t>Artinya</a:t>
            </a:r>
            <a:r>
              <a:rPr lang="en-US" sz="1600" dirty="0" smtClean="0"/>
              <a:t>, </a:t>
            </a:r>
            <a:r>
              <a:rPr lang="en-US" sz="1600" dirty="0" err="1" smtClean="0"/>
              <a:t>peluang</a:t>
            </a:r>
            <a:r>
              <a:rPr lang="en-US" sz="1600" dirty="0" smtClean="0"/>
              <a:t> hotel city </a:t>
            </a:r>
            <a:r>
              <a:rPr lang="en-US" sz="1600" dirty="0" err="1" smtClean="0"/>
              <a:t>untuk</a:t>
            </a:r>
            <a:r>
              <a:rPr lang="en-US" sz="1600" dirty="0" smtClean="0"/>
              <a:t> </a:t>
            </a:r>
            <a:r>
              <a:rPr lang="en-US" sz="1600" dirty="0" err="1" smtClean="0"/>
              <a:t>dibatalkan</a:t>
            </a:r>
            <a:r>
              <a:rPr lang="en-US" sz="1600" dirty="0" smtClean="0"/>
              <a:t> </a:t>
            </a:r>
            <a:r>
              <a:rPr lang="en-US" sz="1600" dirty="0" err="1" smtClean="0"/>
              <a:t>oleh</a:t>
            </a:r>
            <a:r>
              <a:rPr lang="en-US" sz="1600" dirty="0" smtClean="0"/>
              <a:t> customer </a:t>
            </a:r>
            <a:r>
              <a:rPr lang="en-US" sz="1600" dirty="0" err="1" smtClean="0"/>
              <a:t>lebih</a:t>
            </a:r>
            <a:r>
              <a:rPr lang="en-US" sz="1600" dirty="0" smtClean="0"/>
              <a:t> </a:t>
            </a:r>
            <a:r>
              <a:rPr lang="en-US" sz="1600" dirty="0" err="1" smtClean="0"/>
              <a:t>tinggi</a:t>
            </a:r>
            <a:r>
              <a:rPr lang="en-US" sz="1600" dirty="0" smtClean="0"/>
              <a:t> </a:t>
            </a:r>
            <a:r>
              <a:rPr lang="en-US" sz="1600" dirty="0" err="1" smtClean="0"/>
              <a:t>dibandingkan</a:t>
            </a:r>
            <a:r>
              <a:rPr lang="en-US" sz="1600" dirty="0" smtClean="0"/>
              <a:t> hotel </a:t>
            </a:r>
            <a:r>
              <a:rPr lang="en-US" sz="1600" dirty="0" err="1" smtClean="0"/>
              <a:t>tipe</a:t>
            </a:r>
            <a:r>
              <a:rPr lang="en-US" sz="1600" dirty="0" smtClean="0"/>
              <a:t> resort. </a:t>
            </a:r>
            <a:r>
              <a:rPr lang="en-US" sz="1600" b="1" dirty="0" err="1" smtClean="0"/>
              <a:t>Rekomendasi</a:t>
            </a:r>
            <a:r>
              <a:rPr lang="en-US" sz="1600" b="1" dirty="0" smtClean="0"/>
              <a:t> </a:t>
            </a:r>
            <a:r>
              <a:rPr lang="en-US" sz="1600" dirty="0" smtClean="0"/>
              <a:t>: </a:t>
            </a:r>
            <a:r>
              <a:rPr lang="en-US" sz="1600" dirty="0" err="1" smtClean="0"/>
              <a:t>Perlu</a:t>
            </a:r>
            <a:r>
              <a:rPr lang="en-US" sz="1600" dirty="0" smtClean="0"/>
              <a:t> </a:t>
            </a:r>
            <a:r>
              <a:rPr lang="en-US" sz="1600" dirty="0" err="1" smtClean="0"/>
              <a:t>diberikan</a:t>
            </a:r>
            <a:r>
              <a:rPr lang="en-US" sz="1600" dirty="0" smtClean="0"/>
              <a:t> </a:t>
            </a:r>
            <a:r>
              <a:rPr lang="en-US" sz="1600" dirty="0" err="1" smtClean="0"/>
              <a:t>denda</a:t>
            </a:r>
            <a:r>
              <a:rPr lang="en-US" sz="1600" dirty="0" smtClean="0"/>
              <a:t>/charge </a:t>
            </a:r>
            <a:r>
              <a:rPr lang="en-US" sz="1600" dirty="0" err="1" smtClean="0"/>
              <a:t>jika</a:t>
            </a:r>
            <a:r>
              <a:rPr lang="en-US" sz="1600" dirty="0" smtClean="0"/>
              <a:t> customer </a:t>
            </a:r>
            <a:r>
              <a:rPr lang="en-US" sz="1600" dirty="0" err="1" smtClean="0"/>
              <a:t>melakukan</a:t>
            </a:r>
            <a:r>
              <a:rPr lang="en-US" sz="1600" dirty="0" smtClean="0"/>
              <a:t> </a:t>
            </a:r>
            <a:r>
              <a:rPr lang="en-US" sz="1600" dirty="0" err="1" smtClean="0"/>
              <a:t>pembatalan</a:t>
            </a:r>
            <a:r>
              <a:rPr lang="en-US" sz="1600" dirty="0" smtClean="0"/>
              <a:t>/canceling, </a:t>
            </a:r>
            <a:r>
              <a:rPr lang="en-US" sz="1600" dirty="0" err="1" smtClean="0"/>
              <a:t>karena</a:t>
            </a:r>
            <a:r>
              <a:rPr lang="en-US" sz="1600" dirty="0" smtClean="0"/>
              <a:t> </a:t>
            </a:r>
            <a:r>
              <a:rPr lang="en-US" sz="1600" dirty="0" err="1" smtClean="0"/>
              <a:t>tindakan</a:t>
            </a:r>
            <a:r>
              <a:rPr lang="en-US" sz="1600" dirty="0" smtClean="0"/>
              <a:t> </a:t>
            </a:r>
            <a:r>
              <a:rPr lang="en-US" sz="1600" dirty="0" err="1" smtClean="0"/>
              <a:t>membatalkan</a:t>
            </a:r>
            <a:r>
              <a:rPr lang="en-US" sz="1600" dirty="0" smtClean="0"/>
              <a:t> </a:t>
            </a:r>
            <a:r>
              <a:rPr lang="en-US" sz="1600" dirty="0" err="1" smtClean="0"/>
              <a:t>sudah</a:t>
            </a:r>
            <a:r>
              <a:rPr lang="en-US" sz="1600" dirty="0" smtClean="0"/>
              <a:t> </a:t>
            </a:r>
            <a:r>
              <a:rPr lang="en-US" sz="1600" dirty="0" err="1" smtClean="0"/>
              <a:t>merugikan</a:t>
            </a:r>
            <a:r>
              <a:rPr lang="en-US" sz="1600" dirty="0" smtClean="0"/>
              <a:t> </a:t>
            </a:r>
            <a:r>
              <a:rPr lang="en-US" sz="1600" dirty="0" err="1" smtClean="0"/>
              <a:t>perusahaan</a:t>
            </a:r>
            <a:r>
              <a:rPr lang="en-US" sz="1600" dirty="0" smtClean="0"/>
              <a:t> </a:t>
            </a:r>
            <a:r>
              <a:rPr lang="en-US" sz="1600" dirty="0" err="1" smtClean="0"/>
              <a:t>dan</a:t>
            </a:r>
            <a:r>
              <a:rPr lang="en-US" sz="1600" dirty="0" smtClean="0"/>
              <a:t> </a:t>
            </a:r>
            <a:r>
              <a:rPr lang="en-US" sz="1600" dirty="0" err="1" smtClean="0"/>
              <a:t>berimbas</a:t>
            </a:r>
            <a:r>
              <a:rPr lang="en-US" sz="1600" dirty="0" smtClean="0"/>
              <a:t> </a:t>
            </a:r>
            <a:r>
              <a:rPr lang="en-US" sz="1600" dirty="0" err="1" smtClean="0"/>
              <a:t>pada</a:t>
            </a:r>
            <a:r>
              <a:rPr lang="en-US" sz="1600" dirty="0" smtClean="0"/>
              <a:t> revenue </a:t>
            </a:r>
            <a:r>
              <a:rPr lang="en-US" sz="1600" dirty="0" err="1" smtClean="0"/>
              <a:t>perusahaan</a:t>
            </a:r>
            <a:r>
              <a:rPr lang="en-US" sz="1600" dirty="0" smtClean="0"/>
              <a:t> hotel. </a:t>
            </a:r>
            <a:endParaRPr lang="en-US" sz="1600" dirty="0"/>
          </a:p>
          <a:p>
            <a:pPr marL="285750" indent="-285750" algn="just">
              <a:buFont typeface="Arial" panose="020B0604020202020204" pitchFamily="34" charset="0"/>
              <a:buChar char="•"/>
            </a:pPr>
            <a:r>
              <a:rPr lang="en-US" sz="1600" dirty="0" err="1"/>
              <a:t>Secara</a:t>
            </a:r>
            <a:r>
              <a:rPr lang="en-US" sz="1600" dirty="0"/>
              <a:t> </a:t>
            </a:r>
            <a:r>
              <a:rPr lang="en-US" sz="1600" dirty="0" err="1"/>
              <a:t>keseluruhan</a:t>
            </a:r>
            <a:r>
              <a:rPr lang="en-US" sz="1600" dirty="0"/>
              <a:t>, </a:t>
            </a:r>
            <a:r>
              <a:rPr lang="en-US" sz="1600" dirty="0" err="1"/>
              <a:t>persentase</a:t>
            </a:r>
            <a:r>
              <a:rPr lang="en-US" sz="1600" dirty="0"/>
              <a:t> </a:t>
            </a:r>
            <a:r>
              <a:rPr lang="en-US" sz="1600" dirty="0" err="1"/>
              <a:t>Jumlah</a:t>
            </a:r>
            <a:r>
              <a:rPr lang="en-US" sz="1600" dirty="0"/>
              <a:t> booking yang </a:t>
            </a:r>
            <a:r>
              <a:rPr lang="en-US" sz="1600" dirty="0" err="1"/>
              <a:t>dibatalkan</a:t>
            </a:r>
            <a:r>
              <a:rPr lang="en-US" sz="1600" dirty="0"/>
              <a:t> </a:t>
            </a:r>
            <a:r>
              <a:rPr lang="en-US" sz="1600" dirty="0" err="1"/>
              <a:t>pada</a:t>
            </a:r>
            <a:r>
              <a:rPr lang="en-US" sz="1600" dirty="0"/>
              <a:t> </a:t>
            </a:r>
            <a:r>
              <a:rPr lang="en-US" sz="1600" dirty="0" err="1"/>
              <a:t>tipe</a:t>
            </a:r>
            <a:r>
              <a:rPr lang="en-US" sz="1600" dirty="0"/>
              <a:t> 'city hotel' </a:t>
            </a:r>
            <a:r>
              <a:rPr lang="en-US" sz="1600" dirty="0" err="1"/>
              <a:t>lebih</a:t>
            </a:r>
            <a:r>
              <a:rPr lang="en-US" sz="1600" dirty="0"/>
              <a:t> </a:t>
            </a:r>
            <a:r>
              <a:rPr lang="en-US" sz="1600" dirty="0" err="1"/>
              <a:t>tinggi</a:t>
            </a:r>
            <a:r>
              <a:rPr lang="en-US" sz="1600" dirty="0"/>
              <a:t> </a:t>
            </a:r>
            <a:r>
              <a:rPr lang="en-US" sz="1600" dirty="0" err="1"/>
              <a:t>dibandingkan</a:t>
            </a:r>
            <a:r>
              <a:rPr lang="en-US" sz="1600" dirty="0"/>
              <a:t> 'resort hotel</a:t>
            </a:r>
            <a:r>
              <a:rPr lang="en-US" sz="1600" dirty="0" smtClean="0"/>
              <a:t>'. </a:t>
            </a:r>
            <a:r>
              <a:rPr lang="en-US" sz="1600" dirty="0" err="1" smtClean="0"/>
              <a:t>Untuk</a:t>
            </a:r>
            <a:r>
              <a:rPr lang="en-US" sz="1600" dirty="0" smtClean="0"/>
              <a:t> </a:t>
            </a:r>
            <a:r>
              <a:rPr lang="en-US" sz="1600" dirty="0" err="1" smtClean="0"/>
              <a:t>menurunkan</a:t>
            </a:r>
            <a:r>
              <a:rPr lang="en-US" sz="1600" dirty="0" smtClean="0"/>
              <a:t> </a:t>
            </a:r>
            <a:r>
              <a:rPr lang="en-US" sz="1600" dirty="0" err="1" smtClean="0"/>
              <a:t>persentase</a:t>
            </a:r>
            <a:r>
              <a:rPr lang="en-US" sz="1600" dirty="0" smtClean="0"/>
              <a:t> </a:t>
            </a:r>
            <a:r>
              <a:rPr lang="en-US" sz="1600" dirty="0" err="1" smtClean="0"/>
              <a:t>pembatalan</a:t>
            </a:r>
            <a:r>
              <a:rPr lang="en-US" sz="1600" dirty="0" smtClean="0"/>
              <a:t>/canceling conversion/rate, </a:t>
            </a:r>
            <a:r>
              <a:rPr lang="en-US" sz="1600" dirty="0" err="1" smtClean="0"/>
              <a:t>sebaiknya</a:t>
            </a:r>
            <a:r>
              <a:rPr lang="en-US" sz="1600" dirty="0" smtClean="0"/>
              <a:t> </a:t>
            </a:r>
            <a:r>
              <a:rPr lang="en-US" sz="1600" dirty="0" err="1" smtClean="0"/>
              <a:t>dibuat</a:t>
            </a:r>
            <a:r>
              <a:rPr lang="en-US" sz="1600" dirty="0" smtClean="0"/>
              <a:t> </a:t>
            </a:r>
            <a:r>
              <a:rPr lang="en-US" sz="1600" dirty="0" err="1" smtClean="0"/>
              <a:t>kebijakan</a:t>
            </a:r>
            <a:r>
              <a:rPr lang="en-US" sz="1600" dirty="0" smtClean="0"/>
              <a:t> </a:t>
            </a:r>
            <a:r>
              <a:rPr lang="en-US" sz="1600" dirty="0" err="1" smtClean="0"/>
              <a:t>syarat</a:t>
            </a:r>
            <a:r>
              <a:rPr lang="en-US" sz="1600" dirty="0" smtClean="0"/>
              <a:t> </a:t>
            </a:r>
            <a:r>
              <a:rPr lang="en-US" sz="1600" dirty="0" err="1" smtClean="0"/>
              <a:t>pembatalan</a:t>
            </a:r>
            <a:r>
              <a:rPr lang="en-US" sz="1600" dirty="0" smtClean="0"/>
              <a:t>, </a:t>
            </a:r>
            <a:r>
              <a:rPr lang="en-US" sz="1600" dirty="0" err="1" smtClean="0"/>
              <a:t>misalnya</a:t>
            </a:r>
            <a:r>
              <a:rPr lang="en-US" sz="1600" dirty="0" smtClean="0"/>
              <a:t>, </a:t>
            </a:r>
            <a:r>
              <a:rPr lang="en-US" sz="1600" dirty="0" err="1" smtClean="0"/>
              <a:t>pembatalan</a:t>
            </a:r>
            <a:r>
              <a:rPr lang="en-US" sz="1600" dirty="0" smtClean="0"/>
              <a:t> </a:t>
            </a:r>
            <a:r>
              <a:rPr lang="en-US" sz="1600" dirty="0" err="1" smtClean="0"/>
              <a:t>hanya</a:t>
            </a:r>
            <a:r>
              <a:rPr lang="en-US" sz="1600" dirty="0" smtClean="0"/>
              <a:t> </a:t>
            </a:r>
            <a:r>
              <a:rPr lang="en-US" sz="1600" dirty="0" err="1" smtClean="0"/>
              <a:t>dapat</a:t>
            </a:r>
            <a:r>
              <a:rPr lang="en-US" sz="1600" dirty="0" smtClean="0"/>
              <a:t> </a:t>
            </a:r>
            <a:r>
              <a:rPr lang="en-US" sz="1600" dirty="0" err="1" smtClean="0"/>
              <a:t>dilakukan</a:t>
            </a:r>
            <a:r>
              <a:rPr lang="en-US" sz="1600" dirty="0" smtClean="0"/>
              <a:t> H-72 jam. </a:t>
            </a:r>
            <a:endParaRPr lang="en-US" sz="1600" dirty="0"/>
          </a:p>
        </p:txBody>
      </p:sp>
    </p:spTree>
    <p:extLst>
      <p:ext uri="{BB962C8B-B14F-4D97-AF65-F5344CB8AC3E}">
        <p14:creationId xmlns:p14="http://schemas.microsoft.com/office/powerpoint/2010/main" val="3216095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57300"/>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dirty="0">
                <a:latin typeface="Roboto"/>
                <a:ea typeface="Roboto"/>
                <a:cs typeface="Roboto"/>
                <a:sym typeface="Roboto"/>
              </a:rPr>
              <a:t>Impact Analysis of Lead Time on Hotel Bookings Cancellation Rate</a:t>
            </a:r>
            <a:endParaRPr sz="1798" dirty="0">
              <a:solidFill>
                <a:schemeClr val="lt1"/>
              </a:solidFill>
              <a:latin typeface="Roboto"/>
              <a:ea typeface="Roboto"/>
              <a:cs typeface="Roboto"/>
              <a:sym typeface="Roboto"/>
            </a:endParaRPr>
          </a:p>
        </p:txBody>
      </p:sp>
      <p:pic>
        <p:nvPicPr>
          <p:cNvPr id="4" name="Picture 3"/>
          <p:cNvPicPr>
            <a:picLocks noChangeAspect="1"/>
          </p:cNvPicPr>
          <p:nvPr/>
        </p:nvPicPr>
        <p:blipFill>
          <a:blip r:embed="rId3"/>
          <a:stretch>
            <a:fillRect/>
          </a:stretch>
        </p:blipFill>
        <p:spPr>
          <a:xfrm>
            <a:off x="1023257" y="657770"/>
            <a:ext cx="6444343" cy="3655341"/>
          </a:xfrm>
          <a:prstGeom prst="rect">
            <a:avLst/>
          </a:prstGeom>
        </p:spPr>
      </p:pic>
      <p:sp>
        <p:nvSpPr>
          <p:cNvPr id="6" name="Rectangle 5"/>
          <p:cNvSpPr/>
          <p:nvPr/>
        </p:nvSpPr>
        <p:spPr>
          <a:xfrm>
            <a:off x="1023257" y="4390381"/>
            <a:ext cx="6999514" cy="307777"/>
          </a:xfrm>
          <a:prstGeom prst="rect">
            <a:avLst/>
          </a:prstGeom>
        </p:spPr>
        <p:txBody>
          <a:bodyPr wrap="square">
            <a:spAutoFit/>
          </a:bodyPr>
          <a:lstStyle/>
          <a:p>
            <a:r>
              <a:rPr lang="en-US" dirty="0"/>
              <a:t>1 </a:t>
            </a:r>
            <a:r>
              <a:rPr lang="en-US" dirty="0" err="1"/>
              <a:t>bulan</a:t>
            </a:r>
            <a:r>
              <a:rPr lang="en-US" dirty="0"/>
              <a:t> = 30 </a:t>
            </a:r>
            <a:r>
              <a:rPr lang="en-US" dirty="0" err="1"/>
              <a:t>hari</a:t>
            </a:r>
            <a:r>
              <a:rPr lang="en-US" dirty="0"/>
              <a:t>. </a:t>
            </a:r>
            <a:r>
              <a:rPr lang="en-US" dirty="0" err="1"/>
              <a:t>maka</a:t>
            </a:r>
            <a:r>
              <a:rPr lang="en-US" dirty="0"/>
              <a:t>, </a:t>
            </a:r>
            <a:r>
              <a:rPr lang="en-US" dirty="0" err="1"/>
              <a:t>diasumsikan</a:t>
            </a:r>
            <a:r>
              <a:rPr lang="en-US" dirty="0"/>
              <a:t> </a:t>
            </a:r>
            <a:r>
              <a:rPr lang="en-US" dirty="0" err="1"/>
              <a:t>saja</a:t>
            </a:r>
            <a:r>
              <a:rPr lang="en-US" dirty="0"/>
              <a:t> </a:t>
            </a:r>
            <a:r>
              <a:rPr lang="en-US" dirty="0" err="1"/>
              <a:t>bahwa</a:t>
            </a:r>
            <a:r>
              <a:rPr lang="en-US" dirty="0"/>
              <a:t> interval lead time </a:t>
            </a:r>
            <a:r>
              <a:rPr lang="en-US" dirty="0" err="1"/>
              <a:t>adalah</a:t>
            </a:r>
            <a:r>
              <a:rPr lang="en-US" dirty="0"/>
              <a:t> 30 </a:t>
            </a:r>
            <a:r>
              <a:rPr lang="en-US" dirty="0" err="1"/>
              <a:t>hari</a:t>
            </a:r>
            <a:r>
              <a:rPr lang="en-US" dirty="0"/>
              <a:t>.</a:t>
            </a:r>
          </a:p>
        </p:txBody>
      </p:sp>
      <p:sp>
        <p:nvSpPr>
          <p:cNvPr id="9" name="Rectangle 8"/>
          <p:cNvSpPr/>
          <p:nvPr/>
        </p:nvSpPr>
        <p:spPr>
          <a:xfrm>
            <a:off x="6498771" y="4844305"/>
            <a:ext cx="2743200" cy="307777"/>
          </a:xfrm>
          <a:prstGeom prst="rect">
            <a:avLst/>
          </a:prstGeom>
        </p:spPr>
        <p:txBody>
          <a:bodyPr wrap="square">
            <a:spAutoFit/>
          </a:bodyPr>
          <a:lstStyle/>
          <a:p>
            <a:r>
              <a:rPr lang="en-US" dirty="0" smtClean="0">
                <a:hlinkClick r:id="rId4"/>
              </a:rPr>
              <a:t>LINK SOURCE CODE DI SINI</a:t>
            </a:r>
            <a:endParaRPr lang="en-US" dirty="0"/>
          </a:p>
        </p:txBody>
      </p:sp>
    </p:spTree>
    <p:extLst>
      <p:ext uri="{BB962C8B-B14F-4D97-AF65-F5344CB8AC3E}">
        <p14:creationId xmlns:p14="http://schemas.microsoft.com/office/powerpoint/2010/main" val="3850718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57300"/>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dirty="0">
                <a:latin typeface="Roboto"/>
                <a:ea typeface="Roboto"/>
                <a:cs typeface="Roboto"/>
                <a:sym typeface="Roboto"/>
              </a:rPr>
              <a:t>Impact Analysis of Lead Time on Hotel Bookings Cancellation Rate</a:t>
            </a:r>
            <a:endParaRPr sz="1798" dirty="0">
              <a:solidFill>
                <a:schemeClr val="lt1"/>
              </a:solidFill>
              <a:latin typeface="Roboto"/>
              <a:ea typeface="Roboto"/>
              <a:cs typeface="Roboto"/>
              <a:sym typeface="Roboto"/>
            </a:endParaRPr>
          </a:p>
        </p:txBody>
      </p:sp>
      <p:pic>
        <p:nvPicPr>
          <p:cNvPr id="3" name="Picture 2"/>
          <p:cNvPicPr>
            <a:picLocks noChangeAspect="1"/>
          </p:cNvPicPr>
          <p:nvPr/>
        </p:nvPicPr>
        <p:blipFill>
          <a:blip r:embed="rId3"/>
          <a:stretch>
            <a:fillRect/>
          </a:stretch>
        </p:blipFill>
        <p:spPr>
          <a:xfrm>
            <a:off x="941699" y="686101"/>
            <a:ext cx="7239001" cy="4052603"/>
          </a:xfrm>
          <a:prstGeom prst="rect">
            <a:avLst/>
          </a:prstGeom>
        </p:spPr>
      </p:pic>
      <p:sp>
        <p:nvSpPr>
          <p:cNvPr id="4" name="Rectangle 3"/>
          <p:cNvSpPr/>
          <p:nvPr/>
        </p:nvSpPr>
        <p:spPr>
          <a:xfrm>
            <a:off x="6498771" y="4844305"/>
            <a:ext cx="4572000" cy="307777"/>
          </a:xfrm>
          <a:prstGeom prst="rect">
            <a:avLst/>
          </a:prstGeom>
        </p:spPr>
        <p:txBody>
          <a:bodyPr>
            <a:spAutoFit/>
          </a:bodyPr>
          <a:lstStyle/>
          <a:p>
            <a:r>
              <a:rPr lang="en-US" dirty="0" smtClean="0">
                <a:hlinkClick r:id="rId4"/>
              </a:rPr>
              <a:t>LINK SOURCE CODE DI SINI</a:t>
            </a:r>
            <a:endParaRPr lang="en-US" dirty="0"/>
          </a:p>
        </p:txBody>
      </p:sp>
    </p:spTree>
    <p:extLst>
      <p:ext uri="{BB962C8B-B14F-4D97-AF65-F5344CB8AC3E}">
        <p14:creationId xmlns:p14="http://schemas.microsoft.com/office/powerpoint/2010/main" val="3925342222"/>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1122</Words>
  <Application>Microsoft Office PowerPoint</Application>
  <PresentationFormat>On-screen Show (16:9)</PresentationFormat>
  <Paragraphs>53</Paragraphs>
  <Slides>10</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Nunito</vt:lpstr>
      <vt:lpstr>Wingdings</vt:lpstr>
      <vt:lpstr>Roboto</vt:lpstr>
      <vt:lpstr>Montserrat-Bold</vt:lpstr>
      <vt:lpstr>Arial</vt:lpstr>
      <vt:lpstr>Dosis</vt:lpstr>
      <vt:lpstr>Simple Light</vt:lpstr>
      <vt:lpstr>Simple Light</vt:lpstr>
      <vt:lpstr>Analyzing eCommerce Business Performance with SQL</vt:lpstr>
      <vt:lpstr>Overview</vt:lpstr>
      <vt:lpstr>Data Preprocessing</vt:lpstr>
      <vt:lpstr>Monthly Hotel Booking Analysis Based on Hotel Type</vt:lpstr>
      <vt:lpstr>Monthly Hotel Booking Analysis Based on Hotel Type</vt:lpstr>
      <vt:lpstr>Impact Analysis of Stay Duration on Hotel Bookings Cancellation Rates</vt:lpstr>
      <vt:lpstr>Impact Analysis of Stay Duration on Hotel Bookings Cancellation Rates</vt:lpstr>
      <vt:lpstr>Impact Analysis of Lead Time on Hotel Bookings Cancellation Rate</vt:lpstr>
      <vt:lpstr>Impact Analysis of Lead Time on Hotel Bookings Cancellation Rate</vt:lpstr>
      <vt:lpstr>Impact Analysis of Lead Time on Hotel Bookings Cancellation Rate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eCommerce Business Performance with SQL</dc:title>
  <dc:creator>HP</dc:creator>
  <cp:lastModifiedBy>HP</cp:lastModifiedBy>
  <cp:revision>9</cp:revision>
  <dcterms:modified xsi:type="dcterms:W3CDTF">2022-10-18T07:07:04Z</dcterms:modified>
</cp:coreProperties>
</file>