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9" r:id="rId3"/>
    <p:sldId id="257" r:id="rId4"/>
    <p:sldId id="258"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Dosis" panose="020B0604020202020204" charset="0"/>
      <p:regular r:id="rId14"/>
      <p:bold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9677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1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86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02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10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4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5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99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93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032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diherianto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frw_xxo-Qw2pLlD07eWg8TOsHpaH9fJm?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B2xsEvpAAS3l5B1N_J-NZnZGxaebLBkS?usp=sharin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B2xsEvpAAS3l5B1N_J-NZnZGxaebLBkS?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folders/1frw_xxo-Qw2pLlD07eWg8TOsHpaH9fJm?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frw_xxo-Qw2pLlD07eWg8TOsHpaH9fJm?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drive.google.com/drive/folders/1frw_xxo-Qw2pLlD07eWg8TOsHpaH9fJm?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59950" y="908900"/>
            <a:ext cx="2872200" cy="99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err="1" smtClean="0">
                <a:latin typeface="Dosis"/>
                <a:ea typeface="Dosis"/>
                <a:cs typeface="Dosis"/>
                <a:sym typeface="Dosis"/>
              </a:rPr>
              <a:t>Adi</a:t>
            </a:r>
            <a:r>
              <a:rPr lang="en-US" sz="1200" b="1" dirty="0" smtClean="0">
                <a:latin typeface="Dosis"/>
                <a:ea typeface="Dosis"/>
                <a:cs typeface="Dosis"/>
                <a:sym typeface="Dosis"/>
              </a:rPr>
              <a:t> </a:t>
            </a:r>
            <a:r>
              <a:rPr lang="en-US" sz="1200" b="1" dirty="0" err="1" smtClean="0">
                <a:latin typeface="Dosis"/>
                <a:ea typeface="Dosis"/>
                <a:cs typeface="Dosis"/>
                <a:sym typeface="Dosis"/>
              </a:rPr>
              <a:t>Herianto</a:t>
            </a:r>
            <a:r>
              <a:rPr lang="en-US" sz="1200" b="1" dirty="0" smtClean="0">
                <a:latin typeface="Dosis"/>
                <a:ea typeface="Dosis"/>
                <a:cs typeface="Dosis"/>
                <a:sym typeface="Dosis"/>
              </a:rPr>
              <a:t> </a:t>
            </a:r>
            <a:r>
              <a:rPr lang="en-US" sz="1200" b="1" dirty="0" err="1" smtClean="0">
                <a:latin typeface="Dosis"/>
                <a:ea typeface="Dosis"/>
                <a:cs typeface="Dosis"/>
                <a:sym typeface="Dosis"/>
              </a:rPr>
              <a:t>Rajagukguk</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smtClean="0">
                <a:latin typeface="Dosis"/>
                <a:ea typeface="Dosis"/>
                <a:cs typeface="Dosis"/>
                <a:sym typeface="Dosis"/>
              </a:rPr>
              <a:t>adiherianto84@gmail.com</a:t>
            </a:r>
            <a:endParaRPr sz="1200" dirty="0">
              <a:latin typeface="Dosis"/>
              <a:ea typeface="Dosis"/>
              <a:cs typeface="Dosis"/>
              <a:sym typeface="Dosis"/>
            </a:endParaRPr>
          </a:p>
          <a:p>
            <a:pPr lvl="0">
              <a:buSzPts val="1100"/>
            </a:pPr>
            <a:r>
              <a:rPr lang="en-US" sz="1200" dirty="0">
                <a:latin typeface="Dosis"/>
                <a:ea typeface="Dosis"/>
                <a:cs typeface="Dosis"/>
                <a:sym typeface="Dosis"/>
                <a:hlinkClick r:id="rId3"/>
              </a:rPr>
              <a:t>https://www.linkedin.com/in/adiherianto84/</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119063" indent="-4763" algn="just"/>
            <a:r>
              <a:rPr lang="en-US" sz="1050" dirty="0"/>
              <a:t>Talented Junior Research and Development with engineering background who is highly interested in data analysis and data communication. Had 1 year of experience in research, a dedicated professional with an aptitude for innovation, creative problem-solving, and analytical thinking. Have a high interest in Data Science and created 1 group project at three months of studying and have completed several personal mini project related to marketing campaign boosting with machine learning, data visualization using python and analyzing business performance with SQL. Experienced in python and SQL and proficient in deploying machine learning to model algorithms. Highly determined to improve my technical skills as a data scientist and have finished the full stack data science program at </a:t>
            </a:r>
            <a:r>
              <a:rPr lang="en-US" sz="1050" dirty="0" err="1"/>
              <a:t>Rakamin</a:t>
            </a:r>
            <a:r>
              <a:rPr lang="en-US" sz="1050" dirty="0"/>
              <a:t> Academy with excellent grade.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5150" y="682279"/>
            <a:ext cx="1221921" cy="12219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271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sp>
        <p:nvSpPr>
          <p:cNvPr id="4" name="Rectangle 3"/>
          <p:cNvSpPr/>
          <p:nvPr/>
        </p:nvSpPr>
        <p:spPr>
          <a:xfrm>
            <a:off x="217716" y="746272"/>
            <a:ext cx="8806542" cy="3970318"/>
          </a:xfrm>
          <a:prstGeom prst="rect">
            <a:avLst/>
          </a:prstGeom>
        </p:spPr>
        <p:txBody>
          <a:bodyPr wrap="square">
            <a:spAutoFit/>
          </a:bodyPr>
          <a:lstStyle/>
          <a:p>
            <a:pPr algn="just"/>
            <a:r>
              <a:rPr lang="en-US" dirty="0" err="1"/>
              <a:t>Tujuan</a:t>
            </a:r>
            <a:r>
              <a:rPr lang="en-US" dirty="0"/>
              <a:t> </a:t>
            </a:r>
            <a:r>
              <a:rPr lang="en-US" dirty="0" err="1"/>
              <a:t>dari</a:t>
            </a:r>
            <a:r>
              <a:rPr lang="en-US" dirty="0"/>
              <a:t> </a:t>
            </a:r>
            <a:r>
              <a:rPr lang="en-US" dirty="0" err="1"/>
              <a:t>analisis</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melihat</a:t>
            </a:r>
            <a:r>
              <a:rPr lang="en-US" dirty="0"/>
              <a:t> trend </a:t>
            </a:r>
            <a:r>
              <a:rPr lang="en-US" dirty="0" err="1"/>
              <a:t>antara</a:t>
            </a:r>
            <a:r>
              <a:rPr lang="en-US" dirty="0"/>
              <a:t> </a:t>
            </a:r>
            <a:r>
              <a:rPr lang="en-US" dirty="0" err="1"/>
              <a:t>waktu</a:t>
            </a:r>
            <a:r>
              <a:rPr lang="en-US" dirty="0"/>
              <a:t> </a:t>
            </a:r>
            <a:r>
              <a:rPr lang="en-US" dirty="0" err="1"/>
              <a:t>tunggu</a:t>
            </a:r>
            <a:r>
              <a:rPr lang="en-US" dirty="0"/>
              <a:t> (</a:t>
            </a:r>
            <a:r>
              <a:rPr lang="en-US" dirty="0" err="1"/>
              <a:t>jarak</a:t>
            </a:r>
            <a:r>
              <a:rPr lang="en-US" dirty="0"/>
              <a:t> </a:t>
            </a:r>
            <a:r>
              <a:rPr lang="en-US" dirty="0" err="1"/>
              <a:t>waktu</a:t>
            </a:r>
            <a:r>
              <a:rPr lang="en-US" dirty="0"/>
              <a:t> </a:t>
            </a:r>
            <a:r>
              <a:rPr lang="en-US" dirty="0" err="1"/>
              <a:t>pemesanan</a:t>
            </a:r>
            <a:r>
              <a:rPr lang="en-US" dirty="0"/>
              <a:t> hotel </a:t>
            </a:r>
            <a:r>
              <a:rPr lang="en-US" dirty="0" err="1"/>
              <a:t>hingga</a:t>
            </a:r>
            <a:r>
              <a:rPr lang="en-US" dirty="0"/>
              <a:t> </a:t>
            </a:r>
            <a:r>
              <a:rPr lang="en-US" dirty="0" err="1"/>
              <a:t>waktu</a:t>
            </a:r>
            <a:r>
              <a:rPr lang="en-US" dirty="0"/>
              <a:t> </a:t>
            </a:r>
            <a:r>
              <a:rPr lang="en-US" dirty="0" err="1"/>
              <a:t>kedatangan</a:t>
            </a:r>
            <a:r>
              <a:rPr lang="en-US" dirty="0"/>
              <a:t>) </a:t>
            </a:r>
            <a:r>
              <a:rPr lang="en-US" dirty="0" err="1"/>
              <a:t>dan</a:t>
            </a:r>
            <a:r>
              <a:rPr lang="en-US" dirty="0"/>
              <a:t> </a:t>
            </a:r>
            <a:r>
              <a:rPr lang="en-US" dirty="0" err="1"/>
              <a:t>tingkat</a:t>
            </a:r>
            <a:r>
              <a:rPr lang="en-US" dirty="0"/>
              <a:t> </a:t>
            </a:r>
            <a:r>
              <a:rPr lang="en-US" dirty="0" err="1"/>
              <a:t>pembatalan</a:t>
            </a:r>
            <a:r>
              <a:rPr lang="en-US" dirty="0"/>
              <a:t> </a:t>
            </a:r>
            <a:r>
              <a:rPr lang="en-US" dirty="0" err="1"/>
              <a:t>pemesanan</a:t>
            </a:r>
            <a:r>
              <a:rPr lang="en-US" dirty="0"/>
              <a:t> hotel.</a:t>
            </a:r>
          </a:p>
          <a:p>
            <a:pPr marL="285750" indent="-285750" algn="just">
              <a:buFont typeface="Arial" panose="020B0604020202020204" pitchFamily="34" charset="0"/>
              <a:buChar char="•"/>
            </a:pPr>
            <a:r>
              <a:rPr lang="en-US" dirty="0" smtClean="0"/>
              <a:t>Tingkat </a:t>
            </a:r>
            <a:r>
              <a:rPr lang="en-US" dirty="0" err="1"/>
              <a:t>pembatalan</a:t>
            </a:r>
            <a:r>
              <a:rPr lang="en-US" dirty="0"/>
              <a:t> </a:t>
            </a:r>
            <a:r>
              <a:rPr lang="en-US" dirty="0" err="1"/>
              <a:t>pemesanan</a:t>
            </a:r>
            <a:r>
              <a:rPr lang="en-US" dirty="0"/>
              <a:t> paling </a:t>
            </a:r>
            <a:r>
              <a:rPr lang="en-US" dirty="0" err="1"/>
              <a:t>rendah</a:t>
            </a:r>
            <a:r>
              <a:rPr lang="en-US" dirty="0"/>
              <a:t> </a:t>
            </a:r>
            <a:r>
              <a:rPr lang="en-US" dirty="0" err="1"/>
              <a:t>ada</a:t>
            </a:r>
            <a:r>
              <a:rPr lang="en-US" dirty="0"/>
              <a:t> </a:t>
            </a:r>
            <a:r>
              <a:rPr lang="en-US" dirty="0" err="1"/>
              <a:t>pada</a:t>
            </a:r>
            <a:r>
              <a:rPr lang="en-US" dirty="0"/>
              <a:t> </a:t>
            </a:r>
            <a:r>
              <a:rPr lang="en-US" dirty="0" err="1"/>
              <a:t>pemesanan</a:t>
            </a:r>
            <a:r>
              <a:rPr lang="en-US" dirty="0"/>
              <a:t> yang </a:t>
            </a:r>
            <a:r>
              <a:rPr lang="en-US" dirty="0" err="1"/>
              <a:t>memiliki</a:t>
            </a:r>
            <a:r>
              <a:rPr lang="en-US" dirty="0"/>
              <a:t> </a:t>
            </a:r>
            <a:r>
              <a:rPr lang="en-US" dirty="0" err="1"/>
              <a:t>waktu</a:t>
            </a:r>
            <a:r>
              <a:rPr lang="en-US" dirty="0"/>
              <a:t> </a:t>
            </a:r>
            <a:r>
              <a:rPr lang="en-US" dirty="0" err="1"/>
              <a:t>tunggu</a:t>
            </a:r>
            <a:r>
              <a:rPr lang="en-US" dirty="0"/>
              <a:t> </a:t>
            </a:r>
            <a:r>
              <a:rPr lang="en-US" dirty="0" err="1"/>
              <a:t>kurang</a:t>
            </a:r>
            <a:r>
              <a:rPr lang="en-US" dirty="0"/>
              <a:t> </a:t>
            </a:r>
            <a:r>
              <a:rPr lang="en-US" dirty="0" err="1"/>
              <a:t>dari</a:t>
            </a:r>
            <a:r>
              <a:rPr lang="en-US" dirty="0"/>
              <a:t> 30 </a:t>
            </a:r>
            <a:r>
              <a:rPr lang="en-US" dirty="0" err="1"/>
              <a:t>hari</a:t>
            </a:r>
            <a:r>
              <a:rPr lang="en-US" dirty="0"/>
              <a:t> </a:t>
            </a:r>
            <a:r>
              <a:rPr lang="en-US" dirty="0" err="1"/>
              <a:t>dan</a:t>
            </a:r>
            <a:r>
              <a:rPr lang="en-US" dirty="0"/>
              <a:t> </a:t>
            </a:r>
            <a:r>
              <a:rPr lang="en-US" dirty="0" err="1"/>
              <a:t>terjadi</a:t>
            </a:r>
            <a:r>
              <a:rPr lang="en-US" dirty="0"/>
              <a:t> </a:t>
            </a:r>
            <a:r>
              <a:rPr lang="en-US" dirty="0" err="1"/>
              <a:t>pada</a:t>
            </a:r>
            <a:r>
              <a:rPr lang="en-US" dirty="0"/>
              <a:t> </a:t>
            </a:r>
            <a:r>
              <a:rPr lang="en-US" dirty="0" err="1"/>
              <a:t>kedua</a:t>
            </a:r>
            <a:r>
              <a:rPr lang="en-US" dirty="0"/>
              <a:t> </a:t>
            </a:r>
            <a:r>
              <a:rPr lang="en-US" dirty="0" err="1"/>
              <a:t>jenis</a:t>
            </a:r>
            <a:r>
              <a:rPr lang="en-US" dirty="0"/>
              <a:t> hotel. Customer </a:t>
            </a:r>
            <a:r>
              <a:rPr lang="en-US" dirty="0" err="1"/>
              <a:t>cenderung</a:t>
            </a:r>
            <a:r>
              <a:rPr lang="en-US" dirty="0"/>
              <a:t> </a:t>
            </a:r>
            <a:r>
              <a:rPr lang="en-US" dirty="0" err="1"/>
              <a:t>mematangkan</a:t>
            </a:r>
            <a:r>
              <a:rPr lang="en-US" dirty="0"/>
              <a:t> </a:t>
            </a:r>
            <a:r>
              <a:rPr lang="en-US" dirty="0" err="1"/>
              <a:t>rencana</a:t>
            </a:r>
            <a:r>
              <a:rPr lang="en-US" dirty="0"/>
              <a:t> </a:t>
            </a:r>
            <a:r>
              <a:rPr lang="en-US" dirty="0" err="1"/>
              <a:t>perjalanan</a:t>
            </a:r>
            <a:r>
              <a:rPr lang="en-US" dirty="0"/>
              <a:t> </a:t>
            </a:r>
            <a:r>
              <a:rPr lang="en-US" dirty="0" err="1"/>
              <a:t>dan</a:t>
            </a:r>
            <a:r>
              <a:rPr lang="en-US" dirty="0"/>
              <a:t> </a:t>
            </a:r>
            <a:r>
              <a:rPr lang="en-US" dirty="0" err="1"/>
              <a:t>hampir</a:t>
            </a:r>
            <a:r>
              <a:rPr lang="en-US" dirty="0"/>
              <a:t> </a:t>
            </a:r>
            <a:r>
              <a:rPr lang="en-US" dirty="0" err="1"/>
              <a:t>tidak</a:t>
            </a:r>
            <a:r>
              <a:rPr lang="en-US" dirty="0"/>
              <a:t> </a:t>
            </a:r>
            <a:r>
              <a:rPr lang="en-US" dirty="0" err="1"/>
              <a:t>punya</a:t>
            </a:r>
            <a:r>
              <a:rPr lang="en-US" dirty="0"/>
              <a:t> </a:t>
            </a:r>
            <a:r>
              <a:rPr lang="en-US" dirty="0" err="1"/>
              <a:t>pikiran</a:t>
            </a:r>
            <a:r>
              <a:rPr lang="en-US" dirty="0"/>
              <a:t> </a:t>
            </a:r>
            <a:r>
              <a:rPr lang="en-US" dirty="0" err="1"/>
              <a:t>lagi</a:t>
            </a:r>
            <a:r>
              <a:rPr lang="en-US" dirty="0"/>
              <a:t> </a:t>
            </a:r>
            <a:r>
              <a:rPr lang="en-US" dirty="0" err="1"/>
              <a:t>untuk</a:t>
            </a:r>
            <a:r>
              <a:rPr lang="en-US" dirty="0"/>
              <a:t> </a:t>
            </a:r>
            <a:r>
              <a:rPr lang="en-US" dirty="0" err="1"/>
              <a:t>mengubah</a:t>
            </a:r>
            <a:r>
              <a:rPr lang="en-US" dirty="0"/>
              <a:t> </a:t>
            </a:r>
            <a:r>
              <a:rPr lang="en-US" dirty="0" err="1"/>
              <a:t>rencana</a:t>
            </a:r>
            <a:r>
              <a:rPr lang="en-US" dirty="0"/>
              <a:t> </a:t>
            </a:r>
            <a:r>
              <a:rPr lang="en-US" dirty="0" err="1"/>
              <a:t>perjalanan</a:t>
            </a:r>
            <a:r>
              <a:rPr lang="en-US" dirty="0"/>
              <a:t>.</a:t>
            </a:r>
          </a:p>
          <a:p>
            <a:pPr marL="285750" indent="-285750" algn="just">
              <a:buFont typeface="Arial" panose="020B0604020202020204" pitchFamily="34" charset="0"/>
              <a:buChar char="•"/>
            </a:pPr>
            <a:r>
              <a:rPr lang="en-US" dirty="0" smtClean="0"/>
              <a:t>Lead </a:t>
            </a:r>
            <a:r>
              <a:rPr lang="en-US" dirty="0"/>
              <a:t>time 450-480 </a:t>
            </a:r>
            <a:r>
              <a:rPr lang="en-US" dirty="0" err="1"/>
              <a:t>adalah</a:t>
            </a:r>
            <a:r>
              <a:rPr lang="en-US" dirty="0"/>
              <a:t> cancelation rate yang paling </a:t>
            </a:r>
            <a:r>
              <a:rPr lang="en-US" dirty="0" err="1"/>
              <a:t>tinggi</a:t>
            </a:r>
            <a:r>
              <a:rPr lang="en-US" dirty="0"/>
              <a:t> </a:t>
            </a:r>
            <a:r>
              <a:rPr lang="en-US" dirty="0" err="1"/>
              <a:t>dari</a:t>
            </a:r>
            <a:r>
              <a:rPr lang="en-US" dirty="0"/>
              <a:t> lead time </a:t>
            </a:r>
            <a:r>
              <a:rPr lang="en-US" dirty="0" err="1"/>
              <a:t>lainnya</a:t>
            </a:r>
            <a:r>
              <a:rPr lang="en-US" dirty="0"/>
              <a:t> </a:t>
            </a:r>
            <a:r>
              <a:rPr lang="en-US" dirty="0" err="1"/>
              <a:t>untuk</a:t>
            </a:r>
            <a:r>
              <a:rPr lang="en-US" dirty="0"/>
              <a:t> </a:t>
            </a:r>
            <a:r>
              <a:rPr lang="en-US" dirty="0" err="1"/>
              <a:t>tipe</a:t>
            </a:r>
            <a:r>
              <a:rPr lang="en-US" dirty="0"/>
              <a:t> hotel resort. </a:t>
            </a:r>
            <a:r>
              <a:rPr lang="en-US" dirty="0" err="1"/>
              <a:t>hal</a:t>
            </a:r>
            <a:r>
              <a:rPr lang="en-US" dirty="0"/>
              <a:t> </a:t>
            </a:r>
            <a:r>
              <a:rPr lang="en-US" dirty="0" err="1"/>
              <a:t>ini</a:t>
            </a:r>
            <a:r>
              <a:rPr lang="en-US" dirty="0"/>
              <a:t> </a:t>
            </a:r>
            <a:r>
              <a:rPr lang="en-US" dirty="0" err="1"/>
              <a:t>mungkin</a:t>
            </a:r>
            <a:r>
              <a:rPr lang="en-US" dirty="0"/>
              <a:t> </a:t>
            </a:r>
            <a:r>
              <a:rPr lang="en-US" dirty="0" err="1"/>
              <a:t>wajar</a:t>
            </a:r>
            <a:r>
              <a:rPr lang="en-US" dirty="0"/>
              <a:t> </a:t>
            </a:r>
            <a:r>
              <a:rPr lang="en-US" dirty="0" err="1"/>
              <a:t>karena</a:t>
            </a:r>
            <a:r>
              <a:rPr lang="en-US" dirty="0"/>
              <a:t> customer </a:t>
            </a:r>
            <a:r>
              <a:rPr lang="en-US" dirty="0" err="1"/>
              <a:t>masih</a:t>
            </a:r>
            <a:r>
              <a:rPr lang="en-US" dirty="0"/>
              <a:t> </a:t>
            </a:r>
            <a:r>
              <a:rPr lang="en-US" dirty="0" err="1"/>
              <a:t>punya</a:t>
            </a:r>
            <a:r>
              <a:rPr lang="en-US" dirty="0"/>
              <a:t> </a:t>
            </a:r>
            <a:r>
              <a:rPr lang="en-US" dirty="0" err="1"/>
              <a:t>banyak</a:t>
            </a:r>
            <a:r>
              <a:rPr lang="en-US" dirty="0"/>
              <a:t> </a:t>
            </a:r>
            <a:r>
              <a:rPr lang="en-US" dirty="0" err="1"/>
              <a:t>waktu</a:t>
            </a:r>
            <a:r>
              <a:rPr lang="en-US" dirty="0"/>
              <a:t> </a:t>
            </a:r>
            <a:r>
              <a:rPr lang="en-US" dirty="0" err="1"/>
              <a:t>untuk</a:t>
            </a:r>
            <a:r>
              <a:rPr lang="en-US" dirty="0"/>
              <a:t> </a:t>
            </a:r>
            <a:r>
              <a:rPr lang="en-US" dirty="0" err="1"/>
              <a:t>mengubah</a:t>
            </a:r>
            <a:r>
              <a:rPr lang="en-US" dirty="0"/>
              <a:t> </a:t>
            </a:r>
            <a:r>
              <a:rPr lang="en-US" dirty="0" err="1"/>
              <a:t>rencana</a:t>
            </a:r>
            <a:r>
              <a:rPr lang="en-US" dirty="0"/>
              <a:t> </a:t>
            </a:r>
            <a:r>
              <a:rPr lang="en-US" dirty="0" err="1"/>
              <a:t>perjalanan</a:t>
            </a:r>
            <a:r>
              <a:rPr lang="en-US" dirty="0"/>
              <a:t>. </a:t>
            </a:r>
            <a:r>
              <a:rPr lang="en-US" dirty="0" err="1"/>
              <a:t>akan</a:t>
            </a:r>
            <a:r>
              <a:rPr lang="en-US" dirty="0"/>
              <a:t> </a:t>
            </a:r>
            <a:r>
              <a:rPr lang="en-US" dirty="0" err="1"/>
              <a:t>tetapi</a:t>
            </a:r>
            <a:r>
              <a:rPr lang="en-US" dirty="0"/>
              <a:t> </a:t>
            </a:r>
            <a:r>
              <a:rPr lang="en-US" dirty="0" err="1"/>
              <a:t>hal</a:t>
            </a:r>
            <a:r>
              <a:rPr lang="en-US" dirty="0"/>
              <a:t> </a:t>
            </a:r>
            <a:r>
              <a:rPr lang="en-US" dirty="0" err="1"/>
              <a:t>ini</a:t>
            </a:r>
            <a:r>
              <a:rPr lang="en-US" dirty="0"/>
              <a:t> </a:t>
            </a:r>
            <a:r>
              <a:rPr lang="en-US" dirty="0" err="1"/>
              <a:t>dapat</a:t>
            </a:r>
            <a:r>
              <a:rPr lang="en-US" dirty="0"/>
              <a:t> </a:t>
            </a:r>
            <a:r>
              <a:rPr lang="en-US" dirty="0" err="1"/>
              <a:t>merugikan</a:t>
            </a:r>
            <a:r>
              <a:rPr lang="en-US" dirty="0"/>
              <a:t> </a:t>
            </a:r>
            <a:r>
              <a:rPr lang="en-US" dirty="0" err="1"/>
              <a:t>perusahaan</a:t>
            </a:r>
            <a:r>
              <a:rPr lang="en-US" dirty="0"/>
              <a:t> </a:t>
            </a:r>
            <a:r>
              <a:rPr lang="en-US" dirty="0" err="1"/>
              <a:t>kaena</a:t>
            </a:r>
            <a:r>
              <a:rPr lang="en-US" dirty="0"/>
              <a:t> </a:t>
            </a:r>
            <a:r>
              <a:rPr lang="en-US" dirty="0" err="1"/>
              <a:t>dapat</a:t>
            </a:r>
            <a:r>
              <a:rPr lang="en-US" dirty="0"/>
              <a:t> </a:t>
            </a:r>
            <a:r>
              <a:rPr lang="en-US" dirty="0" err="1"/>
              <a:t>menurunkan</a:t>
            </a:r>
            <a:r>
              <a:rPr lang="en-US" dirty="0"/>
              <a:t> revenue </a:t>
            </a:r>
            <a:r>
              <a:rPr lang="en-US" dirty="0" err="1"/>
              <a:t>perusahaan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Direkomendasikan</a:t>
            </a:r>
            <a:r>
              <a:rPr lang="en-US" dirty="0"/>
              <a:t> </a:t>
            </a:r>
            <a:r>
              <a:rPr lang="en-US" dirty="0" err="1"/>
              <a:t>untuk</a:t>
            </a:r>
            <a:r>
              <a:rPr lang="en-US" dirty="0"/>
              <a:t> </a:t>
            </a:r>
            <a:r>
              <a:rPr lang="en-US" dirty="0" err="1"/>
              <a:t>memberikan</a:t>
            </a:r>
            <a:r>
              <a:rPr lang="en-US" dirty="0"/>
              <a:t> penalty/charge </a:t>
            </a:r>
            <a:r>
              <a:rPr lang="en-US" dirty="0" err="1"/>
              <a:t>ketika</a:t>
            </a:r>
            <a:r>
              <a:rPr lang="en-US" dirty="0"/>
              <a:t> customer </a:t>
            </a:r>
            <a:r>
              <a:rPr lang="en-US" dirty="0" err="1"/>
              <a:t>hendak</a:t>
            </a:r>
            <a:r>
              <a:rPr lang="en-US" dirty="0"/>
              <a:t> </a:t>
            </a:r>
            <a:r>
              <a:rPr lang="en-US" dirty="0" err="1"/>
              <a:t>membatalkan</a:t>
            </a:r>
            <a:r>
              <a:rPr lang="en-US" dirty="0"/>
              <a:t> booking </a:t>
            </a:r>
            <a:r>
              <a:rPr lang="en-US" dirty="0" err="1"/>
              <a:t>untuk</a:t>
            </a:r>
            <a:r>
              <a:rPr lang="en-US" dirty="0"/>
              <a:t> </a:t>
            </a:r>
            <a:r>
              <a:rPr lang="en-US" dirty="0" err="1"/>
              <a:t>meminimalisir</a:t>
            </a:r>
            <a:r>
              <a:rPr lang="en-US" dirty="0"/>
              <a:t> </a:t>
            </a:r>
            <a:r>
              <a:rPr lang="en-US" dirty="0" err="1"/>
              <a:t>kemungkinan</a:t>
            </a:r>
            <a:r>
              <a:rPr lang="en-US" dirty="0"/>
              <a:t> </a:t>
            </a:r>
            <a:r>
              <a:rPr lang="en-US" dirty="0" err="1"/>
              <a:t>akan</a:t>
            </a:r>
            <a:r>
              <a:rPr lang="en-US" dirty="0"/>
              <a:t> </a:t>
            </a:r>
            <a:r>
              <a:rPr lang="en-US" dirty="0" err="1"/>
              <a:t>terjadi</a:t>
            </a:r>
            <a:r>
              <a:rPr lang="en-US" dirty="0"/>
              <a:t> </a:t>
            </a:r>
            <a:r>
              <a:rPr lang="en-US" dirty="0" err="1"/>
              <a:t>pembatalan</a:t>
            </a:r>
            <a:r>
              <a:rPr lang="en-US" dirty="0"/>
              <a:t>. </a:t>
            </a:r>
          </a:p>
          <a:p>
            <a:pPr marL="285750" indent="-285750" algn="just">
              <a:buFont typeface="Arial" panose="020B0604020202020204" pitchFamily="34" charset="0"/>
              <a:buChar char="•"/>
            </a:pPr>
            <a:r>
              <a:rPr lang="en-US" dirty="0" smtClean="0"/>
              <a:t>Lead </a:t>
            </a:r>
            <a:r>
              <a:rPr lang="en-US" dirty="0"/>
              <a:t>time &gt; 450 </a:t>
            </a:r>
            <a:r>
              <a:rPr lang="en-US" dirty="0" err="1"/>
              <a:t>menjadi</a:t>
            </a:r>
            <a:r>
              <a:rPr lang="en-US" dirty="0"/>
              <a:t> cancelation rate yang </a:t>
            </a:r>
            <a:r>
              <a:rPr lang="en-US" dirty="0" err="1"/>
              <a:t>sangat</a:t>
            </a:r>
            <a:r>
              <a:rPr lang="en-US" dirty="0"/>
              <a:t> </a:t>
            </a:r>
            <a:r>
              <a:rPr lang="en-US" dirty="0" err="1"/>
              <a:t>tinggi</a:t>
            </a:r>
            <a:r>
              <a:rPr lang="en-US" dirty="0"/>
              <a:t> </a:t>
            </a:r>
            <a:r>
              <a:rPr lang="en-US" dirty="0" err="1"/>
              <a:t>untuk</a:t>
            </a:r>
            <a:r>
              <a:rPr lang="en-US" dirty="0"/>
              <a:t> </a:t>
            </a:r>
            <a:r>
              <a:rPr lang="en-US" dirty="0" err="1"/>
              <a:t>tipe</a:t>
            </a:r>
            <a:r>
              <a:rPr lang="en-US" dirty="0"/>
              <a:t> hotel city. </a:t>
            </a:r>
            <a:r>
              <a:rPr lang="en-US" dirty="0" err="1"/>
              <a:t>Perlu</a:t>
            </a:r>
            <a:r>
              <a:rPr lang="en-US" dirty="0"/>
              <a:t> </a:t>
            </a:r>
            <a:r>
              <a:rPr lang="en-US" dirty="0" err="1"/>
              <a:t>diterapkan</a:t>
            </a:r>
            <a:r>
              <a:rPr lang="en-US" dirty="0"/>
              <a:t> </a:t>
            </a:r>
            <a:r>
              <a:rPr lang="en-US" dirty="0" err="1"/>
              <a:t>juga</a:t>
            </a:r>
            <a:r>
              <a:rPr lang="en-US" dirty="0"/>
              <a:t> </a:t>
            </a:r>
            <a:r>
              <a:rPr lang="en-US" dirty="0" err="1"/>
              <a:t>rekomendasi</a:t>
            </a:r>
            <a:r>
              <a:rPr lang="en-US" dirty="0"/>
              <a:t> </a:t>
            </a:r>
            <a:r>
              <a:rPr lang="en-US" dirty="0" err="1"/>
              <a:t>seperti</a:t>
            </a:r>
            <a:r>
              <a:rPr lang="en-US" dirty="0"/>
              <a:t> yang </a:t>
            </a:r>
            <a:r>
              <a:rPr lang="en-US" dirty="0" err="1"/>
              <a:t>diatas</a:t>
            </a:r>
            <a:r>
              <a:rPr lang="en-US" dirty="0"/>
              <a:t> (charge/penalty) </a:t>
            </a:r>
            <a:r>
              <a:rPr lang="en-US" dirty="0" err="1"/>
              <a:t>untuk</a:t>
            </a:r>
            <a:r>
              <a:rPr lang="en-US" dirty="0"/>
              <a:t> </a:t>
            </a:r>
            <a:r>
              <a:rPr lang="en-US" dirty="0" err="1"/>
              <a:t>menurunkan</a:t>
            </a:r>
            <a:r>
              <a:rPr lang="en-US" dirty="0"/>
              <a:t> </a:t>
            </a:r>
            <a:r>
              <a:rPr lang="en-US" dirty="0" err="1"/>
              <a:t>kemungkinan</a:t>
            </a:r>
            <a:r>
              <a:rPr lang="en-US" dirty="0"/>
              <a:t> </a:t>
            </a:r>
            <a:r>
              <a:rPr lang="en-US" dirty="0" err="1"/>
              <a:t>akan</a:t>
            </a:r>
            <a:r>
              <a:rPr lang="en-US" dirty="0"/>
              <a:t> </a:t>
            </a:r>
            <a:r>
              <a:rPr lang="en-US" dirty="0" err="1"/>
              <a:t>terjadi</a:t>
            </a:r>
            <a:r>
              <a:rPr lang="en-US" dirty="0"/>
              <a:t> </a:t>
            </a:r>
            <a:r>
              <a:rPr lang="en-US" dirty="0" err="1"/>
              <a:t>pembatalan</a:t>
            </a:r>
            <a:r>
              <a:rPr lang="en-US" dirty="0"/>
              <a:t>. </a:t>
            </a:r>
          </a:p>
          <a:p>
            <a:pPr marL="285750" indent="-285750" algn="just">
              <a:buFont typeface="Arial" panose="020B0604020202020204" pitchFamily="34" charset="0"/>
              <a:buChar char="•"/>
            </a:pPr>
            <a:r>
              <a:rPr lang="en-US" dirty="0" err="1" smtClean="0"/>
              <a:t>Jika</a:t>
            </a:r>
            <a:r>
              <a:rPr lang="en-US" dirty="0" smtClean="0"/>
              <a:t> </a:t>
            </a:r>
            <a:r>
              <a:rPr lang="en-US" dirty="0" err="1"/>
              <a:t>dilihat</a:t>
            </a:r>
            <a:r>
              <a:rPr lang="en-US" dirty="0"/>
              <a:t> </a:t>
            </a:r>
            <a:r>
              <a:rPr lang="en-US" dirty="0" err="1"/>
              <a:t>pada</a:t>
            </a:r>
            <a:r>
              <a:rPr lang="en-US" dirty="0"/>
              <a:t> lead time &gt; 540, cancelation rate </a:t>
            </a:r>
            <a:r>
              <a:rPr lang="en-US" dirty="0" err="1"/>
              <a:t>pada</a:t>
            </a:r>
            <a:r>
              <a:rPr lang="en-US" dirty="0"/>
              <a:t> booking </a:t>
            </a:r>
            <a:r>
              <a:rPr lang="en-US" dirty="0" err="1"/>
              <a:t>tipe</a:t>
            </a:r>
            <a:r>
              <a:rPr lang="en-US" dirty="0"/>
              <a:t> hotel city </a:t>
            </a:r>
            <a:r>
              <a:rPr lang="en-US" dirty="0" err="1"/>
              <a:t>sudah</a:t>
            </a:r>
            <a:r>
              <a:rPr lang="en-US" dirty="0"/>
              <a:t> </a:t>
            </a:r>
            <a:r>
              <a:rPr lang="en-US" dirty="0" err="1"/>
              <a:t>mencapai</a:t>
            </a:r>
            <a:r>
              <a:rPr lang="en-US" dirty="0"/>
              <a:t> 100%, </a:t>
            </a:r>
            <a:r>
              <a:rPr lang="en-US" dirty="0" err="1"/>
              <a:t>atau</a:t>
            </a:r>
            <a:r>
              <a:rPr lang="en-US" dirty="0"/>
              <a:t> </a:t>
            </a:r>
            <a:r>
              <a:rPr lang="en-US" dirty="0" err="1"/>
              <a:t>sudah</a:t>
            </a:r>
            <a:r>
              <a:rPr lang="en-US" dirty="0"/>
              <a:t> </a:t>
            </a:r>
            <a:r>
              <a:rPr lang="en-US" dirty="0" err="1" smtClean="0"/>
              <a:t>dapat</a:t>
            </a:r>
            <a:r>
              <a:rPr lang="en-US" dirty="0" smtClean="0"/>
              <a:t> </a:t>
            </a:r>
            <a:r>
              <a:rPr lang="en-US" dirty="0" err="1"/>
              <a:t>dipastikan</a:t>
            </a:r>
            <a:r>
              <a:rPr lang="en-US" dirty="0"/>
              <a:t> </a:t>
            </a:r>
            <a:r>
              <a:rPr lang="en-US" dirty="0" err="1"/>
              <a:t>waktu</a:t>
            </a:r>
            <a:r>
              <a:rPr lang="en-US" dirty="0"/>
              <a:t> </a:t>
            </a:r>
            <a:r>
              <a:rPr lang="en-US" dirty="0" err="1"/>
              <a:t>tunggu</a:t>
            </a:r>
            <a:r>
              <a:rPr lang="en-US" dirty="0"/>
              <a:t> &gt; 540 customer </a:t>
            </a:r>
            <a:r>
              <a:rPr lang="en-US" dirty="0" err="1"/>
              <a:t>juga</a:t>
            </a:r>
            <a:r>
              <a:rPr lang="en-US" dirty="0"/>
              <a:t> </a:t>
            </a:r>
            <a:r>
              <a:rPr lang="en-US" dirty="0" err="1"/>
              <a:t>memiliki</a:t>
            </a:r>
            <a:r>
              <a:rPr lang="en-US" dirty="0"/>
              <a:t> </a:t>
            </a:r>
            <a:r>
              <a:rPr lang="en-US" dirty="0" err="1"/>
              <a:t>rencana</a:t>
            </a:r>
            <a:r>
              <a:rPr lang="en-US" dirty="0"/>
              <a:t> </a:t>
            </a:r>
            <a:r>
              <a:rPr lang="en-US" dirty="0" err="1"/>
              <a:t>untuk</a:t>
            </a:r>
            <a:r>
              <a:rPr lang="en-US" dirty="0"/>
              <a:t> </a:t>
            </a:r>
            <a:r>
              <a:rPr lang="en-US" dirty="0" err="1"/>
              <a:t>pembatalan</a:t>
            </a:r>
            <a:r>
              <a:rPr lang="en-US" dirty="0"/>
              <a:t>. Hal </a:t>
            </a:r>
            <a:r>
              <a:rPr lang="en-US" dirty="0" err="1"/>
              <a:t>ini</a:t>
            </a:r>
            <a:r>
              <a:rPr lang="en-US" dirty="0"/>
              <a:t> </a:t>
            </a:r>
            <a:r>
              <a:rPr lang="en-US" dirty="0" err="1"/>
              <a:t>mungkin</a:t>
            </a:r>
            <a:r>
              <a:rPr lang="en-US" dirty="0"/>
              <a:t> </a:t>
            </a:r>
            <a:r>
              <a:rPr lang="en-US" dirty="0" err="1"/>
              <a:t>karena</a:t>
            </a:r>
            <a:r>
              <a:rPr lang="en-US" dirty="0"/>
              <a:t> customer </a:t>
            </a:r>
            <a:r>
              <a:rPr lang="en-US" dirty="0" err="1"/>
              <a:t>hanya</a:t>
            </a:r>
            <a:r>
              <a:rPr lang="en-US" dirty="0"/>
              <a:t> </a:t>
            </a:r>
            <a:r>
              <a:rPr lang="en-US" dirty="0" err="1"/>
              <a:t>memiliki</a:t>
            </a:r>
            <a:r>
              <a:rPr lang="en-US" dirty="0"/>
              <a:t> </a:t>
            </a:r>
            <a:r>
              <a:rPr lang="en-US" dirty="0" err="1"/>
              <a:t>rencana</a:t>
            </a:r>
            <a:r>
              <a:rPr lang="en-US" dirty="0"/>
              <a:t> </a:t>
            </a:r>
            <a:r>
              <a:rPr lang="en-US" dirty="0" err="1"/>
              <a:t>saja</a:t>
            </a:r>
            <a:r>
              <a:rPr lang="en-US" dirty="0"/>
              <a:t> </a:t>
            </a:r>
            <a:r>
              <a:rPr lang="en-US" dirty="0" err="1"/>
              <a:t>untuk</a:t>
            </a:r>
            <a:r>
              <a:rPr lang="en-US" dirty="0"/>
              <a:t> </a:t>
            </a:r>
            <a:r>
              <a:rPr lang="en-US" dirty="0" err="1"/>
              <a:t>melakukan</a:t>
            </a:r>
            <a:r>
              <a:rPr lang="en-US" dirty="0"/>
              <a:t> </a:t>
            </a:r>
            <a:r>
              <a:rPr lang="en-US" dirty="0" err="1"/>
              <a:t>perjalanan</a:t>
            </a:r>
            <a:r>
              <a:rPr lang="en-US" dirty="0"/>
              <a:t>, </a:t>
            </a:r>
            <a:r>
              <a:rPr lang="en-US" dirty="0" err="1"/>
              <a:t>atau</a:t>
            </a:r>
            <a:r>
              <a:rPr lang="en-US" dirty="0"/>
              <a:t> </a:t>
            </a:r>
            <a:r>
              <a:rPr lang="en-US" dirty="0" err="1"/>
              <a:t>coba-coba</a:t>
            </a:r>
            <a:r>
              <a:rPr lang="en-US" dirty="0"/>
              <a:t> </a:t>
            </a:r>
            <a:r>
              <a:rPr lang="en-US" dirty="0" err="1"/>
              <a:t>dan</a:t>
            </a:r>
            <a:r>
              <a:rPr lang="en-US" dirty="0"/>
              <a:t> </a:t>
            </a:r>
            <a:r>
              <a:rPr lang="en-US" dirty="0" err="1"/>
              <a:t>mungkin</a:t>
            </a:r>
            <a:r>
              <a:rPr lang="en-US" dirty="0"/>
              <a:t> </a:t>
            </a:r>
            <a:r>
              <a:rPr lang="en-US" dirty="0" err="1"/>
              <a:t>juga</a:t>
            </a:r>
            <a:r>
              <a:rPr lang="en-US" dirty="0"/>
              <a:t> </a:t>
            </a:r>
            <a:r>
              <a:rPr lang="en-US" dirty="0" err="1"/>
              <a:t>tidak</a:t>
            </a:r>
            <a:r>
              <a:rPr lang="en-US" dirty="0"/>
              <a:t> </a:t>
            </a:r>
            <a:r>
              <a:rPr lang="en-US" dirty="0" err="1"/>
              <a:t>terlalu</a:t>
            </a:r>
            <a:r>
              <a:rPr lang="en-US" dirty="0"/>
              <a:t> </a:t>
            </a:r>
            <a:r>
              <a:rPr lang="en-US" dirty="0" err="1"/>
              <a:t>serius</a:t>
            </a:r>
            <a:r>
              <a:rPr lang="en-US" dirty="0"/>
              <a:t> </a:t>
            </a:r>
            <a:r>
              <a:rPr lang="en-US" dirty="0" err="1"/>
              <a:t>untuk</a:t>
            </a:r>
            <a:r>
              <a:rPr lang="en-US" dirty="0"/>
              <a:t> </a:t>
            </a:r>
            <a:r>
              <a:rPr lang="en-US" dirty="0" err="1"/>
              <a:t>melanjutkan</a:t>
            </a:r>
            <a:r>
              <a:rPr lang="en-US" dirty="0"/>
              <a:t> </a:t>
            </a:r>
            <a:r>
              <a:rPr lang="en-US" dirty="0" err="1"/>
              <a:t>perjalanan</a:t>
            </a:r>
            <a:r>
              <a:rPr lang="en-US" dirty="0"/>
              <a:t>. </a:t>
            </a:r>
            <a:r>
              <a:rPr lang="en-US" dirty="0" err="1"/>
              <a:t>Seperti</a:t>
            </a:r>
            <a:r>
              <a:rPr lang="en-US" dirty="0"/>
              <a:t> </a:t>
            </a:r>
            <a:r>
              <a:rPr lang="en-US" dirty="0" err="1"/>
              <a:t>rekomendasi</a:t>
            </a:r>
            <a:r>
              <a:rPr lang="en-US" dirty="0"/>
              <a:t> </a:t>
            </a:r>
            <a:r>
              <a:rPr lang="en-US" dirty="0" err="1"/>
              <a:t>sebelumnya</a:t>
            </a:r>
            <a:r>
              <a:rPr lang="en-US" dirty="0"/>
              <a:t>, </a:t>
            </a:r>
            <a:r>
              <a:rPr lang="en-US" dirty="0" err="1"/>
              <a:t>perlu</a:t>
            </a:r>
            <a:r>
              <a:rPr lang="en-US" dirty="0"/>
              <a:t> </a:t>
            </a:r>
            <a:r>
              <a:rPr lang="en-US" dirty="0" err="1"/>
              <a:t>dibuat</a:t>
            </a:r>
            <a:r>
              <a:rPr lang="en-US" dirty="0"/>
              <a:t> </a:t>
            </a:r>
            <a:r>
              <a:rPr lang="en-US" dirty="0" err="1"/>
              <a:t>saja</a:t>
            </a:r>
            <a:r>
              <a:rPr lang="en-US" dirty="0"/>
              <a:t> penalty/</a:t>
            </a:r>
            <a:r>
              <a:rPr lang="en-US" dirty="0" err="1"/>
              <a:t>biaya</a:t>
            </a:r>
            <a:r>
              <a:rPr lang="en-US" dirty="0"/>
              <a:t> charge </a:t>
            </a:r>
            <a:r>
              <a:rPr lang="en-US" dirty="0" err="1"/>
              <a:t>jika</a:t>
            </a:r>
            <a:r>
              <a:rPr lang="en-US" dirty="0"/>
              <a:t> </a:t>
            </a:r>
            <a:r>
              <a:rPr lang="en-US" dirty="0" err="1"/>
              <a:t>dilakukan</a:t>
            </a:r>
            <a:r>
              <a:rPr lang="en-US" dirty="0"/>
              <a:t> </a:t>
            </a:r>
            <a:r>
              <a:rPr lang="en-US" dirty="0" err="1"/>
              <a:t>pembatalan</a:t>
            </a:r>
            <a:r>
              <a:rPr lang="en-US" dirty="0"/>
              <a:t>/cancel. </a:t>
            </a:r>
          </a:p>
        </p:txBody>
      </p:sp>
      <p:sp>
        <p:nvSpPr>
          <p:cNvPr id="6" name="Rectangle 5"/>
          <p:cNvSpPr/>
          <p:nvPr/>
        </p:nvSpPr>
        <p:spPr>
          <a:xfrm>
            <a:off x="6498771" y="4844305"/>
            <a:ext cx="2645229" cy="307777"/>
          </a:xfrm>
          <a:prstGeom prst="rect">
            <a:avLst/>
          </a:prstGeom>
        </p:spPr>
        <p:txBody>
          <a:bodyPr wrap="square">
            <a:spAutoFit/>
          </a:bodyPr>
          <a:lstStyle/>
          <a:p>
            <a:r>
              <a:rPr lang="en-US" dirty="0" smtClean="0">
                <a:hlinkClick r:id="rId3"/>
              </a:rPr>
              <a:t>LINK SOURCE CODE DI SINI</a:t>
            </a:r>
            <a:endParaRPr lang="en-US" dirty="0"/>
          </a:p>
        </p:txBody>
      </p:sp>
    </p:spTree>
    <p:extLst>
      <p:ext uri="{BB962C8B-B14F-4D97-AF65-F5344CB8AC3E}">
        <p14:creationId xmlns:p14="http://schemas.microsoft.com/office/powerpoint/2010/main" val="24257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r>
              <a:rPr lang="en" dirty="0" smtClean="0">
                <a:solidFill>
                  <a:schemeClr val="dk1"/>
                </a:solidFill>
                <a:latin typeface="Dosis"/>
                <a:ea typeface="Dosis"/>
                <a:cs typeface="Dosis"/>
                <a:sym typeface="Dosis"/>
              </a:rPr>
              <a:t>” </a:t>
            </a:r>
            <a:endParaRPr dirty="0">
              <a:solidFill>
                <a:schemeClr val="dk1"/>
              </a:solidFill>
              <a:latin typeface="Dosis"/>
              <a:ea typeface="Dosis"/>
              <a:cs typeface="Dosis"/>
              <a:sym typeface="Dosis"/>
            </a:endParaRPr>
          </a:p>
        </p:txBody>
      </p:sp>
      <p:sp>
        <p:nvSpPr>
          <p:cNvPr id="2" name="Rectangle 1"/>
          <p:cNvSpPr/>
          <p:nvPr/>
        </p:nvSpPr>
        <p:spPr>
          <a:xfrm>
            <a:off x="311701" y="3942997"/>
            <a:ext cx="8723442" cy="523220"/>
          </a:xfrm>
          <a:prstGeom prst="rect">
            <a:avLst/>
          </a:prstGeom>
        </p:spPr>
        <p:txBody>
          <a:bodyPr wrap="square">
            <a:spAutoFit/>
          </a:bodyPr>
          <a:lstStyle/>
          <a:p>
            <a:r>
              <a:rPr lang="en-US" dirty="0" smtClean="0"/>
              <a:t>LINK CODE : </a:t>
            </a:r>
          </a:p>
          <a:p>
            <a:r>
              <a:rPr lang="en-US" dirty="0" smtClean="0">
                <a:hlinkClick r:id="rId3"/>
              </a:rPr>
              <a:t>https</a:t>
            </a:r>
            <a:r>
              <a:rPr lang="en-US" dirty="0">
                <a:hlinkClick r:id="rId3"/>
              </a:rPr>
              <a:t>://</a:t>
            </a:r>
            <a:r>
              <a:rPr lang="en-US" dirty="0" smtClean="0">
                <a:hlinkClick r:id="rId3"/>
              </a:rPr>
              <a:t>colab.research.google.com/drive/1B2xsEvpAAS3l5B1N_J-NZnZGxaebLBkS?usp=sharing</a:t>
            </a: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145500" y="485341"/>
            <a:ext cx="9289499" cy="698219"/>
          </a:xfrm>
          <a:prstGeom prst="rect">
            <a:avLst/>
          </a:prstGeom>
        </p:spPr>
        <p:txBody>
          <a:bodyPr spcFirstLastPara="1" wrap="square" lIns="91425" tIns="91425" rIns="91425" bIns="91425" anchor="t" anchorCtr="0">
            <a:normAutofit lnSpcReduction="10000"/>
          </a:bodyPr>
          <a:lstStyle/>
          <a:p>
            <a:pPr marL="133350" lvl="0" indent="0" algn="l" rtl="0">
              <a:spcBef>
                <a:spcPts val="0"/>
              </a:spcBef>
              <a:spcAft>
                <a:spcPts val="0"/>
              </a:spcAft>
              <a:buClr>
                <a:schemeClr val="dk1"/>
              </a:buClr>
              <a:buSzPts val="1500"/>
              <a:buNone/>
            </a:pPr>
            <a:r>
              <a:rPr lang="en" sz="1500" dirty="0">
                <a:solidFill>
                  <a:schemeClr val="dk1"/>
                </a:solidFill>
              </a:rPr>
              <a:t>Tulislah proses data preprocessing yang kamu lakukan, dan jelaskan secara singkat bagaimana kamu melakukannya, dan alasan mengapa kamu melakukan proses tersebut</a:t>
            </a:r>
            <a:r>
              <a:rPr lang="en" sz="1500" dirty="0" smtClean="0">
                <a:solidFill>
                  <a:schemeClr val="dk1"/>
                </a:solidFill>
              </a:rPr>
              <a:t>.</a:t>
            </a:r>
            <a:endParaRPr sz="1500" dirty="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pic>
        <p:nvPicPr>
          <p:cNvPr id="5" name="Picture 4"/>
          <p:cNvPicPr>
            <a:picLocks noChangeAspect="1"/>
          </p:cNvPicPr>
          <p:nvPr/>
        </p:nvPicPr>
        <p:blipFill>
          <a:blip r:embed="rId4"/>
          <a:stretch>
            <a:fillRect/>
          </a:stretch>
        </p:blipFill>
        <p:spPr>
          <a:xfrm>
            <a:off x="0" y="1254648"/>
            <a:ext cx="3320872" cy="1983706"/>
          </a:xfrm>
          <a:prstGeom prst="rect">
            <a:avLst/>
          </a:prstGeom>
        </p:spPr>
      </p:pic>
      <p:sp>
        <p:nvSpPr>
          <p:cNvPr id="6" name="Rectangle 5"/>
          <p:cNvSpPr/>
          <p:nvPr/>
        </p:nvSpPr>
        <p:spPr>
          <a:xfrm>
            <a:off x="3320872" y="1058041"/>
            <a:ext cx="5540099" cy="2677656"/>
          </a:xfrm>
          <a:prstGeom prst="rect">
            <a:avLst/>
          </a:prstGeom>
        </p:spPr>
        <p:txBody>
          <a:bodyPr wrap="square">
            <a:spAutoFit/>
          </a:bodyPr>
          <a:lstStyle/>
          <a:p>
            <a:pPr marL="342900" indent="-342900">
              <a:buAutoNum type="arabicPeriod"/>
            </a:pPr>
            <a:r>
              <a:rPr lang="en-US" b="1" dirty="0" smtClean="0">
                <a:solidFill>
                  <a:schemeClr val="tx1"/>
                </a:solidFill>
                <a:latin typeface="Montserrat-Bold"/>
              </a:rPr>
              <a:t>Handling Missing Data</a:t>
            </a:r>
          </a:p>
          <a:p>
            <a:pPr marL="285750" indent="-285750">
              <a:buFont typeface="Arial" panose="020B0604020202020204" pitchFamily="34" charset="0"/>
              <a:buChar char="•"/>
            </a:pPr>
            <a:r>
              <a:rPr lang="en-US" dirty="0" err="1" smtClean="0">
                <a:solidFill>
                  <a:schemeClr val="tx1"/>
                </a:solidFill>
              </a:rPr>
              <a:t>Teknik</a:t>
            </a:r>
            <a:r>
              <a:rPr lang="en-US" dirty="0" smtClean="0">
                <a:solidFill>
                  <a:schemeClr val="tx1"/>
                </a:solidFill>
              </a:rPr>
              <a:t> </a:t>
            </a:r>
            <a:r>
              <a:rPr lang="en-US" dirty="0">
                <a:solidFill>
                  <a:schemeClr val="tx1"/>
                </a:solidFill>
              </a:rPr>
              <a:t>#1: </a:t>
            </a:r>
            <a:r>
              <a:rPr lang="en-US" dirty="0" err="1">
                <a:solidFill>
                  <a:schemeClr val="tx1"/>
                </a:solidFill>
              </a:rPr>
              <a:t>Hapus</a:t>
            </a:r>
            <a:r>
              <a:rPr lang="en-US" dirty="0">
                <a:solidFill>
                  <a:schemeClr val="tx1"/>
                </a:solidFill>
              </a:rPr>
              <a:t> (drop) </a:t>
            </a:r>
            <a:r>
              <a:rPr lang="en-US" dirty="0" err="1">
                <a:solidFill>
                  <a:schemeClr val="tx1"/>
                </a:solidFill>
              </a:rPr>
              <a:t>baris-baris</a:t>
            </a:r>
            <a:r>
              <a:rPr lang="en-US" dirty="0">
                <a:solidFill>
                  <a:schemeClr val="tx1"/>
                </a:solidFill>
              </a:rPr>
              <a:t> </a:t>
            </a:r>
            <a:r>
              <a:rPr lang="en-US" dirty="0" err="1">
                <a:solidFill>
                  <a:schemeClr val="tx1"/>
                </a:solidFill>
              </a:rPr>
              <a:t>dengan</a:t>
            </a:r>
            <a:r>
              <a:rPr lang="en-US" dirty="0">
                <a:solidFill>
                  <a:schemeClr val="tx1"/>
                </a:solidFill>
              </a:rPr>
              <a:t> data yang </a:t>
            </a:r>
            <a:r>
              <a:rPr lang="en-US" dirty="0" err="1" smtClean="0">
                <a:solidFill>
                  <a:schemeClr val="tx1"/>
                </a:solidFill>
              </a:rPr>
              <a:t>hilang</a:t>
            </a:r>
            <a:endParaRPr lang="en-US" dirty="0" smtClean="0">
              <a:solidFill>
                <a:schemeClr val="tx1"/>
              </a:solidFill>
            </a:endParaRPr>
          </a:p>
          <a:p>
            <a:pPr marL="285750" indent="-285750">
              <a:buFont typeface="Arial" panose="020B0604020202020204" pitchFamily="34" charset="0"/>
              <a:buChar char="•"/>
            </a:pPr>
            <a:r>
              <a:rPr lang="it-IT" b="1" dirty="0" smtClean="0">
                <a:solidFill>
                  <a:schemeClr val="tx1"/>
                </a:solidFill>
              </a:rPr>
              <a:t>Teknik </a:t>
            </a:r>
            <a:r>
              <a:rPr lang="it-IT" b="1" dirty="0">
                <a:solidFill>
                  <a:schemeClr val="tx1"/>
                </a:solidFill>
              </a:rPr>
              <a:t>#2: Isi data-data yang kosong/Imputation (</a:t>
            </a:r>
            <a:r>
              <a:rPr lang="it-IT" b="1" dirty="0" smtClean="0">
                <a:solidFill>
                  <a:schemeClr val="tx1"/>
                </a:solidFill>
              </a:rPr>
              <a:t>Numeric)</a:t>
            </a:r>
          </a:p>
          <a:p>
            <a:pPr marL="347663"/>
            <a:r>
              <a:rPr lang="it-IT" dirty="0" smtClean="0">
                <a:solidFill>
                  <a:schemeClr val="tx1"/>
                </a:solidFill>
              </a:rPr>
              <a:t>Karena data yang hilang cukup signifikan, maka dilakukan imputasi dengan median (karena pada deskriptif statistik, nilai mean &gt; median, maka diimputasi dengan nilai median). Kolom yang diimputasi meliputi : </a:t>
            </a:r>
            <a:r>
              <a:rPr lang="it-IT" b="1" dirty="0" smtClean="0">
                <a:solidFill>
                  <a:schemeClr val="tx1"/>
                </a:solidFill>
              </a:rPr>
              <a:t>Company, Children, agent. </a:t>
            </a:r>
            <a:r>
              <a:rPr lang="it-IT" dirty="0" smtClean="0">
                <a:solidFill>
                  <a:schemeClr val="tx1"/>
                </a:solidFill>
              </a:rPr>
              <a:t>Sedangkan Kolom </a:t>
            </a:r>
            <a:r>
              <a:rPr lang="it-IT" b="1" dirty="0" smtClean="0">
                <a:solidFill>
                  <a:schemeClr val="tx1"/>
                </a:solidFill>
              </a:rPr>
              <a:t>City</a:t>
            </a:r>
            <a:r>
              <a:rPr lang="it-IT" dirty="0" smtClean="0">
                <a:solidFill>
                  <a:schemeClr val="tx1"/>
                </a:solidFill>
              </a:rPr>
              <a:t> diimputasi dengan </a:t>
            </a:r>
            <a:r>
              <a:rPr lang="it-IT" i="1" dirty="0" smtClean="0">
                <a:solidFill>
                  <a:schemeClr val="tx1"/>
                </a:solidFill>
              </a:rPr>
              <a:t>Modus</a:t>
            </a:r>
            <a:r>
              <a:rPr lang="it-IT" dirty="0" smtClean="0">
                <a:solidFill>
                  <a:schemeClr val="tx1"/>
                </a:solidFill>
              </a:rPr>
              <a:t> karena merupakan tipe data kategorik. </a:t>
            </a:r>
          </a:p>
          <a:p>
            <a:r>
              <a:rPr lang="it-IT" b="1" dirty="0" smtClean="0">
                <a:solidFill>
                  <a:schemeClr val="tx1"/>
                </a:solidFill>
              </a:rPr>
              <a:t>2.     Handling Duplicated Data </a:t>
            </a:r>
          </a:p>
          <a:p>
            <a:pPr marL="347663" indent="-347663">
              <a:buFont typeface="Arial" panose="020B0604020202020204" pitchFamily="34" charset="0"/>
              <a:buChar char="•"/>
            </a:pPr>
            <a:r>
              <a:rPr lang="en-US" dirty="0" err="1" smtClean="0"/>
              <a:t>df.drop_duplicates</a:t>
            </a:r>
            <a:r>
              <a:rPr lang="en-US" dirty="0" smtClean="0"/>
              <a:t>(keep</a:t>
            </a:r>
            <a:r>
              <a:rPr lang="en-US" dirty="0"/>
              <a:t> = 'first</a:t>
            </a:r>
            <a:r>
              <a:rPr lang="en-US" dirty="0" smtClean="0"/>
              <a:t>')</a:t>
            </a:r>
            <a:endParaRPr lang="en-US" dirty="0"/>
          </a:p>
          <a:p>
            <a:pPr marL="633413" indent="-285750">
              <a:buFont typeface="Arial" panose="020B0604020202020204" pitchFamily="34" charset="0"/>
              <a:buChar char="•"/>
            </a:pPr>
            <a:endParaRPr lang="en-US" dirty="0">
              <a:solidFill>
                <a:schemeClr val="tx1"/>
              </a:solidFill>
            </a:endParaRPr>
          </a:p>
        </p:txBody>
      </p:sp>
      <p:sp>
        <p:nvSpPr>
          <p:cNvPr id="7" name="Rectangle 6"/>
          <p:cNvSpPr/>
          <p:nvPr/>
        </p:nvSpPr>
        <p:spPr>
          <a:xfrm>
            <a:off x="141514" y="3387705"/>
            <a:ext cx="9002486" cy="1600438"/>
          </a:xfrm>
          <a:prstGeom prst="rect">
            <a:avLst/>
          </a:prstGeom>
        </p:spPr>
        <p:txBody>
          <a:bodyPr wrap="square">
            <a:spAutoFit/>
          </a:bodyPr>
          <a:lstStyle/>
          <a:p>
            <a:r>
              <a:rPr lang="en-US" b="1" dirty="0" smtClean="0"/>
              <a:t>3. </a:t>
            </a:r>
            <a:r>
              <a:rPr lang="en-US" b="1" dirty="0" err="1"/>
              <a:t>Mengganti</a:t>
            </a:r>
            <a:r>
              <a:rPr lang="en-US" b="1" dirty="0"/>
              <a:t> Value yang </a:t>
            </a:r>
            <a:r>
              <a:rPr lang="en-US" b="1" dirty="0" err="1"/>
              <a:t>tidak</a:t>
            </a:r>
            <a:r>
              <a:rPr lang="en-US" b="1" dirty="0"/>
              <a:t> </a:t>
            </a:r>
            <a:r>
              <a:rPr lang="en-US" b="1" dirty="0" err="1"/>
              <a:t>sesuai</a:t>
            </a:r>
            <a:endParaRPr lang="en-US" b="1" dirty="0"/>
          </a:p>
          <a:p>
            <a:pPr marL="285750" indent="-285750">
              <a:buFont typeface="Arial" panose="020B0604020202020204" pitchFamily="34" charset="0"/>
              <a:buChar char="•"/>
            </a:pPr>
            <a:r>
              <a:rPr lang="en-US" dirty="0"/>
              <a:t>value '</a:t>
            </a:r>
            <a:r>
              <a:rPr lang="en-US" dirty="0" err="1"/>
              <a:t>undefine</a:t>
            </a:r>
            <a:r>
              <a:rPr lang="en-US" dirty="0"/>
              <a:t>' </a:t>
            </a:r>
            <a:r>
              <a:rPr lang="en-US" dirty="0" err="1"/>
              <a:t>pada</a:t>
            </a:r>
            <a:r>
              <a:rPr lang="en-US" dirty="0"/>
              <a:t> </a:t>
            </a:r>
            <a:r>
              <a:rPr lang="en-US" dirty="0" err="1"/>
              <a:t>kolom</a:t>
            </a:r>
            <a:r>
              <a:rPr lang="en-US" dirty="0"/>
              <a:t> `meal` </a:t>
            </a:r>
            <a:r>
              <a:rPr lang="en-US" dirty="0" err="1"/>
              <a:t>sebaiknya</a:t>
            </a:r>
            <a:r>
              <a:rPr lang="en-US" dirty="0"/>
              <a:t> </a:t>
            </a:r>
            <a:r>
              <a:rPr lang="en-US" dirty="0" err="1"/>
              <a:t>diganti</a:t>
            </a:r>
            <a:r>
              <a:rPr lang="en-US" dirty="0"/>
              <a:t> </a:t>
            </a:r>
            <a:r>
              <a:rPr lang="en-US" dirty="0" err="1"/>
              <a:t>menjadi</a:t>
            </a:r>
            <a:r>
              <a:rPr lang="en-US" dirty="0"/>
              <a:t> ‘no meal' (</a:t>
            </a:r>
            <a:r>
              <a:rPr lang="en-US" dirty="0" err="1"/>
              <a:t>asumsi</a:t>
            </a:r>
            <a:r>
              <a:rPr lang="en-US" dirty="0"/>
              <a:t> </a:t>
            </a:r>
            <a:r>
              <a:rPr lang="en-US" dirty="0" err="1"/>
              <a:t>saja</a:t>
            </a:r>
            <a:r>
              <a:rPr lang="en-US" dirty="0"/>
              <a:t>)</a:t>
            </a:r>
          </a:p>
          <a:p>
            <a:pPr marL="285750" indent="-285750">
              <a:buFont typeface="Arial" panose="020B0604020202020204" pitchFamily="34" charset="0"/>
              <a:buChar char="•"/>
            </a:pPr>
            <a:r>
              <a:rPr lang="en-US" dirty="0"/>
              <a:t>value 'No show'  </a:t>
            </a:r>
            <a:r>
              <a:rPr lang="en-US" dirty="0" err="1"/>
              <a:t>pada</a:t>
            </a:r>
            <a:r>
              <a:rPr lang="en-US" dirty="0"/>
              <a:t> </a:t>
            </a:r>
            <a:r>
              <a:rPr lang="en-US" dirty="0" err="1"/>
              <a:t>kolom</a:t>
            </a:r>
            <a:r>
              <a:rPr lang="en-US" dirty="0"/>
              <a:t> `</a:t>
            </a:r>
            <a:r>
              <a:rPr lang="en-US" dirty="0" err="1"/>
              <a:t>reservation_status</a:t>
            </a:r>
            <a:r>
              <a:rPr lang="en-US" dirty="0"/>
              <a:t>` </a:t>
            </a:r>
            <a:r>
              <a:rPr lang="en-US" dirty="0" err="1"/>
              <a:t>diganti</a:t>
            </a:r>
            <a:r>
              <a:rPr lang="en-US" dirty="0"/>
              <a:t> </a:t>
            </a:r>
            <a:r>
              <a:rPr lang="en-US" dirty="0" err="1"/>
              <a:t>menjadi</a:t>
            </a:r>
            <a:r>
              <a:rPr lang="en-US" dirty="0"/>
              <a:t> 'Check-Out' (</a:t>
            </a:r>
            <a:r>
              <a:rPr lang="en-US" dirty="0" err="1"/>
              <a:t>nilai</a:t>
            </a:r>
            <a:r>
              <a:rPr lang="en-US" dirty="0"/>
              <a:t> yang paling </a:t>
            </a:r>
            <a:r>
              <a:rPr lang="en-US" dirty="0" err="1"/>
              <a:t>sering</a:t>
            </a:r>
            <a:r>
              <a:rPr lang="en-US" dirty="0"/>
              <a:t> </a:t>
            </a:r>
            <a:r>
              <a:rPr lang="en-US" dirty="0" err="1"/>
              <a:t>muncul</a:t>
            </a:r>
            <a:r>
              <a:rPr lang="en-US" dirty="0"/>
              <a:t>)</a:t>
            </a:r>
          </a:p>
          <a:p>
            <a:pPr marL="285750" indent="-285750">
              <a:buFont typeface="Arial" panose="020B0604020202020204" pitchFamily="34" charset="0"/>
              <a:buChar char="•"/>
            </a:pPr>
            <a:r>
              <a:rPr lang="en-US" dirty="0"/>
              <a:t>value 'Undefined' </a:t>
            </a:r>
            <a:r>
              <a:rPr lang="en-US" dirty="0" err="1"/>
              <a:t>pada</a:t>
            </a:r>
            <a:r>
              <a:rPr lang="en-US" dirty="0"/>
              <a:t> </a:t>
            </a:r>
            <a:r>
              <a:rPr lang="en-US" dirty="0" err="1"/>
              <a:t>kolom</a:t>
            </a:r>
            <a:r>
              <a:rPr lang="en-US" dirty="0"/>
              <a:t> `</a:t>
            </a:r>
            <a:r>
              <a:rPr lang="en-US" dirty="0" err="1"/>
              <a:t>distribution_channel</a:t>
            </a:r>
            <a:r>
              <a:rPr lang="en-US" dirty="0"/>
              <a:t>` </a:t>
            </a:r>
            <a:r>
              <a:rPr lang="en-US" dirty="0" err="1"/>
              <a:t>diganti</a:t>
            </a:r>
            <a:r>
              <a:rPr lang="en-US" dirty="0"/>
              <a:t> </a:t>
            </a:r>
            <a:r>
              <a:rPr lang="en-US" dirty="0" err="1"/>
              <a:t>menjadi</a:t>
            </a:r>
            <a:r>
              <a:rPr lang="en-US" dirty="0"/>
              <a:t> 'TA/TO' (</a:t>
            </a:r>
            <a:r>
              <a:rPr lang="en-US" dirty="0" err="1"/>
              <a:t>menyesuaikan</a:t>
            </a:r>
            <a:r>
              <a:rPr lang="en-US" dirty="0"/>
              <a:t> </a:t>
            </a:r>
            <a:r>
              <a:rPr lang="en-US" dirty="0" err="1"/>
              <a:t>dengan</a:t>
            </a:r>
            <a:r>
              <a:rPr lang="en-US" dirty="0"/>
              <a:t> modus)</a:t>
            </a:r>
          </a:p>
          <a:p>
            <a:pPr marL="285750" indent="-285750">
              <a:buFont typeface="Arial" panose="020B0604020202020204" pitchFamily="34" charset="0"/>
              <a:buChar char="•"/>
            </a:pPr>
            <a:r>
              <a:rPr lang="en-US" dirty="0"/>
              <a:t>value 'Undefined' </a:t>
            </a:r>
            <a:r>
              <a:rPr lang="en-US" dirty="0" err="1"/>
              <a:t>pada</a:t>
            </a:r>
            <a:r>
              <a:rPr lang="en-US" dirty="0"/>
              <a:t> </a:t>
            </a:r>
            <a:r>
              <a:rPr lang="en-US" dirty="0" err="1"/>
              <a:t>kolom</a:t>
            </a:r>
            <a:r>
              <a:rPr lang="en-US" dirty="0"/>
              <a:t> `</a:t>
            </a:r>
            <a:r>
              <a:rPr lang="en-US" dirty="0" err="1"/>
              <a:t>market_segment</a:t>
            </a:r>
            <a:r>
              <a:rPr lang="en-US" dirty="0"/>
              <a:t>` </a:t>
            </a:r>
            <a:r>
              <a:rPr lang="en-US" dirty="0" err="1"/>
              <a:t>diganti</a:t>
            </a:r>
            <a:r>
              <a:rPr lang="en-US" dirty="0"/>
              <a:t> </a:t>
            </a:r>
            <a:r>
              <a:rPr lang="en-US" dirty="0" err="1"/>
              <a:t>menjadi</a:t>
            </a:r>
            <a:r>
              <a:rPr lang="en-US" dirty="0"/>
              <a:t> 'Online TA' (</a:t>
            </a:r>
            <a:r>
              <a:rPr lang="en-US" dirty="0" err="1"/>
              <a:t>menyesuaikan</a:t>
            </a:r>
            <a:r>
              <a:rPr lang="en-US" dirty="0"/>
              <a:t> </a:t>
            </a:r>
            <a:r>
              <a:rPr lang="en-US" dirty="0" err="1"/>
              <a:t>dengan</a:t>
            </a:r>
            <a:r>
              <a:rPr lang="en-US" dirty="0"/>
              <a:t> modus</a:t>
            </a:r>
            <a:r>
              <a:rPr lang="en-US" dirty="0" smtClean="0"/>
              <a:t>)</a:t>
            </a:r>
            <a:endParaRPr lang="en-US" dirty="0"/>
          </a:p>
          <a:p>
            <a:r>
              <a:rPr lang="en-US" b="1" dirty="0" smtClean="0"/>
              <a:t>4. </a:t>
            </a:r>
            <a:r>
              <a:rPr lang="en-US" b="1" dirty="0" err="1" smtClean="0"/>
              <a:t>Menghapus</a:t>
            </a:r>
            <a:r>
              <a:rPr lang="en-US" b="1" dirty="0" smtClean="0"/>
              <a:t> OUTLIER </a:t>
            </a:r>
            <a:r>
              <a:rPr lang="en-US" dirty="0" smtClean="0"/>
              <a:t>-</a:t>
            </a:r>
            <a:r>
              <a:rPr lang="en-US" dirty="0" smtClean="0">
                <a:sym typeface="Wingdings" panose="05000000000000000000" pitchFamily="2" charset="2"/>
              </a:rPr>
              <a:t> </a:t>
            </a:r>
            <a:r>
              <a:rPr lang="en-US" dirty="0" err="1" smtClean="0">
                <a:sym typeface="Wingdings" panose="05000000000000000000" pitchFamily="2" charset="2"/>
              </a:rPr>
              <a:t>Menggunakan</a:t>
            </a:r>
            <a:r>
              <a:rPr lang="en-US" dirty="0" smtClean="0">
                <a:sym typeface="Wingdings" panose="05000000000000000000" pitchFamily="2" charset="2"/>
              </a:rPr>
              <a:t> Z-score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Monthly Hotel Booking Analysis Based on Hotel Type</a:t>
            </a:r>
            <a:endParaRPr sz="1798" dirty="0">
              <a:solidFill>
                <a:schemeClr val="lt1"/>
              </a:solidFill>
              <a:latin typeface="Roboto"/>
              <a:ea typeface="Roboto"/>
              <a:cs typeface="Roboto"/>
              <a:sym typeface="Roboto"/>
            </a:endParaRPr>
          </a:p>
        </p:txBody>
      </p:sp>
      <p:pic>
        <p:nvPicPr>
          <p:cNvPr id="6" name="Picture 5"/>
          <p:cNvPicPr>
            <a:picLocks noChangeAspect="1"/>
          </p:cNvPicPr>
          <p:nvPr/>
        </p:nvPicPr>
        <p:blipFill>
          <a:blip r:embed="rId3"/>
          <a:stretch>
            <a:fillRect/>
          </a:stretch>
        </p:blipFill>
        <p:spPr>
          <a:xfrm>
            <a:off x="185057" y="560375"/>
            <a:ext cx="7021286" cy="3037114"/>
          </a:xfrm>
          <a:prstGeom prst="rect">
            <a:avLst/>
          </a:prstGeom>
        </p:spPr>
      </p:pic>
      <p:sp>
        <p:nvSpPr>
          <p:cNvPr id="8" name="Rectangle 7"/>
          <p:cNvSpPr/>
          <p:nvPr/>
        </p:nvSpPr>
        <p:spPr>
          <a:xfrm>
            <a:off x="87086" y="3553948"/>
            <a:ext cx="8741228" cy="1600438"/>
          </a:xfrm>
          <a:prstGeom prst="rect">
            <a:avLst/>
          </a:prstGeom>
        </p:spPr>
        <p:txBody>
          <a:bodyPr wrap="square">
            <a:spAutoFit/>
          </a:bodyPr>
          <a:lstStyle/>
          <a:p>
            <a:pPr algn="just"/>
            <a:r>
              <a:rPr lang="en-US" dirty="0" err="1"/>
              <a:t>Analisis</a:t>
            </a:r>
            <a:r>
              <a:rPr lang="en-US" dirty="0"/>
              <a:t> </a:t>
            </a:r>
            <a:r>
              <a:rPr lang="en-US" dirty="0" err="1"/>
              <a:t>ini</a:t>
            </a:r>
            <a:r>
              <a:rPr lang="en-US" dirty="0"/>
              <a:t> </a:t>
            </a:r>
            <a:r>
              <a:rPr lang="en-US" dirty="0" err="1"/>
              <a:t>bertujuan</a:t>
            </a:r>
            <a:r>
              <a:rPr lang="en-US" dirty="0"/>
              <a:t> </a:t>
            </a:r>
            <a:r>
              <a:rPr lang="en-US" dirty="0" err="1"/>
              <a:t>untuk</a:t>
            </a:r>
            <a:r>
              <a:rPr lang="en-US" dirty="0"/>
              <a:t> </a:t>
            </a:r>
            <a:r>
              <a:rPr lang="en-US" dirty="0" err="1"/>
              <a:t>melihat</a:t>
            </a:r>
            <a:r>
              <a:rPr lang="en-US" dirty="0"/>
              <a:t> trend </a:t>
            </a:r>
            <a:r>
              <a:rPr lang="en-US" dirty="0" err="1"/>
              <a:t>dari</a:t>
            </a:r>
            <a:r>
              <a:rPr lang="en-US" dirty="0"/>
              <a:t> </a:t>
            </a:r>
            <a:r>
              <a:rPr lang="en-US" dirty="0" err="1"/>
              <a:t>jumlah</a:t>
            </a:r>
            <a:r>
              <a:rPr lang="en-US" dirty="0"/>
              <a:t> booking hotel per </a:t>
            </a:r>
            <a:r>
              <a:rPr lang="en-US" dirty="0" err="1"/>
              <a:t>bulannya</a:t>
            </a:r>
            <a:r>
              <a:rPr lang="en-US" dirty="0" smtClean="0"/>
              <a:t>. </a:t>
            </a:r>
            <a:r>
              <a:rPr lang="en-US" dirty="0" err="1" smtClean="0"/>
              <a:t>Adapun</a:t>
            </a:r>
            <a:r>
              <a:rPr lang="en-US" dirty="0" smtClean="0"/>
              <a:t> </a:t>
            </a:r>
            <a:r>
              <a:rPr lang="en-US" dirty="0" err="1" smtClean="0"/>
              <a:t>beberapa</a:t>
            </a:r>
            <a:r>
              <a:rPr lang="en-US" dirty="0" smtClean="0"/>
              <a:t> insight yang </a:t>
            </a:r>
            <a:r>
              <a:rPr lang="en-US" dirty="0" err="1" smtClean="0"/>
              <a:t>dapat</a:t>
            </a:r>
            <a:r>
              <a:rPr lang="en-US" dirty="0" smtClean="0"/>
              <a:t> </a:t>
            </a:r>
            <a:r>
              <a:rPr lang="en-US" dirty="0" err="1" smtClean="0"/>
              <a:t>digali</a:t>
            </a:r>
            <a:r>
              <a:rPr lang="en-US" dirty="0" smtClean="0"/>
              <a:t> </a:t>
            </a:r>
            <a:r>
              <a:rPr lang="en-US" dirty="0" err="1" smtClean="0"/>
              <a:t>berdasarkan</a:t>
            </a:r>
            <a:r>
              <a:rPr lang="en-US" dirty="0" smtClean="0"/>
              <a:t> </a:t>
            </a:r>
            <a:r>
              <a:rPr lang="en-US" dirty="0" err="1" smtClean="0"/>
              <a:t>grafik</a:t>
            </a:r>
            <a:r>
              <a:rPr lang="en-US" dirty="0" smtClean="0"/>
              <a:t> di </a:t>
            </a:r>
            <a:r>
              <a:rPr lang="en-US" dirty="0" err="1" smtClean="0"/>
              <a:t>atas</a:t>
            </a:r>
            <a:r>
              <a:rPr lang="en-US" dirty="0" smtClean="0"/>
              <a:t> </a:t>
            </a:r>
            <a:r>
              <a:rPr lang="en-US" dirty="0" err="1" smtClean="0"/>
              <a:t>adalah</a:t>
            </a:r>
            <a:r>
              <a:rPr lang="en-US" dirty="0"/>
              <a:t> </a:t>
            </a:r>
            <a:r>
              <a:rPr lang="en-US" dirty="0" err="1" smtClean="0"/>
              <a:t>sebagai</a:t>
            </a:r>
            <a:r>
              <a:rPr lang="en-US" dirty="0" smtClean="0"/>
              <a:t> </a:t>
            </a:r>
            <a:r>
              <a:rPr lang="en-US" dirty="0" err="1" smtClean="0"/>
              <a:t>berikut</a:t>
            </a:r>
            <a:r>
              <a:rPr lang="en-US" dirty="0" smtClean="0"/>
              <a:t> : </a:t>
            </a:r>
            <a:endParaRPr lang="en-US" dirty="0"/>
          </a:p>
          <a:p>
            <a:pPr marL="285750" indent="-285750" algn="just">
              <a:buFont typeface="Arial" panose="020B0604020202020204" pitchFamily="34" charset="0"/>
              <a:buChar char="•"/>
            </a:pPr>
            <a:r>
              <a:rPr lang="en-US" dirty="0" err="1" smtClean="0"/>
              <a:t>Januari</a:t>
            </a:r>
            <a:r>
              <a:rPr lang="en-US" dirty="0" smtClean="0"/>
              <a:t> </a:t>
            </a:r>
            <a:r>
              <a:rPr lang="en-US" dirty="0"/>
              <a:t>- </a:t>
            </a:r>
            <a:r>
              <a:rPr lang="en-US" dirty="0" err="1"/>
              <a:t>Maret</a:t>
            </a:r>
            <a:r>
              <a:rPr lang="en-US" dirty="0"/>
              <a:t> </a:t>
            </a:r>
            <a:r>
              <a:rPr lang="en-US" dirty="0" err="1"/>
              <a:t>adalah</a:t>
            </a:r>
            <a:r>
              <a:rPr lang="en-US" dirty="0"/>
              <a:t> </a:t>
            </a:r>
            <a:r>
              <a:rPr lang="en-US" dirty="0" err="1"/>
              <a:t>jumlah</a:t>
            </a:r>
            <a:r>
              <a:rPr lang="en-US" dirty="0"/>
              <a:t> booking paling </a:t>
            </a:r>
            <a:r>
              <a:rPr lang="en-US" dirty="0" err="1"/>
              <a:t>sedikit</a:t>
            </a:r>
            <a:r>
              <a:rPr lang="en-US" dirty="0"/>
              <a:t>, </a:t>
            </a:r>
            <a:r>
              <a:rPr lang="en-US" dirty="0" err="1"/>
              <a:t>pada</a:t>
            </a:r>
            <a:r>
              <a:rPr lang="en-US" dirty="0"/>
              <a:t> </a:t>
            </a:r>
            <a:r>
              <a:rPr lang="en-US" dirty="0" err="1"/>
              <a:t>bulan</a:t>
            </a:r>
            <a:r>
              <a:rPr lang="en-US" dirty="0"/>
              <a:t> </a:t>
            </a:r>
            <a:r>
              <a:rPr lang="en-US" dirty="0" err="1"/>
              <a:t>ini</a:t>
            </a:r>
            <a:r>
              <a:rPr lang="en-US" dirty="0"/>
              <a:t> </a:t>
            </a:r>
            <a:r>
              <a:rPr lang="en-US" dirty="0" err="1"/>
              <a:t>bisa</a:t>
            </a:r>
            <a:r>
              <a:rPr lang="en-US" dirty="0"/>
              <a:t> </a:t>
            </a:r>
            <a:r>
              <a:rPr lang="en-US" dirty="0" err="1"/>
              <a:t>saja</a:t>
            </a:r>
            <a:r>
              <a:rPr lang="en-US" dirty="0"/>
              <a:t> </a:t>
            </a:r>
            <a:r>
              <a:rPr lang="en-US" dirty="0" err="1"/>
              <a:t>merupakan</a:t>
            </a:r>
            <a:r>
              <a:rPr lang="en-US" dirty="0"/>
              <a:t> </a:t>
            </a:r>
            <a:r>
              <a:rPr lang="en-US" dirty="0" err="1"/>
              <a:t>bulan</a:t>
            </a:r>
            <a:r>
              <a:rPr lang="en-US" dirty="0"/>
              <a:t> yang </a:t>
            </a:r>
            <a:r>
              <a:rPr lang="en-US" dirty="0" err="1"/>
              <a:t>sibuk</a:t>
            </a:r>
            <a:r>
              <a:rPr lang="en-US" dirty="0"/>
              <a:t> </a:t>
            </a:r>
            <a:r>
              <a:rPr lang="en-US" dirty="0" err="1"/>
              <a:t>dengan</a:t>
            </a:r>
            <a:r>
              <a:rPr lang="en-US" dirty="0"/>
              <a:t> </a:t>
            </a:r>
            <a:r>
              <a:rPr lang="en-US" dirty="0" err="1"/>
              <a:t>pekerjaan</a:t>
            </a:r>
            <a:r>
              <a:rPr lang="en-US" dirty="0"/>
              <a:t>, </a:t>
            </a:r>
            <a:r>
              <a:rPr lang="en-US" dirty="0" err="1"/>
              <a:t>ataupun</a:t>
            </a:r>
            <a:r>
              <a:rPr lang="en-US" dirty="0"/>
              <a:t> </a:t>
            </a:r>
            <a:r>
              <a:rPr lang="en-US" dirty="0" err="1"/>
              <a:t>tugas</a:t>
            </a:r>
            <a:r>
              <a:rPr lang="en-US" dirty="0"/>
              <a:t> </a:t>
            </a:r>
            <a:r>
              <a:rPr lang="en-US" dirty="0" err="1"/>
              <a:t>dinas</a:t>
            </a:r>
            <a:r>
              <a:rPr lang="en-US" dirty="0"/>
              <a:t> </a:t>
            </a:r>
            <a:r>
              <a:rPr lang="en-US" dirty="0" err="1"/>
              <a:t>luar</a:t>
            </a:r>
            <a:r>
              <a:rPr lang="en-US" dirty="0"/>
              <a:t> </a:t>
            </a:r>
            <a:r>
              <a:rPr lang="en-US" dirty="0" err="1"/>
              <a:t>kota</a:t>
            </a:r>
            <a:r>
              <a:rPr lang="en-US" dirty="0"/>
              <a:t> </a:t>
            </a:r>
            <a:r>
              <a:rPr lang="en-US" dirty="0" err="1"/>
              <a:t>masih</a:t>
            </a:r>
            <a:r>
              <a:rPr lang="en-US" dirty="0"/>
              <a:t> </a:t>
            </a:r>
            <a:r>
              <a:rPr lang="en-US" dirty="0" err="1"/>
              <a:t>sangat</a:t>
            </a:r>
            <a:r>
              <a:rPr lang="en-US" dirty="0"/>
              <a:t> minim. customer yang </a:t>
            </a:r>
            <a:r>
              <a:rPr lang="en-US" dirty="0" err="1"/>
              <a:t>melakukan</a:t>
            </a:r>
            <a:r>
              <a:rPr lang="en-US" dirty="0"/>
              <a:t> booking </a:t>
            </a:r>
            <a:r>
              <a:rPr lang="en-US" dirty="0" err="1"/>
              <a:t>hanya</a:t>
            </a:r>
            <a:r>
              <a:rPr lang="en-US" dirty="0"/>
              <a:t> </a:t>
            </a:r>
            <a:r>
              <a:rPr lang="en-US" dirty="0" err="1"/>
              <a:t>untuk</a:t>
            </a:r>
            <a:r>
              <a:rPr lang="en-US" dirty="0"/>
              <a:t> </a:t>
            </a:r>
            <a:r>
              <a:rPr lang="en-US" dirty="0" err="1"/>
              <a:t>kepentingan</a:t>
            </a:r>
            <a:r>
              <a:rPr lang="en-US" dirty="0"/>
              <a:t> </a:t>
            </a:r>
            <a:r>
              <a:rPr lang="en-US" dirty="0" err="1"/>
              <a:t>tertentu</a:t>
            </a:r>
            <a:r>
              <a:rPr lang="en-US" dirty="0"/>
              <a:t> </a:t>
            </a:r>
            <a:r>
              <a:rPr lang="en-US" dirty="0" err="1"/>
              <a:t>saja</a:t>
            </a:r>
            <a:r>
              <a:rPr lang="en-US" dirty="0"/>
              <a:t>. </a:t>
            </a:r>
            <a:r>
              <a:rPr lang="en-US" dirty="0" err="1"/>
              <a:t>sedangkan</a:t>
            </a:r>
            <a:r>
              <a:rPr lang="en-US" dirty="0"/>
              <a:t> </a:t>
            </a:r>
            <a:r>
              <a:rPr lang="en-US" dirty="0" err="1"/>
              <a:t>bulan</a:t>
            </a:r>
            <a:r>
              <a:rPr lang="en-US" dirty="0"/>
              <a:t> April, </a:t>
            </a:r>
            <a:r>
              <a:rPr lang="en-US" dirty="0" err="1"/>
              <a:t>jumlah</a:t>
            </a:r>
            <a:r>
              <a:rPr lang="en-US" dirty="0"/>
              <a:t> booking hotel </a:t>
            </a:r>
            <a:r>
              <a:rPr lang="en-US" dirty="0" err="1"/>
              <a:t>tipe</a:t>
            </a:r>
            <a:r>
              <a:rPr lang="en-US" dirty="0"/>
              <a:t> city </a:t>
            </a:r>
            <a:r>
              <a:rPr lang="en-US" dirty="0" err="1"/>
              <a:t>dan</a:t>
            </a:r>
            <a:r>
              <a:rPr lang="en-US" dirty="0"/>
              <a:t> Resort </a:t>
            </a:r>
            <a:r>
              <a:rPr lang="en-US" dirty="0" err="1"/>
              <a:t>sudah</a:t>
            </a:r>
            <a:r>
              <a:rPr lang="en-US" dirty="0"/>
              <a:t> </a:t>
            </a:r>
            <a:r>
              <a:rPr lang="en-US" dirty="0" err="1"/>
              <a:t>mulai</a:t>
            </a:r>
            <a:r>
              <a:rPr lang="en-US" dirty="0"/>
              <a:t> </a:t>
            </a:r>
            <a:r>
              <a:rPr lang="en-US" dirty="0" err="1"/>
              <a:t>meningkat</a:t>
            </a:r>
            <a:r>
              <a:rPr lang="en-US" dirty="0"/>
              <a:t>. Customer </a:t>
            </a:r>
            <a:r>
              <a:rPr lang="en-US" dirty="0" err="1"/>
              <a:t>mulai</a:t>
            </a:r>
            <a:r>
              <a:rPr lang="en-US" dirty="0"/>
              <a:t> aware </a:t>
            </a:r>
            <a:r>
              <a:rPr lang="en-US" dirty="0" err="1"/>
              <a:t>kalau</a:t>
            </a:r>
            <a:r>
              <a:rPr lang="en-US" dirty="0"/>
              <a:t> </a:t>
            </a:r>
            <a:r>
              <a:rPr lang="en-US" dirty="0" err="1"/>
              <a:t>harga</a:t>
            </a:r>
            <a:r>
              <a:rPr lang="en-US" dirty="0"/>
              <a:t> hotel </a:t>
            </a:r>
            <a:r>
              <a:rPr lang="en-US" dirty="0" err="1"/>
              <a:t>akan</a:t>
            </a:r>
            <a:r>
              <a:rPr lang="en-US" dirty="0"/>
              <a:t> </a:t>
            </a:r>
            <a:r>
              <a:rPr lang="en-US" dirty="0" err="1"/>
              <a:t>naik</a:t>
            </a:r>
            <a:r>
              <a:rPr lang="en-US" dirty="0"/>
              <a:t> </a:t>
            </a:r>
            <a:r>
              <a:rPr lang="en-US" dirty="0" err="1"/>
              <a:t>pada</a:t>
            </a:r>
            <a:r>
              <a:rPr lang="en-US" dirty="0"/>
              <a:t> </a:t>
            </a:r>
            <a:r>
              <a:rPr lang="en-US" dirty="0" err="1"/>
              <a:t>masa</a:t>
            </a:r>
            <a:r>
              <a:rPr lang="en-US" dirty="0"/>
              <a:t> long holiday, </a:t>
            </a:r>
            <a:r>
              <a:rPr lang="en-US" dirty="0" err="1"/>
              <a:t>oleh</a:t>
            </a:r>
            <a:r>
              <a:rPr lang="en-US" dirty="0"/>
              <a:t> </a:t>
            </a:r>
            <a:r>
              <a:rPr lang="en-US" dirty="0" err="1"/>
              <a:t>karena</a:t>
            </a:r>
            <a:r>
              <a:rPr lang="en-US" dirty="0"/>
              <a:t> </a:t>
            </a:r>
            <a:r>
              <a:rPr lang="en-US" dirty="0" err="1"/>
              <a:t>itu</a:t>
            </a:r>
            <a:r>
              <a:rPr lang="en-US" dirty="0"/>
              <a:t>, customer </a:t>
            </a:r>
            <a:r>
              <a:rPr lang="en-US" dirty="0" err="1"/>
              <a:t>sudah</a:t>
            </a:r>
            <a:r>
              <a:rPr lang="en-US" dirty="0"/>
              <a:t> </a:t>
            </a:r>
            <a:r>
              <a:rPr lang="en-US" dirty="0" err="1"/>
              <a:t>mulai</a:t>
            </a:r>
            <a:r>
              <a:rPr lang="en-US" dirty="0"/>
              <a:t> </a:t>
            </a:r>
            <a:r>
              <a:rPr lang="en-US" dirty="0" err="1"/>
              <a:t>curi</a:t>
            </a:r>
            <a:r>
              <a:rPr lang="en-US" dirty="0"/>
              <a:t> start </a:t>
            </a:r>
            <a:r>
              <a:rPr lang="en-US" dirty="0" err="1"/>
              <a:t>untuk</a:t>
            </a:r>
            <a:r>
              <a:rPr lang="en-US" dirty="0"/>
              <a:t> booking hotel </a:t>
            </a:r>
            <a:r>
              <a:rPr lang="en-US" dirty="0" err="1"/>
              <a:t>sebelum</a:t>
            </a:r>
            <a:r>
              <a:rPr lang="en-US" dirty="0"/>
              <a:t> </a:t>
            </a:r>
            <a:r>
              <a:rPr lang="en-US" dirty="0" err="1"/>
              <a:t>bulan</a:t>
            </a:r>
            <a:r>
              <a:rPr lang="en-US" dirty="0"/>
              <a:t> </a:t>
            </a:r>
            <a:r>
              <a:rPr lang="en-US" dirty="0" err="1"/>
              <a:t>juni-juli</a:t>
            </a:r>
            <a:r>
              <a:rPr lang="en-US" dirty="0"/>
              <a:t>. </a:t>
            </a:r>
          </a:p>
        </p:txBody>
      </p:sp>
      <p:sp>
        <p:nvSpPr>
          <p:cNvPr id="11" name="Rectangle 10"/>
          <p:cNvSpPr/>
          <p:nvPr/>
        </p:nvSpPr>
        <p:spPr>
          <a:xfrm>
            <a:off x="7070357" y="2160814"/>
            <a:ext cx="2073643" cy="261610"/>
          </a:xfrm>
          <a:prstGeom prst="rect">
            <a:avLst/>
          </a:prstGeom>
        </p:spPr>
        <p:txBody>
          <a:bodyPr wrap="square">
            <a:spAutoFit/>
          </a:bodyPr>
          <a:lstStyle/>
          <a:p>
            <a:r>
              <a:rPr lang="en-US" sz="1100" dirty="0" smtClean="0">
                <a:hlinkClick r:id="rId4"/>
              </a:rPr>
              <a:t>COMPLETE CODE IS HERE</a:t>
            </a:r>
            <a:endParaRPr lang="en-US" sz="1100" dirty="0"/>
          </a:p>
        </p:txBody>
      </p:sp>
    </p:spTree>
    <p:extLst>
      <p:ext uri="{BB962C8B-B14F-4D97-AF65-F5344CB8AC3E}">
        <p14:creationId xmlns:p14="http://schemas.microsoft.com/office/powerpoint/2010/main" val="31717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1800" b="1" dirty="0">
                <a:latin typeface="Roboto"/>
                <a:ea typeface="Roboto"/>
                <a:cs typeface="Roboto"/>
                <a:sym typeface="Roboto"/>
              </a:rPr>
              <a:t>Monthly Hotel Booking Analysis Based on Hotel Type</a:t>
            </a:r>
            <a:endParaRPr lang="en-US" sz="1800" dirty="0"/>
          </a:p>
        </p:txBody>
      </p:sp>
      <p:sp>
        <p:nvSpPr>
          <p:cNvPr id="3" name="Text Placeholder 2"/>
          <p:cNvSpPr>
            <a:spLocks noGrp="1"/>
          </p:cNvSpPr>
          <p:nvPr>
            <p:ph type="body" idx="1"/>
          </p:nvPr>
        </p:nvSpPr>
        <p:spPr>
          <a:xfrm>
            <a:off x="311700" y="772886"/>
            <a:ext cx="8520600" cy="4234543"/>
          </a:xfrm>
        </p:spPr>
        <p:txBody>
          <a:bodyPr>
            <a:normAutofit fontScale="85000" lnSpcReduction="10000"/>
          </a:bodyPr>
          <a:lstStyle/>
          <a:p>
            <a:pPr algn="just">
              <a:buFont typeface="Arial" panose="020B0604020202020204" pitchFamily="34" charset="0"/>
              <a:buChar char="•"/>
            </a:pPr>
            <a:r>
              <a:rPr lang="en-US" dirty="0" err="1" smtClean="0"/>
              <a:t>Bulan</a:t>
            </a:r>
            <a:r>
              <a:rPr lang="en-US" dirty="0" smtClean="0"/>
              <a:t> </a:t>
            </a:r>
            <a:r>
              <a:rPr lang="en-US" dirty="0"/>
              <a:t>May - July, </a:t>
            </a:r>
            <a:r>
              <a:rPr lang="en-US" dirty="0" err="1"/>
              <a:t>khususnya</a:t>
            </a:r>
            <a:r>
              <a:rPr lang="en-US" dirty="0"/>
              <a:t> </a:t>
            </a:r>
            <a:r>
              <a:rPr lang="en-US" dirty="0" err="1"/>
              <a:t>pada</a:t>
            </a:r>
            <a:r>
              <a:rPr lang="en-US" dirty="0"/>
              <a:t> hotel </a:t>
            </a:r>
            <a:r>
              <a:rPr lang="en-US" dirty="0" err="1"/>
              <a:t>tipe</a:t>
            </a:r>
            <a:r>
              <a:rPr lang="en-US" dirty="0"/>
              <a:t> resort </a:t>
            </a:r>
            <a:r>
              <a:rPr lang="en-US" dirty="0" err="1"/>
              <a:t>merupakan</a:t>
            </a:r>
            <a:r>
              <a:rPr lang="en-US" dirty="0"/>
              <a:t> </a:t>
            </a:r>
            <a:r>
              <a:rPr lang="en-US" dirty="0" err="1"/>
              <a:t>puncak</a:t>
            </a:r>
            <a:r>
              <a:rPr lang="en-US" dirty="0"/>
              <a:t> </a:t>
            </a:r>
            <a:r>
              <a:rPr lang="en-US" dirty="0" err="1"/>
              <a:t>dengan</a:t>
            </a:r>
            <a:r>
              <a:rPr lang="en-US" dirty="0"/>
              <a:t> </a:t>
            </a:r>
            <a:r>
              <a:rPr lang="en-US" dirty="0" err="1"/>
              <a:t>jumlah</a:t>
            </a:r>
            <a:r>
              <a:rPr lang="en-US" dirty="0"/>
              <a:t> booking yang </a:t>
            </a:r>
            <a:r>
              <a:rPr lang="en-US" dirty="0" err="1"/>
              <a:t>naik</a:t>
            </a:r>
            <a:r>
              <a:rPr lang="en-US" dirty="0"/>
              <a:t> </a:t>
            </a:r>
            <a:r>
              <a:rPr lang="en-US" dirty="0" err="1"/>
              <a:t>drastis</a:t>
            </a:r>
            <a:r>
              <a:rPr lang="en-US" dirty="0"/>
              <a:t>. </a:t>
            </a:r>
            <a:r>
              <a:rPr lang="en-US" dirty="0" err="1"/>
              <a:t>karena</a:t>
            </a:r>
            <a:r>
              <a:rPr lang="en-US" dirty="0"/>
              <a:t> </a:t>
            </a:r>
            <a:r>
              <a:rPr lang="en-US" dirty="0" err="1"/>
              <a:t>bulan</a:t>
            </a:r>
            <a:r>
              <a:rPr lang="en-US" dirty="0"/>
              <a:t> </a:t>
            </a:r>
            <a:r>
              <a:rPr lang="en-US" dirty="0" err="1"/>
              <a:t>Juni-Juli</a:t>
            </a:r>
            <a:r>
              <a:rPr lang="en-US" dirty="0"/>
              <a:t> </a:t>
            </a:r>
            <a:r>
              <a:rPr lang="en-US" dirty="0" err="1"/>
              <a:t>adalah</a:t>
            </a:r>
            <a:r>
              <a:rPr lang="en-US" dirty="0"/>
              <a:t> long HOLIDAY, </a:t>
            </a:r>
            <a:r>
              <a:rPr lang="en-US" dirty="0" err="1"/>
              <a:t>atau</a:t>
            </a:r>
            <a:r>
              <a:rPr lang="en-US" dirty="0"/>
              <a:t> </a:t>
            </a:r>
            <a:r>
              <a:rPr lang="en-US" dirty="0" err="1"/>
              <a:t>liburan</a:t>
            </a:r>
            <a:r>
              <a:rPr lang="en-US" dirty="0"/>
              <a:t> </a:t>
            </a:r>
            <a:r>
              <a:rPr lang="en-US" dirty="0" err="1"/>
              <a:t>panjang</a:t>
            </a:r>
            <a:r>
              <a:rPr lang="en-US" dirty="0"/>
              <a:t> (</a:t>
            </a:r>
            <a:r>
              <a:rPr lang="en-US" dirty="0" err="1"/>
              <a:t>baru</a:t>
            </a:r>
            <a:r>
              <a:rPr lang="en-US" dirty="0"/>
              <a:t> </a:t>
            </a:r>
            <a:r>
              <a:rPr lang="en-US" dirty="0" err="1"/>
              <a:t>selesai</a:t>
            </a:r>
            <a:r>
              <a:rPr lang="en-US" dirty="0"/>
              <a:t> </a:t>
            </a:r>
            <a:r>
              <a:rPr lang="en-US" dirty="0" err="1"/>
              <a:t>semesteran</a:t>
            </a:r>
            <a:r>
              <a:rPr lang="en-US" dirty="0"/>
              <a:t>, </a:t>
            </a:r>
            <a:r>
              <a:rPr lang="en-US" dirty="0" err="1"/>
              <a:t>libur</a:t>
            </a:r>
            <a:r>
              <a:rPr lang="en-US" dirty="0"/>
              <a:t> semester). Customer </a:t>
            </a:r>
            <a:r>
              <a:rPr lang="en-US" dirty="0" err="1"/>
              <a:t>melakukan</a:t>
            </a:r>
            <a:r>
              <a:rPr lang="en-US" dirty="0"/>
              <a:t> booking hotel </a:t>
            </a:r>
            <a:r>
              <a:rPr lang="en-US" dirty="0" err="1"/>
              <a:t>dengan</a:t>
            </a:r>
            <a:r>
              <a:rPr lang="en-US" dirty="0"/>
              <a:t> </a:t>
            </a:r>
            <a:r>
              <a:rPr lang="en-US" dirty="0" err="1"/>
              <a:t>tujuan</a:t>
            </a:r>
            <a:r>
              <a:rPr lang="en-US" dirty="0"/>
              <a:t> </a:t>
            </a:r>
            <a:r>
              <a:rPr lang="en-US" dirty="0" err="1"/>
              <a:t>rekreasi</a:t>
            </a:r>
            <a:r>
              <a:rPr lang="en-US" dirty="0"/>
              <a:t> </a:t>
            </a:r>
            <a:r>
              <a:rPr lang="en-US" dirty="0" err="1"/>
              <a:t>ataupun</a:t>
            </a:r>
            <a:r>
              <a:rPr lang="en-US" dirty="0"/>
              <a:t> </a:t>
            </a:r>
            <a:r>
              <a:rPr lang="en-US" dirty="0" err="1"/>
              <a:t>pariwisata</a:t>
            </a:r>
            <a:r>
              <a:rPr lang="en-US" dirty="0"/>
              <a:t> (healing </a:t>
            </a:r>
            <a:r>
              <a:rPr lang="en-US" dirty="0" err="1"/>
              <a:t>mungkin</a:t>
            </a:r>
            <a:r>
              <a:rPr lang="en-US" dirty="0"/>
              <a:t> </a:t>
            </a:r>
            <a:r>
              <a:rPr lang="en-US" dirty="0" err="1"/>
              <a:t>hehehe</a:t>
            </a:r>
            <a:r>
              <a:rPr lang="en-US" dirty="0"/>
              <a:t>). </a:t>
            </a:r>
            <a:r>
              <a:rPr lang="en-US" dirty="0" err="1"/>
              <a:t>Sedangkan</a:t>
            </a:r>
            <a:r>
              <a:rPr lang="en-US" dirty="0"/>
              <a:t> hotel </a:t>
            </a:r>
            <a:r>
              <a:rPr lang="en-US" dirty="0" err="1"/>
              <a:t>tipe</a:t>
            </a:r>
            <a:r>
              <a:rPr lang="en-US" dirty="0"/>
              <a:t> city </a:t>
            </a:r>
            <a:r>
              <a:rPr lang="en-US" dirty="0" err="1"/>
              <a:t>mengalami</a:t>
            </a:r>
            <a:r>
              <a:rPr lang="en-US" dirty="0"/>
              <a:t> </a:t>
            </a:r>
            <a:r>
              <a:rPr lang="en-US" dirty="0" err="1"/>
              <a:t>kenaikan</a:t>
            </a:r>
            <a:r>
              <a:rPr lang="en-US" dirty="0"/>
              <a:t>, </a:t>
            </a:r>
            <a:r>
              <a:rPr lang="en-US" dirty="0" err="1"/>
              <a:t>walaupun</a:t>
            </a:r>
            <a:r>
              <a:rPr lang="en-US" dirty="0"/>
              <a:t> </a:t>
            </a:r>
            <a:r>
              <a:rPr lang="en-US" dirty="0" err="1"/>
              <a:t>tidak</a:t>
            </a:r>
            <a:r>
              <a:rPr lang="en-US" dirty="0"/>
              <a:t> </a:t>
            </a:r>
            <a:r>
              <a:rPr lang="en-US" dirty="0" err="1"/>
              <a:t>begitu</a:t>
            </a:r>
            <a:r>
              <a:rPr lang="en-US" dirty="0"/>
              <a:t> </a:t>
            </a:r>
            <a:r>
              <a:rPr lang="en-US" dirty="0" err="1"/>
              <a:t>drastis</a:t>
            </a:r>
            <a:r>
              <a:rPr lang="en-US" dirty="0"/>
              <a:t>. </a:t>
            </a:r>
            <a:r>
              <a:rPr lang="en-US" dirty="0" err="1"/>
              <a:t>kemungkinan</a:t>
            </a:r>
            <a:r>
              <a:rPr lang="en-US" dirty="0"/>
              <a:t> </a:t>
            </a:r>
            <a:r>
              <a:rPr lang="en-US" dirty="0" err="1"/>
              <a:t>esensi</a:t>
            </a:r>
            <a:r>
              <a:rPr lang="en-US" dirty="0"/>
              <a:t> </a:t>
            </a:r>
            <a:r>
              <a:rPr lang="en-US" dirty="0" err="1"/>
              <a:t>atau</a:t>
            </a:r>
            <a:r>
              <a:rPr lang="en-US" dirty="0"/>
              <a:t> </a:t>
            </a:r>
            <a:r>
              <a:rPr lang="en-US" dirty="0" err="1"/>
              <a:t>manfaat</a:t>
            </a:r>
            <a:r>
              <a:rPr lang="en-US" dirty="0"/>
              <a:t> </a:t>
            </a:r>
            <a:r>
              <a:rPr lang="en-US" dirty="0" err="1"/>
              <a:t>dari</a:t>
            </a:r>
            <a:r>
              <a:rPr lang="en-US" dirty="0"/>
              <a:t> hotel </a:t>
            </a:r>
            <a:r>
              <a:rPr lang="en-US" dirty="0" err="1"/>
              <a:t>tipe</a:t>
            </a:r>
            <a:r>
              <a:rPr lang="en-US" dirty="0"/>
              <a:t> city </a:t>
            </a:r>
            <a:r>
              <a:rPr lang="en-US" dirty="0" err="1"/>
              <a:t>ini</a:t>
            </a:r>
            <a:r>
              <a:rPr lang="en-US" dirty="0"/>
              <a:t> </a:t>
            </a:r>
            <a:r>
              <a:rPr lang="en-US" dirty="0" err="1"/>
              <a:t>adalah</a:t>
            </a:r>
            <a:r>
              <a:rPr lang="en-US" dirty="0"/>
              <a:t> </a:t>
            </a:r>
            <a:r>
              <a:rPr lang="en-US" dirty="0" err="1"/>
              <a:t>untuk</a:t>
            </a:r>
            <a:r>
              <a:rPr lang="en-US" dirty="0"/>
              <a:t> </a:t>
            </a:r>
            <a:r>
              <a:rPr lang="en-US" dirty="0" err="1"/>
              <a:t>karyawan</a:t>
            </a:r>
            <a:r>
              <a:rPr lang="en-US" dirty="0"/>
              <a:t> </a:t>
            </a:r>
            <a:r>
              <a:rPr lang="en-US" dirty="0" err="1"/>
              <a:t>atau</a:t>
            </a:r>
            <a:r>
              <a:rPr lang="en-US" dirty="0"/>
              <a:t> </a:t>
            </a:r>
            <a:r>
              <a:rPr lang="en-US" dirty="0" err="1"/>
              <a:t>pekerja</a:t>
            </a:r>
            <a:r>
              <a:rPr lang="en-US" dirty="0"/>
              <a:t> yang </a:t>
            </a:r>
            <a:r>
              <a:rPr lang="en-US" dirty="0" err="1"/>
              <a:t>memiliki</a:t>
            </a:r>
            <a:r>
              <a:rPr lang="en-US" dirty="0"/>
              <a:t> </a:t>
            </a:r>
            <a:r>
              <a:rPr lang="en-US" dirty="0" err="1"/>
              <a:t>tugas</a:t>
            </a:r>
            <a:r>
              <a:rPr lang="en-US" dirty="0"/>
              <a:t> </a:t>
            </a:r>
            <a:r>
              <a:rPr lang="en-US" dirty="0" err="1"/>
              <a:t>dinas</a:t>
            </a:r>
            <a:r>
              <a:rPr lang="en-US" dirty="0"/>
              <a:t> </a:t>
            </a:r>
            <a:r>
              <a:rPr lang="en-US" dirty="0" err="1"/>
              <a:t>ke</a:t>
            </a:r>
            <a:r>
              <a:rPr lang="en-US" dirty="0"/>
              <a:t> </a:t>
            </a:r>
            <a:r>
              <a:rPr lang="en-US" dirty="0" err="1"/>
              <a:t>luar</a:t>
            </a:r>
            <a:r>
              <a:rPr lang="en-US" dirty="0"/>
              <a:t> </a:t>
            </a:r>
            <a:r>
              <a:rPr lang="en-US" dirty="0" err="1"/>
              <a:t>kota</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baik</a:t>
            </a:r>
            <a:r>
              <a:rPr lang="en-US" dirty="0"/>
              <a:t> </a:t>
            </a:r>
            <a:r>
              <a:rPr lang="en-US" dirty="0" err="1"/>
              <a:t>kenaikan</a:t>
            </a:r>
            <a:r>
              <a:rPr lang="en-US" dirty="0"/>
              <a:t>, </a:t>
            </a:r>
            <a:r>
              <a:rPr lang="en-US" dirty="0" err="1"/>
              <a:t>maupun</a:t>
            </a:r>
            <a:r>
              <a:rPr lang="en-US" dirty="0"/>
              <a:t> </a:t>
            </a:r>
            <a:r>
              <a:rPr lang="en-US" dirty="0" err="1"/>
              <a:t>penurunannya</a:t>
            </a:r>
            <a:r>
              <a:rPr lang="en-US" dirty="0"/>
              <a:t>, </a:t>
            </a:r>
            <a:r>
              <a:rPr lang="en-US" dirty="0" err="1"/>
              <a:t>tdak</a:t>
            </a:r>
            <a:r>
              <a:rPr lang="en-US" dirty="0"/>
              <a:t> </a:t>
            </a:r>
            <a:r>
              <a:rPr lang="en-US" dirty="0" err="1"/>
              <a:t>terlalu</a:t>
            </a:r>
            <a:r>
              <a:rPr lang="en-US" dirty="0"/>
              <a:t> </a:t>
            </a:r>
            <a:r>
              <a:rPr lang="en-US" dirty="0" err="1"/>
              <a:t>signifikan</a:t>
            </a:r>
            <a:r>
              <a:rPr lang="en-US" dirty="0"/>
              <a:t>. </a:t>
            </a:r>
          </a:p>
          <a:p>
            <a:pPr algn="just">
              <a:buFont typeface="Arial" panose="020B0604020202020204" pitchFamily="34" charset="0"/>
              <a:buChar char="•"/>
            </a:pPr>
            <a:r>
              <a:rPr lang="en-US" dirty="0" err="1" smtClean="0"/>
              <a:t>Bulan</a:t>
            </a:r>
            <a:r>
              <a:rPr lang="en-US" dirty="0" smtClean="0"/>
              <a:t> </a:t>
            </a:r>
            <a:r>
              <a:rPr lang="en-US" dirty="0" err="1"/>
              <a:t>Agustus</a:t>
            </a:r>
            <a:r>
              <a:rPr lang="en-US" dirty="0"/>
              <a:t> - </a:t>
            </a:r>
            <a:r>
              <a:rPr lang="en-US" dirty="0" err="1"/>
              <a:t>Oktober</a:t>
            </a:r>
            <a:r>
              <a:rPr lang="en-US" dirty="0"/>
              <a:t>, </a:t>
            </a:r>
            <a:r>
              <a:rPr lang="en-US" dirty="0" err="1"/>
              <a:t>terjadi</a:t>
            </a:r>
            <a:r>
              <a:rPr lang="en-US" dirty="0"/>
              <a:t> </a:t>
            </a:r>
            <a:r>
              <a:rPr lang="en-US" dirty="0" err="1"/>
              <a:t>penurunan</a:t>
            </a:r>
            <a:r>
              <a:rPr lang="en-US" dirty="0"/>
              <a:t> </a:t>
            </a:r>
            <a:r>
              <a:rPr lang="en-US" dirty="0" err="1"/>
              <a:t>jumlah</a:t>
            </a:r>
            <a:r>
              <a:rPr lang="en-US" dirty="0"/>
              <a:t> booking yang </a:t>
            </a:r>
            <a:r>
              <a:rPr lang="en-US" dirty="0" err="1"/>
              <a:t>tajam</a:t>
            </a:r>
            <a:r>
              <a:rPr lang="en-US" dirty="0"/>
              <a:t>, </a:t>
            </a:r>
            <a:r>
              <a:rPr lang="en-US" dirty="0" err="1"/>
              <a:t>karena</a:t>
            </a:r>
            <a:r>
              <a:rPr lang="en-US" dirty="0"/>
              <a:t> customer </a:t>
            </a:r>
            <a:r>
              <a:rPr lang="en-US" dirty="0" err="1"/>
              <a:t>sudah</a:t>
            </a:r>
            <a:r>
              <a:rPr lang="en-US" dirty="0"/>
              <a:t> </a:t>
            </a:r>
            <a:r>
              <a:rPr lang="en-US" dirty="0" err="1"/>
              <a:t>selesai</a:t>
            </a:r>
            <a:r>
              <a:rPr lang="en-US" dirty="0"/>
              <a:t> </a:t>
            </a:r>
            <a:r>
              <a:rPr lang="en-US" dirty="0" err="1"/>
              <a:t>melakukan</a:t>
            </a:r>
            <a:r>
              <a:rPr lang="en-US" dirty="0"/>
              <a:t> </a:t>
            </a:r>
            <a:r>
              <a:rPr lang="en-US" dirty="0" err="1"/>
              <a:t>liburan</a:t>
            </a:r>
            <a:r>
              <a:rPr lang="en-US" dirty="0"/>
              <a:t> yang </a:t>
            </a:r>
            <a:r>
              <a:rPr lang="en-US" dirty="0" err="1"/>
              <a:t>panjang</a:t>
            </a:r>
            <a:r>
              <a:rPr lang="en-US" dirty="0"/>
              <a:t>. </a:t>
            </a:r>
            <a:r>
              <a:rPr lang="en-US" dirty="0" err="1"/>
              <a:t>sedangkan</a:t>
            </a:r>
            <a:r>
              <a:rPr lang="en-US" dirty="0"/>
              <a:t> </a:t>
            </a:r>
            <a:r>
              <a:rPr lang="en-US" dirty="0" err="1"/>
              <a:t>pada</a:t>
            </a:r>
            <a:r>
              <a:rPr lang="en-US" dirty="0"/>
              <a:t> </a:t>
            </a:r>
            <a:r>
              <a:rPr lang="en-US" dirty="0" err="1"/>
              <a:t>tipe</a:t>
            </a:r>
            <a:r>
              <a:rPr lang="en-US" dirty="0"/>
              <a:t> hotel city, </a:t>
            </a:r>
            <a:r>
              <a:rPr lang="en-US" dirty="0" err="1"/>
              <a:t>penurunan</a:t>
            </a:r>
            <a:r>
              <a:rPr lang="en-US" dirty="0"/>
              <a:t> </a:t>
            </a:r>
            <a:r>
              <a:rPr lang="en-US" dirty="0" err="1"/>
              <a:t>jumlah</a:t>
            </a:r>
            <a:r>
              <a:rPr lang="en-US" dirty="0"/>
              <a:t> booking </a:t>
            </a:r>
            <a:r>
              <a:rPr lang="en-US" dirty="0" err="1"/>
              <a:t>tidak</a:t>
            </a:r>
            <a:r>
              <a:rPr lang="en-US" dirty="0"/>
              <a:t> </a:t>
            </a:r>
            <a:r>
              <a:rPr lang="en-US" dirty="0" err="1"/>
              <a:t>terlalu</a:t>
            </a:r>
            <a:r>
              <a:rPr lang="en-US" dirty="0"/>
              <a:t> </a:t>
            </a:r>
            <a:r>
              <a:rPr lang="en-US" dirty="0" err="1"/>
              <a:t>signifikan</a:t>
            </a:r>
            <a:r>
              <a:rPr lang="en-US" dirty="0"/>
              <a:t>, </a:t>
            </a:r>
            <a:r>
              <a:rPr lang="en-US" dirty="0" err="1"/>
              <a:t>karena</a:t>
            </a:r>
            <a:r>
              <a:rPr lang="en-US" dirty="0"/>
              <a:t> </a:t>
            </a:r>
            <a:r>
              <a:rPr lang="en-US" dirty="0" err="1"/>
              <a:t>memang</a:t>
            </a:r>
            <a:r>
              <a:rPr lang="en-US" dirty="0"/>
              <a:t> </a:t>
            </a:r>
            <a:r>
              <a:rPr lang="en-US" dirty="0" err="1"/>
              <a:t>tipe</a:t>
            </a:r>
            <a:r>
              <a:rPr lang="en-US" dirty="0"/>
              <a:t> city hotel </a:t>
            </a:r>
            <a:r>
              <a:rPr lang="en-US" dirty="0" err="1"/>
              <a:t>ini</a:t>
            </a:r>
            <a:r>
              <a:rPr lang="en-US" dirty="0"/>
              <a:t> </a:t>
            </a:r>
            <a:r>
              <a:rPr lang="en-US" dirty="0" err="1"/>
              <a:t>diperuntukkan</a:t>
            </a:r>
            <a:r>
              <a:rPr lang="en-US" dirty="0"/>
              <a:t> </a:t>
            </a:r>
            <a:r>
              <a:rPr lang="en-US" dirty="0" err="1"/>
              <a:t>untuk</a:t>
            </a:r>
            <a:r>
              <a:rPr lang="en-US" dirty="0"/>
              <a:t> </a:t>
            </a:r>
            <a:r>
              <a:rPr lang="en-US" dirty="0" err="1"/>
              <a:t>karyawan</a:t>
            </a:r>
            <a:r>
              <a:rPr lang="en-US" dirty="0"/>
              <a:t> yang </a:t>
            </a:r>
            <a:r>
              <a:rPr lang="en-US" dirty="0" err="1"/>
              <a:t>dinas</a:t>
            </a:r>
            <a:r>
              <a:rPr lang="en-US" dirty="0"/>
              <a:t> </a:t>
            </a:r>
            <a:r>
              <a:rPr lang="en-US" dirty="0" err="1"/>
              <a:t>luar</a:t>
            </a:r>
            <a:r>
              <a:rPr lang="en-US" dirty="0"/>
              <a:t> </a:t>
            </a:r>
            <a:r>
              <a:rPr lang="en-US" dirty="0" err="1"/>
              <a:t>kota</a:t>
            </a:r>
            <a:r>
              <a:rPr lang="en-US" dirty="0"/>
              <a:t>, </a:t>
            </a:r>
            <a:r>
              <a:rPr lang="en-US" dirty="0" err="1"/>
              <a:t>ataupun</a:t>
            </a:r>
            <a:r>
              <a:rPr lang="en-US" dirty="0"/>
              <a:t> </a:t>
            </a:r>
            <a:r>
              <a:rPr lang="en-US" dirty="0" err="1"/>
              <a:t>kepentingan</a:t>
            </a:r>
            <a:r>
              <a:rPr lang="en-US" dirty="0"/>
              <a:t> yang </a:t>
            </a:r>
            <a:r>
              <a:rPr lang="en-US" dirty="0" err="1"/>
              <a:t>menyangkut</a:t>
            </a:r>
            <a:r>
              <a:rPr lang="en-US" dirty="0"/>
              <a:t> </a:t>
            </a:r>
            <a:r>
              <a:rPr lang="en-US" dirty="0" err="1"/>
              <a:t>pekerjaan</a:t>
            </a:r>
            <a:r>
              <a:rPr lang="en-US" dirty="0"/>
              <a:t>, </a:t>
            </a:r>
            <a:r>
              <a:rPr lang="en-US" dirty="0" err="1"/>
              <a:t>adapun</a:t>
            </a:r>
            <a:r>
              <a:rPr lang="en-US" dirty="0"/>
              <a:t> </a:t>
            </a:r>
            <a:r>
              <a:rPr lang="en-US" dirty="0" err="1"/>
              <a:t>tujuan</a:t>
            </a:r>
            <a:r>
              <a:rPr lang="en-US" dirty="0"/>
              <a:t> </a:t>
            </a:r>
            <a:r>
              <a:rPr lang="en-US" dirty="0" err="1"/>
              <a:t>rekreasi</a:t>
            </a:r>
            <a:r>
              <a:rPr lang="en-US" dirty="0"/>
              <a:t>, </a:t>
            </a:r>
            <a:r>
              <a:rPr lang="en-US" dirty="0" err="1"/>
              <a:t>tampaknya</a:t>
            </a:r>
            <a:r>
              <a:rPr lang="en-US" dirty="0"/>
              <a:t> </a:t>
            </a:r>
            <a:r>
              <a:rPr lang="en-US" dirty="0" err="1"/>
              <a:t>tidak</a:t>
            </a:r>
            <a:r>
              <a:rPr lang="en-US" dirty="0"/>
              <a:t> </a:t>
            </a:r>
            <a:r>
              <a:rPr lang="en-US" dirty="0" err="1"/>
              <a:t>menjadi</a:t>
            </a:r>
            <a:r>
              <a:rPr lang="en-US" dirty="0"/>
              <a:t> target </a:t>
            </a:r>
            <a:r>
              <a:rPr lang="en-US" dirty="0" err="1"/>
              <a:t>utama</a:t>
            </a:r>
            <a:r>
              <a:rPr lang="en-US" dirty="0"/>
              <a:t> </a:t>
            </a:r>
            <a:r>
              <a:rPr lang="en-US" dirty="0" err="1"/>
              <a:t>pada</a:t>
            </a:r>
            <a:r>
              <a:rPr lang="en-US" dirty="0"/>
              <a:t> hotel </a:t>
            </a:r>
            <a:r>
              <a:rPr lang="en-US" dirty="0" err="1"/>
              <a:t>tipe</a:t>
            </a:r>
            <a:r>
              <a:rPr lang="en-US" dirty="0"/>
              <a:t> city </a:t>
            </a:r>
            <a:r>
              <a:rPr lang="en-US" dirty="0" err="1"/>
              <a:t>ini</a:t>
            </a:r>
            <a:r>
              <a:rPr lang="en-US" dirty="0"/>
              <a:t>. </a:t>
            </a:r>
          </a:p>
          <a:p>
            <a:pPr algn="just">
              <a:buFont typeface="Arial" panose="020B0604020202020204" pitchFamily="34" charset="0"/>
              <a:buChar char="•"/>
            </a:pPr>
            <a:r>
              <a:rPr lang="en-US" dirty="0" err="1" smtClean="0"/>
              <a:t>Bulan</a:t>
            </a:r>
            <a:r>
              <a:rPr lang="en-US" dirty="0" smtClean="0"/>
              <a:t> </a:t>
            </a:r>
            <a:r>
              <a:rPr lang="en-US" dirty="0" err="1"/>
              <a:t>Oktober</a:t>
            </a:r>
            <a:r>
              <a:rPr lang="en-US" dirty="0"/>
              <a:t> - </a:t>
            </a:r>
            <a:r>
              <a:rPr lang="en-US" dirty="0" err="1"/>
              <a:t>Desember</a:t>
            </a:r>
            <a:r>
              <a:rPr lang="en-US" dirty="0"/>
              <a:t>, </a:t>
            </a:r>
            <a:r>
              <a:rPr lang="en-US" dirty="0" err="1"/>
              <a:t>jumlah</a:t>
            </a:r>
            <a:r>
              <a:rPr lang="en-US" dirty="0"/>
              <a:t> booking hotel </a:t>
            </a:r>
            <a:r>
              <a:rPr lang="en-US" dirty="0" err="1"/>
              <a:t>tipe</a:t>
            </a:r>
            <a:r>
              <a:rPr lang="en-US" dirty="0"/>
              <a:t> resort </a:t>
            </a:r>
            <a:r>
              <a:rPr lang="en-US" dirty="0" err="1"/>
              <a:t>naik</a:t>
            </a:r>
            <a:r>
              <a:rPr lang="en-US" dirty="0"/>
              <a:t> </a:t>
            </a:r>
            <a:r>
              <a:rPr lang="en-US" dirty="0" err="1"/>
              <a:t>kembali</a:t>
            </a:r>
            <a:r>
              <a:rPr lang="en-US" dirty="0"/>
              <a:t> </a:t>
            </a:r>
            <a:r>
              <a:rPr lang="en-US" dirty="0" err="1"/>
              <a:t>karena</a:t>
            </a:r>
            <a:r>
              <a:rPr lang="en-US" dirty="0"/>
              <a:t> </a:t>
            </a:r>
            <a:r>
              <a:rPr lang="en-US" dirty="0" err="1"/>
              <a:t>akan</a:t>
            </a:r>
            <a:r>
              <a:rPr lang="en-US" dirty="0"/>
              <a:t> </a:t>
            </a:r>
            <a:r>
              <a:rPr lang="en-US" dirty="0" err="1"/>
              <a:t>ada</a:t>
            </a:r>
            <a:r>
              <a:rPr lang="en-US" dirty="0"/>
              <a:t> </a:t>
            </a:r>
            <a:r>
              <a:rPr lang="en-US" dirty="0" err="1"/>
              <a:t>liburan</a:t>
            </a:r>
            <a:r>
              <a:rPr lang="en-US" dirty="0"/>
              <a:t> </a:t>
            </a:r>
            <a:r>
              <a:rPr lang="en-US" dirty="0" err="1"/>
              <a:t>panjang</a:t>
            </a:r>
            <a:r>
              <a:rPr lang="en-US" dirty="0"/>
              <a:t> </a:t>
            </a:r>
            <a:r>
              <a:rPr lang="en-US" dirty="0" err="1"/>
              <a:t>kembali</a:t>
            </a:r>
            <a:r>
              <a:rPr lang="en-US" dirty="0"/>
              <a:t> di </a:t>
            </a:r>
            <a:r>
              <a:rPr lang="en-US" dirty="0" err="1"/>
              <a:t>bulan</a:t>
            </a:r>
            <a:r>
              <a:rPr lang="en-US" dirty="0"/>
              <a:t> </a:t>
            </a:r>
            <a:r>
              <a:rPr lang="en-US" dirty="0" err="1" smtClean="0"/>
              <a:t>desember</a:t>
            </a:r>
            <a:r>
              <a:rPr lang="en-US" dirty="0" smtClean="0"/>
              <a:t> (</a:t>
            </a:r>
            <a:r>
              <a:rPr lang="en-US" dirty="0" err="1" smtClean="0"/>
              <a:t>Libur</a:t>
            </a:r>
            <a:r>
              <a:rPr lang="en-US" dirty="0" smtClean="0"/>
              <a:t> natal </a:t>
            </a:r>
            <a:r>
              <a:rPr lang="en-US" dirty="0" err="1" smtClean="0"/>
              <a:t>dan</a:t>
            </a:r>
            <a:r>
              <a:rPr lang="en-US" dirty="0" smtClean="0"/>
              <a:t> </a:t>
            </a:r>
            <a:r>
              <a:rPr lang="en-US" dirty="0" err="1" smtClean="0"/>
              <a:t>tahun</a:t>
            </a:r>
            <a:r>
              <a:rPr lang="en-US" dirty="0" smtClean="0"/>
              <a:t> </a:t>
            </a:r>
            <a:r>
              <a:rPr lang="en-US" dirty="0" err="1" smtClean="0"/>
              <a:t>baru</a:t>
            </a:r>
            <a:r>
              <a:rPr lang="en-US" dirty="0" smtClean="0"/>
              <a:t> </a:t>
            </a:r>
            <a:r>
              <a:rPr lang="en-US" dirty="0" err="1" smtClean="0"/>
              <a:t>sekaligus</a:t>
            </a:r>
            <a:r>
              <a:rPr lang="en-US" dirty="0" smtClean="0"/>
              <a:t> </a:t>
            </a:r>
            <a:r>
              <a:rPr lang="en-US" dirty="0" err="1" smtClean="0"/>
              <a:t>menutup</a:t>
            </a:r>
            <a:r>
              <a:rPr lang="en-US" dirty="0" smtClean="0"/>
              <a:t> semester lama). </a:t>
            </a:r>
            <a:r>
              <a:rPr lang="en-US" dirty="0" err="1"/>
              <a:t>sedangkan</a:t>
            </a:r>
            <a:r>
              <a:rPr lang="en-US" dirty="0"/>
              <a:t> </a:t>
            </a:r>
            <a:r>
              <a:rPr lang="en-US" dirty="0" err="1"/>
              <a:t>tipe</a:t>
            </a:r>
            <a:r>
              <a:rPr lang="en-US" dirty="0"/>
              <a:t> city, </a:t>
            </a:r>
            <a:r>
              <a:rPr lang="en-US" dirty="0" err="1"/>
              <a:t>tidak</a:t>
            </a:r>
            <a:r>
              <a:rPr lang="en-US" dirty="0"/>
              <a:t> </a:t>
            </a:r>
            <a:r>
              <a:rPr lang="en-US" dirty="0" err="1"/>
              <a:t>begitu</a:t>
            </a:r>
            <a:r>
              <a:rPr lang="en-US" dirty="0"/>
              <a:t> </a:t>
            </a:r>
            <a:r>
              <a:rPr lang="en-US" dirty="0" err="1"/>
              <a:t>signifikan</a:t>
            </a:r>
            <a:r>
              <a:rPr lang="en-US" dirty="0"/>
              <a:t> </a:t>
            </a:r>
            <a:r>
              <a:rPr lang="en-US" dirty="0" err="1"/>
              <a:t>karna</a:t>
            </a:r>
            <a:r>
              <a:rPr lang="en-US" dirty="0"/>
              <a:t> </a:t>
            </a:r>
            <a:r>
              <a:rPr lang="en-US" dirty="0" err="1"/>
              <a:t>tidak</a:t>
            </a:r>
            <a:r>
              <a:rPr lang="en-US" dirty="0"/>
              <a:t> </a:t>
            </a:r>
            <a:r>
              <a:rPr lang="en-US" dirty="0" err="1"/>
              <a:t>terlalu</a:t>
            </a:r>
            <a:r>
              <a:rPr lang="en-US" dirty="0"/>
              <a:t> </a:t>
            </a:r>
            <a:r>
              <a:rPr lang="en-US" dirty="0" err="1"/>
              <a:t>bepengaruh</a:t>
            </a:r>
            <a:r>
              <a:rPr lang="en-US" dirty="0"/>
              <a:t> </a:t>
            </a:r>
            <a:r>
              <a:rPr lang="en-US" dirty="0" err="1"/>
              <a:t>terhadap</a:t>
            </a:r>
            <a:r>
              <a:rPr lang="en-US" dirty="0"/>
              <a:t> </a:t>
            </a:r>
            <a:r>
              <a:rPr lang="en-US" dirty="0" err="1"/>
              <a:t>hari</a:t>
            </a:r>
            <a:r>
              <a:rPr lang="en-US" dirty="0"/>
              <a:t> </a:t>
            </a:r>
            <a:r>
              <a:rPr lang="en-US" dirty="0" err="1"/>
              <a:t>libur</a:t>
            </a:r>
            <a:r>
              <a:rPr lang="en-US" dirty="0"/>
              <a:t> </a:t>
            </a:r>
            <a:r>
              <a:rPr lang="en-US" dirty="0" err="1"/>
              <a:t>maupun</a:t>
            </a:r>
            <a:r>
              <a:rPr lang="en-US" dirty="0"/>
              <a:t> work month.</a:t>
            </a:r>
          </a:p>
        </p:txBody>
      </p:sp>
      <p:sp>
        <p:nvSpPr>
          <p:cNvPr id="4" name="Rectangle 3"/>
          <p:cNvSpPr/>
          <p:nvPr/>
        </p:nvSpPr>
        <p:spPr>
          <a:xfrm>
            <a:off x="6553201" y="4699652"/>
            <a:ext cx="2590799" cy="307777"/>
          </a:xfrm>
          <a:prstGeom prst="rect">
            <a:avLst/>
          </a:prstGeom>
        </p:spPr>
        <p:txBody>
          <a:bodyPr wrap="square">
            <a:spAutoFit/>
          </a:bodyPr>
          <a:lstStyle/>
          <a:p>
            <a:r>
              <a:rPr lang="en-US" dirty="0" smtClean="0">
                <a:hlinkClick r:id="rId2"/>
              </a:rPr>
              <a:t>COMPLETE CODE IS HERE</a:t>
            </a:r>
            <a:endParaRPr lang="en-US" dirty="0"/>
          </a:p>
        </p:txBody>
      </p:sp>
    </p:spTree>
    <p:extLst>
      <p:ext uri="{BB962C8B-B14F-4D97-AF65-F5344CB8AC3E}">
        <p14:creationId xmlns:p14="http://schemas.microsoft.com/office/powerpoint/2010/main" val="3435038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pic>
        <p:nvPicPr>
          <p:cNvPr id="8" name="Picture 7"/>
          <p:cNvPicPr>
            <a:picLocks noChangeAspect="1"/>
          </p:cNvPicPr>
          <p:nvPr/>
        </p:nvPicPr>
        <p:blipFill>
          <a:blip r:embed="rId3"/>
          <a:stretch>
            <a:fillRect/>
          </a:stretch>
        </p:blipFill>
        <p:spPr>
          <a:xfrm>
            <a:off x="457200" y="562854"/>
            <a:ext cx="8124006" cy="4211314"/>
          </a:xfrm>
          <a:prstGeom prst="rect">
            <a:avLst/>
          </a:prstGeom>
        </p:spPr>
      </p:pic>
      <p:sp>
        <p:nvSpPr>
          <p:cNvPr id="11" name="Rectangle 10"/>
          <p:cNvSpPr/>
          <p:nvPr/>
        </p:nvSpPr>
        <p:spPr>
          <a:xfrm>
            <a:off x="6237515" y="4774168"/>
            <a:ext cx="2906485" cy="369332"/>
          </a:xfrm>
          <a:prstGeom prst="rect">
            <a:avLst/>
          </a:prstGeom>
        </p:spPr>
        <p:txBody>
          <a:bodyPr wrap="square">
            <a:spAutoFit/>
          </a:bodyPr>
          <a:lstStyle/>
          <a:p>
            <a:pPr algn="ctr"/>
            <a:r>
              <a:rPr lang="en-US" sz="1800" dirty="0" smtClean="0">
                <a:hlinkClick r:id="rId4"/>
              </a:rPr>
              <a:t>Link source code di </a:t>
            </a:r>
            <a:r>
              <a:rPr lang="en-US" sz="1800" dirty="0" err="1" smtClean="0">
                <a:hlinkClick r:id="rId4"/>
              </a:rPr>
              <a:t>sini</a:t>
            </a:r>
            <a:endParaRPr lang="en-US" sz="1800" dirty="0"/>
          </a:p>
        </p:txBody>
      </p:sp>
    </p:spTree>
    <p:extLst>
      <p:ext uri="{BB962C8B-B14F-4D97-AF65-F5344CB8AC3E}">
        <p14:creationId xmlns:p14="http://schemas.microsoft.com/office/powerpoint/2010/main" val="335265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11" name="Rectangle 10"/>
          <p:cNvSpPr/>
          <p:nvPr/>
        </p:nvSpPr>
        <p:spPr>
          <a:xfrm>
            <a:off x="6237515" y="4352900"/>
            <a:ext cx="2906485" cy="369332"/>
          </a:xfrm>
          <a:prstGeom prst="rect">
            <a:avLst/>
          </a:prstGeom>
        </p:spPr>
        <p:txBody>
          <a:bodyPr wrap="square">
            <a:spAutoFit/>
          </a:bodyPr>
          <a:lstStyle/>
          <a:p>
            <a:pPr algn="ctr"/>
            <a:r>
              <a:rPr lang="en-US" sz="1800" dirty="0" smtClean="0">
                <a:hlinkClick r:id="rId3"/>
              </a:rPr>
              <a:t>Link source code di </a:t>
            </a:r>
            <a:r>
              <a:rPr lang="en-US" sz="1800" dirty="0" err="1" smtClean="0">
                <a:hlinkClick r:id="rId3"/>
              </a:rPr>
              <a:t>sini</a:t>
            </a:r>
            <a:endParaRPr lang="en-US" sz="1800" dirty="0"/>
          </a:p>
        </p:txBody>
      </p:sp>
      <p:sp>
        <p:nvSpPr>
          <p:cNvPr id="2" name="Rectangle 1"/>
          <p:cNvSpPr/>
          <p:nvPr/>
        </p:nvSpPr>
        <p:spPr>
          <a:xfrm>
            <a:off x="261257" y="917237"/>
            <a:ext cx="8414657" cy="3293209"/>
          </a:xfrm>
          <a:prstGeom prst="rect">
            <a:avLst/>
          </a:prstGeom>
        </p:spPr>
        <p:txBody>
          <a:bodyPr wrap="square">
            <a:spAutoFit/>
          </a:bodyPr>
          <a:lstStyle/>
          <a:p>
            <a:pPr algn="just"/>
            <a:r>
              <a:rPr lang="en-US" sz="1600" b="1" dirty="0" err="1"/>
              <a:t>Beberapa</a:t>
            </a:r>
            <a:r>
              <a:rPr lang="en-US" sz="1600" b="1" dirty="0"/>
              <a:t> insight yang </a:t>
            </a:r>
            <a:r>
              <a:rPr lang="en-US" sz="1600" b="1" dirty="0" err="1"/>
              <a:t>dapat</a:t>
            </a:r>
            <a:r>
              <a:rPr lang="en-US" sz="1600" b="1" dirty="0"/>
              <a:t> </a:t>
            </a:r>
            <a:r>
              <a:rPr lang="en-US" sz="1600" b="1" dirty="0" err="1"/>
              <a:t>diperoleh</a:t>
            </a:r>
            <a:r>
              <a:rPr lang="en-US" sz="1600" b="1" dirty="0"/>
              <a:t> </a:t>
            </a:r>
            <a:r>
              <a:rPr lang="en-US" sz="1600" b="1" dirty="0" err="1"/>
              <a:t>dari</a:t>
            </a:r>
            <a:r>
              <a:rPr lang="en-US" sz="1600" b="1" dirty="0"/>
              <a:t> data yang </a:t>
            </a:r>
            <a:r>
              <a:rPr lang="en-US" sz="1600" b="1" dirty="0" err="1"/>
              <a:t>telah</a:t>
            </a:r>
            <a:r>
              <a:rPr lang="en-US" sz="1600" b="1" dirty="0"/>
              <a:t> </a:t>
            </a:r>
            <a:r>
              <a:rPr lang="en-US" sz="1600" b="1" dirty="0" err="1"/>
              <a:t>divisualisasi</a:t>
            </a:r>
            <a:r>
              <a:rPr lang="en-US" sz="1600" b="1" dirty="0"/>
              <a:t> :</a:t>
            </a:r>
          </a:p>
          <a:p>
            <a:pPr marL="285750" indent="-285750" algn="just">
              <a:buFont typeface="Arial" panose="020B0604020202020204" pitchFamily="34" charset="0"/>
              <a:buChar char="•"/>
            </a:pPr>
            <a:r>
              <a:rPr lang="en-US" sz="1600" dirty="0" err="1"/>
              <a:t>Baik</a:t>
            </a:r>
            <a:r>
              <a:rPr lang="en-US" sz="1600" dirty="0"/>
              <a:t> hotel </a:t>
            </a:r>
            <a:r>
              <a:rPr lang="en-US" sz="1600" dirty="0" err="1"/>
              <a:t>tipe</a:t>
            </a:r>
            <a:r>
              <a:rPr lang="en-US" sz="1600" dirty="0"/>
              <a:t> city, </a:t>
            </a:r>
            <a:r>
              <a:rPr lang="en-US" sz="1600" dirty="0" err="1"/>
              <a:t>maupun</a:t>
            </a:r>
            <a:r>
              <a:rPr lang="en-US" sz="1600" dirty="0"/>
              <a:t> resort, </a:t>
            </a:r>
            <a:r>
              <a:rPr lang="en-US" sz="1600" dirty="0" err="1"/>
              <a:t>Kedua</a:t>
            </a:r>
            <a:r>
              <a:rPr lang="en-US" sz="1600" dirty="0"/>
              <a:t> </a:t>
            </a:r>
            <a:r>
              <a:rPr lang="en-US" sz="1600" dirty="0" err="1"/>
              <a:t>jenis</a:t>
            </a:r>
            <a:r>
              <a:rPr lang="en-US" sz="1600" dirty="0"/>
              <a:t> hotel </a:t>
            </a:r>
            <a:r>
              <a:rPr lang="en-US" sz="1600" dirty="0" err="1"/>
              <a:t>memiliki</a:t>
            </a:r>
            <a:r>
              <a:rPr lang="en-US" sz="1600" dirty="0"/>
              <a:t> trend yang </a:t>
            </a:r>
            <a:r>
              <a:rPr lang="en-US" sz="1600" dirty="0" err="1"/>
              <a:t>fluktuatif</a:t>
            </a:r>
            <a:r>
              <a:rPr lang="en-US" sz="1600" dirty="0"/>
              <a:t> </a:t>
            </a:r>
            <a:r>
              <a:rPr lang="en-US" sz="1600" dirty="0" err="1"/>
              <a:t>atau</a:t>
            </a:r>
            <a:r>
              <a:rPr lang="en-US" sz="1600" dirty="0"/>
              <a:t> </a:t>
            </a:r>
            <a:r>
              <a:rPr lang="en-US" sz="1600" dirty="0" err="1"/>
              <a:t>naik</a:t>
            </a:r>
            <a:r>
              <a:rPr lang="en-US" sz="1600" dirty="0"/>
              <a:t> </a:t>
            </a:r>
            <a:r>
              <a:rPr lang="en-US" sz="1600" dirty="0" err="1"/>
              <a:t>turun</a:t>
            </a:r>
            <a:r>
              <a:rPr lang="en-US" sz="1600" dirty="0"/>
              <a:t>, </a:t>
            </a:r>
            <a:r>
              <a:rPr lang="en-US" sz="1600" dirty="0" err="1"/>
              <a:t>akan</a:t>
            </a:r>
            <a:r>
              <a:rPr lang="en-US" sz="1600" dirty="0"/>
              <a:t> </a:t>
            </a:r>
            <a:r>
              <a:rPr lang="en-US" sz="1600" dirty="0" err="1"/>
              <a:t>tetapi</a:t>
            </a:r>
            <a:r>
              <a:rPr lang="en-US" sz="1600" dirty="0"/>
              <a:t> </a:t>
            </a:r>
            <a:r>
              <a:rPr lang="en-US" sz="1600" dirty="0" err="1"/>
              <a:t>memiliki</a:t>
            </a:r>
            <a:r>
              <a:rPr lang="en-US" sz="1600" dirty="0"/>
              <a:t> </a:t>
            </a:r>
            <a:r>
              <a:rPr lang="en-US" sz="1600" dirty="0" err="1"/>
              <a:t>kecendrungan</a:t>
            </a:r>
            <a:r>
              <a:rPr lang="en-US" sz="1600" dirty="0"/>
              <a:t> yang </a:t>
            </a:r>
            <a:r>
              <a:rPr lang="en-US" sz="1600" dirty="0" err="1"/>
              <a:t>positif</a:t>
            </a:r>
            <a:r>
              <a:rPr lang="en-US" sz="1600" dirty="0"/>
              <a:t> </a:t>
            </a:r>
            <a:r>
              <a:rPr lang="en-US" sz="1600" dirty="0" err="1"/>
              <a:t>atau</a:t>
            </a:r>
            <a:r>
              <a:rPr lang="en-US" sz="1600" dirty="0"/>
              <a:t> </a:t>
            </a:r>
            <a:r>
              <a:rPr lang="en-US" sz="1600" dirty="0" err="1"/>
              <a:t>semakin</a:t>
            </a:r>
            <a:r>
              <a:rPr lang="en-US" sz="1600" dirty="0"/>
              <a:t> lama </a:t>
            </a:r>
            <a:r>
              <a:rPr lang="en-US" sz="1600" dirty="0" err="1"/>
              <a:t>durasi</a:t>
            </a:r>
            <a:r>
              <a:rPr lang="en-US" sz="1600" dirty="0"/>
              <a:t> </a:t>
            </a:r>
            <a:r>
              <a:rPr lang="en-US" sz="1600" dirty="0" err="1"/>
              <a:t>menginap</a:t>
            </a:r>
            <a:r>
              <a:rPr lang="en-US" sz="1600" dirty="0"/>
              <a:t>, </a:t>
            </a:r>
            <a:r>
              <a:rPr lang="en-US" sz="1600" dirty="0" err="1"/>
              <a:t>semakin</a:t>
            </a:r>
            <a:r>
              <a:rPr lang="en-US" sz="1600" dirty="0"/>
              <a:t> </a:t>
            </a:r>
            <a:r>
              <a:rPr lang="en-US" sz="1600" dirty="0" err="1"/>
              <a:t>relatif</a:t>
            </a:r>
            <a:r>
              <a:rPr lang="en-US" sz="1600" dirty="0"/>
              <a:t> </a:t>
            </a:r>
            <a:r>
              <a:rPr lang="en-US" sz="1600" dirty="0" err="1"/>
              <a:t>tinggi</a:t>
            </a:r>
            <a:r>
              <a:rPr lang="en-US" sz="1600" dirty="0"/>
              <a:t> pula </a:t>
            </a:r>
            <a:r>
              <a:rPr lang="en-US" sz="1600" dirty="0" err="1"/>
              <a:t>jumlah</a:t>
            </a:r>
            <a:r>
              <a:rPr lang="en-US" sz="1600" dirty="0"/>
              <a:t> </a:t>
            </a:r>
            <a:r>
              <a:rPr lang="en-US" sz="1600" dirty="0" err="1"/>
              <a:t>pemesanan</a:t>
            </a:r>
            <a:r>
              <a:rPr lang="en-US" sz="1600" dirty="0"/>
              <a:t> yang </a:t>
            </a:r>
            <a:r>
              <a:rPr lang="en-US" sz="1600" dirty="0" err="1"/>
              <a:t>dibatalkan</a:t>
            </a:r>
            <a:r>
              <a:rPr lang="en-US" sz="1600" dirty="0"/>
              <a:t>. Hotel </a:t>
            </a:r>
            <a:r>
              <a:rPr lang="en-US" sz="1600" dirty="0" err="1"/>
              <a:t>tipe</a:t>
            </a:r>
            <a:r>
              <a:rPr lang="en-US" sz="1600" dirty="0"/>
              <a:t> city </a:t>
            </a:r>
            <a:r>
              <a:rPr lang="en-US" sz="1600" dirty="0" err="1"/>
              <a:t>memiliki</a:t>
            </a:r>
            <a:r>
              <a:rPr lang="en-US" sz="1600" dirty="0"/>
              <a:t> </a:t>
            </a:r>
            <a:r>
              <a:rPr lang="en-US" sz="1600" dirty="0" err="1"/>
              <a:t>kecendrungan</a:t>
            </a:r>
            <a:r>
              <a:rPr lang="en-US" sz="1600" dirty="0"/>
              <a:t> </a:t>
            </a:r>
            <a:r>
              <a:rPr lang="en-US" sz="1600" dirty="0" err="1"/>
              <a:t>positif</a:t>
            </a:r>
            <a:r>
              <a:rPr lang="en-US" sz="1600" dirty="0"/>
              <a:t> yang </a:t>
            </a:r>
            <a:r>
              <a:rPr lang="en-US" sz="1600" dirty="0" err="1"/>
              <a:t>lebih</a:t>
            </a:r>
            <a:r>
              <a:rPr lang="en-US" sz="1600" dirty="0"/>
              <a:t> </a:t>
            </a:r>
            <a:r>
              <a:rPr lang="en-US" sz="1600" dirty="0" err="1"/>
              <a:t>tinggi</a:t>
            </a:r>
            <a:r>
              <a:rPr lang="en-US" sz="1600" dirty="0"/>
              <a:t> </a:t>
            </a:r>
            <a:r>
              <a:rPr lang="en-US" sz="1600" dirty="0" err="1"/>
              <a:t>dibandingkan</a:t>
            </a:r>
            <a:r>
              <a:rPr lang="en-US" sz="1600" dirty="0"/>
              <a:t> hotel </a:t>
            </a:r>
            <a:r>
              <a:rPr lang="en-US" sz="1600" dirty="0" err="1"/>
              <a:t>tipe</a:t>
            </a:r>
            <a:r>
              <a:rPr lang="en-US" sz="1600" dirty="0"/>
              <a:t> </a:t>
            </a:r>
            <a:r>
              <a:rPr lang="en-US" sz="1600" dirty="0" smtClean="0"/>
              <a:t>resort. </a:t>
            </a:r>
            <a:r>
              <a:rPr lang="en-US" sz="1600" dirty="0" err="1" smtClean="0"/>
              <a:t>Artinya</a:t>
            </a:r>
            <a:r>
              <a:rPr lang="en-US" sz="1600" dirty="0" smtClean="0"/>
              <a:t>, </a:t>
            </a:r>
            <a:r>
              <a:rPr lang="en-US" sz="1600" dirty="0" err="1" smtClean="0"/>
              <a:t>peluang</a:t>
            </a:r>
            <a:r>
              <a:rPr lang="en-US" sz="1600" dirty="0" smtClean="0"/>
              <a:t> hotel city </a:t>
            </a:r>
            <a:r>
              <a:rPr lang="en-US" sz="1600" dirty="0" err="1" smtClean="0"/>
              <a:t>untuk</a:t>
            </a:r>
            <a:r>
              <a:rPr lang="en-US" sz="1600" dirty="0" smtClean="0"/>
              <a:t> </a:t>
            </a:r>
            <a:r>
              <a:rPr lang="en-US" sz="1600" dirty="0" err="1" smtClean="0"/>
              <a:t>dibatalkan</a:t>
            </a:r>
            <a:r>
              <a:rPr lang="en-US" sz="1600" dirty="0" smtClean="0"/>
              <a:t> </a:t>
            </a:r>
            <a:r>
              <a:rPr lang="en-US" sz="1600" dirty="0" err="1" smtClean="0"/>
              <a:t>oleh</a:t>
            </a:r>
            <a:r>
              <a:rPr lang="en-US" sz="1600" dirty="0" smtClean="0"/>
              <a:t> customer </a:t>
            </a:r>
            <a:r>
              <a:rPr lang="en-US" sz="1600" dirty="0" err="1" smtClean="0"/>
              <a:t>lebih</a:t>
            </a:r>
            <a:r>
              <a:rPr lang="en-US" sz="1600" dirty="0" smtClean="0"/>
              <a:t> </a:t>
            </a:r>
            <a:r>
              <a:rPr lang="en-US" sz="1600" dirty="0" err="1" smtClean="0"/>
              <a:t>tinggi</a:t>
            </a:r>
            <a:r>
              <a:rPr lang="en-US" sz="1600" dirty="0" smtClean="0"/>
              <a:t> </a:t>
            </a:r>
            <a:r>
              <a:rPr lang="en-US" sz="1600" dirty="0" err="1" smtClean="0"/>
              <a:t>dibandingkan</a:t>
            </a:r>
            <a:r>
              <a:rPr lang="en-US" sz="1600" dirty="0" smtClean="0"/>
              <a:t> hotel </a:t>
            </a:r>
            <a:r>
              <a:rPr lang="en-US" sz="1600" dirty="0" err="1" smtClean="0"/>
              <a:t>tipe</a:t>
            </a:r>
            <a:r>
              <a:rPr lang="en-US" sz="1600" dirty="0" smtClean="0"/>
              <a:t> resort. </a:t>
            </a:r>
            <a:r>
              <a:rPr lang="en-US" sz="1600" b="1" dirty="0" err="1" smtClean="0"/>
              <a:t>Rekomendasi</a:t>
            </a:r>
            <a:r>
              <a:rPr lang="en-US" sz="1600" b="1" dirty="0" smtClean="0"/>
              <a:t> </a:t>
            </a:r>
            <a:r>
              <a:rPr lang="en-US" sz="1600" dirty="0" smtClean="0"/>
              <a:t>: </a:t>
            </a:r>
            <a:r>
              <a:rPr lang="en-US" sz="1600" dirty="0" err="1" smtClean="0"/>
              <a:t>Perlu</a:t>
            </a:r>
            <a:r>
              <a:rPr lang="en-US" sz="1600" dirty="0" smtClean="0"/>
              <a:t> </a:t>
            </a:r>
            <a:r>
              <a:rPr lang="en-US" sz="1600" dirty="0" err="1" smtClean="0"/>
              <a:t>diberikan</a:t>
            </a:r>
            <a:r>
              <a:rPr lang="en-US" sz="1600" dirty="0" smtClean="0"/>
              <a:t> </a:t>
            </a:r>
            <a:r>
              <a:rPr lang="en-US" sz="1600" dirty="0" err="1" smtClean="0"/>
              <a:t>denda</a:t>
            </a:r>
            <a:r>
              <a:rPr lang="en-US" sz="1600" dirty="0" smtClean="0"/>
              <a:t>/charge </a:t>
            </a:r>
            <a:r>
              <a:rPr lang="en-US" sz="1600" dirty="0" err="1" smtClean="0"/>
              <a:t>jika</a:t>
            </a:r>
            <a:r>
              <a:rPr lang="en-US" sz="1600" dirty="0" smtClean="0"/>
              <a:t> customer </a:t>
            </a:r>
            <a:r>
              <a:rPr lang="en-US" sz="1600" dirty="0" err="1" smtClean="0"/>
              <a:t>melakukan</a:t>
            </a:r>
            <a:r>
              <a:rPr lang="en-US" sz="1600" dirty="0" smtClean="0"/>
              <a:t> </a:t>
            </a:r>
            <a:r>
              <a:rPr lang="en-US" sz="1600" dirty="0" err="1" smtClean="0"/>
              <a:t>pembatalan</a:t>
            </a:r>
            <a:r>
              <a:rPr lang="en-US" sz="1600" dirty="0" smtClean="0"/>
              <a:t>/canceling, </a:t>
            </a:r>
            <a:r>
              <a:rPr lang="en-US" sz="1600" dirty="0" err="1" smtClean="0"/>
              <a:t>karena</a:t>
            </a:r>
            <a:r>
              <a:rPr lang="en-US" sz="1600" dirty="0" smtClean="0"/>
              <a:t> </a:t>
            </a:r>
            <a:r>
              <a:rPr lang="en-US" sz="1600" dirty="0" err="1" smtClean="0"/>
              <a:t>tindakan</a:t>
            </a:r>
            <a:r>
              <a:rPr lang="en-US" sz="1600" dirty="0" smtClean="0"/>
              <a:t> </a:t>
            </a:r>
            <a:r>
              <a:rPr lang="en-US" sz="1600" dirty="0" err="1" smtClean="0"/>
              <a:t>membatalkan</a:t>
            </a:r>
            <a:r>
              <a:rPr lang="en-US" sz="1600" dirty="0" smtClean="0"/>
              <a:t> </a:t>
            </a:r>
            <a:r>
              <a:rPr lang="en-US" sz="1600" dirty="0" err="1" smtClean="0"/>
              <a:t>sudah</a:t>
            </a:r>
            <a:r>
              <a:rPr lang="en-US" sz="1600" dirty="0" smtClean="0"/>
              <a:t> </a:t>
            </a:r>
            <a:r>
              <a:rPr lang="en-US" sz="1600" dirty="0" err="1" smtClean="0"/>
              <a:t>merugikan</a:t>
            </a:r>
            <a:r>
              <a:rPr lang="en-US" sz="1600" dirty="0" smtClean="0"/>
              <a:t> </a:t>
            </a:r>
            <a:r>
              <a:rPr lang="en-US" sz="1600" dirty="0" err="1" smtClean="0"/>
              <a:t>perusahaan</a:t>
            </a:r>
            <a:r>
              <a:rPr lang="en-US" sz="1600" dirty="0" smtClean="0"/>
              <a:t> </a:t>
            </a:r>
            <a:r>
              <a:rPr lang="en-US" sz="1600" dirty="0" err="1" smtClean="0"/>
              <a:t>dan</a:t>
            </a:r>
            <a:r>
              <a:rPr lang="en-US" sz="1600" dirty="0" smtClean="0"/>
              <a:t> </a:t>
            </a:r>
            <a:r>
              <a:rPr lang="en-US" sz="1600" dirty="0" err="1" smtClean="0"/>
              <a:t>berimbas</a:t>
            </a:r>
            <a:r>
              <a:rPr lang="en-US" sz="1600" dirty="0" smtClean="0"/>
              <a:t> </a:t>
            </a:r>
            <a:r>
              <a:rPr lang="en-US" sz="1600" dirty="0" err="1" smtClean="0"/>
              <a:t>pada</a:t>
            </a:r>
            <a:r>
              <a:rPr lang="en-US" sz="1600" dirty="0" smtClean="0"/>
              <a:t> revenue </a:t>
            </a:r>
            <a:r>
              <a:rPr lang="en-US" sz="1600" dirty="0" err="1" smtClean="0"/>
              <a:t>perusahaan</a:t>
            </a:r>
            <a:r>
              <a:rPr lang="en-US" sz="1600" dirty="0" smtClean="0"/>
              <a:t> hotel. </a:t>
            </a:r>
            <a:endParaRPr lang="en-US" sz="1600" dirty="0"/>
          </a:p>
          <a:p>
            <a:pPr marL="285750" indent="-285750" algn="just">
              <a:buFont typeface="Arial" panose="020B0604020202020204" pitchFamily="34" charset="0"/>
              <a:buChar char="•"/>
            </a:pPr>
            <a:r>
              <a:rPr lang="en-US" sz="1600" dirty="0" err="1"/>
              <a:t>Secara</a:t>
            </a:r>
            <a:r>
              <a:rPr lang="en-US" sz="1600" dirty="0"/>
              <a:t> </a:t>
            </a:r>
            <a:r>
              <a:rPr lang="en-US" sz="1600" dirty="0" err="1"/>
              <a:t>keseluruhan</a:t>
            </a:r>
            <a:r>
              <a:rPr lang="en-US" sz="1600" dirty="0"/>
              <a:t>, </a:t>
            </a:r>
            <a:r>
              <a:rPr lang="en-US" sz="1600" dirty="0" err="1"/>
              <a:t>persentase</a:t>
            </a:r>
            <a:r>
              <a:rPr lang="en-US" sz="1600" dirty="0"/>
              <a:t> </a:t>
            </a:r>
            <a:r>
              <a:rPr lang="en-US" sz="1600" dirty="0" err="1"/>
              <a:t>Jumlah</a:t>
            </a:r>
            <a:r>
              <a:rPr lang="en-US" sz="1600" dirty="0"/>
              <a:t> booking yang </a:t>
            </a:r>
            <a:r>
              <a:rPr lang="en-US" sz="1600" dirty="0" err="1"/>
              <a:t>dibatalkan</a:t>
            </a:r>
            <a:r>
              <a:rPr lang="en-US" sz="1600" dirty="0"/>
              <a:t> </a:t>
            </a:r>
            <a:r>
              <a:rPr lang="en-US" sz="1600" dirty="0" err="1"/>
              <a:t>pada</a:t>
            </a:r>
            <a:r>
              <a:rPr lang="en-US" sz="1600" dirty="0"/>
              <a:t> </a:t>
            </a:r>
            <a:r>
              <a:rPr lang="en-US" sz="1600" dirty="0" err="1"/>
              <a:t>tipe</a:t>
            </a:r>
            <a:r>
              <a:rPr lang="en-US" sz="1600" dirty="0"/>
              <a:t> 'city hotel' </a:t>
            </a:r>
            <a:r>
              <a:rPr lang="en-US" sz="1600" dirty="0" err="1"/>
              <a:t>lebih</a:t>
            </a:r>
            <a:r>
              <a:rPr lang="en-US" sz="1600" dirty="0"/>
              <a:t> </a:t>
            </a:r>
            <a:r>
              <a:rPr lang="en-US" sz="1600" dirty="0" err="1"/>
              <a:t>tinggi</a:t>
            </a:r>
            <a:r>
              <a:rPr lang="en-US" sz="1600" dirty="0"/>
              <a:t> </a:t>
            </a:r>
            <a:r>
              <a:rPr lang="en-US" sz="1600" dirty="0" err="1"/>
              <a:t>dibandingkan</a:t>
            </a:r>
            <a:r>
              <a:rPr lang="en-US" sz="1600" dirty="0"/>
              <a:t> 'resort hotel</a:t>
            </a:r>
            <a:r>
              <a:rPr lang="en-US" sz="1600" dirty="0" smtClean="0"/>
              <a:t>'. </a:t>
            </a:r>
            <a:r>
              <a:rPr lang="en-US" sz="1600" dirty="0" err="1" smtClean="0"/>
              <a:t>Untuk</a:t>
            </a:r>
            <a:r>
              <a:rPr lang="en-US" sz="1600" dirty="0" smtClean="0"/>
              <a:t> </a:t>
            </a:r>
            <a:r>
              <a:rPr lang="en-US" sz="1600" dirty="0" err="1" smtClean="0"/>
              <a:t>menurunkan</a:t>
            </a:r>
            <a:r>
              <a:rPr lang="en-US" sz="1600" dirty="0" smtClean="0"/>
              <a:t> </a:t>
            </a:r>
            <a:r>
              <a:rPr lang="en-US" sz="1600" dirty="0" err="1" smtClean="0"/>
              <a:t>persentase</a:t>
            </a:r>
            <a:r>
              <a:rPr lang="en-US" sz="1600" dirty="0" smtClean="0"/>
              <a:t> </a:t>
            </a:r>
            <a:r>
              <a:rPr lang="en-US" sz="1600" dirty="0" err="1" smtClean="0"/>
              <a:t>pembatalan</a:t>
            </a:r>
            <a:r>
              <a:rPr lang="en-US" sz="1600" dirty="0" smtClean="0"/>
              <a:t>/canceling conversion/rate, </a:t>
            </a:r>
            <a:r>
              <a:rPr lang="en-US" sz="1600" dirty="0" err="1" smtClean="0"/>
              <a:t>sebaiknya</a:t>
            </a:r>
            <a:r>
              <a:rPr lang="en-US" sz="1600" dirty="0" smtClean="0"/>
              <a:t> </a:t>
            </a:r>
            <a:r>
              <a:rPr lang="en-US" sz="1600" dirty="0" err="1" smtClean="0"/>
              <a:t>dibuat</a:t>
            </a:r>
            <a:r>
              <a:rPr lang="en-US" sz="1600" dirty="0" smtClean="0"/>
              <a:t> </a:t>
            </a:r>
            <a:r>
              <a:rPr lang="en-US" sz="1600" dirty="0" err="1" smtClean="0"/>
              <a:t>kebijakan</a:t>
            </a:r>
            <a:r>
              <a:rPr lang="en-US" sz="1600" dirty="0" smtClean="0"/>
              <a:t> </a:t>
            </a:r>
            <a:r>
              <a:rPr lang="en-US" sz="1600" dirty="0" err="1" smtClean="0"/>
              <a:t>syarat</a:t>
            </a:r>
            <a:r>
              <a:rPr lang="en-US" sz="1600" dirty="0" smtClean="0"/>
              <a:t> </a:t>
            </a:r>
            <a:r>
              <a:rPr lang="en-US" sz="1600" dirty="0" err="1" smtClean="0"/>
              <a:t>pembatalan</a:t>
            </a:r>
            <a:r>
              <a:rPr lang="en-US" sz="1600" dirty="0" smtClean="0"/>
              <a:t>, </a:t>
            </a:r>
            <a:r>
              <a:rPr lang="en-US" sz="1600" dirty="0" err="1" smtClean="0"/>
              <a:t>misalnya</a:t>
            </a:r>
            <a:r>
              <a:rPr lang="en-US" sz="1600" dirty="0" smtClean="0"/>
              <a:t>, </a:t>
            </a:r>
            <a:r>
              <a:rPr lang="en-US" sz="1600" dirty="0" err="1" smtClean="0"/>
              <a:t>pembatalan</a:t>
            </a:r>
            <a:r>
              <a:rPr lang="en-US" sz="1600" dirty="0" smtClean="0"/>
              <a:t> </a:t>
            </a:r>
            <a:r>
              <a:rPr lang="en-US" sz="1600" dirty="0" err="1" smtClean="0"/>
              <a:t>hanya</a:t>
            </a:r>
            <a:r>
              <a:rPr lang="en-US" sz="1600" dirty="0" smtClean="0"/>
              <a:t> </a:t>
            </a:r>
            <a:r>
              <a:rPr lang="en-US" sz="1600" dirty="0" err="1" smtClean="0"/>
              <a:t>dapat</a:t>
            </a:r>
            <a:r>
              <a:rPr lang="en-US" sz="1600" dirty="0" smtClean="0"/>
              <a:t> </a:t>
            </a:r>
            <a:r>
              <a:rPr lang="en-US" sz="1600" dirty="0" err="1" smtClean="0"/>
              <a:t>dilakukan</a:t>
            </a:r>
            <a:r>
              <a:rPr lang="en-US" sz="1600" dirty="0" smtClean="0"/>
              <a:t> H-72 jam. </a:t>
            </a:r>
            <a:endParaRPr lang="en-US" sz="1600" dirty="0"/>
          </a:p>
        </p:txBody>
      </p:sp>
    </p:spTree>
    <p:extLst>
      <p:ext uri="{BB962C8B-B14F-4D97-AF65-F5344CB8AC3E}">
        <p14:creationId xmlns:p14="http://schemas.microsoft.com/office/powerpoint/2010/main" val="3216095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1023257" y="657770"/>
            <a:ext cx="6444343" cy="3655341"/>
          </a:xfrm>
          <a:prstGeom prst="rect">
            <a:avLst/>
          </a:prstGeom>
        </p:spPr>
      </p:pic>
      <p:sp>
        <p:nvSpPr>
          <p:cNvPr id="6" name="Rectangle 5"/>
          <p:cNvSpPr/>
          <p:nvPr/>
        </p:nvSpPr>
        <p:spPr>
          <a:xfrm>
            <a:off x="1023257" y="4390381"/>
            <a:ext cx="6999514" cy="307777"/>
          </a:xfrm>
          <a:prstGeom prst="rect">
            <a:avLst/>
          </a:prstGeom>
        </p:spPr>
        <p:txBody>
          <a:bodyPr wrap="square">
            <a:spAutoFit/>
          </a:bodyPr>
          <a:lstStyle/>
          <a:p>
            <a:r>
              <a:rPr lang="en-US" dirty="0"/>
              <a:t>1 </a:t>
            </a:r>
            <a:r>
              <a:rPr lang="en-US" dirty="0" err="1"/>
              <a:t>bulan</a:t>
            </a:r>
            <a:r>
              <a:rPr lang="en-US" dirty="0"/>
              <a:t> = 30 </a:t>
            </a:r>
            <a:r>
              <a:rPr lang="en-US" dirty="0" err="1"/>
              <a:t>hari</a:t>
            </a:r>
            <a:r>
              <a:rPr lang="en-US" dirty="0"/>
              <a:t>. </a:t>
            </a:r>
            <a:r>
              <a:rPr lang="en-US" dirty="0" err="1"/>
              <a:t>maka</a:t>
            </a:r>
            <a:r>
              <a:rPr lang="en-US" dirty="0"/>
              <a:t>, </a:t>
            </a:r>
            <a:r>
              <a:rPr lang="en-US" dirty="0" err="1"/>
              <a:t>diasumsikan</a:t>
            </a:r>
            <a:r>
              <a:rPr lang="en-US" dirty="0"/>
              <a:t> </a:t>
            </a:r>
            <a:r>
              <a:rPr lang="en-US" dirty="0" err="1"/>
              <a:t>saja</a:t>
            </a:r>
            <a:r>
              <a:rPr lang="en-US" dirty="0"/>
              <a:t> </a:t>
            </a:r>
            <a:r>
              <a:rPr lang="en-US" dirty="0" err="1"/>
              <a:t>bahwa</a:t>
            </a:r>
            <a:r>
              <a:rPr lang="en-US" dirty="0"/>
              <a:t> interval lead time </a:t>
            </a:r>
            <a:r>
              <a:rPr lang="en-US" dirty="0" err="1"/>
              <a:t>adalah</a:t>
            </a:r>
            <a:r>
              <a:rPr lang="en-US" dirty="0"/>
              <a:t> 30 </a:t>
            </a:r>
            <a:r>
              <a:rPr lang="en-US" dirty="0" err="1"/>
              <a:t>hari</a:t>
            </a:r>
            <a:r>
              <a:rPr lang="en-US" dirty="0"/>
              <a:t>.</a:t>
            </a:r>
          </a:p>
        </p:txBody>
      </p:sp>
      <p:sp>
        <p:nvSpPr>
          <p:cNvPr id="9" name="Rectangle 8"/>
          <p:cNvSpPr/>
          <p:nvPr/>
        </p:nvSpPr>
        <p:spPr>
          <a:xfrm>
            <a:off x="6498771" y="4844305"/>
            <a:ext cx="2743200" cy="307777"/>
          </a:xfrm>
          <a:prstGeom prst="rect">
            <a:avLst/>
          </a:prstGeom>
        </p:spPr>
        <p:txBody>
          <a:bodyPr wrap="square">
            <a:spAutoFit/>
          </a:bodyPr>
          <a:lstStyle/>
          <a:p>
            <a:r>
              <a:rPr lang="en-US" dirty="0" smtClean="0">
                <a:hlinkClick r:id="rId4"/>
              </a:rPr>
              <a:t>LINK SOURCE CODE DI SINI</a:t>
            </a:r>
            <a:endParaRPr lang="en-US" dirty="0"/>
          </a:p>
        </p:txBody>
      </p:sp>
    </p:spTree>
    <p:extLst>
      <p:ext uri="{BB962C8B-B14F-4D97-AF65-F5344CB8AC3E}">
        <p14:creationId xmlns:p14="http://schemas.microsoft.com/office/powerpoint/2010/main" val="3850718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a:t>
            </a:r>
            <a:endParaRPr sz="1798" dirty="0">
              <a:solidFill>
                <a:schemeClr val="lt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941699" y="686101"/>
            <a:ext cx="7239001" cy="4052603"/>
          </a:xfrm>
          <a:prstGeom prst="rect">
            <a:avLst/>
          </a:prstGeom>
        </p:spPr>
      </p:pic>
      <p:sp>
        <p:nvSpPr>
          <p:cNvPr id="4" name="Rectangle 3"/>
          <p:cNvSpPr/>
          <p:nvPr/>
        </p:nvSpPr>
        <p:spPr>
          <a:xfrm>
            <a:off x="6498771" y="4844305"/>
            <a:ext cx="4572000" cy="307777"/>
          </a:xfrm>
          <a:prstGeom prst="rect">
            <a:avLst/>
          </a:prstGeom>
        </p:spPr>
        <p:txBody>
          <a:bodyPr>
            <a:spAutoFit/>
          </a:bodyPr>
          <a:lstStyle/>
          <a:p>
            <a:r>
              <a:rPr lang="en-US" dirty="0" smtClean="0">
                <a:hlinkClick r:id="rId4"/>
              </a:rPr>
              <a:t>LINK SOURCE CODE DI SINI</a:t>
            </a:r>
            <a:endParaRPr lang="en-US" dirty="0"/>
          </a:p>
        </p:txBody>
      </p:sp>
    </p:spTree>
    <p:extLst>
      <p:ext uri="{BB962C8B-B14F-4D97-AF65-F5344CB8AC3E}">
        <p14:creationId xmlns:p14="http://schemas.microsoft.com/office/powerpoint/2010/main" val="3925342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1178</Words>
  <Application>Microsoft Office PowerPoint</Application>
  <PresentationFormat>On-screen Show (16:9)</PresentationFormat>
  <Paragraphs>53</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Dosis</vt:lpstr>
      <vt:lpstr>Wingdings</vt:lpstr>
      <vt:lpstr>Arial</vt:lpstr>
      <vt:lpstr>Roboto</vt:lpstr>
      <vt:lpstr>Montserrat-Bold</vt:lpstr>
      <vt:lpstr>Simple Light</vt:lpstr>
      <vt:lpstr>Simple Light</vt:lpstr>
      <vt:lpstr>Analyzing eCommerce Business Performance with SQL</vt:lpstr>
      <vt:lpstr>Overview</vt:lpstr>
      <vt:lpstr>Data Preprocessing</vt:lpstr>
      <vt:lpstr>Monthly Hotel Booking Analysis Based on Hotel Type</vt:lpstr>
      <vt:lpstr>Monthly Hotel Booking Analysis Based on Hotel Type</vt:lpstr>
      <vt:lpstr>Impact Analysis of Stay Duration on Hotel Bookings Cancellation Rates</vt:lpstr>
      <vt:lpstr>Impact Analysis of Stay Duration on Hotel Bookings Cancellation Rates</vt:lpstr>
      <vt:lpstr>Impact Analysis of Lead Time on Hotel Bookings Cancellation Rate</vt:lpstr>
      <vt:lpstr>Impact Analysis of Lead Time on Hotel Bookings Cancellation Rate</vt:lpstr>
      <vt:lpstr>Impact Analysis of Lead Time on Hotel Bookings Cancellation Rate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HP</dc:creator>
  <cp:lastModifiedBy>HP</cp:lastModifiedBy>
  <cp:revision>10</cp:revision>
  <dcterms:modified xsi:type="dcterms:W3CDTF">2022-10-18T07:25:01Z</dcterms:modified>
</cp:coreProperties>
</file>