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63" r:id="rId3"/>
    <p:sldId id="257" r:id="rId4"/>
    <p:sldId id="258" r:id="rId5"/>
    <p:sldId id="259" r:id="rId6"/>
    <p:sldId id="264" r:id="rId7"/>
    <p:sldId id="260" r:id="rId8"/>
    <p:sldId id="261" r:id="rId9"/>
    <p:sldId id="262" r:id="rId10"/>
    <p:sldId id="265" r:id="rId11"/>
    <p:sldId id="269" r:id="rId12"/>
    <p:sldId id="266" r:id="rId13"/>
    <p:sldId id="267" r:id="rId14"/>
    <p:sldId id="268" r:id="rId15"/>
    <p:sldId id="270" r:id="rId16"/>
    <p:sldId id="284" r:id="rId17"/>
    <p:sldId id="271" r:id="rId18"/>
    <p:sldId id="278" r:id="rId19"/>
    <p:sldId id="279" r:id="rId20"/>
    <p:sldId id="272" r:id="rId21"/>
    <p:sldId id="273" r:id="rId22"/>
    <p:sldId id="274" r:id="rId23"/>
    <p:sldId id="275" r:id="rId24"/>
    <p:sldId id="276" r:id="rId25"/>
    <p:sldId id="277" r:id="rId26"/>
    <p:sldId id="280" r:id="rId27"/>
    <p:sldId id="281" r:id="rId28"/>
    <p:sldId id="282" r:id="rId29"/>
    <p:sldId id="283"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77" autoAdjust="0"/>
    <p:restoredTop sz="94660"/>
  </p:normalViewPr>
  <p:slideViewPr>
    <p:cSldViewPr snapToGrid="0">
      <p:cViewPr varScale="1">
        <p:scale>
          <a:sx n="86" d="100"/>
          <a:sy n="86" d="100"/>
        </p:scale>
        <p:origin x="84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198205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43859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86977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24531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33463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477238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89316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27459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81090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0274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79481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8/10/2020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02462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8/10/2020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11683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8/10/2020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07624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8/10/2020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50085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8006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2AC24A9-CCB6-4F8D-B8DB-C2F3692CFA5A}" type="datetimeFigureOut">
              <a:rPr lang="en-US" smtClean="0"/>
              <a:t>8/10/2020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537830922"/>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2">
                <a:lumMod val="0"/>
                <a:lumOff val="100000"/>
              </a:schemeClr>
            </a:gs>
            <a:gs pos="11000">
              <a:schemeClr val="tx2">
                <a:alpha val="0"/>
                <a:lumMod val="0"/>
                <a:lumOff val="100000"/>
              </a:schemeClr>
            </a:gs>
            <a:gs pos="100000">
              <a:schemeClr val="accent2">
                <a:lumMod val="1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49DAE-68A6-4D5D-ADAD-945B6F18123C}"/>
              </a:ext>
            </a:extLst>
          </p:cNvPr>
          <p:cNvSpPr>
            <a:spLocks noGrp="1"/>
          </p:cNvSpPr>
          <p:nvPr>
            <p:ph type="ctrTitle"/>
          </p:nvPr>
        </p:nvSpPr>
        <p:spPr>
          <a:xfrm>
            <a:off x="422321" y="1122363"/>
            <a:ext cx="10836726" cy="3204134"/>
          </a:xfrm>
        </p:spPr>
        <p:txBody>
          <a:bodyPr anchor="b">
            <a:normAutofit/>
          </a:bodyPr>
          <a:lstStyle/>
          <a:p>
            <a:pPr algn="l"/>
            <a:r>
              <a:rPr lang="en-IN" sz="4800" dirty="0"/>
              <a:t>High-Fidelity Prototyping and Furthe</a:t>
            </a:r>
            <a:r>
              <a:rPr lang="en-IN" sz="4800" dirty="0">
                <a:solidFill>
                  <a:schemeClr val="bg1"/>
                </a:solidFill>
              </a:rPr>
              <a:t>r</a:t>
            </a:r>
            <a:r>
              <a:rPr lang="en-IN" sz="4800" dirty="0"/>
              <a:t> Journey of a Developer</a:t>
            </a:r>
          </a:p>
        </p:txBody>
      </p:sp>
    </p:spTree>
    <p:extLst>
      <p:ext uri="{BB962C8B-B14F-4D97-AF65-F5344CB8AC3E}">
        <p14:creationId xmlns:p14="http://schemas.microsoft.com/office/powerpoint/2010/main" val="3091224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C20DB-1B9D-4F35-94D2-E747ECEE315E}"/>
              </a:ext>
            </a:extLst>
          </p:cNvPr>
          <p:cNvSpPr>
            <a:spLocks noGrp="1"/>
          </p:cNvSpPr>
          <p:nvPr>
            <p:ph type="title"/>
          </p:nvPr>
        </p:nvSpPr>
        <p:spPr/>
        <p:txBody>
          <a:bodyPr>
            <a:normAutofit fontScale="90000"/>
          </a:bodyPr>
          <a:lstStyle/>
          <a:p>
            <a:br>
              <a:rPr lang="en-IN" dirty="0"/>
            </a:br>
            <a:br>
              <a:rPr lang="en-IN" dirty="0"/>
            </a:br>
            <a:r>
              <a:rPr lang="en-IN" dirty="0"/>
              <a:t>What is High-Fidelity Prototyping?</a:t>
            </a:r>
            <a:br>
              <a:rPr lang="en-IN" dirty="0"/>
            </a:br>
            <a:endParaRPr lang="en-IN" dirty="0"/>
          </a:p>
        </p:txBody>
      </p:sp>
      <p:sp>
        <p:nvSpPr>
          <p:cNvPr id="3" name="Content Placeholder 2">
            <a:extLst>
              <a:ext uri="{FF2B5EF4-FFF2-40B4-BE49-F238E27FC236}">
                <a16:creationId xmlns:a16="http://schemas.microsoft.com/office/drawing/2014/main" id="{E24CF7B7-0245-431A-8255-ACF5AABE08E5}"/>
              </a:ext>
            </a:extLst>
          </p:cNvPr>
          <p:cNvSpPr>
            <a:spLocks noGrp="1"/>
          </p:cNvSpPr>
          <p:nvPr>
            <p:ph idx="1"/>
          </p:nvPr>
        </p:nvSpPr>
        <p:spPr/>
        <p:txBody>
          <a:bodyPr>
            <a:normAutofit/>
          </a:bodyPr>
          <a:lstStyle/>
          <a:p>
            <a:pPr marL="0" indent="0">
              <a:buNone/>
            </a:pPr>
            <a:r>
              <a:rPr lang="en-US" dirty="0"/>
              <a:t>So, when is the right time to use hi-fi prototypes?</a:t>
            </a:r>
          </a:p>
          <a:p>
            <a:r>
              <a:rPr lang="en-US" dirty="0"/>
              <a:t>When you have an idea about interactive elements, such as navigational schemas, animations, etc. and you want to test the effects of them on the user and user behavior.</a:t>
            </a:r>
          </a:p>
          <a:p>
            <a:r>
              <a:rPr lang="en-US" dirty="0"/>
              <a:t>When you want to test the details of your products in terms of UI elements, color schemes or both.</a:t>
            </a:r>
          </a:p>
          <a:p>
            <a:r>
              <a:rPr lang="en-US" dirty="0"/>
              <a:t>When you want to know how your target users feel about your product and you want to get their opinions on your designs.</a:t>
            </a:r>
          </a:p>
          <a:p>
            <a:endParaRPr lang="en-IN" dirty="0"/>
          </a:p>
        </p:txBody>
      </p:sp>
    </p:spTree>
    <p:extLst>
      <p:ext uri="{BB962C8B-B14F-4D97-AF65-F5344CB8AC3E}">
        <p14:creationId xmlns:p14="http://schemas.microsoft.com/office/powerpoint/2010/main" val="92510576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8F17A-93E1-4C6F-AEC3-A23D830F8EBF}"/>
              </a:ext>
            </a:extLst>
          </p:cNvPr>
          <p:cNvSpPr>
            <a:spLocks noGrp="1"/>
          </p:cNvSpPr>
          <p:nvPr>
            <p:ph type="title"/>
          </p:nvPr>
        </p:nvSpPr>
        <p:spPr/>
        <p:txBody>
          <a:bodyPr>
            <a:normAutofit fontScale="90000"/>
          </a:bodyPr>
          <a:lstStyle/>
          <a:p>
            <a:br>
              <a:rPr lang="en-US" dirty="0"/>
            </a:br>
            <a:br>
              <a:rPr lang="en-US" dirty="0"/>
            </a:br>
            <a:r>
              <a:rPr lang="en-US" dirty="0"/>
              <a:t>What is a Design Handoff? </a:t>
            </a:r>
            <a:endParaRPr lang="en-IN" dirty="0"/>
          </a:p>
        </p:txBody>
      </p:sp>
      <p:sp>
        <p:nvSpPr>
          <p:cNvPr id="3" name="Content Placeholder 2">
            <a:extLst>
              <a:ext uri="{FF2B5EF4-FFF2-40B4-BE49-F238E27FC236}">
                <a16:creationId xmlns:a16="http://schemas.microsoft.com/office/drawing/2014/main" id="{697281BE-22B5-4AF3-88B8-D7B0EEDD9A2B}"/>
              </a:ext>
            </a:extLst>
          </p:cNvPr>
          <p:cNvSpPr>
            <a:spLocks noGrp="1"/>
          </p:cNvSpPr>
          <p:nvPr>
            <p:ph idx="1"/>
          </p:nvPr>
        </p:nvSpPr>
        <p:spPr/>
        <p:txBody>
          <a:bodyPr>
            <a:normAutofit/>
          </a:bodyPr>
          <a:lstStyle/>
          <a:p>
            <a:endParaRPr lang="en-IN" dirty="0"/>
          </a:p>
        </p:txBody>
      </p:sp>
    </p:spTree>
    <p:extLst>
      <p:ext uri="{BB962C8B-B14F-4D97-AF65-F5344CB8AC3E}">
        <p14:creationId xmlns:p14="http://schemas.microsoft.com/office/powerpoint/2010/main" val="196291755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8F17A-93E1-4C6F-AEC3-A23D830F8EBF}"/>
              </a:ext>
            </a:extLst>
          </p:cNvPr>
          <p:cNvSpPr>
            <a:spLocks noGrp="1"/>
          </p:cNvSpPr>
          <p:nvPr>
            <p:ph type="title"/>
          </p:nvPr>
        </p:nvSpPr>
        <p:spPr/>
        <p:txBody>
          <a:bodyPr>
            <a:normAutofit fontScale="90000"/>
          </a:bodyPr>
          <a:lstStyle/>
          <a:p>
            <a:br>
              <a:rPr lang="en-US" dirty="0"/>
            </a:br>
            <a:br>
              <a:rPr lang="en-US" dirty="0"/>
            </a:br>
            <a:r>
              <a:rPr lang="en-US" dirty="0"/>
              <a:t>What is a Design Handoff? </a:t>
            </a:r>
            <a:endParaRPr lang="en-IN" dirty="0"/>
          </a:p>
        </p:txBody>
      </p:sp>
      <p:sp>
        <p:nvSpPr>
          <p:cNvPr id="3" name="Content Placeholder 2">
            <a:extLst>
              <a:ext uri="{FF2B5EF4-FFF2-40B4-BE49-F238E27FC236}">
                <a16:creationId xmlns:a16="http://schemas.microsoft.com/office/drawing/2014/main" id="{697281BE-22B5-4AF3-88B8-D7B0EEDD9A2B}"/>
              </a:ext>
            </a:extLst>
          </p:cNvPr>
          <p:cNvSpPr>
            <a:spLocks noGrp="1"/>
          </p:cNvSpPr>
          <p:nvPr>
            <p:ph idx="1"/>
          </p:nvPr>
        </p:nvSpPr>
        <p:spPr/>
        <p:txBody>
          <a:bodyPr/>
          <a:lstStyle/>
          <a:p>
            <a:pPr marL="0" indent="0">
              <a:buNone/>
            </a:pPr>
            <a:r>
              <a:rPr lang="en-US" dirty="0"/>
              <a:t>Design handoff is a point in the product development process where developers implement the finished design. In order for a handoff to be successful, a good designer-developer collaboration is vital, because this decides how similar will the product be compared to the finalized design.</a:t>
            </a:r>
          </a:p>
          <a:p>
            <a:endParaRPr lang="en-IN" dirty="0"/>
          </a:p>
        </p:txBody>
      </p:sp>
    </p:spTree>
    <p:extLst>
      <p:ext uri="{BB962C8B-B14F-4D97-AF65-F5344CB8AC3E}">
        <p14:creationId xmlns:p14="http://schemas.microsoft.com/office/powerpoint/2010/main" val="371784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8F17A-93E1-4C6F-AEC3-A23D830F8EBF}"/>
              </a:ext>
            </a:extLst>
          </p:cNvPr>
          <p:cNvSpPr>
            <a:spLocks noGrp="1"/>
          </p:cNvSpPr>
          <p:nvPr>
            <p:ph type="title"/>
          </p:nvPr>
        </p:nvSpPr>
        <p:spPr/>
        <p:txBody>
          <a:bodyPr>
            <a:normAutofit fontScale="90000"/>
          </a:bodyPr>
          <a:lstStyle/>
          <a:p>
            <a:br>
              <a:rPr lang="en-US" dirty="0"/>
            </a:br>
            <a:br>
              <a:rPr lang="en-US" dirty="0"/>
            </a:br>
            <a:r>
              <a:rPr lang="en-US" dirty="0"/>
              <a:t>What is a Design Handoff? </a:t>
            </a:r>
            <a:endParaRPr lang="en-IN" dirty="0"/>
          </a:p>
        </p:txBody>
      </p:sp>
      <p:sp>
        <p:nvSpPr>
          <p:cNvPr id="3" name="Content Placeholder 2">
            <a:extLst>
              <a:ext uri="{FF2B5EF4-FFF2-40B4-BE49-F238E27FC236}">
                <a16:creationId xmlns:a16="http://schemas.microsoft.com/office/drawing/2014/main" id="{697281BE-22B5-4AF3-88B8-D7B0EEDD9A2B}"/>
              </a:ext>
            </a:extLst>
          </p:cNvPr>
          <p:cNvSpPr>
            <a:spLocks noGrp="1"/>
          </p:cNvSpPr>
          <p:nvPr>
            <p:ph idx="1"/>
          </p:nvPr>
        </p:nvSpPr>
        <p:spPr/>
        <p:txBody>
          <a:bodyPr>
            <a:normAutofit/>
          </a:bodyPr>
          <a:lstStyle/>
          <a:p>
            <a:pPr marL="0" indent="0">
              <a:buNone/>
            </a:pPr>
            <a:r>
              <a:rPr lang="en-US" dirty="0"/>
              <a:t>Here is how we can make the design-to -development handoff process better- –</a:t>
            </a:r>
          </a:p>
          <a:p>
            <a:pPr marL="0" indent="0">
              <a:buNone/>
            </a:pPr>
            <a:endParaRPr lang="en-US" dirty="0"/>
          </a:p>
          <a:p>
            <a:endParaRPr lang="en-IN" dirty="0"/>
          </a:p>
        </p:txBody>
      </p:sp>
    </p:spTree>
    <p:extLst>
      <p:ext uri="{BB962C8B-B14F-4D97-AF65-F5344CB8AC3E}">
        <p14:creationId xmlns:p14="http://schemas.microsoft.com/office/powerpoint/2010/main" val="13156692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8F17A-93E1-4C6F-AEC3-A23D830F8EBF}"/>
              </a:ext>
            </a:extLst>
          </p:cNvPr>
          <p:cNvSpPr>
            <a:spLocks noGrp="1"/>
          </p:cNvSpPr>
          <p:nvPr>
            <p:ph type="title"/>
          </p:nvPr>
        </p:nvSpPr>
        <p:spPr/>
        <p:txBody>
          <a:bodyPr>
            <a:normAutofit fontScale="90000"/>
          </a:bodyPr>
          <a:lstStyle/>
          <a:p>
            <a:br>
              <a:rPr lang="en-US" dirty="0"/>
            </a:br>
            <a:br>
              <a:rPr lang="en-US" dirty="0"/>
            </a:br>
            <a:r>
              <a:rPr lang="en-US" dirty="0"/>
              <a:t>What is a Design Handoff? </a:t>
            </a:r>
            <a:endParaRPr lang="en-IN" dirty="0"/>
          </a:p>
        </p:txBody>
      </p:sp>
      <p:sp>
        <p:nvSpPr>
          <p:cNvPr id="3" name="Content Placeholder 2">
            <a:extLst>
              <a:ext uri="{FF2B5EF4-FFF2-40B4-BE49-F238E27FC236}">
                <a16:creationId xmlns:a16="http://schemas.microsoft.com/office/drawing/2014/main" id="{697281BE-22B5-4AF3-88B8-D7B0EEDD9A2B}"/>
              </a:ext>
            </a:extLst>
          </p:cNvPr>
          <p:cNvSpPr>
            <a:spLocks noGrp="1"/>
          </p:cNvSpPr>
          <p:nvPr>
            <p:ph idx="1"/>
          </p:nvPr>
        </p:nvSpPr>
        <p:spPr>
          <a:xfrm>
            <a:off x="677333" y="2160589"/>
            <a:ext cx="9021837" cy="3880773"/>
          </a:xfrm>
        </p:spPr>
        <p:txBody>
          <a:bodyPr>
            <a:normAutofit/>
          </a:bodyPr>
          <a:lstStyle/>
          <a:p>
            <a:pPr marL="0" indent="0">
              <a:buNone/>
            </a:pPr>
            <a:r>
              <a:rPr lang="en-US" dirty="0"/>
              <a:t>Here is how we can make the design-to -development handoff process better –</a:t>
            </a:r>
          </a:p>
          <a:p>
            <a:r>
              <a:rPr lang="en-US" dirty="0"/>
              <a:t>Lack of communication is often one of the biggest causes behind an unsuccessful handoff. By communicating early and often, we can easily minimize these issues. </a:t>
            </a:r>
            <a:endParaRPr lang="en-IN" dirty="0"/>
          </a:p>
        </p:txBody>
      </p:sp>
    </p:spTree>
    <p:extLst>
      <p:ext uri="{BB962C8B-B14F-4D97-AF65-F5344CB8AC3E}">
        <p14:creationId xmlns:p14="http://schemas.microsoft.com/office/powerpoint/2010/main" val="1679552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8F17A-93E1-4C6F-AEC3-A23D830F8EBF}"/>
              </a:ext>
            </a:extLst>
          </p:cNvPr>
          <p:cNvSpPr>
            <a:spLocks noGrp="1"/>
          </p:cNvSpPr>
          <p:nvPr>
            <p:ph type="title"/>
          </p:nvPr>
        </p:nvSpPr>
        <p:spPr/>
        <p:txBody>
          <a:bodyPr>
            <a:normAutofit fontScale="90000"/>
          </a:bodyPr>
          <a:lstStyle/>
          <a:p>
            <a:br>
              <a:rPr lang="en-US" dirty="0"/>
            </a:br>
            <a:br>
              <a:rPr lang="en-US" dirty="0"/>
            </a:br>
            <a:r>
              <a:rPr lang="en-US" dirty="0"/>
              <a:t>What is a Design Handoff? </a:t>
            </a:r>
            <a:endParaRPr lang="en-IN" dirty="0"/>
          </a:p>
        </p:txBody>
      </p:sp>
      <p:sp>
        <p:nvSpPr>
          <p:cNvPr id="3" name="Content Placeholder 2">
            <a:extLst>
              <a:ext uri="{FF2B5EF4-FFF2-40B4-BE49-F238E27FC236}">
                <a16:creationId xmlns:a16="http://schemas.microsoft.com/office/drawing/2014/main" id="{697281BE-22B5-4AF3-88B8-D7B0EEDD9A2B}"/>
              </a:ext>
            </a:extLst>
          </p:cNvPr>
          <p:cNvSpPr>
            <a:spLocks noGrp="1"/>
          </p:cNvSpPr>
          <p:nvPr>
            <p:ph idx="1"/>
          </p:nvPr>
        </p:nvSpPr>
        <p:spPr>
          <a:xfrm>
            <a:off x="677333" y="2160589"/>
            <a:ext cx="9021837" cy="3880773"/>
          </a:xfrm>
        </p:spPr>
        <p:txBody>
          <a:bodyPr>
            <a:normAutofit/>
          </a:bodyPr>
          <a:lstStyle/>
          <a:p>
            <a:pPr marL="0" indent="0">
              <a:buNone/>
            </a:pPr>
            <a:r>
              <a:rPr lang="en-US" dirty="0"/>
              <a:t>Here is how we can make the design-to -development handoff process better –</a:t>
            </a:r>
          </a:p>
          <a:p>
            <a:r>
              <a:rPr lang="en-US" dirty="0"/>
              <a:t>Lack of communication is often one of the biggest causes behind an unsuccessful handoff. By communicating early and often, we can easily minimize these issues.</a:t>
            </a:r>
          </a:p>
          <a:p>
            <a:r>
              <a:rPr lang="en-US" dirty="0"/>
              <a:t>Teams should bring developers into the design process early, encourage regular discussions, and incorporate the developers’ ideas into brainstorming and prototyping sessions. </a:t>
            </a:r>
          </a:p>
        </p:txBody>
      </p:sp>
    </p:spTree>
    <p:extLst>
      <p:ext uri="{BB962C8B-B14F-4D97-AF65-F5344CB8AC3E}">
        <p14:creationId xmlns:p14="http://schemas.microsoft.com/office/powerpoint/2010/main" val="753319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8F17A-93E1-4C6F-AEC3-A23D830F8EBF}"/>
              </a:ext>
            </a:extLst>
          </p:cNvPr>
          <p:cNvSpPr>
            <a:spLocks noGrp="1"/>
          </p:cNvSpPr>
          <p:nvPr>
            <p:ph type="title"/>
          </p:nvPr>
        </p:nvSpPr>
        <p:spPr/>
        <p:txBody>
          <a:bodyPr>
            <a:normAutofit fontScale="90000"/>
          </a:bodyPr>
          <a:lstStyle/>
          <a:p>
            <a:br>
              <a:rPr lang="en-US" dirty="0"/>
            </a:br>
            <a:br>
              <a:rPr lang="en-US" dirty="0"/>
            </a:br>
            <a:r>
              <a:rPr lang="en-US" dirty="0"/>
              <a:t>What is a Design Handoff? </a:t>
            </a:r>
            <a:endParaRPr lang="en-IN" dirty="0"/>
          </a:p>
        </p:txBody>
      </p:sp>
      <p:sp>
        <p:nvSpPr>
          <p:cNvPr id="3" name="Content Placeholder 2">
            <a:extLst>
              <a:ext uri="{FF2B5EF4-FFF2-40B4-BE49-F238E27FC236}">
                <a16:creationId xmlns:a16="http://schemas.microsoft.com/office/drawing/2014/main" id="{697281BE-22B5-4AF3-88B8-D7B0EEDD9A2B}"/>
              </a:ext>
            </a:extLst>
          </p:cNvPr>
          <p:cNvSpPr>
            <a:spLocks noGrp="1"/>
          </p:cNvSpPr>
          <p:nvPr>
            <p:ph idx="1"/>
          </p:nvPr>
        </p:nvSpPr>
        <p:spPr>
          <a:xfrm>
            <a:off x="677333" y="2160589"/>
            <a:ext cx="9021837" cy="3880773"/>
          </a:xfrm>
        </p:spPr>
        <p:txBody>
          <a:bodyPr>
            <a:normAutofit/>
          </a:bodyPr>
          <a:lstStyle/>
          <a:p>
            <a:pPr marL="0" indent="0">
              <a:buNone/>
            </a:pPr>
            <a:r>
              <a:rPr lang="en-US" dirty="0"/>
              <a:t>Here is how we can make the design-to -development handoff process better –</a:t>
            </a:r>
          </a:p>
          <a:p>
            <a:r>
              <a:rPr lang="en-US" dirty="0"/>
              <a:t>Lack of communication is often one of the biggest causes behind an unsuccessful handoff. By communicating early and often, we can easily minimize these issues.</a:t>
            </a:r>
          </a:p>
          <a:p>
            <a:r>
              <a:rPr lang="en-US" dirty="0"/>
              <a:t>Teams should bring developers into the design process early, encourage regular discussions, and incorporate the developers’ ideas into brainstorming and prototyping sessions. </a:t>
            </a:r>
          </a:p>
          <a:p>
            <a:r>
              <a:rPr lang="en-US" dirty="0"/>
              <a:t>Designers should get developers’ work a good start is by providing the developers with all the necessary design files and assets.</a:t>
            </a:r>
            <a:endParaRPr lang="en-IN" dirty="0"/>
          </a:p>
        </p:txBody>
      </p:sp>
    </p:spTree>
    <p:extLst>
      <p:ext uri="{BB962C8B-B14F-4D97-AF65-F5344CB8AC3E}">
        <p14:creationId xmlns:p14="http://schemas.microsoft.com/office/powerpoint/2010/main" val="1517220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6B5D1-1BDB-4A04-ACA3-F478B7A4449C}"/>
              </a:ext>
            </a:extLst>
          </p:cNvPr>
          <p:cNvSpPr>
            <a:spLocks noGrp="1"/>
          </p:cNvSpPr>
          <p:nvPr>
            <p:ph type="title"/>
          </p:nvPr>
        </p:nvSpPr>
        <p:spPr>
          <a:xfrm>
            <a:off x="677334" y="609600"/>
            <a:ext cx="9887252" cy="1320800"/>
          </a:xfrm>
        </p:spPr>
        <p:txBody>
          <a:bodyPr>
            <a:normAutofit fontScale="90000"/>
          </a:bodyPr>
          <a:lstStyle/>
          <a:p>
            <a:br>
              <a:rPr lang="en-US" dirty="0"/>
            </a:br>
            <a:br>
              <a:rPr lang="en-US" dirty="0"/>
            </a:br>
            <a:r>
              <a:rPr lang="en-US" dirty="0"/>
              <a:t>What are the UI/UX prototyping tools used today?</a:t>
            </a:r>
            <a:endParaRPr lang="en-US" dirty="0">
              <a:effectLst/>
            </a:endParaRPr>
          </a:p>
        </p:txBody>
      </p:sp>
      <p:sp>
        <p:nvSpPr>
          <p:cNvPr id="5" name="Content Placeholder 4">
            <a:extLst>
              <a:ext uri="{FF2B5EF4-FFF2-40B4-BE49-F238E27FC236}">
                <a16:creationId xmlns:a16="http://schemas.microsoft.com/office/drawing/2014/main" id="{78BDB4B3-7164-4E92-8A3E-CBF344A0E6B8}"/>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35107533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6B5D1-1BDB-4A04-ACA3-F478B7A4449C}"/>
              </a:ext>
            </a:extLst>
          </p:cNvPr>
          <p:cNvSpPr>
            <a:spLocks noGrp="1"/>
          </p:cNvSpPr>
          <p:nvPr>
            <p:ph type="title"/>
          </p:nvPr>
        </p:nvSpPr>
        <p:spPr>
          <a:xfrm>
            <a:off x="677334" y="609600"/>
            <a:ext cx="9887252" cy="1320800"/>
          </a:xfrm>
        </p:spPr>
        <p:txBody>
          <a:bodyPr>
            <a:normAutofit fontScale="90000"/>
          </a:bodyPr>
          <a:lstStyle/>
          <a:p>
            <a:br>
              <a:rPr lang="en-US" dirty="0"/>
            </a:br>
            <a:br>
              <a:rPr lang="en-US" dirty="0"/>
            </a:br>
            <a:r>
              <a:rPr lang="en-US" dirty="0"/>
              <a:t>What are the UI/UX prototyping tools used today?</a:t>
            </a:r>
            <a:endParaRPr lang="en-US" dirty="0">
              <a:effectLst/>
            </a:endParaRPr>
          </a:p>
        </p:txBody>
      </p:sp>
      <p:sp>
        <p:nvSpPr>
          <p:cNvPr id="3" name="Content Placeholder 2">
            <a:extLst>
              <a:ext uri="{FF2B5EF4-FFF2-40B4-BE49-F238E27FC236}">
                <a16:creationId xmlns:a16="http://schemas.microsoft.com/office/drawing/2014/main" id="{BFB19F18-9B4B-4FBD-9C52-C5A9F8DC90E4}"/>
              </a:ext>
            </a:extLst>
          </p:cNvPr>
          <p:cNvSpPr>
            <a:spLocks noGrp="1"/>
          </p:cNvSpPr>
          <p:nvPr>
            <p:ph idx="1"/>
          </p:nvPr>
        </p:nvSpPr>
        <p:spPr/>
        <p:txBody>
          <a:bodyPr>
            <a:normAutofit/>
          </a:bodyPr>
          <a:lstStyle/>
          <a:p>
            <a:pPr marL="0" indent="0">
              <a:buNone/>
            </a:pPr>
            <a:r>
              <a:rPr lang="en-US" dirty="0"/>
              <a:t>Lets first briefly discuss about what factors are needed to be evaluated for the user to decide which prototyping tool is best-</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3631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6B5D1-1BDB-4A04-ACA3-F478B7A4449C}"/>
              </a:ext>
            </a:extLst>
          </p:cNvPr>
          <p:cNvSpPr>
            <a:spLocks noGrp="1"/>
          </p:cNvSpPr>
          <p:nvPr>
            <p:ph type="title"/>
          </p:nvPr>
        </p:nvSpPr>
        <p:spPr>
          <a:xfrm>
            <a:off x="677334" y="609600"/>
            <a:ext cx="9887252" cy="1320800"/>
          </a:xfrm>
        </p:spPr>
        <p:txBody>
          <a:bodyPr>
            <a:normAutofit fontScale="90000"/>
          </a:bodyPr>
          <a:lstStyle/>
          <a:p>
            <a:br>
              <a:rPr lang="en-US" dirty="0"/>
            </a:br>
            <a:br>
              <a:rPr lang="en-US" dirty="0"/>
            </a:br>
            <a:r>
              <a:rPr lang="en-US" dirty="0"/>
              <a:t>What are the UI/UX prototyping tools used today?</a:t>
            </a:r>
            <a:endParaRPr lang="en-US" dirty="0">
              <a:effectLst/>
            </a:endParaRPr>
          </a:p>
        </p:txBody>
      </p:sp>
      <p:sp>
        <p:nvSpPr>
          <p:cNvPr id="3" name="Content Placeholder 2">
            <a:extLst>
              <a:ext uri="{FF2B5EF4-FFF2-40B4-BE49-F238E27FC236}">
                <a16:creationId xmlns:a16="http://schemas.microsoft.com/office/drawing/2014/main" id="{BFB19F18-9B4B-4FBD-9C52-C5A9F8DC90E4}"/>
              </a:ext>
            </a:extLst>
          </p:cNvPr>
          <p:cNvSpPr>
            <a:spLocks noGrp="1"/>
          </p:cNvSpPr>
          <p:nvPr>
            <p:ph idx="1"/>
          </p:nvPr>
        </p:nvSpPr>
        <p:spPr/>
        <p:txBody>
          <a:bodyPr>
            <a:normAutofit/>
          </a:bodyPr>
          <a:lstStyle/>
          <a:p>
            <a:pPr marL="0" indent="0">
              <a:buNone/>
            </a:pPr>
            <a:r>
              <a:rPr lang="en-US" dirty="0"/>
              <a:t>Lets first briefly discuss about what factors are needed to be evaluated for the user to decide which prototyping tool is best-</a:t>
            </a:r>
          </a:p>
          <a:p>
            <a:pPr marL="0" indent="0">
              <a:buNone/>
            </a:pPr>
            <a:endParaRPr lang="en-US" dirty="0"/>
          </a:p>
          <a:p>
            <a:r>
              <a:rPr lang="en-US" b="1" dirty="0"/>
              <a:t>Learning curve </a:t>
            </a:r>
            <a:r>
              <a:rPr lang="en-US" dirty="0"/>
              <a:t>- We have to analyze how easy it is to adopt, and how suitable it is for teamwork.</a:t>
            </a:r>
          </a:p>
          <a:p>
            <a:r>
              <a:rPr lang="en-US" b="1" dirty="0"/>
              <a:t>Usage</a:t>
            </a:r>
            <a:r>
              <a:rPr lang="en-US" dirty="0"/>
              <a:t> - We have to explore features we get in that software, does it make our easier, does it help us make better designs when compared to other apps.</a:t>
            </a:r>
          </a:p>
          <a:p>
            <a:r>
              <a:rPr lang="en-US" b="1" dirty="0"/>
              <a:t>Compatibility</a:t>
            </a:r>
            <a:r>
              <a:rPr lang="en-US" dirty="0"/>
              <a:t> – What’s most important for us to check is how compatible it is for both designer and developer teams, and how smooth is the design handoff if this software is used. </a:t>
            </a:r>
          </a:p>
          <a:p>
            <a:endParaRPr lang="en-IN" dirty="0"/>
          </a:p>
        </p:txBody>
      </p:sp>
    </p:spTree>
    <p:extLst>
      <p:ext uri="{BB962C8B-B14F-4D97-AF65-F5344CB8AC3E}">
        <p14:creationId xmlns:p14="http://schemas.microsoft.com/office/powerpoint/2010/main" val="604036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8F17A-93E1-4C6F-AEC3-A23D830F8EBF}"/>
              </a:ext>
            </a:extLst>
          </p:cNvPr>
          <p:cNvSpPr>
            <a:spLocks noGrp="1"/>
          </p:cNvSpPr>
          <p:nvPr>
            <p:ph type="title"/>
          </p:nvPr>
        </p:nvSpPr>
        <p:spPr/>
        <p:txBody>
          <a:bodyPr>
            <a:normAutofit fontScale="90000"/>
          </a:bodyPr>
          <a:lstStyle/>
          <a:p>
            <a:br>
              <a:rPr lang="en-US" dirty="0"/>
            </a:br>
            <a:br>
              <a:rPr lang="en-US" dirty="0"/>
            </a:br>
            <a:r>
              <a:rPr lang="en-US" dirty="0"/>
              <a:t>What is UI and UX ?</a:t>
            </a:r>
            <a:br>
              <a:rPr lang="en-US" dirty="0"/>
            </a:br>
            <a:endParaRPr lang="en-IN" dirty="0"/>
          </a:p>
        </p:txBody>
      </p:sp>
      <p:sp>
        <p:nvSpPr>
          <p:cNvPr id="3" name="Content Placeholder 2">
            <a:extLst>
              <a:ext uri="{FF2B5EF4-FFF2-40B4-BE49-F238E27FC236}">
                <a16:creationId xmlns:a16="http://schemas.microsoft.com/office/drawing/2014/main" id="{697281BE-22B5-4AF3-88B8-D7B0EEDD9A2B}"/>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50414646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6B5D1-1BDB-4A04-ACA3-F478B7A4449C}"/>
              </a:ext>
            </a:extLst>
          </p:cNvPr>
          <p:cNvSpPr>
            <a:spLocks noGrp="1"/>
          </p:cNvSpPr>
          <p:nvPr>
            <p:ph type="title"/>
          </p:nvPr>
        </p:nvSpPr>
        <p:spPr>
          <a:xfrm>
            <a:off x="677334" y="609600"/>
            <a:ext cx="9887252" cy="1320800"/>
          </a:xfrm>
        </p:spPr>
        <p:txBody>
          <a:bodyPr>
            <a:normAutofit fontScale="90000"/>
          </a:bodyPr>
          <a:lstStyle/>
          <a:p>
            <a:br>
              <a:rPr lang="en-US" dirty="0"/>
            </a:br>
            <a:br>
              <a:rPr lang="en-US" dirty="0"/>
            </a:br>
            <a:r>
              <a:rPr lang="en-US" dirty="0"/>
              <a:t>What are the UI/UX prototyping tools used today?</a:t>
            </a:r>
            <a:endParaRPr lang="en-US" dirty="0">
              <a:effectLst/>
            </a:endParaRPr>
          </a:p>
        </p:txBody>
      </p:sp>
      <p:sp>
        <p:nvSpPr>
          <p:cNvPr id="3" name="Content Placeholder 2">
            <a:extLst>
              <a:ext uri="{FF2B5EF4-FFF2-40B4-BE49-F238E27FC236}">
                <a16:creationId xmlns:a16="http://schemas.microsoft.com/office/drawing/2014/main" id="{BFB19F18-9B4B-4FBD-9C52-C5A9F8DC90E4}"/>
              </a:ext>
            </a:extLst>
          </p:cNvPr>
          <p:cNvSpPr>
            <a:spLocks noGrp="1"/>
          </p:cNvSpPr>
          <p:nvPr>
            <p:ph idx="1"/>
          </p:nvPr>
        </p:nvSpPr>
        <p:spPr/>
        <p:txBody>
          <a:bodyPr>
            <a:normAutofit/>
          </a:bodyPr>
          <a:lstStyle/>
          <a:p>
            <a:pPr marL="0" indent="0">
              <a:buNone/>
            </a:pPr>
            <a:r>
              <a:rPr lang="en-US" dirty="0"/>
              <a:t>Now we talk about some of the popular UI/UX prototyping softwares out there and discuss the pros and cons of using them -</a:t>
            </a:r>
          </a:p>
          <a:p>
            <a:endParaRPr lang="en-IN" dirty="0"/>
          </a:p>
        </p:txBody>
      </p:sp>
    </p:spTree>
    <p:extLst>
      <p:ext uri="{BB962C8B-B14F-4D97-AF65-F5344CB8AC3E}">
        <p14:creationId xmlns:p14="http://schemas.microsoft.com/office/powerpoint/2010/main" val="4175244887"/>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6B5D1-1BDB-4A04-ACA3-F478B7A4449C}"/>
              </a:ext>
            </a:extLst>
          </p:cNvPr>
          <p:cNvSpPr>
            <a:spLocks noGrp="1"/>
          </p:cNvSpPr>
          <p:nvPr>
            <p:ph type="title"/>
          </p:nvPr>
        </p:nvSpPr>
        <p:spPr>
          <a:xfrm>
            <a:off x="677334" y="609600"/>
            <a:ext cx="9887252" cy="1320800"/>
          </a:xfrm>
        </p:spPr>
        <p:txBody>
          <a:bodyPr>
            <a:normAutofit fontScale="90000"/>
          </a:bodyPr>
          <a:lstStyle/>
          <a:p>
            <a:br>
              <a:rPr lang="en-US" dirty="0"/>
            </a:br>
            <a:br>
              <a:rPr lang="en-US" dirty="0"/>
            </a:br>
            <a:r>
              <a:rPr lang="en-US" dirty="0"/>
              <a:t>What are the UI/UX prototyping tools used today?</a:t>
            </a:r>
            <a:endParaRPr lang="en-US" dirty="0">
              <a:effectLst/>
            </a:endParaRPr>
          </a:p>
        </p:txBody>
      </p:sp>
      <p:sp>
        <p:nvSpPr>
          <p:cNvPr id="3" name="Content Placeholder 2">
            <a:extLst>
              <a:ext uri="{FF2B5EF4-FFF2-40B4-BE49-F238E27FC236}">
                <a16:creationId xmlns:a16="http://schemas.microsoft.com/office/drawing/2014/main" id="{BFB19F18-9B4B-4FBD-9C52-C5A9F8DC90E4}"/>
              </a:ext>
            </a:extLst>
          </p:cNvPr>
          <p:cNvSpPr>
            <a:spLocks noGrp="1"/>
          </p:cNvSpPr>
          <p:nvPr>
            <p:ph idx="1"/>
          </p:nvPr>
        </p:nvSpPr>
        <p:spPr>
          <a:xfrm>
            <a:off x="677334" y="2160589"/>
            <a:ext cx="9691310" cy="4534125"/>
          </a:xfrm>
        </p:spPr>
        <p:txBody>
          <a:bodyPr>
            <a:normAutofit/>
          </a:bodyPr>
          <a:lstStyle/>
          <a:p>
            <a:pPr marL="0" indent="0">
              <a:buNone/>
            </a:pPr>
            <a:r>
              <a:rPr lang="en-US" dirty="0"/>
              <a:t>Now we talk about some of the popular UI/UX prototyping softwares out there and discuss the pros and cons of using them -</a:t>
            </a:r>
          </a:p>
          <a:p>
            <a:pPr marL="0" indent="0">
              <a:buNone/>
            </a:pPr>
            <a:r>
              <a:rPr lang="en-IN" sz="2400" dirty="0"/>
              <a:t>InVision</a:t>
            </a:r>
          </a:p>
          <a:p>
            <a:pPr marL="0" indent="0">
              <a:buNone/>
            </a:pPr>
            <a:r>
              <a:rPr lang="en-US" dirty="0"/>
              <a:t>Pros-</a:t>
            </a:r>
          </a:p>
          <a:p>
            <a:r>
              <a:rPr lang="en-US" dirty="0"/>
              <a:t>The tool is extremely intuitive and good-looking. Users can upload their designs and create clickables to better reflect the app’s idea.</a:t>
            </a:r>
          </a:p>
          <a:p>
            <a:pPr marL="0" indent="0">
              <a:buNone/>
            </a:pPr>
            <a:r>
              <a:rPr lang="en-US" dirty="0"/>
              <a:t>Cons-</a:t>
            </a:r>
          </a:p>
          <a:p>
            <a:r>
              <a:rPr lang="en-US" dirty="0"/>
              <a:t>It only supports existing mock-ups so you won’t be able to edit them within the tool, And the interactivity level of your prototype will be limited to timeouts of switching between the screens.</a:t>
            </a:r>
          </a:p>
        </p:txBody>
      </p:sp>
    </p:spTree>
    <p:extLst>
      <p:ext uri="{BB962C8B-B14F-4D97-AF65-F5344CB8AC3E}">
        <p14:creationId xmlns:p14="http://schemas.microsoft.com/office/powerpoint/2010/main" val="3816354777"/>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6B5D1-1BDB-4A04-ACA3-F478B7A4449C}"/>
              </a:ext>
            </a:extLst>
          </p:cNvPr>
          <p:cNvSpPr>
            <a:spLocks noGrp="1"/>
          </p:cNvSpPr>
          <p:nvPr>
            <p:ph type="title"/>
          </p:nvPr>
        </p:nvSpPr>
        <p:spPr>
          <a:xfrm>
            <a:off x="677334" y="609600"/>
            <a:ext cx="9887252" cy="1320800"/>
          </a:xfrm>
        </p:spPr>
        <p:txBody>
          <a:bodyPr>
            <a:normAutofit fontScale="90000"/>
          </a:bodyPr>
          <a:lstStyle/>
          <a:p>
            <a:br>
              <a:rPr lang="en-US" dirty="0"/>
            </a:br>
            <a:br>
              <a:rPr lang="en-US" dirty="0"/>
            </a:br>
            <a:r>
              <a:rPr lang="en-US" dirty="0"/>
              <a:t>What are the UI/UX prototyping tools used today?</a:t>
            </a:r>
            <a:endParaRPr lang="en-US" dirty="0">
              <a:effectLst/>
            </a:endParaRPr>
          </a:p>
        </p:txBody>
      </p:sp>
      <p:sp>
        <p:nvSpPr>
          <p:cNvPr id="3" name="Content Placeholder 2">
            <a:extLst>
              <a:ext uri="{FF2B5EF4-FFF2-40B4-BE49-F238E27FC236}">
                <a16:creationId xmlns:a16="http://schemas.microsoft.com/office/drawing/2014/main" id="{BFB19F18-9B4B-4FBD-9C52-C5A9F8DC90E4}"/>
              </a:ext>
            </a:extLst>
          </p:cNvPr>
          <p:cNvSpPr>
            <a:spLocks noGrp="1"/>
          </p:cNvSpPr>
          <p:nvPr>
            <p:ph idx="1"/>
          </p:nvPr>
        </p:nvSpPr>
        <p:spPr>
          <a:xfrm>
            <a:off x="677334" y="2160589"/>
            <a:ext cx="9691310" cy="4534125"/>
          </a:xfrm>
        </p:spPr>
        <p:txBody>
          <a:bodyPr>
            <a:normAutofit/>
          </a:bodyPr>
          <a:lstStyle/>
          <a:p>
            <a:pPr marL="0" indent="0">
              <a:buNone/>
            </a:pPr>
            <a:r>
              <a:rPr lang="en-US" dirty="0"/>
              <a:t>Now we talk about some of the popular UI/UX prototyping softwares out there and discuss the pros and cons of using them -</a:t>
            </a:r>
          </a:p>
          <a:p>
            <a:pPr marL="0" indent="0">
              <a:buNone/>
            </a:pPr>
            <a:r>
              <a:rPr lang="en-IN" sz="2400" dirty="0"/>
              <a:t>Balsamic</a:t>
            </a:r>
          </a:p>
          <a:p>
            <a:pPr marL="0" indent="0">
              <a:buNone/>
            </a:pPr>
            <a:r>
              <a:rPr lang="en-US" dirty="0"/>
              <a:t>Pros-</a:t>
            </a:r>
          </a:p>
          <a:p>
            <a:r>
              <a:rPr lang="en-US" dirty="0"/>
              <a:t>Very simple tool for wire-framing that helps to concentrate on content and graphic quality. We can also note special impression Balsamiq drives due to hand-written style it has.</a:t>
            </a:r>
          </a:p>
          <a:p>
            <a:pPr marL="0" indent="0">
              <a:buNone/>
            </a:pPr>
            <a:r>
              <a:rPr lang="en-US" dirty="0"/>
              <a:t>Cons-</a:t>
            </a:r>
          </a:p>
          <a:p>
            <a:r>
              <a:rPr lang="en-US" dirty="0"/>
              <a:t>File sharing facilities are not good. </a:t>
            </a:r>
          </a:p>
          <a:p>
            <a:r>
              <a:rPr lang="en-US" dirty="0"/>
              <a:t>The app has also very poor UI components library for iPhone.</a:t>
            </a:r>
          </a:p>
        </p:txBody>
      </p:sp>
    </p:spTree>
    <p:extLst>
      <p:ext uri="{BB962C8B-B14F-4D97-AF65-F5344CB8AC3E}">
        <p14:creationId xmlns:p14="http://schemas.microsoft.com/office/powerpoint/2010/main" val="1605449162"/>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6B5D1-1BDB-4A04-ACA3-F478B7A4449C}"/>
              </a:ext>
            </a:extLst>
          </p:cNvPr>
          <p:cNvSpPr>
            <a:spLocks noGrp="1"/>
          </p:cNvSpPr>
          <p:nvPr>
            <p:ph type="title"/>
          </p:nvPr>
        </p:nvSpPr>
        <p:spPr>
          <a:xfrm>
            <a:off x="677334" y="609600"/>
            <a:ext cx="9887252" cy="1320800"/>
          </a:xfrm>
        </p:spPr>
        <p:txBody>
          <a:bodyPr>
            <a:normAutofit fontScale="90000"/>
          </a:bodyPr>
          <a:lstStyle/>
          <a:p>
            <a:br>
              <a:rPr lang="en-US" dirty="0"/>
            </a:br>
            <a:br>
              <a:rPr lang="en-US" dirty="0"/>
            </a:br>
            <a:r>
              <a:rPr lang="en-US" dirty="0"/>
              <a:t>What are the UI/UX prototyping tools used today?</a:t>
            </a:r>
            <a:endParaRPr lang="en-US" dirty="0">
              <a:effectLst/>
            </a:endParaRPr>
          </a:p>
        </p:txBody>
      </p:sp>
      <p:sp>
        <p:nvSpPr>
          <p:cNvPr id="3" name="Content Placeholder 2">
            <a:extLst>
              <a:ext uri="{FF2B5EF4-FFF2-40B4-BE49-F238E27FC236}">
                <a16:creationId xmlns:a16="http://schemas.microsoft.com/office/drawing/2014/main" id="{BFB19F18-9B4B-4FBD-9C52-C5A9F8DC90E4}"/>
              </a:ext>
            </a:extLst>
          </p:cNvPr>
          <p:cNvSpPr>
            <a:spLocks noGrp="1"/>
          </p:cNvSpPr>
          <p:nvPr>
            <p:ph idx="1"/>
          </p:nvPr>
        </p:nvSpPr>
        <p:spPr>
          <a:xfrm>
            <a:off x="677334" y="2160589"/>
            <a:ext cx="9691310" cy="4534125"/>
          </a:xfrm>
        </p:spPr>
        <p:txBody>
          <a:bodyPr>
            <a:normAutofit/>
          </a:bodyPr>
          <a:lstStyle/>
          <a:p>
            <a:pPr marL="0" indent="0">
              <a:buNone/>
            </a:pPr>
            <a:r>
              <a:rPr lang="en-US" dirty="0"/>
              <a:t>Now we talk about some of the popular UI/UX prototyping softwares out there and discuss the pros and cons of using them -</a:t>
            </a:r>
          </a:p>
          <a:p>
            <a:pPr marL="0" indent="0">
              <a:buNone/>
            </a:pPr>
            <a:r>
              <a:rPr lang="en-IN" sz="2400" dirty="0"/>
              <a:t>Axure RP</a:t>
            </a:r>
          </a:p>
          <a:p>
            <a:pPr marL="0" indent="0">
              <a:buNone/>
            </a:pPr>
            <a:r>
              <a:rPr lang="en-US" dirty="0"/>
              <a:t>Pros-</a:t>
            </a:r>
          </a:p>
          <a:p>
            <a:r>
              <a:rPr lang="en-US" dirty="0"/>
              <a:t>It has great prototyping interactions. Its an all-in-one tool that supports to prototype for multiple platforms, with the feature of drag-and-drop helps you to create mockups easily and quickly. </a:t>
            </a:r>
          </a:p>
          <a:p>
            <a:pPr marL="0" indent="0">
              <a:buNone/>
            </a:pPr>
            <a:r>
              <a:rPr lang="en-US" dirty="0"/>
              <a:t>Cons-</a:t>
            </a:r>
          </a:p>
          <a:p>
            <a:r>
              <a:rPr lang="en-US" dirty="0"/>
              <a:t>Too complicated for new users to deal with some of the functions in the dynamic panels.</a:t>
            </a:r>
          </a:p>
          <a:p>
            <a:r>
              <a:rPr lang="en-US" dirty="0"/>
              <a:t>Costly for individual users, the standard edition costs $289 and the professional edition $589.</a:t>
            </a:r>
            <a:endParaRPr lang="en-US" dirty="0">
              <a:effectLst/>
            </a:endParaRPr>
          </a:p>
        </p:txBody>
      </p:sp>
    </p:spTree>
    <p:extLst>
      <p:ext uri="{BB962C8B-B14F-4D97-AF65-F5344CB8AC3E}">
        <p14:creationId xmlns:p14="http://schemas.microsoft.com/office/powerpoint/2010/main" val="3545449792"/>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6B5D1-1BDB-4A04-ACA3-F478B7A4449C}"/>
              </a:ext>
            </a:extLst>
          </p:cNvPr>
          <p:cNvSpPr>
            <a:spLocks noGrp="1"/>
          </p:cNvSpPr>
          <p:nvPr>
            <p:ph type="title"/>
          </p:nvPr>
        </p:nvSpPr>
        <p:spPr>
          <a:xfrm>
            <a:off x="677334" y="609600"/>
            <a:ext cx="9887252" cy="1320800"/>
          </a:xfrm>
        </p:spPr>
        <p:txBody>
          <a:bodyPr>
            <a:normAutofit fontScale="90000"/>
          </a:bodyPr>
          <a:lstStyle/>
          <a:p>
            <a:br>
              <a:rPr lang="en-US" dirty="0"/>
            </a:br>
            <a:br>
              <a:rPr lang="en-US" dirty="0"/>
            </a:br>
            <a:r>
              <a:rPr lang="en-US" dirty="0"/>
              <a:t>What are the UI/UX prototyping tools used today?</a:t>
            </a:r>
            <a:endParaRPr lang="en-US" dirty="0">
              <a:effectLst/>
            </a:endParaRPr>
          </a:p>
        </p:txBody>
      </p:sp>
      <p:sp>
        <p:nvSpPr>
          <p:cNvPr id="3" name="Content Placeholder 2">
            <a:extLst>
              <a:ext uri="{FF2B5EF4-FFF2-40B4-BE49-F238E27FC236}">
                <a16:creationId xmlns:a16="http://schemas.microsoft.com/office/drawing/2014/main" id="{BFB19F18-9B4B-4FBD-9C52-C5A9F8DC90E4}"/>
              </a:ext>
            </a:extLst>
          </p:cNvPr>
          <p:cNvSpPr>
            <a:spLocks noGrp="1"/>
          </p:cNvSpPr>
          <p:nvPr>
            <p:ph idx="1"/>
          </p:nvPr>
        </p:nvSpPr>
        <p:spPr>
          <a:xfrm>
            <a:off x="677333" y="2160589"/>
            <a:ext cx="9887251" cy="4534125"/>
          </a:xfrm>
        </p:spPr>
        <p:txBody>
          <a:bodyPr>
            <a:normAutofit/>
          </a:bodyPr>
          <a:lstStyle/>
          <a:p>
            <a:pPr marL="0" indent="0">
              <a:buNone/>
            </a:pPr>
            <a:r>
              <a:rPr lang="en-US" dirty="0"/>
              <a:t>Now we talk about some of the popular UI/UX prototyping softwares out there and discuss the pros and cons of using them -</a:t>
            </a:r>
          </a:p>
          <a:p>
            <a:pPr marL="0" indent="0">
              <a:buNone/>
            </a:pPr>
            <a:r>
              <a:rPr lang="en-IN" sz="2400" dirty="0"/>
              <a:t>Figma </a:t>
            </a:r>
          </a:p>
          <a:p>
            <a:pPr marL="0" indent="0">
              <a:buNone/>
            </a:pPr>
            <a:r>
              <a:rPr lang="en-US" dirty="0"/>
              <a:t>Pros-</a:t>
            </a:r>
          </a:p>
          <a:p>
            <a:r>
              <a:rPr lang="en-US" dirty="0"/>
              <a:t>Effective File Sharing. Multiple people can work at the same design file at the same time.</a:t>
            </a:r>
          </a:p>
          <a:p>
            <a:r>
              <a:rPr lang="en-US" dirty="0"/>
              <a:t>All in One Tool from Design, Prototyping, and Hand-offs to the Developer- There is a code view for each screen that shows you snippets of code of the selected language.  </a:t>
            </a:r>
          </a:p>
          <a:p>
            <a:pPr marL="0" indent="0">
              <a:buNone/>
            </a:pPr>
            <a:r>
              <a:rPr lang="en-US" dirty="0"/>
              <a:t>Cons-</a:t>
            </a:r>
          </a:p>
          <a:p>
            <a:r>
              <a:rPr lang="en-US" dirty="0"/>
              <a:t>Even though there is a </a:t>
            </a:r>
            <a:r>
              <a:rPr lang="en-US" i="1" dirty="0"/>
              <a:t>Version Control Function</a:t>
            </a:r>
            <a:r>
              <a:rPr lang="en-US" dirty="0"/>
              <a:t> on Figma, but it would change the entire version. While maybe, you just want to revert one or two small elements.</a:t>
            </a:r>
          </a:p>
          <a:p>
            <a:r>
              <a:rPr lang="en-US" dirty="0"/>
              <a:t>The CSS option only shows CSS. There is no way to export full HTML code.  </a:t>
            </a:r>
            <a:endParaRPr lang="en-US" dirty="0">
              <a:effectLst/>
            </a:endParaRPr>
          </a:p>
        </p:txBody>
      </p:sp>
    </p:spTree>
    <p:extLst>
      <p:ext uri="{BB962C8B-B14F-4D97-AF65-F5344CB8AC3E}">
        <p14:creationId xmlns:p14="http://schemas.microsoft.com/office/powerpoint/2010/main" val="3138277290"/>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8F17A-93E1-4C6F-AEC3-A23D830F8EBF}"/>
              </a:ext>
            </a:extLst>
          </p:cNvPr>
          <p:cNvSpPr>
            <a:spLocks noGrp="1"/>
          </p:cNvSpPr>
          <p:nvPr>
            <p:ph type="title"/>
          </p:nvPr>
        </p:nvSpPr>
        <p:spPr/>
        <p:txBody>
          <a:bodyPr>
            <a:normAutofit fontScale="90000"/>
          </a:bodyPr>
          <a:lstStyle/>
          <a:p>
            <a:br>
              <a:rPr lang="en-US" dirty="0"/>
            </a:br>
            <a:br>
              <a:rPr lang="en-US" dirty="0"/>
            </a:br>
            <a:r>
              <a:rPr lang="en-IN" dirty="0"/>
              <a:t>Development </a:t>
            </a:r>
          </a:p>
        </p:txBody>
      </p:sp>
      <p:sp>
        <p:nvSpPr>
          <p:cNvPr id="3" name="Content Placeholder 2">
            <a:extLst>
              <a:ext uri="{FF2B5EF4-FFF2-40B4-BE49-F238E27FC236}">
                <a16:creationId xmlns:a16="http://schemas.microsoft.com/office/drawing/2014/main" id="{697281BE-22B5-4AF3-88B8-D7B0EEDD9A2B}"/>
              </a:ext>
            </a:extLst>
          </p:cNvPr>
          <p:cNvSpPr>
            <a:spLocks noGrp="1"/>
          </p:cNvSpPr>
          <p:nvPr>
            <p:ph idx="1"/>
          </p:nvPr>
        </p:nvSpPr>
        <p:spPr/>
        <p:txBody>
          <a:bodyPr>
            <a:normAutofit/>
          </a:bodyPr>
          <a:lstStyle/>
          <a:p>
            <a:pPr marL="0" indent="0">
              <a:buNone/>
            </a:pPr>
            <a:r>
              <a:rPr lang="en-US" dirty="0"/>
              <a:t>After creating the prototype and the front-end of your web/phone app, you need to build its backend by setting up storage solutions, servers, APIs, and databases. </a:t>
            </a:r>
            <a:endParaRPr lang="en-IN" dirty="0"/>
          </a:p>
        </p:txBody>
      </p:sp>
    </p:spTree>
    <p:extLst>
      <p:ext uri="{BB962C8B-B14F-4D97-AF65-F5344CB8AC3E}">
        <p14:creationId xmlns:p14="http://schemas.microsoft.com/office/powerpoint/2010/main" val="1164778510"/>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8F17A-93E1-4C6F-AEC3-A23D830F8EBF}"/>
              </a:ext>
            </a:extLst>
          </p:cNvPr>
          <p:cNvSpPr>
            <a:spLocks noGrp="1"/>
          </p:cNvSpPr>
          <p:nvPr>
            <p:ph type="title"/>
          </p:nvPr>
        </p:nvSpPr>
        <p:spPr/>
        <p:txBody>
          <a:bodyPr>
            <a:normAutofit fontScale="90000"/>
          </a:bodyPr>
          <a:lstStyle/>
          <a:p>
            <a:br>
              <a:rPr lang="en-US" dirty="0"/>
            </a:br>
            <a:br>
              <a:rPr lang="en-US" dirty="0"/>
            </a:br>
            <a:r>
              <a:rPr lang="en-IN" dirty="0"/>
              <a:t>Development </a:t>
            </a:r>
          </a:p>
        </p:txBody>
      </p:sp>
      <p:sp>
        <p:nvSpPr>
          <p:cNvPr id="3" name="Content Placeholder 2">
            <a:extLst>
              <a:ext uri="{FF2B5EF4-FFF2-40B4-BE49-F238E27FC236}">
                <a16:creationId xmlns:a16="http://schemas.microsoft.com/office/drawing/2014/main" id="{697281BE-22B5-4AF3-88B8-D7B0EEDD9A2B}"/>
              </a:ext>
            </a:extLst>
          </p:cNvPr>
          <p:cNvSpPr>
            <a:spLocks noGrp="1"/>
          </p:cNvSpPr>
          <p:nvPr>
            <p:ph idx="1"/>
          </p:nvPr>
        </p:nvSpPr>
        <p:spPr/>
        <p:txBody>
          <a:bodyPr>
            <a:normAutofit/>
          </a:bodyPr>
          <a:lstStyle/>
          <a:p>
            <a:pPr marL="0" indent="0">
              <a:buNone/>
            </a:pPr>
            <a:r>
              <a:rPr lang="en-US" dirty="0"/>
              <a:t>Fundamentally, the app development will progress in three distinct stages: </a:t>
            </a:r>
          </a:p>
          <a:p>
            <a:pPr marL="0" indent="0">
              <a:buNone/>
            </a:pPr>
            <a:endParaRPr lang="en-IN" dirty="0"/>
          </a:p>
        </p:txBody>
      </p:sp>
    </p:spTree>
    <p:extLst>
      <p:ext uri="{BB962C8B-B14F-4D97-AF65-F5344CB8AC3E}">
        <p14:creationId xmlns:p14="http://schemas.microsoft.com/office/powerpoint/2010/main" val="3527420029"/>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8F17A-93E1-4C6F-AEC3-A23D830F8EBF}"/>
              </a:ext>
            </a:extLst>
          </p:cNvPr>
          <p:cNvSpPr>
            <a:spLocks noGrp="1"/>
          </p:cNvSpPr>
          <p:nvPr>
            <p:ph type="title"/>
          </p:nvPr>
        </p:nvSpPr>
        <p:spPr/>
        <p:txBody>
          <a:bodyPr>
            <a:normAutofit fontScale="90000"/>
          </a:bodyPr>
          <a:lstStyle/>
          <a:p>
            <a:br>
              <a:rPr lang="en-US" dirty="0"/>
            </a:br>
            <a:br>
              <a:rPr lang="en-US" dirty="0"/>
            </a:br>
            <a:r>
              <a:rPr lang="en-IN" dirty="0"/>
              <a:t>Development </a:t>
            </a:r>
          </a:p>
        </p:txBody>
      </p:sp>
      <p:sp>
        <p:nvSpPr>
          <p:cNvPr id="3" name="Content Placeholder 2">
            <a:extLst>
              <a:ext uri="{FF2B5EF4-FFF2-40B4-BE49-F238E27FC236}">
                <a16:creationId xmlns:a16="http://schemas.microsoft.com/office/drawing/2014/main" id="{697281BE-22B5-4AF3-88B8-D7B0EEDD9A2B}"/>
              </a:ext>
            </a:extLst>
          </p:cNvPr>
          <p:cNvSpPr>
            <a:spLocks noGrp="1"/>
          </p:cNvSpPr>
          <p:nvPr>
            <p:ph idx="1"/>
          </p:nvPr>
        </p:nvSpPr>
        <p:spPr/>
        <p:txBody>
          <a:bodyPr>
            <a:normAutofit/>
          </a:bodyPr>
          <a:lstStyle/>
          <a:p>
            <a:pPr marL="0" indent="0">
              <a:buNone/>
            </a:pPr>
            <a:r>
              <a:rPr lang="en-US" dirty="0"/>
              <a:t>Fundamentally, the app development will progress in three distinct stages: </a:t>
            </a:r>
          </a:p>
          <a:p>
            <a:pPr marL="0" indent="0">
              <a:buNone/>
            </a:pPr>
            <a:endParaRPr lang="en-US" dirty="0"/>
          </a:p>
          <a:p>
            <a:r>
              <a:rPr lang="en-US" b="1" dirty="0"/>
              <a:t>Alpha Stage:</a:t>
            </a:r>
            <a:r>
              <a:rPr lang="en-US" dirty="0"/>
              <a:t> By this stage, the app exhibits all core features and functionalities. However, it has not been tested and supplementary features are yet to be incorporated.</a:t>
            </a:r>
          </a:p>
          <a:p>
            <a:r>
              <a:rPr lang="en-US" b="1" dirty="0"/>
              <a:t>Beta Stage:</a:t>
            </a:r>
            <a:r>
              <a:rPr lang="en-US" dirty="0"/>
              <a:t> By this stage, almost all the features that were decided have been added to the app. It has gone through light testing to fix major bugs. This is the time when you can introduce the first version of your app to a select group of customers to find out any app insufficiencies.</a:t>
            </a:r>
          </a:p>
          <a:p>
            <a:r>
              <a:rPr lang="en-US" b="1" dirty="0"/>
              <a:t>Release Candidate Stage:</a:t>
            </a:r>
            <a:r>
              <a:rPr lang="en-US" dirty="0"/>
              <a:t> By this stage, your app is free from all glitches and ready for its release. </a:t>
            </a:r>
          </a:p>
          <a:p>
            <a:pPr marL="0" indent="0">
              <a:buNone/>
            </a:pPr>
            <a:endParaRPr lang="en-IN" dirty="0"/>
          </a:p>
        </p:txBody>
      </p:sp>
    </p:spTree>
    <p:extLst>
      <p:ext uri="{BB962C8B-B14F-4D97-AF65-F5344CB8AC3E}">
        <p14:creationId xmlns:p14="http://schemas.microsoft.com/office/powerpoint/2010/main" val="3075316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8F17A-93E1-4C6F-AEC3-A23D830F8EBF}"/>
              </a:ext>
            </a:extLst>
          </p:cNvPr>
          <p:cNvSpPr>
            <a:spLocks noGrp="1"/>
          </p:cNvSpPr>
          <p:nvPr>
            <p:ph type="title"/>
          </p:nvPr>
        </p:nvSpPr>
        <p:spPr/>
        <p:txBody>
          <a:bodyPr>
            <a:normAutofit fontScale="90000"/>
          </a:bodyPr>
          <a:lstStyle/>
          <a:p>
            <a:br>
              <a:rPr lang="en-US" dirty="0"/>
            </a:br>
            <a:br>
              <a:rPr lang="en-US" dirty="0"/>
            </a:br>
            <a:r>
              <a:rPr lang="en-IN" dirty="0"/>
              <a:t>Development </a:t>
            </a:r>
          </a:p>
        </p:txBody>
      </p:sp>
      <p:sp>
        <p:nvSpPr>
          <p:cNvPr id="3" name="Content Placeholder 2">
            <a:extLst>
              <a:ext uri="{FF2B5EF4-FFF2-40B4-BE49-F238E27FC236}">
                <a16:creationId xmlns:a16="http://schemas.microsoft.com/office/drawing/2014/main" id="{697281BE-22B5-4AF3-88B8-D7B0EEDD9A2B}"/>
              </a:ext>
            </a:extLst>
          </p:cNvPr>
          <p:cNvSpPr>
            <a:spLocks noGrp="1"/>
          </p:cNvSpPr>
          <p:nvPr>
            <p:ph idx="1"/>
          </p:nvPr>
        </p:nvSpPr>
        <p:spPr/>
        <p:txBody>
          <a:bodyPr>
            <a:normAutofit/>
          </a:bodyPr>
          <a:lstStyle/>
          <a:p>
            <a:pPr marL="0" indent="0">
              <a:buNone/>
            </a:pPr>
            <a:r>
              <a:rPr lang="en-US" dirty="0"/>
              <a:t>The next comes the testing of your App. After completing the development process, what you need to do is put your app to rigorous testing in a broad range of real-world scenarios to identify any technical faults. You test your app for its compatibility with various devices, interface testing, performance testing, security testing, etc. There are numerous online tools that you can use for testing your apps such as </a:t>
            </a:r>
            <a:r>
              <a:rPr lang="en-US" dirty="0" err="1"/>
              <a:t>Testflight</a:t>
            </a:r>
            <a:r>
              <a:rPr lang="en-US" dirty="0"/>
              <a:t>, </a:t>
            </a:r>
            <a:r>
              <a:rPr lang="en-US" dirty="0" err="1"/>
              <a:t>Bugsee</a:t>
            </a:r>
            <a:r>
              <a:rPr lang="en-US" dirty="0"/>
              <a:t>, and Appium.</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21564307"/>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8F17A-93E1-4C6F-AEC3-A23D830F8EBF}"/>
              </a:ext>
            </a:extLst>
          </p:cNvPr>
          <p:cNvSpPr>
            <a:spLocks noGrp="1"/>
          </p:cNvSpPr>
          <p:nvPr>
            <p:ph type="title"/>
          </p:nvPr>
        </p:nvSpPr>
        <p:spPr/>
        <p:txBody>
          <a:bodyPr>
            <a:normAutofit fontScale="90000"/>
          </a:bodyPr>
          <a:lstStyle/>
          <a:p>
            <a:br>
              <a:rPr lang="en-US" dirty="0"/>
            </a:br>
            <a:br>
              <a:rPr lang="en-US" dirty="0"/>
            </a:br>
            <a:r>
              <a:rPr lang="en-US" dirty="0"/>
              <a:t>Conclusion</a:t>
            </a:r>
            <a:endParaRPr lang="en-IN" dirty="0"/>
          </a:p>
        </p:txBody>
      </p:sp>
      <p:sp>
        <p:nvSpPr>
          <p:cNvPr id="3" name="Content Placeholder 2">
            <a:extLst>
              <a:ext uri="{FF2B5EF4-FFF2-40B4-BE49-F238E27FC236}">
                <a16:creationId xmlns:a16="http://schemas.microsoft.com/office/drawing/2014/main" id="{697281BE-22B5-4AF3-88B8-D7B0EEDD9A2B}"/>
              </a:ext>
            </a:extLst>
          </p:cNvPr>
          <p:cNvSpPr>
            <a:spLocks noGrp="1"/>
          </p:cNvSpPr>
          <p:nvPr>
            <p:ph idx="1"/>
          </p:nvPr>
        </p:nvSpPr>
        <p:spPr/>
        <p:txBody>
          <a:bodyPr>
            <a:normAutofit/>
          </a:bodyPr>
          <a:lstStyle/>
          <a:p>
            <a:pPr marL="0" indent="0">
              <a:buNone/>
            </a:pPr>
            <a:endParaRPr lang="en-IN" dirty="0"/>
          </a:p>
        </p:txBody>
      </p:sp>
    </p:spTree>
    <p:extLst>
      <p:ext uri="{BB962C8B-B14F-4D97-AF65-F5344CB8AC3E}">
        <p14:creationId xmlns:p14="http://schemas.microsoft.com/office/powerpoint/2010/main" val="288199198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8F17A-93E1-4C6F-AEC3-A23D830F8EBF}"/>
              </a:ext>
            </a:extLst>
          </p:cNvPr>
          <p:cNvSpPr>
            <a:spLocks noGrp="1"/>
          </p:cNvSpPr>
          <p:nvPr>
            <p:ph type="title"/>
          </p:nvPr>
        </p:nvSpPr>
        <p:spPr/>
        <p:txBody>
          <a:bodyPr>
            <a:normAutofit fontScale="90000"/>
          </a:bodyPr>
          <a:lstStyle/>
          <a:p>
            <a:br>
              <a:rPr lang="en-US" dirty="0"/>
            </a:br>
            <a:br>
              <a:rPr lang="en-US" dirty="0"/>
            </a:br>
            <a:r>
              <a:rPr lang="en-US" dirty="0"/>
              <a:t>What is UI and UX ?</a:t>
            </a:r>
            <a:br>
              <a:rPr lang="en-US" dirty="0"/>
            </a:br>
            <a:endParaRPr lang="en-IN" dirty="0"/>
          </a:p>
        </p:txBody>
      </p:sp>
      <p:sp>
        <p:nvSpPr>
          <p:cNvPr id="3" name="Content Placeholder 2">
            <a:extLst>
              <a:ext uri="{FF2B5EF4-FFF2-40B4-BE49-F238E27FC236}">
                <a16:creationId xmlns:a16="http://schemas.microsoft.com/office/drawing/2014/main" id="{697281BE-22B5-4AF3-88B8-D7B0EEDD9A2B}"/>
              </a:ext>
            </a:extLst>
          </p:cNvPr>
          <p:cNvSpPr>
            <a:spLocks noGrp="1"/>
          </p:cNvSpPr>
          <p:nvPr>
            <p:ph idx="1"/>
          </p:nvPr>
        </p:nvSpPr>
        <p:spPr/>
        <p:txBody>
          <a:bodyPr/>
          <a:lstStyle/>
          <a:p>
            <a:r>
              <a:rPr lang="en-US" dirty="0"/>
              <a:t>UI design and UX design are two of the most often confused and conflated terms in web and app design. They’re usually placed together in a single term, UI/UX design, but they are two different terms and below we will see how. </a:t>
            </a:r>
            <a:endParaRPr lang="en-IN" dirty="0"/>
          </a:p>
        </p:txBody>
      </p:sp>
    </p:spTree>
    <p:extLst>
      <p:ext uri="{BB962C8B-B14F-4D97-AF65-F5344CB8AC3E}">
        <p14:creationId xmlns:p14="http://schemas.microsoft.com/office/powerpoint/2010/main" val="14924848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8F17A-93E1-4C6F-AEC3-A23D830F8EBF}"/>
              </a:ext>
            </a:extLst>
          </p:cNvPr>
          <p:cNvSpPr>
            <a:spLocks noGrp="1"/>
          </p:cNvSpPr>
          <p:nvPr>
            <p:ph type="title"/>
          </p:nvPr>
        </p:nvSpPr>
        <p:spPr/>
        <p:txBody>
          <a:bodyPr>
            <a:normAutofit fontScale="90000"/>
          </a:bodyPr>
          <a:lstStyle/>
          <a:p>
            <a:br>
              <a:rPr lang="en-US" dirty="0"/>
            </a:br>
            <a:br>
              <a:rPr lang="en-US" dirty="0"/>
            </a:br>
            <a:r>
              <a:rPr lang="en-US" dirty="0"/>
              <a:t>Conclusion</a:t>
            </a:r>
            <a:endParaRPr lang="en-IN" dirty="0"/>
          </a:p>
        </p:txBody>
      </p:sp>
      <p:sp>
        <p:nvSpPr>
          <p:cNvPr id="3" name="Content Placeholder 2">
            <a:extLst>
              <a:ext uri="{FF2B5EF4-FFF2-40B4-BE49-F238E27FC236}">
                <a16:creationId xmlns:a16="http://schemas.microsoft.com/office/drawing/2014/main" id="{697281BE-22B5-4AF3-88B8-D7B0EEDD9A2B}"/>
              </a:ext>
            </a:extLst>
          </p:cNvPr>
          <p:cNvSpPr>
            <a:spLocks noGrp="1"/>
          </p:cNvSpPr>
          <p:nvPr>
            <p:ph idx="1"/>
          </p:nvPr>
        </p:nvSpPr>
        <p:spPr/>
        <p:txBody>
          <a:bodyPr>
            <a:normAutofit/>
          </a:bodyPr>
          <a:lstStyle/>
          <a:p>
            <a:pPr marL="0" indent="0">
              <a:buNone/>
            </a:pPr>
            <a:r>
              <a:rPr lang="en-US" dirty="0"/>
              <a:t>The foremost thing to remember is that app/web development is a continuous and ongoing process. It just doesn’t end with you launching the final output, in fact, it is just the beginning. As more reviews and feedbacks will pour in, you will have to integrate the needed changes in the app. Which is why both the design and development team are supposed to closely collaborate in their work, and be versatile and unique about ideas. </a:t>
            </a:r>
            <a:endParaRPr lang="en-IN" dirty="0"/>
          </a:p>
        </p:txBody>
      </p:sp>
    </p:spTree>
    <p:extLst>
      <p:ext uri="{BB962C8B-B14F-4D97-AF65-F5344CB8AC3E}">
        <p14:creationId xmlns:p14="http://schemas.microsoft.com/office/powerpoint/2010/main" val="410827171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8F17A-93E1-4C6F-AEC3-A23D830F8EBF}"/>
              </a:ext>
            </a:extLst>
          </p:cNvPr>
          <p:cNvSpPr>
            <a:spLocks noGrp="1"/>
          </p:cNvSpPr>
          <p:nvPr>
            <p:ph type="title"/>
          </p:nvPr>
        </p:nvSpPr>
        <p:spPr/>
        <p:txBody>
          <a:bodyPr>
            <a:normAutofit fontScale="90000"/>
          </a:bodyPr>
          <a:lstStyle/>
          <a:p>
            <a:br>
              <a:rPr lang="en-US" dirty="0"/>
            </a:br>
            <a:br>
              <a:rPr lang="en-US" dirty="0"/>
            </a:br>
            <a:r>
              <a:rPr lang="en-US" dirty="0"/>
              <a:t>What is UI and UX ?</a:t>
            </a:r>
            <a:br>
              <a:rPr lang="en-US" dirty="0"/>
            </a:br>
            <a:endParaRPr lang="en-IN" dirty="0"/>
          </a:p>
        </p:txBody>
      </p:sp>
      <p:sp>
        <p:nvSpPr>
          <p:cNvPr id="3" name="Content Placeholder 2">
            <a:extLst>
              <a:ext uri="{FF2B5EF4-FFF2-40B4-BE49-F238E27FC236}">
                <a16:creationId xmlns:a16="http://schemas.microsoft.com/office/drawing/2014/main" id="{697281BE-22B5-4AF3-88B8-D7B0EEDD9A2B}"/>
              </a:ext>
            </a:extLst>
          </p:cNvPr>
          <p:cNvSpPr>
            <a:spLocks noGrp="1"/>
          </p:cNvSpPr>
          <p:nvPr>
            <p:ph idx="1"/>
          </p:nvPr>
        </p:nvSpPr>
        <p:spPr/>
        <p:txBody>
          <a:bodyPr/>
          <a:lstStyle/>
          <a:p>
            <a:r>
              <a:rPr lang="en-US" dirty="0"/>
              <a:t>UI design and UX design are two of the most often confused and conflated terms in web and app design. They’re usually placed together in a single term, UI/UX design, but they are two different terms and below we will see how. </a:t>
            </a:r>
          </a:p>
          <a:p>
            <a:r>
              <a:rPr lang="en-US" dirty="0"/>
              <a:t>The User Interface is the graphical layout of an application, any sort of visual element, interaction, or animation that must all be designed, is a part of user interface.</a:t>
            </a:r>
          </a:p>
        </p:txBody>
      </p:sp>
    </p:spTree>
    <p:extLst>
      <p:ext uri="{BB962C8B-B14F-4D97-AF65-F5344CB8AC3E}">
        <p14:creationId xmlns:p14="http://schemas.microsoft.com/office/powerpoint/2010/main" val="16748683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8F17A-93E1-4C6F-AEC3-A23D830F8EBF}"/>
              </a:ext>
            </a:extLst>
          </p:cNvPr>
          <p:cNvSpPr>
            <a:spLocks noGrp="1"/>
          </p:cNvSpPr>
          <p:nvPr>
            <p:ph type="title"/>
          </p:nvPr>
        </p:nvSpPr>
        <p:spPr/>
        <p:txBody>
          <a:bodyPr>
            <a:normAutofit fontScale="90000"/>
          </a:bodyPr>
          <a:lstStyle/>
          <a:p>
            <a:br>
              <a:rPr lang="en-US" dirty="0"/>
            </a:br>
            <a:br>
              <a:rPr lang="en-US" dirty="0"/>
            </a:br>
            <a:r>
              <a:rPr lang="en-US" dirty="0"/>
              <a:t>What is UI and UX ?</a:t>
            </a:r>
            <a:br>
              <a:rPr lang="en-US" dirty="0"/>
            </a:br>
            <a:endParaRPr lang="en-IN" dirty="0"/>
          </a:p>
        </p:txBody>
      </p:sp>
      <p:sp>
        <p:nvSpPr>
          <p:cNvPr id="3" name="Content Placeholder 2">
            <a:extLst>
              <a:ext uri="{FF2B5EF4-FFF2-40B4-BE49-F238E27FC236}">
                <a16:creationId xmlns:a16="http://schemas.microsoft.com/office/drawing/2014/main" id="{697281BE-22B5-4AF3-88B8-D7B0EEDD9A2B}"/>
              </a:ext>
            </a:extLst>
          </p:cNvPr>
          <p:cNvSpPr>
            <a:spLocks noGrp="1"/>
          </p:cNvSpPr>
          <p:nvPr>
            <p:ph idx="1"/>
          </p:nvPr>
        </p:nvSpPr>
        <p:spPr/>
        <p:txBody>
          <a:bodyPr/>
          <a:lstStyle/>
          <a:p>
            <a:r>
              <a:rPr lang="en-US" dirty="0"/>
              <a:t>UI design and UX design are two of the most often confused and conflated terms in web and app design. They’re usually placed together in a single term, UI/UX design, but they are two different terms and below we will see how. </a:t>
            </a:r>
          </a:p>
          <a:p>
            <a:r>
              <a:rPr lang="en-US" dirty="0"/>
              <a:t>The User Interface is the graphical layout of an application, any sort of visual element, interaction, or animation that must all be designed, is a part of user interface.</a:t>
            </a:r>
          </a:p>
          <a:p>
            <a:r>
              <a:rPr lang="en-US" dirty="0"/>
              <a:t>The User Experience is determined by how easy or difficult it is to interact with the user interface elements that the UI designers have created. </a:t>
            </a:r>
          </a:p>
        </p:txBody>
      </p:sp>
    </p:spTree>
    <p:extLst>
      <p:ext uri="{BB962C8B-B14F-4D97-AF65-F5344CB8AC3E}">
        <p14:creationId xmlns:p14="http://schemas.microsoft.com/office/powerpoint/2010/main" val="32907574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6B5D1-1BDB-4A04-ACA3-F478B7A4449C}"/>
              </a:ext>
            </a:extLst>
          </p:cNvPr>
          <p:cNvSpPr>
            <a:spLocks noGrp="1"/>
          </p:cNvSpPr>
          <p:nvPr>
            <p:ph type="title"/>
          </p:nvPr>
        </p:nvSpPr>
        <p:spPr/>
        <p:txBody>
          <a:bodyPr>
            <a:normAutofit fontScale="90000"/>
          </a:bodyPr>
          <a:lstStyle/>
          <a:p>
            <a:br>
              <a:rPr lang="en-IN" dirty="0"/>
            </a:br>
            <a:br>
              <a:rPr lang="en-IN" dirty="0"/>
            </a:br>
            <a:r>
              <a:rPr lang="en-IN" dirty="0"/>
              <a:t>What is High-Fidelity Prototyping?</a:t>
            </a:r>
            <a:br>
              <a:rPr lang="en-IN" dirty="0"/>
            </a:br>
            <a:endParaRPr lang="en-IN" dirty="0"/>
          </a:p>
        </p:txBody>
      </p:sp>
      <p:sp>
        <p:nvSpPr>
          <p:cNvPr id="3" name="Content Placeholder 2">
            <a:extLst>
              <a:ext uri="{FF2B5EF4-FFF2-40B4-BE49-F238E27FC236}">
                <a16:creationId xmlns:a16="http://schemas.microsoft.com/office/drawing/2014/main" id="{BFB19F18-9B4B-4FBD-9C52-C5A9F8DC90E4}"/>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91921332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6B5D1-1BDB-4A04-ACA3-F478B7A4449C}"/>
              </a:ext>
            </a:extLst>
          </p:cNvPr>
          <p:cNvSpPr>
            <a:spLocks noGrp="1"/>
          </p:cNvSpPr>
          <p:nvPr>
            <p:ph type="title"/>
          </p:nvPr>
        </p:nvSpPr>
        <p:spPr/>
        <p:txBody>
          <a:bodyPr>
            <a:normAutofit fontScale="90000"/>
          </a:bodyPr>
          <a:lstStyle/>
          <a:p>
            <a:br>
              <a:rPr lang="en-IN" dirty="0"/>
            </a:br>
            <a:br>
              <a:rPr lang="en-IN" dirty="0"/>
            </a:br>
            <a:r>
              <a:rPr lang="en-IN" dirty="0"/>
              <a:t>What is High-Fidelity Prototyping?</a:t>
            </a:r>
            <a:br>
              <a:rPr lang="en-IN" dirty="0"/>
            </a:br>
            <a:endParaRPr lang="en-IN" dirty="0"/>
          </a:p>
        </p:txBody>
      </p:sp>
      <p:sp>
        <p:nvSpPr>
          <p:cNvPr id="3" name="Content Placeholder 2">
            <a:extLst>
              <a:ext uri="{FF2B5EF4-FFF2-40B4-BE49-F238E27FC236}">
                <a16:creationId xmlns:a16="http://schemas.microsoft.com/office/drawing/2014/main" id="{BFB19F18-9B4B-4FBD-9C52-C5A9F8DC90E4}"/>
              </a:ext>
            </a:extLst>
          </p:cNvPr>
          <p:cNvSpPr>
            <a:spLocks noGrp="1"/>
          </p:cNvSpPr>
          <p:nvPr>
            <p:ph idx="1"/>
          </p:nvPr>
        </p:nvSpPr>
        <p:spPr/>
        <p:txBody>
          <a:bodyPr/>
          <a:lstStyle/>
          <a:p>
            <a:r>
              <a:rPr lang="en-US" dirty="0"/>
              <a:t>Design fidelity refers to the level of detail and functionality included in a prototype. </a:t>
            </a:r>
            <a:endParaRPr lang="en-IN" dirty="0"/>
          </a:p>
        </p:txBody>
      </p:sp>
    </p:spTree>
    <p:extLst>
      <p:ext uri="{BB962C8B-B14F-4D97-AF65-F5344CB8AC3E}">
        <p14:creationId xmlns:p14="http://schemas.microsoft.com/office/powerpoint/2010/main" val="1608957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6B5D1-1BDB-4A04-ACA3-F478B7A4449C}"/>
              </a:ext>
            </a:extLst>
          </p:cNvPr>
          <p:cNvSpPr>
            <a:spLocks noGrp="1"/>
          </p:cNvSpPr>
          <p:nvPr>
            <p:ph type="title"/>
          </p:nvPr>
        </p:nvSpPr>
        <p:spPr/>
        <p:txBody>
          <a:bodyPr>
            <a:normAutofit fontScale="90000"/>
          </a:bodyPr>
          <a:lstStyle/>
          <a:p>
            <a:br>
              <a:rPr lang="en-IN" dirty="0"/>
            </a:br>
            <a:br>
              <a:rPr lang="en-IN" dirty="0"/>
            </a:br>
            <a:r>
              <a:rPr lang="en-IN" dirty="0"/>
              <a:t>What is High-Fidelity Prototyping?</a:t>
            </a:r>
            <a:br>
              <a:rPr lang="en-IN" dirty="0"/>
            </a:br>
            <a:endParaRPr lang="en-IN" dirty="0"/>
          </a:p>
        </p:txBody>
      </p:sp>
      <p:sp>
        <p:nvSpPr>
          <p:cNvPr id="3" name="Content Placeholder 2">
            <a:extLst>
              <a:ext uri="{FF2B5EF4-FFF2-40B4-BE49-F238E27FC236}">
                <a16:creationId xmlns:a16="http://schemas.microsoft.com/office/drawing/2014/main" id="{BFB19F18-9B4B-4FBD-9C52-C5A9F8DC90E4}"/>
              </a:ext>
            </a:extLst>
          </p:cNvPr>
          <p:cNvSpPr>
            <a:spLocks noGrp="1"/>
          </p:cNvSpPr>
          <p:nvPr>
            <p:ph idx="1"/>
          </p:nvPr>
        </p:nvSpPr>
        <p:spPr/>
        <p:txBody>
          <a:bodyPr/>
          <a:lstStyle/>
          <a:p>
            <a:r>
              <a:rPr lang="en-US" dirty="0"/>
              <a:t>Design fidelity refers to the level of detail and functionality included in a prototype. </a:t>
            </a:r>
          </a:p>
          <a:p>
            <a:endParaRPr lang="en-US" dirty="0"/>
          </a:p>
          <a:p>
            <a:r>
              <a:rPr lang="en-US" dirty="0"/>
              <a:t>A High-fidelity Prototype is a computer-based interactive representation of the product in its closest resemblance to the final design in terms of details and functionality. They cover not only the user interface (UI) of the product in terms of visuals and aesthetics, but also the user experience (UX) aspects in terms of interactions, user flow and behavior.</a:t>
            </a:r>
          </a:p>
          <a:p>
            <a:endParaRPr lang="en-IN" dirty="0"/>
          </a:p>
        </p:txBody>
      </p:sp>
    </p:spTree>
    <p:extLst>
      <p:ext uri="{BB962C8B-B14F-4D97-AF65-F5344CB8AC3E}">
        <p14:creationId xmlns:p14="http://schemas.microsoft.com/office/powerpoint/2010/main" val="3674157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C20DB-1B9D-4F35-94D2-E747ECEE315E}"/>
              </a:ext>
            </a:extLst>
          </p:cNvPr>
          <p:cNvSpPr>
            <a:spLocks noGrp="1"/>
          </p:cNvSpPr>
          <p:nvPr>
            <p:ph type="title"/>
          </p:nvPr>
        </p:nvSpPr>
        <p:spPr/>
        <p:txBody>
          <a:bodyPr>
            <a:normAutofit fontScale="90000"/>
          </a:bodyPr>
          <a:lstStyle/>
          <a:p>
            <a:br>
              <a:rPr lang="en-IN" dirty="0"/>
            </a:br>
            <a:br>
              <a:rPr lang="en-IN" dirty="0"/>
            </a:br>
            <a:r>
              <a:rPr lang="en-IN" dirty="0"/>
              <a:t>What is High-Fidelity Prototyping?</a:t>
            </a:r>
            <a:br>
              <a:rPr lang="en-IN" dirty="0"/>
            </a:br>
            <a:endParaRPr lang="en-IN" dirty="0"/>
          </a:p>
        </p:txBody>
      </p:sp>
      <p:sp>
        <p:nvSpPr>
          <p:cNvPr id="3" name="Content Placeholder 2">
            <a:extLst>
              <a:ext uri="{FF2B5EF4-FFF2-40B4-BE49-F238E27FC236}">
                <a16:creationId xmlns:a16="http://schemas.microsoft.com/office/drawing/2014/main" id="{E24CF7B7-0245-431A-8255-ACF5AABE08E5}"/>
              </a:ext>
            </a:extLst>
          </p:cNvPr>
          <p:cNvSpPr>
            <a:spLocks noGrp="1"/>
          </p:cNvSpPr>
          <p:nvPr>
            <p:ph idx="1"/>
          </p:nvPr>
        </p:nvSpPr>
        <p:spPr/>
        <p:txBody>
          <a:bodyPr>
            <a:normAutofit lnSpcReduction="10000"/>
          </a:bodyPr>
          <a:lstStyle/>
          <a:p>
            <a:pPr marL="0" indent="0">
              <a:buNone/>
            </a:pPr>
            <a:r>
              <a:rPr lang="en-US" dirty="0"/>
              <a:t>Benefits of high-fidelity prototyping-</a:t>
            </a:r>
          </a:p>
          <a:p>
            <a:r>
              <a:rPr lang="en-US" dirty="0"/>
              <a:t>They can be made to look almost identical to the true graphical representation of the products as they can to allow thorough testing on all the detailed aspects.</a:t>
            </a:r>
          </a:p>
          <a:p>
            <a:r>
              <a:rPr lang="en-US" dirty="0"/>
              <a:t>They provide a good base in terms of project management for making estimates on how much time is needed for implementation and quality assurance checking.</a:t>
            </a:r>
          </a:p>
          <a:p>
            <a:r>
              <a:rPr lang="en-US" dirty="0"/>
              <a:t>They help improve the collaboration of designers with developers as they will have a clearer idea on how the application should behave.</a:t>
            </a:r>
          </a:p>
          <a:p>
            <a:r>
              <a:rPr lang="en-US" dirty="0"/>
              <a:t>By allowing you to test your product, the prototypes can save the company the cost in terms of time and money on building something that would have had little success in the market.</a:t>
            </a:r>
          </a:p>
          <a:p>
            <a:endParaRPr lang="en-IN" dirty="0"/>
          </a:p>
        </p:txBody>
      </p:sp>
    </p:spTree>
    <p:extLst>
      <p:ext uri="{BB962C8B-B14F-4D97-AF65-F5344CB8AC3E}">
        <p14:creationId xmlns:p14="http://schemas.microsoft.com/office/powerpoint/2010/main" val="201083068"/>
      </p:ext>
    </p:extLst>
  </p:cSld>
  <p:clrMapOvr>
    <a:masterClrMapping/>
  </p:clrMapOvr>
  <p:transition spd="slow">
    <p:wipe/>
  </p:transition>
</p:sld>
</file>

<file path=ppt/theme/theme1.xml><?xml version="1.0" encoding="utf-8"?>
<a:theme xmlns:a="http://schemas.openxmlformats.org/drawingml/2006/main" name="Face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196</TotalTime>
  <Words>1941</Words>
  <Application>Microsoft Office PowerPoint</Application>
  <PresentationFormat>Widescreen</PresentationFormat>
  <Paragraphs>104</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Trebuchet MS</vt:lpstr>
      <vt:lpstr>Wingdings 3</vt:lpstr>
      <vt:lpstr>Facet</vt:lpstr>
      <vt:lpstr>High-Fidelity Prototyping and Further Journey of a Developer</vt:lpstr>
      <vt:lpstr>  What is UI and UX ? </vt:lpstr>
      <vt:lpstr>  What is UI and UX ? </vt:lpstr>
      <vt:lpstr>  What is UI and UX ? </vt:lpstr>
      <vt:lpstr>  What is UI and UX ? </vt:lpstr>
      <vt:lpstr>  What is High-Fidelity Prototyping? </vt:lpstr>
      <vt:lpstr>  What is High-Fidelity Prototyping? </vt:lpstr>
      <vt:lpstr>  What is High-Fidelity Prototyping? </vt:lpstr>
      <vt:lpstr>  What is High-Fidelity Prototyping? </vt:lpstr>
      <vt:lpstr>  What is High-Fidelity Prototyping? </vt:lpstr>
      <vt:lpstr>  What is a Design Handoff? </vt:lpstr>
      <vt:lpstr>  What is a Design Handoff? </vt:lpstr>
      <vt:lpstr>  What is a Design Handoff? </vt:lpstr>
      <vt:lpstr>  What is a Design Handoff? </vt:lpstr>
      <vt:lpstr>  What is a Design Handoff? </vt:lpstr>
      <vt:lpstr>  What is a Design Handoff? </vt:lpstr>
      <vt:lpstr>  What are the UI/UX prototyping tools used today?</vt:lpstr>
      <vt:lpstr>  What are the UI/UX prototyping tools used today?</vt:lpstr>
      <vt:lpstr>  What are the UI/UX prototyping tools used today?</vt:lpstr>
      <vt:lpstr>  What are the UI/UX prototyping tools used today?</vt:lpstr>
      <vt:lpstr>  What are the UI/UX prototyping tools used today?</vt:lpstr>
      <vt:lpstr>  What are the UI/UX prototyping tools used today?</vt:lpstr>
      <vt:lpstr>  What are the UI/UX prototyping tools used today?</vt:lpstr>
      <vt:lpstr>  What are the UI/UX prototyping tools used today?</vt:lpstr>
      <vt:lpstr>  Development </vt:lpstr>
      <vt:lpstr>  Development </vt:lpstr>
      <vt:lpstr>  Development </vt:lpstr>
      <vt:lpstr>  Development </vt:lpstr>
      <vt:lpstr>  Conclusion</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High-Fidelity Prototyping and Further Journey of a Developer</dc:title>
  <dc:creator>Aditya Verma</dc:creator>
  <cp:lastModifiedBy>Aditya Verma</cp:lastModifiedBy>
  <cp:revision>11</cp:revision>
  <dcterms:created xsi:type="dcterms:W3CDTF">2020-05-28T21:34:15Z</dcterms:created>
  <dcterms:modified xsi:type="dcterms:W3CDTF">2020-08-10T10:26:51Z</dcterms:modified>
</cp:coreProperties>
</file>