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096" cy="1130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099" cy="1130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5482" y="1106036"/>
            <a:ext cx="15533134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8186" y="2759001"/>
            <a:ext cx="17867727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73583"/>
            <a:ext cx="2803994" cy="2234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4470" y="3066705"/>
            <a:ext cx="4397771" cy="29135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5620385" marR="5080" indent="-5608320">
              <a:lnSpc>
                <a:spcPct val="101899"/>
              </a:lnSpc>
              <a:spcBef>
                <a:spcPts val="20"/>
              </a:spcBef>
            </a:pPr>
            <a:r>
              <a:rPr spc="-75" dirty="0"/>
              <a:t>KAVIKULGURU </a:t>
            </a:r>
            <a:r>
              <a:rPr spc="-50" dirty="0"/>
              <a:t>INSTITUTE </a:t>
            </a:r>
            <a:r>
              <a:rPr spc="-95" dirty="0"/>
              <a:t>OF TECHNOLOGY </a:t>
            </a:r>
            <a:r>
              <a:rPr spc="110" dirty="0"/>
              <a:t>AND</a:t>
            </a:r>
            <a:r>
              <a:rPr spc="-235" dirty="0"/>
              <a:t> </a:t>
            </a:r>
            <a:r>
              <a:rPr spc="-229" dirty="0"/>
              <a:t>SCIENCE  </a:t>
            </a:r>
            <a:r>
              <a:rPr spc="-135" dirty="0"/>
              <a:t>RAMTEK</a:t>
            </a:r>
            <a:r>
              <a:rPr spc="-114" dirty="0"/>
              <a:t> </a:t>
            </a:r>
            <a:r>
              <a:rPr spc="55" dirty="0"/>
              <a:t>440016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3956" y="6462146"/>
            <a:ext cx="6370320" cy="1046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07590" marR="5080" indent="-2295525">
              <a:lnSpc>
                <a:spcPct val="117500"/>
              </a:lnSpc>
              <a:spcBef>
                <a:spcPts val="90"/>
              </a:spcBef>
            </a:pPr>
            <a:r>
              <a:rPr sz="2850" spc="-215" dirty="0">
                <a:solidFill>
                  <a:srgbClr val="FFFFFF"/>
                </a:solidFill>
                <a:latin typeface="Arial Black"/>
                <a:cs typeface="Arial Black"/>
              </a:rPr>
              <a:t>Department </a:t>
            </a:r>
            <a:r>
              <a:rPr sz="2850" spc="-15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2850" spc="-215" dirty="0">
                <a:solidFill>
                  <a:srgbClr val="FFFFFF"/>
                </a:solidFill>
                <a:latin typeface="Arial Black"/>
                <a:cs typeface="Arial Black"/>
              </a:rPr>
              <a:t>Computer</a:t>
            </a:r>
            <a:r>
              <a:rPr sz="28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285" dirty="0">
                <a:solidFill>
                  <a:srgbClr val="FFFFFF"/>
                </a:solidFill>
                <a:latin typeface="Arial Black"/>
                <a:cs typeface="Arial Black"/>
              </a:rPr>
              <a:t>Technology  </a:t>
            </a:r>
            <a:r>
              <a:rPr sz="2850" spc="-240" dirty="0">
                <a:solidFill>
                  <a:srgbClr val="FFFFFF"/>
                </a:solidFill>
                <a:latin typeface="Arial Black"/>
                <a:cs typeface="Arial Black"/>
              </a:rPr>
              <a:t>2022-2023</a:t>
            </a:r>
            <a:endParaRPr sz="28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835" y="7960919"/>
            <a:ext cx="13006705" cy="24288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4600" spc="-425" dirty="0">
                <a:solidFill>
                  <a:srgbClr val="FFFFFF"/>
                </a:solidFill>
                <a:latin typeface="Arial Black"/>
                <a:cs typeface="Arial Black"/>
              </a:rPr>
              <a:t>Design </a:t>
            </a:r>
            <a:r>
              <a:rPr sz="4600" spc="-39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4600" spc="-385" dirty="0">
                <a:solidFill>
                  <a:srgbClr val="FFFFFF"/>
                </a:solidFill>
                <a:latin typeface="Arial Black"/>
                <a:cs typeface="Arial Black"/>
              </a:rPr>
              <a:t>Implementation </a:t>
            </a:r>
            <a:r>
              <a:rPr sz="4600" spc="-24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46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600" spc="-395" dirty="0">
                <a:solidFill>
                  <a:srgbClr val="FFFFFF"/>
                </a:solidFill>
                <a:latin typeface="Arial Black"/>
                <a:cs typeface="Arial Black"/>
              </a:rPr>
              <a:t>Web-Application</a:t>
            </a:r>
            <a:endParaRPr sz="4600" dirty="0">
              <a:latin typeface="Arial Black"/>
              <a:cs typeface="Arial Black"/>
            </a:endParaRPr>
          </a:p>
          <a:p>
            <a:pPr marR="292100" algn="ctr">
              <a:lnSpc>
                <a:spcPct val="100000"/>
              </a:lnSpc>
              <a:spcBef>
                <a:spcPts val="790"/>
              </a:spcBef>
            </a:pPr>
            <a:r>
              <a:rPr sz="4600" spc="-250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endParaRPr sz="4600" dirty="0">
              <a:latin typeface="Arial Black"/>
              <a:cs typeface="Arial Black"/>
            </a:endParaRPr>
          </a:p>
          <a:p>
            <a:pPr marR="142240" algn="ctr">
              <a:lnSpc>
                <a:spcPct val="100000"/>
              </a:lnSpc>
              <a:spcBef>
                <a:spcPts val="785"/>
              </a:spcBef>
            </a:pPr>
            <a:r>
              <a:rPr lang="en-IN" sz="4600" spc="-615">
                <a:solidFill>
                  <a:srgbClr val="FFFFFF"/>
                </a:solidFill>
                <a:latin typeface="Arial Black"/>
                <a:cs typeface="Arial Black"/>
              </a:rPr>
              <a:t>Learning </a:t>
            </a:r>
            <a:r>
              <a:rPr sz="4600" spc="-615">
                <a:solidFill>
                  <a:srgbClr val="FFFFFF"/>
                </a:solidFill>
                <a:latin typeface="Arial Black"/>
                <a:cs typeface="Arial Black"/>
              </a:rPr>
              <a:t>Stock </a:t>
            </a:r>
            <a:r>
              <a:rPr sz="4600" spc="-415" dirty="0">
                <a:solidFill>
                  <a:srgbClr val="FFFFFF"/>
                </a:solidFill>
                <a:latin typeface="Arial Black"/>
                <a:cs typeface="Arial Black"/>
              </a:rPr>
              <a:t>Market</a:t>
            </a:r>
            <a:r>
              <a:rPr sz="46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600" spc="-555" dirty="0">
                <a:solidFill>
                  <a:srgbClr val="FFFFFF"/>
                </a:solidFill>
                <a:latin typeface="Arial Black"/>
                <a:cs typeface="Arial Black"/>
              </a:rPr>
              <a:t>Exchange</a:t>
            </a:r>
            <a:endParaRPr sz="46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9018" y="1877311"/>
            <a:ext cx="6808705" cy="3777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83487" y="1831810"/>
            <a:ext cx="7224910" cy="3785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9715" y="5871352"/>
            <a:ext cx="8230115" cy="4303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4278" y="343897"/>
            <a:ext cx="7198359" cy="842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50" dirty="0">
                <a:latin typeface="Carlito"/>
                <a:cs typeface="Carlito"/>
              </a:rPr>
              <a:t>RESULT AND</a:t>
            </a:r>
            <a:r>
              <a:rPr sz="5350" spc="-40" dirty="0">
                <a:latin typeface="Carlito"/>
                <a:cs typeface="Carlito"/>
              </a:rPr>
              <a:t> </a:t>
            </a:r>
            <a:r>
              <a:rPr sz="5350" spc="-5" dirty="0">
                <a:latin typeface="Carlito"/>
                <a:cs typeface="Carlito"/>
              </a:rPr>
              <a:t>DISCUSSION</a:t>
            </a:r>
            <a:endParaRPr sz="5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8278" y="1013500"/>
            <a:ext cx="3797935" cy="842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50" spc="-5" dirty="0">
                <a:latin typeface="Carlito"/>
                <a:cs typeface="Carlito"/>
              </a:rPr>
              <a:t>CONCLUSIO</a:t>
            </a:r>
            <a:r>
              <a:rPr sz="5350" spc="5" dirty="0">
                <a:latin typeface="Carlito"/>
                <a:cs typeface="Carlito"/>
              </a:rPr>
              <a:t>N</a:t>
            </a:r>
            <a:endParaRPr sz="53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4192" y="5689355"/>
            <a:ext cx="109944" cy="109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4192" y="6883036"/>
            <a:ext cx="109944" cy="109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4192" y="7479876"/>
            <a:ext cx="109944" cy="109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4192" y="8076717"/>
            <a:ext cx="109944" cy="109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4192" y="9270398"/>
            <a:ext cx="109944" cy="109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8155" y="2017080"/>
            <a:ext cx="17870170" cy="810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17000"/>
              </a:lnSpc>
              <a:spcBef>
                <a:spcPts val="95"/>
              </a:spcBef>
            </a:pP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Stock Market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700" spc="-3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700" spc="-45" dirty="0">
                <a:solidFill>
                  <a:srgbClr val="FFFFFF"/>
                </a:solidFill>
                <a:latin typeface="Carlito"/>
                <a:cs typeface="Carlito"/>
              </a:rPr>
              <a:t>mitigation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700" spc="-35" dirty="0">
                <a:solidFill>
                  <a:srgbClr val="FFFFFF"/>
                </a:solidFill>
                <a:latin typeface="Carlito"/>
                <a:cs typeface="Carlito"/>
              </a:rPr>
              <a:t>risk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through </a:t>
            </a:r>
            <a:r>
              <a:rPr sz="3700" spc="-3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spreading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700" spc="-45" dirty="0">
                <a:solidFill>
                  <a:srgbClr val="FFFFFF"/>
                </a:solidFill>
                <a:latin typeface="Carlito"/>
                <a:cs typeface="Carlito"/>
              </a:rPr>
              <a:t>investments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across multiple  </a:t>
            </a:r>
            <a:r>
              <a:rPr sz="3700" spc="-45" dirty="0">
                <a:solidFill>
                  <a:srgbClr val="FFFFFF"/>
                </a:solidFill>
                <a:latin typeface="Carlito"/>
                <a:cs typeface="Carlito"/>
              </a:rPr>
              <a:t>entities,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achieved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3700" spc="-3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pooling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3700" spc="-45" dirty="0">
                <a:solidFill>
                  <a:srgbClr val="FFFFFF"/>
                </a:solidFill>
                <a:latin typeface="Carlito"/>
                <a:cs typeface="Carlito"/>
              </a:rPr>
              <a:t>investments </a:t>
            </a:r>
            <a:r>
              <a:rPr sz="3700" spc="-35" dirty="0">
                <a:solidFill>
                  <a:srgbClr val="FFFFFF"/>
                </a:solidFill>
                <a:latin typeface="Carlito"/>
                <a:cs typeface="Carlito"/>
              </a:rPr>
              <a:t>into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large bucket.  Stock Market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700" spc="-3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700" spc="-35" dirty="0">
                <a:solidFill>
                  <a:srgbClr val="FFFFFF"/>
                </a:solidFill>
                <a:latin typeface="Carlito"/>
                <a:cs typeface="Carlito"/>
              </a:rPr>
              <a:t>most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suitable </a:t>
            </a:r>
            <a:r>
              <a:rPr sz="3700" spc="-45" dirty="0">
                <a:solidFill>
                  <a:srgbClr val="FFFFFF"/>
                </a:solidFill>
                <a:latin typeface="Carlito"/>
                <a:cs typeface="Carlito"/>
              </a:rPr>
              <a:t>investment </a:t>
            </a:r>
            <a:r>
              <a:rPr sz="3700" spc="-30" dirty="0">
                <a:solidFill>
                  <a:srgbClr val="FFFFFF"/>
                </a:solidFill>
                <a:latin typeface="Carlito"/>
                <a:cs typeface="Carlito"/>
              </a:rPr>
              <a:t>for the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common </a:t>
            </a:r>
            <a:r>
              <a:rPr sz="3700" spc="-30" dirty="0">
                <a:solidFill>
                  <a:srgbClr val="FFFFFF"/>
                </a:solidFill>
                <a:latin typeface="Carlito"/>
                <a:cs typeface="Carlito"/>
              </a:rPr>
              <a:t>man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as it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offers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3700" spc="-45" dirty="0">
                <a:solidFill>
                  <a:srgbClr val="FFFFFF"/>
                </a:solidFill>
                <a:latin typeface="Carlito"/>
                <a:cs typeface="Carlito"/>
              </a:rPr>
              <a:t>opportunity 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invest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700" spc="-45" dirty="0">
                <a:solidFill>
                  <a:srgbClr val="FFFFFF"/>
                </a:solidFill>
                <a:latin typeface="Carlito"/>
                <a:cs typeface="Carlito"/>
              </a:rPr>
              <a:t>diversified,professionally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managed </a:t>
            </a:r>
            <a:r>
              <a:rPr sz="3700" spc="-45" dirty="0">
                <a:solidFill>
                  <a:srgbClr val="FFFFFF"/>
                </a:solidFill>
                <a:latin typeface="Carlito"/>
                <a:cs typeface="Carlito"/>
              </a:rPr>
              <a:t>portfolio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3700" spc="-45" dirty="0">
                <a:solidFill>
                  <a:srgbClr val="FFFFFF"/>
                </a:solidFill>
                <a:latin typeface="Carlito"/>
                <a:cs typeface="Carlito"/>
              </a:rPr>
              <a:t>arelativily </a:t>
            </a:r>
            <a:r>
              <a:rPr sz="3700" spc="-30" dirty="0">
                <a:solidFill>
                  <a:srgbClr val="FFFFFF"/>
                </a:solidFill>
                <a:latin typeface="Carlito"/>
                <a:cs typeface="Carlito"/>
              </a:rPr>
              <a:t>low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cost. </a:t>
            </a:r>
            <a:r>
              <a:rPr sz="3700" spc="-3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review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3700" spc="-45" dirty="0">
                <a:solidFill>
                  <a:srgbClr val="FFFFFF"/>
                </a:solidFill>
                <a:latin typeface="Carlito"/>
                <a:cs typeface="Carlito"/>
              </a:rPr>
              <a:t>literature </a:t>
            </a:r>
            <a:r>
              <a:rPr sz="3700" spc="-30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brought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light</a:t>
            </a:r>
            <a:r>
              <a:rPr sz="3700" spc="-3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40" dirty="0">
                <a:solidFill>
                  <a:srgbClr val="FFFFFF"/>
                </a:solidFill>
                <a:latin typeface="Carlito"/>
                <a:cs typeface="Carlito"/>
              </a:rPr>
              <a:t>that:</a:t>
            </a:r>
            <a:endParaRPr sz="3700">
              <a:latin typeface="Carlito"/>
              <a:cs typeface="Carlito"/>
            </a:endParaRPr>
          </a:p>
          <a:p>
            <a:pPr marL="742315" marR="6985">
              <a:lnSpc>
                <a:spcPct val="116900"/>
              </a:lnSpc>
              <a:spcBef>
                <a:spcPts val="55"/>
              </a:spcBef>
              <a:tabLst>
                <a:tab pos="2724785" algn="l"/>
                <a:tab pos="3239770" algn="l"/>
                <a:tab pos="5080000" algn="l"/>
                <a:tab pos="6853555" algn="l"/>
                <a:tab pos="7335520" algn="l"/>
                <a:tab pos="8414385" algn="l"/>
                <a:tab pos="9361170" algn="l"/>
                <a:tab pos="10178415" algn="l"/>
                <a:tab pos="11234420" algn="l"/>
                <a:tab pos="13011785" algn="l"/>
                <a:tab pos="13518515" algn="l"/>
                <a:tab pos="14253844" algn="l"/>
                <a:tab pos="15330169" algn="l"/>
                <a:tab pos="16275685" algn="l"/>
              </a:tabLst>
            </a:pPr>
            <a:r>
              <a:rPr sz="3350" spc="-35" dirty="0">
                <a:solidFill>
                  <a:srgbClr val="FFFFFF"/>
                </a:solidFill>
                <a:latin typeface="Carlito"/>
                <a:cs typeface="Carlito"/>
              </a:rPr>
              <a:t>Enlistmen</a:t>
            </a:r>
            <a:r>
              <a:rPr sz="3350" spc="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3350" spc="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35" dirty="0">
                <a:solidFill>
                  <a:srgbClr val="FFFFFF"/>
                </a:solidFill>
                <a:latin typeface="Carlito"/>
                <a:cs typeface="Carlito"/>
              </a:rPr>
              <a:t>corporat</a:t>
            </a:r>
            <a:r>
              <a:rPr sz="3350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35" dirty="0">
                <a:solidFill>
                  <a:srgbClr val="FFFFFF"/>
                </a:solidFill>
                <a:latin typeface="Carlito"/>
                <a:cs typeface="Carlito"/>
              </a:rPr>
              <a:t>securitie</a:t>
            </a:r>
            <a:r>
              <a:rPr sz="3350" spc="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4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3350" spc="1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mor</a:t>
            </a:r>
            <a:r>
              <a:rPr sz="3350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35" dirty="0">
                <a:solidFill>
                  <a:srgbClr val="FFFFFF"/>
                </a:solidFill>
                <a:latin typeface="Carlito"/>
                <a:cs typeface="Carlito"/>
              </a:rPr>
              <a:t>tha</a:t>
            </a:r>
            <a:r>
              <a:rPr sz="3350" spc="1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3350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35" dirty="0">
                <a:solidFill>
                  <a:srgbClr val="FFFFFF"/>
                </a:solidFill>
                <a:latin typeface="Carlito"/>
                <a:cs typeface="Carlito"/>
              </a:rPr>
              <a:t>stoc</a:t>
            </a:r>
            <a:r>
              <a:rPr sz="3350" spc="1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35" dirty="0">
                <a:solidFill>
                  <a:srgbClr val="FFFFFF"/>
                </a:solidFill>
                <a:latin typeface="Carlito"/>
                <a:cs typeface="Carlito"/>
              </a:rPr>
              <a:t>exchang</a:t>
            </a:r>
            <a:r>
              <a:rPr sz="3350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3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3350" spc="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35" dirty="0">
                <a:solidFill>
                  <a:srgbClr val="FFFFFF"/>
                </a:solidFill>
                <a:latin typeface="Carlito"/>
                <a:cs typeface="Carlito"/>
              </a:rPr>
              <a:t>th</a:t>
            </a:r>
            <a:r>
              <a:rPr sz="3350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sam</a:t>
            </a:r>
            <a:r>
              <a:rPr sz="3350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35" dirty="0">
                <a:solidFill>
                  <a:srgbClr val="FFFFFF"/>
                </a:solidFill>
                <a:latin typeface="Carlito"/>
                <a:cs typeface="Carlito"/>
              </a:rPr>
              <a:t>tim</a:t>
            </a:r>
            <a:r>
              <a:rPr sz="3350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335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3350" spc="-35" dirty="0">
                <a:solidFill>
                  <a:srgbClr val="FFFFFF"/>
                </a:solidFill>
                <a:latin typeface="Carlito"/>
                <a:cs typeface="Carlito"/>
              </a:rPr>
              <a:t>improve</a:t>
            </a:r>
            <a:r>
              <a:rPr sz="3350" spc="5" dirty="0">
                <a:solidFill>
                  <a:srgbClr val="FFFFFF"/>
                </a:solidFill>
                <a:latin typeface="Carlito"/>
                <a:cs typeface="Carlito"/>
              </a:rPr>
              <a:t>s 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liquidity </a:t>
            </a:r>
            <a:r>
              <a:rPr sz="3350" spc="-1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securities </a:t>
            </a:r>
            <a:r>
              <a:rPr sz="3350" spc="-1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functioning </a:t>
            </a:r>
            <a:r>
              <a:rPr sz="3350" spc="-1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stock</a:t>
            </a:r>
            <a:r>
              <a:rPr sz="3350" spc="-4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exchange.</a:t>
            </a:r>
            <a:endParaRPr sz="3350">
              <a:latin typeface="Carlito"/>
              <a:cs typeface="Carlito"/>
            </a:endParaRPr>
          </a:p>
          <a:p>
            <a:pPr marL="833755">
              <a:lnSpc>
                <a:spcPct val="100000"/>
              </a:lnSpc>
              <a:spcBef>
                <a:spcPts val="680"/>
              </a:spcBef>
            </a:pP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There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1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existence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wild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speculation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1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Indian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stock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market.</a:t>
            </a:r>
            <a:endParaRPr sz="3350">
              <a:latin typeface="Carlito"/>
              <a:cs typeface="Carlito"/>
            </a:endParaRPr>
          </a:p>
          <a:p>
            <a:pPr marL="833755">
              <a:lnSpc>
                <a:spcPct val="100000"/>
              </a:lnSpc>
              <a:spcBef>
                <a:spcPts val="680"/>
              </a:spcBef>
              <a:tabLst>
                <a:tab pos="7367270" algn="l"/>
              </a:tabLst>
            </a:pP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Risk </a:t>
            </a:r>
            <a:r>
              <a:rPr sz="3350" spc="-1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350" spc="-20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measurable</a:t>
            </a:r>
            <a:r>
              <a:rPr sz="335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335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quantifiable	</a:t>
            </a:r>
            <a:r>
              <a:rPr sz="3350" spc="-20" dirty="0">
                <a:solidFill>
                  <a:srgbClr val="FFFFFF"/>
                </a:solidFill>
                <a:latin typeface="Carlito"/>
                <a:cs typeface="Carlito"/>
              </a:rPr>
              <a:t>But</a:t>
            </a:r>
            <a:r>
              <a:rPr sz="335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risk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15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calculated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basis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335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historic</a:t>
            </a:r>
            <a:r>
              <a:rPr sz="335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volatility</a:t>
            </a:r>
            <a:endParaRPr sz="3350">
              <a:latin typeface="Carlito"/>
              <a:cs typeface="Carlito"/>
            </a:endParaRPr>
          </a:p>
          <a:p>
            <a:pPr marL="742315" marR="5080">
              <a:lnSpc>
                <a:spcPct val="116900"/>
              </a:lnSpc>
              <a:tabLst>
                <a:tab pos="1564640" algn="l"/>
              </a:tabLst>
            </a:pP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Stock market movements </a:t>
            </a:r>
            <a:r>
              <a:rPr sz="3350" spc="-2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largely influenced </a:t>
            </a:r>
            <a:r>
              <a:rPr sz="3350" spc="-1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3350" spc="5" dirty="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broad </a:t>
            </a:r>
            <a:r>
              <a:rPr sz="3350" spc="-20" dirty="0">
                <a:solidFill>
                  <a:srgbClr val="FFFFFF"/>
                </a:solidFill>
                <a:latin typeface="Carlito"/>
                <a:cs typeface="Carlito"/>
              </a:rPr>
              <a:t>money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supply, inflamationn, </a:t>
            </a:r>
            <a:r>
              <a:rPr sz="3350" spc="-15" dirty="0">
                <a:solidFill>
                  <a:srgbClr val="FFFFFF"/>
                </a:solidFill>
                <a:latin typeface="Carlito"/>
                <a:cs typeface="Carlito"/>
              </a:rPr>
              <a:t>C/D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ratio  </a:t>
            </a:r>
            <a:r>
              <a:rPr sz="3350" spc="-15" dirty="0">
                <a:solidFill>
                  <a:srgbClr val="FFFFFF"/>
                </a:solidFill>
                <a:latin typeface="Carlito"/>
                <a:cs typeface="Carlito"/>
              </a:rPr>
              <a:t>and	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fiscal deficit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apart </a:t>
            </a:r>
            <a:r>
              <a:rPr sz="3350" spc="-2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political</a:t>
            </a:r>
            <a:r>
              <a:rPr sz="3350" spc="-3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35" dirty="0">
                <a:solidFill>
                  <a:srgbClr val="FFFFFF"/>
                </a:solidFill>
                <a:latin typeface="Carlito"/>
                <a:cs typeface="Carlito"/>
              </a:rPr>
              <a:t>stability.</a:t>
            </a:r>
            <a:endParaRPr sz="3350">
              <a:latin typeface="Carlito"/>
              <a:cs typeface="Carlito"/>
            </a:endParaRPr>
          </a:p>
          <a:p>
            <a:pPr marL="742315" marR="6985">
              <a:lnSpc>
                <a:spcPct val="116900"/>
              </a:lnSpc>
            </a:pPr>
            <a:r>
              <a:rPr sz="3350" spc="-15" dirty="0">
                <a:solidFill>
                  <a:srgbClr val="FFFFFF"/>
                </a:solidFill>
                <a:latin typeface="Carlito"/>
                <a:cs typeface="Carlito"/>
              </a:rPr>
              <a:t>Low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execution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costs </a:t>
            </a:r>
            <a:r>
              <a:rPr sz="3350" spc="-20" dirty="0">
                <a:solidFill>
                  <a:srgbClr val="FFFFFF"/>
                </a:solidFill>
                <a:latin typeface="Carlito"/>
                <a:cs typeface="Carlito"/>
              </a:rPr>
              <a:t>make the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derivaitives especially futures,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very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suitable </a:t>
            </a:r>
            <a:r>
              <a:rPr sz="3350" spc="-2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frequent </a:t>
            </a:r>
            <a:r>
              <a:rPr sz="3350" spc="-1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short  </a:t>
            </a:r>
            <a:r>
              <a:rPr sz="3350" spc="-20" dirty="0">
                <a:solidFill>
                  <a:srgbClr val="FFFFFF"/>
                </a:solidFill>
                <a:latin typeface="Carlito"/>
                <a:cs typeface="Carlito"/>
              </a:rPr>
              <a:t>term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trading </a:t>
            </a:r>
            <a:r>
              <a:rPr sz="335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350" spc="-25" dirty="0">
                <a:solidFill>
                  <a:srgbClr val="FFFFFF"/>
                </a:solidFill>
                <a:latin typeface="Carlito"/>
                <a:cs typeface="Carlito"/>
              </a:rPr>
              <a:t>manage </a:t>
            </a:r>
            <a:r>
              <a:rPr sz="3350" spc="-30" dirty="0">
                <a:solidFill>
                  <a:srgbClr val="FFFFFF"/>
                </a:solidFill>
                <a:latin typeface="Carlito"/>
                <a:cs typeface="Carlito"/>
              </a:rPr>
              <a:t>risk, </a:t>
            </a:r>
            <a:r>
              <a:rPr sz="3350" spc="-20" dirty="0">
                <a:solidFill>
                  <a:srgbClr val="FFFFFF"/>
                </a:solidFill>
                <a:latin typeface="Carlito"/>
                <a:cs typeface="Carlito"/>
              </a:rPr>
              <a:t>more</a:t>
            </a:r>
            <a:r>
              <a:rPr sz="3350" spc="-3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350" spc="-35" dirty="0">
                <a:solidFill>
                  <a:srgbClr val="FFFFFF"/>
                </a:solidFill>
                <a:latin typeface="Carlito"/>
                <a:cs typeface="Carlito"/>
              </a:rPr>
              <a:t>effectivily.</a:t>
            </a:r>
            <a:endParaRPr sz="3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230" y="579972"/>
            <a:ext cx="4268470" cy="842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50" dirty="0">
                <a:latin typeface="Carlito"/>
                <a:cs typeface="Carlito"/>
              </a:rPr>
              <a:t>FUTURE</a:t>
            </a:r>
            <a:r>
              <a:rPr sz="5350" spc="-85" dirty="0">
                <a:latin typeface="Carlito"/>
                <a:cs typeface="Carlito"/>
              </a:rPr>
              <a:t> </a:t>
            </a:r>
            <a:r>
              <a:rPr sz="5350" dirty="0">
                <a:latin typeface="Carlito"/>
                <a:cs typeface="Carlito"/>
              </a:rPr>
              <a:t>SCOPE</a:t>
            </a:r>
            <a:endParaRPr sz="53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169" y="4524955"/>
            <a:ext cx="117797" cy="117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3169" y="5874167"/>
            <a:ext cx="117797" cy="117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727" y="1789308"/>
            <a:ext cx="19276060" cy="7145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1940" algn="just">
              <a:lnSpc>
                <a:spcPct val="117000"/>
              </a:lnSpc>
              <a:spcBef>
                <a:spcPts val="95"/>
              </a:spcBef>
            </a:pP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future scope of stock market exchange is quite promising.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advancements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in  technology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the increasing adoption of digital platforms, the stock market exchange is expected  to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become more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efficient, transparent,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accessible.</a:t>
            </a:r>
            <a:endParaRPr sz="3700">
              <a:latin typeface="Carlito"/>
              <a:cs typeface="Carlito"/>
            </a:endParaRPr>
          </a:p>
          <a:p>
            <a:pPr marL="530860" marR="5080">
              <a:lnSpc>
                <a:spcPct val="117000"/>
              </a:lnSpc>
              <a:spcBef>
                <a:spcPts val="2830"/>
              </a:spcBef>
            </a:pP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Expansion of Global Markets: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stock market exchange is expected to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expand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globally, allowing  investors to trade in markets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beyond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their geographical</a:t>
            </a:r>
            <a:r>
              <a:rPr sz="37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boundaries.</a:t>
            </a:r>
            <a:endParaRPr sz="3700">
              <a:latin typeface="Carlito"/>
              <a:cs typeface="Carlito"/>
            </a:endParaRPr>
          </a:p>
          <a:p>
            <a:pPr marL="530860" marR="847090">
              <a:lnSpc>
                <a:spcPct val="117000"/>
              </a:lnSpc>
              <a:spcBef>
                <a:spcPts val="234"/>
              </a:spcBef>
            </a:pP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Integration of Blockchain Technology: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integration of blockchain technology can increase  the transparency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security of transactions in the stock market</a:t>
            </a:r>
            <a:r>
              <a:rPr sz="37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exchange.</a:t>
            </a:r>
            <a:endParaRPr sz="3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0">
              <a:latin typeface="Carlito"/>
              <a:cs typeface="Carlito"/>
            </a:endParaRPr>
          </a:p>
          <a:p>
            <a:pPr marL="109220" marR="1233170">
              <a:lnSpc>
                <a:spcPct val="115300"/>
              </a:lnSpc>
              <a:spcBef>
                <a:spcPts val="5"/>
              </a:spcBef>
            </a:pP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Overall, the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future </a:t>
            </a: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stock </a:t>
            </a: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market exchange looks promising as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continues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evolve  and adapt </a:t>
            </a:r>
            <a:r>
              <a:rPr sz="38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changing market conditions and technological</a:t>
            </a:r>
            <a:r>
              <a:rPr sz="3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rlito"/>
                <a:cs typeface="Carlito"/>
              </a:rPr>
              <a:t>advancements.</a:t>
            </a:r>
            <a:endParaRPr sz="3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293" y="1013498"/>
            <a:ext cx="3078480" cy="842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50" spc="-70" dirty="0">
                <a:latin typeface="Carlito"/>
                <a:cs typeface="Carlito"/>
              </a:rPr>
              <a:t>Reference</a:t>
            </a:r>
            <a:r>
              <a:rPr sz="5350" dirty="0">
                <a:latin typeface="Carlito"/>
                <a:cs typeface="Carlito"/>
              </a:rPr>
              <a:t>s</a:t>
            </a:r>
            <a:endParaRPr sz="53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5660" y="3068552"/>
            <a:ext cx="157063" cy="157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5660" y="4906192"/>
            <a:ext cx="157063" cy="157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5660" y="6743832"/>
            <a:ext cx="157063" cy="157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5660" y="9241139"/>
            <a:ext cx="157063" cy="157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65678" y="2759001"/>
            <a:ext cx="17120235" cy="7423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500"/>
              </a:lnSpc>
              <a:spcBef>
                <a:spcPts val="95"/>
              </a:spcBef>
            </a:pPr>
            <a:r>
              <a:rPr sz="3450" spc="-305" dirty="0">
                <a:solidFill>
                  <a:srgbClr val="FFFFFF"/>
                </a:solidFill>
                <a:latin typeface="Arial Black"/>
                <a:cs typeface="Arial Black"/>
              </a:rPr>
              <a:t>Ahmed, </a:t>
            </a:r>
            <a:r>
              <a:rPr sz="3450" spc="-300" dirty="0">
                <a:solidFill>
                  <a:srgbClr val="FFFFFF"/>
                </a:solidFill>
                <a:latin typeface="Arial Black"/>
                <a:cs typeface="Arial Black"/>
              </a:rPr>
              <a:t>Shahid. </a:t>
            </a:r>
            <a:r>
              <a:rPr sz="3450" spc="-370" dirty="0">
                <a:solidFill>
                  <a:srgbClr val="FFFFFF"/>
                </a:solidFill>
                <a:latin typeface="Arial Black"/>
                <a:cs typeface="Arial Black"/>
              </a:rPr>
              <a:t>"Aggregate </a:t>
            </a:r>
            <a:r>
              <a:rPr sz="3450" spc="-360" dirty="0">
                <a:solidFill>
                  <a:srgbClr val="FFFFFF"/>
                </a:solidFill>
                <a:latin typeface="Arial Black"/>
                <a:cs typeface="Arial Black"/>
              </a:rPr>
              <a:t>economic </a:t>
            </a:r>
            <a:r>
              <a:rPr sz="3450" spc="-325" dirty="0">
                <a:solidFill>
                  <a:srgbClr val="FFFFFF"/>
                </a:solidFill>
                <a:latin typeface="Arial Black"/>
                <a:cs typeface="Arial Black"/>
              </a:rPr>
              <a:t>variables </a:t>
            </a:r>
            <a:r>
              <a:rPr sz="3450" spc="-254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3450" spc="-434" dirty="0">
                <a:solidFill>
                  <a:srgbClr val="FFFFFF"/>
                </a:solidFill>
                <a:latin typeface="Arial Black"/>
                <a:cs typeface="Arial Black"/>
              </a:rPr>
              <a:t>stock </a:t>
            </a:r>
            <a:r>
              <a:rPr sz="3450" spc="-350" dirty="0">
                <a:solidFill>
                  <a:srgbClr val="FFFFFF"/>
                </a:solidFill>
                <a:latin typeface="Arial Black"/>
                <a:cs typeface="Arial Black"/>
              </a:rPr>
              <a:t>markets </a:t>
            </a:r>
            <a:r>
              <a:rPr sz="3450" spc="-235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3450" spc="-295" dirty="0">
                <a:solidFill>
                  <a:srgbClr val="FFFFFF"/>
                </a:solidFill>
                <a:latin typeface="Arial Black"/>
                <a:cs typeface="Arial Black"/>
              </a:rPr>
              <a:t>India."  </a:t>
            </a:r>
            <a:r>
              <a:rPr sz="3450" spc="-285" dirty="0">
                <a:solidFill>
                  <a:srgbClr val="FFFFFF"/>
                </a:solidFill>
                <a:latin typeface="Arial Black"/>
                <a:cs typeface="Arial Black"/>
              </a:rPr>
              <a:t>International </a:t>
            </a:r>
            <a:r>
              <a:rPr sz="3450" spc="-395" dirty="0">
                <a:solidFill>
                  <a:srgbClr val="FFFFFF"/>
                </a:solidFill>
                <a:latin typeface="Arial Black"/>
                <a:cs typeface="Arial Black"/>
              </a:rPr>
              <a:t>Research </a:t>
            </a:r>
            <a:r>
              <a:rPr sz="3450" spc="-400" dirty="0">
                <a:solidFill>
                  <a:srgbClr val="FFFFFF"/>
                </a:solidFill>
                <a:latin typeface="Arial Black"/>
                <a:cs typeface="Arial Black"/>
              </a:rPr>
              <a:t>Journal </a:t>
            </a:r>
            <a:r>
              <a:rPr sz="3450" spc="-200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3450" spc="-375" dirty="0">
                <a:solidFill>
                  <a:srgbClr val="FFFFFF"/>
                </a:solidFill>
                <a:latin typeface="Arial Black"/>
                <a:cs typeface="Arial Black"/>
              </a:rPr>
              <a:t>Finance </a:t>
            </a:r>
            <a:r>
              <a:rPr sz="3450" spc="-254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3450" spc="-395" dirty="0">
                <a:solidFill>
                  <a:srgbClr val="FFFFFF"/>
                </a:solidFill>
                <a:latin typeface="Arial Black"/>
                <a:cs typeface="Arial Black"/>
              </a:rPr>
              <a:t>Economics </a:t>
            </a:r>
            <a:r>
              <a:rPr sz="3450" spc="-330" dirty="0">
                <a:solidFill>
                  <a:srgbClr val="FFFFFF"/>
                </a:solidFill>
                <a:latin typeface="Arial Black"/>
                <a:cs typeface="Arial Black"/>
              </a:rPr>
              <a:t>14 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(2008):</a:t>
            </a:r>
            <a:r>
              <a:rPr sz="3450" spc="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90" dirty="0">
                <a:solidFill>
                  <a:srgbClr val="FFFFFF"/>
                </a:solidFill>
                <a:latin typeface="Arial Black"/>
                <a:cs typeface="Arial Black"/>
              </a:rPr>
              <a:t>141-164.</a:t>
            </a:r>
            <a:endParaRPr sz="34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Arial Black"/>
              <a:cs typeface="Arial Black"/>
            </a:endParaRPr>
          </a:p>
          <a:p>
            <a:pPr marL="12700" marR="6985" algn="just">
              <a:lnSpc>
                <a:spcPct val="116500"/>
              </a:lnSpc>
            </a:pPr>
            <a:r>
              <a:rPr sz="3450" spc="-250" dirty="0">
                <a:solidFill>
                  <a:srgbClr val="FFFFFF"/>
                </a:solidFill>
                <a:latin typeface="Arial Black"/>
                <a:cs typeface="Arial Black"/>
              </a:rPr>
              <a:t>Gunu, </a:t>
            </a:r>
            <a:r>
              <a:rPr sz="3450" spc="-300" dirty="0">
                <a:solidFill>
                  <a:srgbClr val="FFFFFF"/>
                </a:solidFill>
                <a:latin typeface="Arial Black"/>
                <a:cs typeface="Arial Black"/>
              </a:rPr>
              <a:t>U. </a:t>
            </a:r>
            <a:r>
              <a:rPr sz="3450" spc="-254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3450" spc="-300" dirty="0">
                <a:solidFill>
                  <a:srgbClr val="FFFFFF"/>
                </a:solidFill>
                <a:latin typeface="Arial Black"/>
                <a:cs typeface="Arial Black"/>
              </a:rPr>
              <a:t>Idris, </a:t>
            </a:r>
            <a:r>
              <a:rPr sz="3450" spc="-275" dirty="0">
                <a:solidFill>
                  <a:srgbClr val="FFFFFF"/>
                </a:solidFill>
                <a:latin typeface="Arial Black"/>
                <a:cs typeface="Arial Black"/>
              </a:rPr>
              <a:t>I.O., </a:t>
            </a:r>
            <a:r>
              <a:rPr sz="3450" spc="-315" dirty="0">
                <a:solidFill>
                  <a:srgbClr val="FFFFFF"/>
                </a:solidFill>
                <a:latin typeface="Arial Black"/>
                <a:cs typeface="Arial Black"/>
              </a:rPr>
              <a:t>2009. </a:t>
            </a:r>
            <a:r>
              <a:rPr sz="3450" spc="-295" dirty="0">
                <a:solidFill>
                  <a:srgbClr val="FFFFFF"/>
                </a:solidFill>
                <a:latin typeface="Arial Black"/>
                <a:cs typeface="Arial Black"/>
              </a:rPr>
              <a:t>Environmental </a:t>
            </a:r>
            <a:r>
              <a:rPr sz="3450" spc="-340" dirty="0">
                <a:solidFill>
                  <a:srgbClr val="FFFFFF"/>
                </a:solidFill>
                <a:latin typeface="Arial Black"/>
                <a:cs typeface="Arial Black"/>
              </a:rPr>
              <a:t>factors </a:t>
            </a:r>
            <a:r>
              <a:rPr sz="3450" spc="-300" dirty="0">
                <a:solidFill>
                  <a:srgbClr val="FFFFFF"/>
                </a:solidFill>
                <a:latin typeface="Arial Black"/>
                <a:cs typeface="Arial Black"/>
              </a:rPr>
              <a:t>influencing fluctuation </a:t>
            </a:r>
            <a:r>
              <a:rPr sz="3450" spc="-200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3450" spc="-310" dirty="0">
                <a:solidFill>
                  <a:srgbClr val="FFFFFF"/>
                </a:solidFill>
                <a:latin typeface="Arial Black"/>
                <a:cs typeface="Arial Black"/>
              </a:rPr>
              <a:t>share  </a:t>
            </a:r>
            <a:r>
              <a:rPr sz="3450" spc="-355" dirty="0">
                <a:solidFill>
                  <a:srgbClr val="FFFFFF"/>
                </a:solidFill>
                <a:latin typeface="Arial Black"/>
                <a:cs typeface="Arial Black"/>
              </a:rPr>
              <a:t>prices </a:t>
            </a:r>
            <a:r>
              <a:rPr sz="3450" spc="-204" dirty="0">
                <a:solidFill>
                  <a:srgbClr val="FFFFFF"/>
                </a:solidFill>
                <a:latin typeface="Arial Black"/>
                <a:cs typeface="Arial Black"/>
              </a:rPr>
              <a:t>on </a:t>
            </a:r>
            <a:r>
              <a:rPr sz="3450" spc="-310" dirty="0">
                <a:solidFill>
                  <a:srgbClr val="FFFFFF"/>
                </a:solidFill>
                <a:latin typeface="Arial Black"/>
                <a:cs typeface="Arial Black"/>
              </a:rPr>
              <a:t>Nigeria </a:t>
            </a:r>
            <a:r>
              <a:rPr sz="3450" spc="-434" dirty="0">
                <a:solidFill>
                  <a:srgbClr val="FFFFFF"/>
                </a:solidFill>
                <a:latin typeface="Arial Black"/>
                <a:cs typeface="Arial Black"/>
              </a:rPr>
              <a:t>stock </a:t>
            </a:r>
            <a:r>
              <a:rPr sz="3450" spc="-390" dirty="0">
                <a:solidFill>
                  <a:srgbClr val="FFFFFF"/>
                </a:solidFill>
                <a:latin typeface="Arial Black"/>
                <a:cs typeface="Arial Black"/>
              </a:rPr>
              <a:t>exchange </a:t>
            </a:r>
            <a:r>
              <a:rPr sz="3450" spc="-315" dirty="0">
                <a:solidFill>
                  <a:srgbClr val="FFFFFF"/>
                </a:solidFill>
                <a:latin typeface="Arial Black"/>
                <a:cs typeface="Arial Black"/>
              </a:rPr>
              <a:t>market. </a:t>
            </a:r>
            <a:r>
              <a:rPr sz="3450" spc="-340" dirty="0">
                <a:solidFill>
                  <a:srgbClr val="FFFFFF"/>
                </a:solidFill>
                <a:latin typeface="Arial Black"/>
                <a:cs typeface="Arial Black"/>
              </a:rPr>
              <a:t>African </a:t>
            </a:r>
            <a:r>
              <a:rPr sz="3450" spc="-395" dirty="0">
                <a:solidFill>
                  <a:srgbClr val="FFFFFF"/>
                </a:solidFill>
                <a:latin typeface="Arial Black"/>
                <a:cs typeface="Arial Black"/>
              </a:rPr>
              <a:t>Research </a:t>
            </a:r>
            <a:r>
              <a:rPr sz="3450" spc="-409" dirty="0">
                <a:solidFill>
                  <a:srgbClr val="FFFFFF"/>
                </a:solidFill>
                <a:latin typeface="Arial Black"/>
                <a:cs typeface="Arial Black"/>
              </a:rPr>
              <a:t>Review,</a:t>
            </a:r>
            <a:r>
              <a:rPr sz="3450" spc="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315" dirty="0">
                <a:solidFill>
                  <a:srgbClr val="FFFFFF"/>
                </a:solidFill>
                <a:latin typeface="Arial Black"/>
                <a:cs typeface="Arial Black"/>
              </a:rPr>
              <a:t>3(5).</a:t>
            </a:r>
            <a:endParaRPr sz="34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Arial Black"/>
              <a:cs typeface="Arial Black"/>
            </a:endParaRPr>
          </a:p>
          <a:p>
            <a:pPr marL="12700" marR="5080" algn="just">
              <a:lnSpc>
                <a:spcPct val="116500"/>
              </a:lnSpc>
            </a:pPr>
            <a:r>
              <a:rPr sz="3450" spc="-360" dirty="0">
                <a:solidFill>
                  <a:srgbClr val="FFFFFF"/>
                </a:solidFill>
                <a:latin typeface="Arial Black"/>
                <a:cs typeface="Arial Black"/>
              </a:rPr>
              <a:t>Faris 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Nasif, </a:t>
            </a:r>
            <a:r>
              <a:rPr sz="3450" spc="-295" dirty="0">
                <a:solidFill>
                  <a:srgbClr val="FFFFFF"/>
                </a:solidFill>
                <a:latin typeface="Arial Black"/>
                <a:cs typeface="Arial Black"/>
              </a:rPr>
              <a:t>AL-Shubir. </a:t>
            </a:r>
            <a:r>
              <a:rPr sz="3450" spc="-370" dirty="0">
                <a:solidFill>
                  <a:srgbClr val="FFFFFF"/>
                </a:solidFill>
                <a:latin typeface="Arial Black"/>
                <a:cs typeface="Arial Black"/>
              </a:rPr>
              <a:t>"Analysis </a:t>
            </a:r>
            <a:r>
              <a:rPr sz="3450" spc="-295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3450" spc="-290" dirty="0">
                <a:solidFill>
                  <a:srgbClr val="FFFFFF"/>
                </a:solidFill>
                <a:latin typeface="Arial Black"/>
                <a:cs typeface="Arial Black"/>
              </a:rPr>
              <a:t>Determinants </a:t>
            </a:r>
            <a:r>
              <a:rPr sz="3450" spc="-200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3450" spc="-310" dirty="0">
                <a:solidFill>
                  <a:srgbClr val="FFFFFF"/>
                </a:solidFill>
                <a:latin typeface="Arial Black"/>
                <a:cs typeface="Arial Black"/>
              </a:rPr>
              <a:t>Market </a:t>
            </a:r>
            <a:r>
              <a:rPr sz="3450" spc="-465" dirty="0">
                <a:solidFill>
                  <a:srgbClr val="FFFFFF"/>
                </a:solidFill>
                <a:latin typeface="Arial Black"/>
                <a:cs typeface="Arial Black"/>
              </a:rPr>
              <a:t>Stock </a:t>
            </a:r>
            <a:r>
              <a:rPr sz="3450" spc="-375" dirty="0">
                <a:solidFill>
                  <a:srgbClr val="FFFFFF"/>
                </a:solidFill>
                <a:latin typeface="Arial Black"/>
                <a:cs typeface="Arial Black"/>
              </a:rPr>
              <a:t>Price </a:t>
            </a:r>
            <a:r>
              <a:rPr sz="3450" spc="-300" dirty="0">
                <a:solidFill>
                  <a:srgbClr val="FFFFFF"/>
                </a:solidFill>
                <a:latin typeface="Arial Black"/>
                <a:cs typeface="Arial Black"/>
              </a:rPr>
              <a:t>Movements:  </a:t>
            </a:r>
            <a:r>
              <a:rPr sz="3450" spc="-345" dirty="0">
                <a:solidFill>
                  <a:srgbClr val="FFFFFF"/>
                </a:solidFill>
                <a:latin typeface="Arial Black"/>
                <a:cs typeface="Arial Black"/>
              </a:rPr>
              <a:t>An </a:t>
            </a:r>
            <a:r>
              <a:rPr sz="3450" spc="-340" dirty="0">
                <a:solidFill>
                  <a:srgbClr val="FFFFFF"/>
                </a:solidFill>
                <a:latin typeface="Arial Black"/>
                <a:cs typeface="Arial Black"/>
              </a:rPr>
              <a:t>Empirical Study </a:t>
            </a:r>
            <a:r>
              <a:rPr sz="3450" spc="-200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3450" spc="-380" dirty="0">
                <a:solidFill>
                  <a:srgbClr val="FFFFFF"/>
                </a:solidFill>
                <a:latin typeface="Arial Black"/>
                <a:cs typeface="Arial Black"/>
              </a:rPr>
              <a:t>Jordanian </a:t>
            </a:r>
            <a:r>
              <a:rPr sz="3450" spc="-340" dirty="0">
                <a:solidFill>
                  <a:srgbClr val="FFFFFF"/>
                </a:solidFill>
                <a:latin typeface="Arial Black"/>
                <a:cs typeface="Arial Black"/>
              </a:rPr>
              <a:t>Commercial </a:t>
            </a:r>
            <a:r>
              <a:rPr sz="3450" spc="-400" dirty="0">
                <a:solidFill>
                  <a:srgbClr val="FFFFFF"/>
                </a:solidFill>
                <a:latin typeface="Arial Black"/>
                <a:cs typeface="Arial Black"/>
              </a:rPr>
              <a:t>Banks </a:t>
            </a:r>
            <a:r>
              <a:rPr sz="3450" spc="-290" dirty="0">
                <a:solidFill>
                  <a:srgbClr val="FFFFFF"/>
                </a:solidFill>
                <a:latin typeface="Arial Black"/>
                <a:cs typeface="Arial Black"/>
              </a:rPr>
              <a:t>International." </a:t>
            </a:r>
            <a:r>
              <a:rPr sz="3450" spc="-400" dirty="0">
                <a:solidFill>
                  <a:srgbClr val="FFFFFF"/>
                </a:solidFill>
                <a:latin typeface="Arial Black"/>
                <a:cs typeface="Arial Black"/>
              </a:rPr>
              <a:t>Journal </a:t>
            </a:r>
            <a:r>
              <a:rPr sz="3450" spc="-200" dirty="0">
                <a:solidFill>
                  <a:srgbClr val="FFFFFF"/>
                </a:solidFill>
                <a:latin typeface="Arial Black"/>
                <a:cs typeface="Arial Black"/>
              </a:rPr>
              <a:t>of  </a:t>
            </a:r>
            <a:r>
              <a:rPr sz="3450" spc="-365" dirty="0">
                <a:solidFill>
                  <a:srgbClr val="FFFFFF"/>
                </a:solidFill>
                <a:latin typeface="Arial Black"/>
                <a:cs typeface="Arial Black"/>
              </a:rPr>
              <a:t>Business </a:t>
            </a:r>
            <a:r>
              <a:rPr sz="3450" spc="-254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3450" spc="-305" dirty="0">
                <a:solidFill>
                  <a:srgbClr val="FFFFFF"/>
                </a:solidFill>
                <a:latin typeface="Arial Black"/>
                <a:cs typeface="Arial Black"/>
              </a:rPr>
              <a:t>Management </a:t>
            </a:r>
            <a:r>
              <a:rPr sz="3450" spc="-380" dirty="0">
                <a:solidFill>
                  <a:srgbClr val="FFFFFF"/>
                </a:solidFill>
                <a:latin typeface="Arial Black"/>
                <a:cs typeface="Arial Black"/>
              </a:rPr>
              <a:t>Vol </a:t>
            </a:r>
            <a:r>
              <a:rPr sz="3450" spc="-325" dirty="0">
                <a:solidFill>
                  <a:srgbClr val="FFFFFF"/>
                </a:solidFill>
                <a:latin typeface="Arial Black"/>
                <a:cs typeface="Arial Black"/>
              </a:rPr>
              <a:t>5</a:t>
            </a:r>
            <a:r>
              <a:rPr sz="345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320" dirty="0">
                <a:solidFill>
                  <a:srgbClr val="FFFFFF"/>
                </a:solidFill>
                <a:latin typeface="Arial Black"/>
                <a:cs typeface="Arial Black"/>
              </a:rPr>
              <a:t>(2010).</a:t>
            </a:r>
            <a:endParaRPr sz="34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>
              <a:latin typeface="Arial Black"/>
              <a:cs typeface="Arial Black"/>
            </a:endParaRPr>
          </a:p>
          <a:p>
            <a:pPr marL="12700" marR="8890" algn="just">
              <a:lnSpc>
                <a:spcPct val="116500"/>
              </a:lnSpc>
            </a:pPr>
            <a:r>
              <a:rPr sz="3450" spc="-260" dirty="0">
                <a:solidFill>
                  <a:srgbClr val="FFFFFF"/>
                </a:solidFill>
                <a:latin typeface="Arial Black"/>
                <a:cs typeface="Arial Black"/>
              </a:rPr>
              <a:t>Girard, </a:t>
            </a:r>
            <a:r>
              <a:rPr sz="3450" spc="-380" dirty="0">
                <a:solidFill>
                  <a:srgbClr val="FFFFFF"/>
                </a:solidFill>
                <a:latin typeface="Arial Black"/>
                <a:cs typeface="Arial Black"/>
              </a:rPr>
              <a:t>E.C., </a:t>
            </a:r>
            <a:r>
              <a:rPr sz="3450" spc="-315" dirty="0">
                <a:solidFill>
                  <a:srgbClr val="FFFFFF"/>
                </a:solidFill>
                <a:latin typeface="Arial Black"/>
                <a:cs typeface="Arial Black"/>
              </a:rPr>
              <a:t>2010. </a:t>
            </a:r>
            <a:r>
              <a:rPr sz="3450" spc="-340" dirty="0">
                <a:solidFill>
                  <a:srgbClr val="FFFFFF"/>
                </a:solidFill>
                <a:latin typeface="Arial Black"/>
                <a:cs typeface="Arial Black"/>
              </a:rPr>
              <a:t>Empirical </a:t>
            </a:r>
            <a:r>
              <a:rPr sz="3450" spc="-385" dirty="0">
                <a:solidFill>
                  <a:srgbClr val="FFFFFF"/>
                </a:solidFill>
                <a:latin typeface="Arial Black"/>
                <a:cs typeface="Arial Black"/>
              </a:rPr>
              <a:t>Evidence </a:t>
            </a:r>
            <a:r>
              <a:rPr sz="3450" spc="-200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3450" spc="-295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3450" spc="-420" dirty="0">
                <a:solidFill>
                  <a:srgbClr val="FFFFFF"/>
                </a:solidFill>
                <a:latin typeface="Arial Black"/>
                <a:cs typeface="Arial Black"/>
              </a:rPr>
              <a:t>Existence </a:t>
            </a:r>
            <a:r>
              <a:rPr sz="3450" spc="-200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3450" spc="-340" dirty="0">
                <a:solidFill>
                  <a:srgbClr val="FFFFFF"/>
                </a:solidFill>
                <a:latin typeface="Arial Black"/>
                <a:cs typeface="Arial Black"/>
              </a:rPr>
              <a:t>Investable </a:t>
            </a:r>
            <a:r>
              <a:rPr sz="3450" spc="-295" dirty="0">
                <a:solidFill>
                  <a:srgbClr val="FFFFFF"/>
                </a:solidFill>
                <a:latin typeface="Arial Black"/>
                <a:cs typeface="Arial Black"/>
              </a:rPr>
              <a:t>Premiums </a:t>
            </a:r>
            <a:r>
              <a:rPr sz="3450" spc="-235" dirty="0">
                <a:solidFill>
                  <a:srgbClr val="FFFFFF"/>
                </a:solidFill>
                <a:latin typeface="Arial Black"/>
                <a:cs typeface="Arial Black"/>
              </a:rPr>
              <a:t>in  </a:t>
            </a:r>
            <a:r>
              <a:rPr sz="3450" spc="-330" dirty="0">
                <a:solidFill>
                  <a:srgbClr val="FFFFFF"/>
                </a:solidFill>
                <a:latin typeface="Arial Black"/>
                <a:cs typeface="Arial Black"/>
              </a:rPr>
              <a:t>Emerging </a:t>
            </a:r>
            <a:r>
              <a:rPr sz="3450" spc="-310" dirty="0">
                <a:solidFill>
                  <a:srgbClr val="FFFFFF"/>
                </a:solidFill>
                <a:latin typeface="Arial Black"/>
                <a:cs typeface="Arial Black"/>
              </a:rPr>
              <a:t>Market </a:t>
            </a:r>
            <a:r>
              <a:rPr sz="3450" spc="-340" dirty="0">
                <a:solidFill>
                  <a:srgbClr val="FFFFFF"/>
                </a:solidFill>
                <a:latin typeface="Arial Black"/>
                <a:cs typeface="Arial Black"/>
              </a:rPr>
              <a:t>Investable </a:t>
            </a:r>
            <a:r>
              <a:rPr sz="3450" spc="-434" dirty="0">
                <a:solidFill>
                  <a:srgbClr val="FFFFFF"/>
                </a:solidFill>
                <a:latin typeface="Arial Black"/>
                <a:cs typeface="Arial Black"/>
              </a:rPr>
              <a:t>Stocks. </a:t>
            </a:r>
            <a:r>
              <a:rPr sz="3450" spc="-360" dirty="0">
                <a:solidFill>
                  <a:srgbClr val="FFFFFF"/>
                </a:solidFill>
                <a:latin typeface="Arial Black"/>
                <a:cs typeface="Arial Black"/>
              </a:rPr>
              <a:t>Financial </a:t>
            </a:r>
            <a:r>
              <a:rPr sz="3450" spc="-409" dirty="0">
                <a:solidFill>
                  <a:srgbClr val="FFFFFF"/>
                </a:solidFill>
                <a:latin typeface="Arial Black"/>
                <a:cs typeface="Arial Black"/>
              </a:rPr>
              <a:t>Review, </a:t>
            </a:r>
            <a:r>
              <a:rPr sz="3450" spc="-330" dirty="0">
                <a:solidFill>
                  <a:srgbClr val="FFFFFF"/>
                </a:solidFill>
                <a:latin typeface="Arial Black"/>
                <a:cs typeface="Arial Black"/>
              </a:rPr>
              <a:t>45(4),</a:t>
            </a:r>
            <a:r>
              <a:rPr sz="3450" spc="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50" spc="-280" dirty="0">
                <a:solidFill>
                  <a:srgbClr val="FFFFFF"/>
                </a:solidFill>
                <a:latin typeface="Arial Black"/>
                <a:cs typeface="Arial Black"/>
              </a:rPr>
              <a:t>pp.1025-1051.</a:t>
            </a:r>
            <a:endParaRPr sz="3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20104099" cy="11308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7028" y="5058845"/>
            <a:ext cx="701865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0" i="1" spc="505" dirty="0">
                <a:latin typeface="Verdana"/>
                <a:cs typeface="Verdana"/>
              </a:rPr>
              <a:t>Thank</a:t>
            </a:r>
            <a:r>
              <a:rPr sz="8250" b="0" i="1" spc="-55" dirty="0">
                <a:latin typeface="Verdana"/>
                <a:cs typeface="Verdana"/>
              </a:rPr>
              <a:t> </a:t>
            </a:r>
            <a:r>
              <a:rPr sz="8250" b="0" i="1" spc="-135" dirty="0">
                <a:latin typeface="Verdana"/>
                <a:cs typeface="Verdana"/>
              </a:rPr>
              <a:t>You!!!</a:t>
            </a:r>
            <a:endParaRPr sz="8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2415" y="1039705"/>
            <a:ext cx="6511925" cy="93078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Presented</a:t>
            </a:r>
            <a:r>
              <a:rPr sz="3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By:</a:t>
            </a:r>
            <a:endParaRPr sz="3700">
              <a:latin typeface="Carlito"/>
              <a:cs typeface="Carlito"/>
            </a:endParaRPr>
          </a:p>
          <a:p>
            <a:pPr marL="12700" marR="5080">
              <a:lnSpc>
                <a:spcPct val="207500"/>
              </a:lnSpc>
            </a:pP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Mr. Aditya Darne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–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CT20050  Ms.Sakshi Poshattiwar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–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CT20092  Ms. Vaishnavi Puttewar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-</a:t>
            </a:r>
            <a:r>
              <a:rPr sz="3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CT20058  Ms. Janhvee Barai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37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CT20068</a:t>
            </a:r>
            <a:endParaRPr sz="3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Ms. Sanskruti yarwar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37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CT20038</a:t>
            </a:r>
            <a:endParaRPr sz="3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700">
              <a:latin typeface="Carlito"/>
              <a:cs typeface="Carlito"/>
            </a:endParaRPr>
          </a:p>
          <a:p>
            <a:pPr marR="254635" algn="ctr">
              <a:lnSpc>
                <a:spcPct val="100000"/>
              </a:lnSpc>
              <a:spcBef>
                <a:spcPts val="2610"/>
              </a:spcBef>
            </a:pP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Guided</a:t>
            </a:r>
            <a:r>
              <a:rPr sz="3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By:</a:t>
            </a:r>
            <a:endParaRPr sz="3700">
              <a:latin typeface="Carlito"/>
              <a:cs typeface="Carlito"/>
            </a:endParaRPr>
          </a:p>
          <a:p>
            <a:pPr marL="1273810" marR="1424305" algn="ctr">
              <a:lnSpc>
                <a:spcPts val="5500"/>
              </a:lnSpc>
              <a:spcBef>
                <a:spcPts val="360"/>
              </a:spcBef>
            </a:pPr>
            <a:r>
              <a:rPr sz="3700" i="1" spc="-5" dirty="0">
                <a:solidFill>
                  <a:srgbClr val="FFFFFF"/>
                </a:solidFill>
                <a:latin typeface="Carlito"/>
                <a:cs typeface="Carlito"/>
              </a:rPr>
              <a:t>Ms </a:t>
            </a:r>
            <a:r>
              <a:rPr sz="3700" i="1" spc="-10" dirty="0">
                <a:solidFill>
                  <a:srgbClr val="FFFFFF"/>
                </a:solidFill>
                <a:latin typeface="Carlito"/>
                <a:cs typeface="Carlito"/>
              </a:rPr>
              <a:t>Anagha</a:t>
            </a:r>
            <a:r>
              <a:rPr sz="3700" i="1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i="1" spc="-10" dirty="0">
                <a:solidFill>
                  <a:srgbClr val="FFFFFF"/>
                </a:solidFill>
                <a:latin typeface="Carlito"/>
                <a:cs typeface="Carlito"/>
              </a:rPr>
              <a:t>Darokar  (Asst. prof.</a:t>
            </a:r>
            <a:r>
              <a:rPr sz="3700" i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i="1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3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5487" y="1210485"/>
            <a:ext cx="1162268" cy="910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7242" y="1315695"/>
            <a:ext cx="2826385" cy="842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50" spc="105" dirty="0">
                <a:latin typeface="Carlito"/>
                <a:cs typeface="Carlito"/>
              </a:rPr>
              <a:t>CONTEN</a:t>
            </a:r>
            <a:r>
              <a:rPr sz="5350" dirty="0">
                <a:latin typeface="Carlito"/>
                <a:cs typeface="Carlito"/>
              </a:rPr>
              <a:t>T</a:t>
            </a:r>
            <a:endParaRPr sz="53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7892" y="3469515"/>
            <a:ext cx="117797" cy="117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7892" y="4105622"/>
            <a:ext cx="117797" cy="117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7892" y="4741728"/>
            <a:ext cx="117797" cy="1177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57892" y="5377834"/>
            <a:ext cx="117797" cy="117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7892" y="6013941"/>
            <a:ext cx="117797" cy="1177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7892" y="6650047"/>
            <a:ext cx="117797" cy="1177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7892" y="7286153"/>
            <a:ext cx="117797" cy="1177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7892" y="7922259"/>
            <a:ext cx="117797" cy="1177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57892" y="8558365"/>
            <a:ext cx="117797" cy="1177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7892" y="9194472"/>
            <a:ext cx="117797" cy="1177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35759" y="3095570"/>
            <a:ext cx="8460105" cy="6386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763770">
              <a:lnSpc>
                <a:spcPct val="112799"/>
              </a:lnSpc>
              <a:spcBef>
                <a:spcPts val="95"/>
              </a:spcBef>
            </a:pP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Introduction  Problem</a:t>
            </a:r>
            <a:r>
              <a:rPr sz="37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statement  Problem objective  Literature</a:t>
            </a:r>
            <a:r>
              <a:rPr sz="37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review</a:t>
            </a:r>
            <a:endParaRPr sz="3700">
              <a:latin typeface="Carlito"/>
              <a:cs typeface="Carlito"/>
            </a:endParaRPr>
          </a:p>
          <a:p>
            <a:pPr marL="12700" marR="5080">
              <a:lnSpc>
                <a:spcPct val="112799"/>
              </a:lnSpc>
            </a:pP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Proposed approach </a:t>
            </a:r>
            <a:r>
              <a:rPr sz="37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system</a:t>
            </a:r>
            <a:r>
              <a:rPr sz="3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Architecture  Implemented</a:t>
            </a:r>
            <a:r>
              <a:rPr sz="3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work</a:t>
            </a:r>
            <a:endParaRPr sz="3700">
              <a:latin typeface="Carlito"/>
              <a:cs typeface="Carlito"/>
            </a:endParaRPr>
          </a:p>
          <a:p>
            <a:pPr marL="12700" marR="4352925">
              <a:lnSpc>
                <a:spcPct val="112799"/>
              </a:lnSpc>
              <a:spcBef>
                <a:spcPts val="5"/>
              </a:spcBef>
            </a:pP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Result </a:t>
            </a:r>
            <a:r>
              <a:rPr sz="37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37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Discussion  Conclusion</a:t>
            </a:r>
            <a:endParaRPr sz="3700">
              <a:latin typeface="Carlito"/>
              <a:cs typeface="Carlito"/>
            </a:endParaRPr>
          </a:p>
          <a:p>
            <a:pPr marL="116839" marR="5970905" indent="-104775">
              <a:lnSpc>
                <a:spcPct val="112799"/>
              </a:lnSpc>
            </a:pP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Future</a:t>
            </a:r>
            <a:r>
              <a:rPr sz="37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scope  References</a:t>
            </a:r>
            <a:endParaRPr sz="3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20104099" cy="11308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8155" y="1368491"/>
            <a:ext cx="3467735" cy="842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50" spc="-65" dirty="0">
                <a:latin typeface="Carlito"/>
                <a:cs typeface="Carlito"/>
              </a:rPr>
              <a:t>Introduction</a:t>
            </a:r>
            <a:endParaRPr sz="53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1311" y="6254913"/>
            <a:ext cx="117797" cy="117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1311" y="7574245"/>
            <a:ext cx="117797" cy="117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1311" y="8893577"/>
            <a:ext cx="117797" cy="117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8155" y="2559080"/>
            <a:ext cx="17865725" cy="7282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43405">
              <a:lnSpc>
                <a:spcPct val="117000"/>
              </a:lnSpc>
              <a:spcBef>
                <a:spcPts val="95"/>
              </a:spcBef>
            </a:pP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Due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to the high profit of the stock market ,it is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one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of the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most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popular investment. 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The problem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of stock market exchange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price analysis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involves:</a:t>
            </a:r>
            <a:endParaRPr sz="3700">
              <a:latin typeface="Carlito"/>
              <a:cs typeface="Carlito"/>
            </a:endParaRPr>
          </a:p>
          <a:p>
            <a:pPr marL="12700" marR="1708785">
              <a:lnSpc>
                <a:spcPct val="117000"/>
              </a:lnSpc>
            </a:pP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Two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stock exchanges namely- the national stock exchange (NSE)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Bombay 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stock exchange (BSE), which are the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most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of the trading in Indian stock market takes  place.</a:t>
            </a:r>
            <a:endParaRPr sz="3700">
              <a:latin typeface="Carlito"/>
              <a:cs typeface="Carlito"/>
            </a:endParaRPr>
          </a:p>
          <a:p>
            <a:pPr marL="813435" marR="6985">
              <a:lnSpc>
                <a:spcPct val="117000"/>
              </a:lnSpc>
            </a:pP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Sensex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Nifty are the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two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prominent indian market indexes. Since the prices in the  stock market are 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dynamic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, the stock market prediction is</a:t>
            </a:r>
            <a:r>
              <a:rPr sz="37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complicated.</a:t>
            </a:r>
            <a:endParaRPr sz="3700">
              <a:latin typeface="Carlito"/>
              <a:cs typeface="Carlito"/>
            </a:endParaRPr>
          </a:p>
          <a:p>
            <a:pPr marL="813435" marR="5080">
              <a:lnSpc>
                <a:spcPct val="117000"/>
              </a:lnSpc>
              <a:tabLst>
                <a:tab pos="1717675" algn="l"/>
                <a:tab pos="4455795" algn="l"/>
                <a:tab pos="6085205" algn="l"/>
                <a:tab pos="7795259" algn="l"/>
                <a:tab pos="8791575" algn="l"/>
                <a:tab pos="10021570" algn="l"/>
                <a:tab pos="10709275" algn="l"/>
                <a:tab pos="12235180" algn="l"/>
                <a:tab pos="13150215" algn="l"/>
                <a:tab pos="14923135" algn="l"/>
                <a:tab pos="15590519" algn="l"/>
                <a:tab pos="16743044" algn="l"/>
              </a:tabLst>
            </a:pP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For	investigation	trends,	pattern	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and	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cycle	or	period	the	analysis	of	time	series  advantages in the present data.</a:t>
            </a:r>
            <a:endParaRPr sz="3700">
              <a:latin typeface="Carlito"/>
              <a:cs typeface="Carlito"/>
            </a:endParaRPr>
          </a:p>
          <a:p>
            <a:pPr marL="813435" marR="8255">
              <a:lnSpc>
                <a:spcPct val="117000"/>
              </a:lnSpc>
              <a:tabLst>
                <a:tab pos="1381125" algn="l"/>
                <a:tab pos="3321050" algn="l"/>
                <a:tab pos="4842510" algn="l"/>
                <a:tab pos="6228715" algn="l"/>
                <a:tab pos="6903084" algn="l"/>
                <a:tab pos="8050530" algn="l"/>
                <a:tab pos="9108440" algn="l"/>
                <a:tab pos="9702165" algn="l"/>
                <a:tab pos="10128885" algn="l"/>
                <a:tab pos="11581765" algn="l"/>
                <a:tab pos="12195810" algn="l"/>
                <a:tab pos="13808710" algn="l"/>
                <a:tab pos="14365605" algn="l"/>
                <a:tab pos="15410815" algn="l"/>
                <a:tab pos="16003905" algn="l"/>
                <a:tab pos="16845280" algn="l"/>
              </a:tabLst>
            </a:pP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In	spending	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money	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wisely	</a:t>
            </a:r>
            <a:r>
              <a:rPr sz="3700" spc="5" dirty="0">
                <a:solidFill>
                  <a:srgbClr val="FFFFFF"/>
                </a:solidFill>
                <a:latin typeface="Carlito"/>
                <a:cs typeface="Carlito"/>
              </a:rPr>
              <a:t>an	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early	data	of	a	bullish	or	bearish	in	case	of	the	stock  market. Also , for categorizing the best –performing</a:t>
            </a:r>
            <a:r>
              <a:rPr sz="37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companies.</a:t>
            </a:r>
            <a:endParaRPr sz="3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8155" y="1013502"/>
            <a:ext cx="5355590" cy="842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50" spc="-60" dirty="0">
                <a:latin typeface="Carlito"/>
                <a:cs typeface="Carlito"/>
              </a:rPr>
              <a:t>Problem</a:t>
            </a:r>
            <a:r>
              <a:rPr sz="5350" spc="-190" dirty="0">
                <a:latin typeface="Carlito"/>
                <a:cs typeface="Carlito"/>
              </a:rPr>
              <a:t> </a:t>
            </a:r>
            <a:r>
              <a:rPr sz="5350" spc="-60" dirty="0">
                <a:latin typeface="Carlito"/>
                <a:cs typeface="Carlito"/>
              </a:rPr>
              <a:t>statement</a:t>
            </a:r>
            <a:endParaRPr sz="53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155" y="2463043"/>
            <a:ext cx="17763490" cy="7093584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0"/>
              </a:spcBef>
            </a:pP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problem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stock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market exchange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price analysis</a:t>
            </a:r>
            <a:r>
              <a:rPr sz="3700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involves:</a:t>
            </a:r>
            <a:endParaRPr sz="3700">
              <a:latin typeface="Carlito"/>
              <a:cs typeface="Carlito"/>
            </a:endParaRPr>
          </a:p>
          <a:p>
            <a:pPr marL="813435" marR="6985" indent="-398780" algn="just">
              <a:lnSpc>
                <a:spcPct val="125299"/>
              </a:lnSpc>
              <a:spcBef>
                <a:spcPts val="5"/>
              </a:spcBef>
              <a:buAutoNum type="arabicPeriod"/>
              <a:tabLst>
                <a:tab pos="814069" algn="l"/>
              </a:tabLst>
            </a:pP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challenge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various techniques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analysis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interpret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stock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market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make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informed investment decision</a:t>
            </a:r>
            <a:r>
              <a:rPr sz="3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3700">
              <a:latin typeface="Carlito"/>
              <a:cs typeface="Carlito"/>
            </a:endParaRPr>
          </a:p>
          <a:p>
            <a:pPr marL="813435" marR="5080" indent="-398780" algn="just">
              <a:lnSpc>
                <a:spcPct val="125299"/>
              </a:lnSpc>
              <a:buAutoNum type="arabicPeriod"/>
              <a:tabLst>
                <a:tab pos="814069" algn="l"/>
              </a:tabLst>
            </a:pP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problem includes issues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identifying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tracking market trends, predicting  future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price</a:t>
            </a:r>
            <a:r>
              <a:rPr sz="37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movements</a:t>
            </a:r>
            <a:endParaRPr sz="3700">
              <a:latin typeface="Carlito"/>
              <a:cs typeface="Carlito"/>
            </a:endParaRPr>
          </a:p>
          <a:p>
            <a:pPr marL="813435" marR="8890" indent="-398780" algn="just">
              <a:lnSpc>
                <a:spcPct val="125299"/>
              </a:lnSpc>
              <a:buClr>
                <a:srgbClr val="FFFFFF"/>
              </a:buClr>
              <a:buFont typeface="Carlito"/>
              <a:buAutoNum type="arabicPeriod"/>
              <a:tabLst>
                <a:tab pos="972185" algn="l"/>
              </a:tabLst>
            </a:pPr>
            <a:r>
              <a:rPr dirty="0"/>
              <a:t>	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Identifying undervalued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overvalued stocks.It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includes challeges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dealing 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market volatility, incorporating macroeconomic factors,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managing</a:t>
            </a:r>
            <a:r>
              <a:rPr sz="3700" spc="-2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risk.</a:t>
            </a:r>
            <a:endParaRPr sz="3700">
              <a:latin typeface="Carlito"/>
              <a:cs typeface="Carlito"/>
            </a:endParaRPr>
          </a:p>
          <a:p>
            <a:pPr marL="813435" marR="6985" indent="-398780" algn="just">
              <a:lnSpc>
                <a:spcPct val="125299"/>
              </a:lnSpc>
              <a:spcBef>
                <a:spcPts val="5"/>
              </a:spcBef>
              <a:buAutoNum type="arabicPeriod"/>
              <a:tabLst>
                <a:tab pos="814069" algn="l"/>
              </a:tabLst>
            </a:pP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Additionally, technological advancements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brought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about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new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challenges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,such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the need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process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analysis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large amount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700" spc="-2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respond quickly </a:t>
            </a:r>
            <a:r>
              <a:rPr sz="37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700" spc="-25" dirty="0">
                <a:solidFill>
                  <a:srgbClr val="FFFFFF"/>
                </a:solidFill>
                <a:latin typeface="Carlito"/>
                <a:cs typeface="Carlito"/>
              </a:rPr>
              <a:t>market  changes.</a:t>
            </a:r>
            <a:endParaRPr sz="3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8155" y="1256363"/>
            <a:ext cx="5299075" cy="842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50" spc="-60" dirty="0">
                <a:latin typeface="Carlito"/>
                <a:cs typeface="Carlito"/>
              </a:rPr>
              <a:t>Problem</a:t>
            </a:r>
            <a:r>
              <a:rPr sz="5350" spc="-200" dirty="0">
                <a:latin typeface="Carlito"/>
                <a:cs typeface="Carlito"/>
              </a:rPr>
              <a:t> </a:t>
            </a:r>
            <a:r>
              <a:rPr sz="5350" spc="-60" dirty="0">
                <a:latin typeface="Carlito"/>
                <a:cs typeface="Carlito"/>
              </a:rPr>
              <a:t>objectives</a:t>
            </a:r>
            <a:endParaRPr sz="53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1311" y="3342269"/>
            <a:ext cx="117797" cy="117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1311" y="5462623"/>
            <a:ext cx="117797" cy="117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1311" y="6876193"/>
            <a:ext cx="117797" cy="117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1311" y="7582978"/>
            <a:ext cx="117797" cy="1177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1311" y="8289762"/>
            <a:ext cx="117797" cy="117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19178" y="2897645"/>
            <a:ext cx="16031210" cy="568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5470">
              <a:lnSpc>
                <a:spcPct val="125299"/>
              </a:lnSpc>
              <a:spcBef>
                <a:spcPts val="100"/>
              </a:spcBef>
            </a:pP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Design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mobile/web application that enables users </a:t>
            </a:r>
            <a:r>
              <a:rPr sz="3700" spc="-5" dirty="0">
                <a:solidFill>
                  <a:srgbClr val="FFFFFF"/>
                </a:solidFill>
                <a:latin typeface="Carlito"/>
                <a:cs typeface="Carlito"/>
              </a:rPr>
              <a:t>to buy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,sell </a:t>
            </a:r>
            <a:r>
              <a:rPr sz="37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monitor</a:t>
            </a:r>
            <a:r>
              <a:rPr sz="3700" spc="-2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their  investments </a:t>
            </a:r>
            <a:r>
              <a:rPr sz="37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various financial instruments such </a:t>
            </a:r>
            <a:r>
              <a:rPr sz="3700" spc="-5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stock’s, mutual funds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sz="3700" spc="-5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exchange-traded</a:t>
            </a:r>
            <a:r>
              <a:rPr sz="3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funds(ETFs).</a:t>
            </a:r>
            <a:endParaRPr sz="3700">
              <a:latin typeface="Carlito"/>
              <a:cs typeface="Carlito"/>
            </a:endParaRPr>
          </a:p>
          <a:p>
            <a:pPr marL="12700" marR="5080">
              <a:lnSpc>
                <a:spcPct val="125299"/>
              </a:lnSpc>
            </a:pPr>
            <a:r>
              <a:rPr sz="3700" spc="-5" dirty="0">
                <a:solidFill>
                  <a:srgbClr val="FFFFFF"/>
                </a:solidFill>
                <a:latin typeface="Carlito"/>
                <a:cs typeface="Carlito"/>
              </a:rPr>
              <a:t>The app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should have </a:t>
            </a:r>
            <a:r>
              <a:rPr sz="37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user –friendly interface that allows users </a:t>
            </a:r>
            <a:r>
              <a:rPr sz="37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quickly view</a:t>
            </a:r>
            <a:r>
              <a:rPr sz="3700" spc="-2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their  portfolio, track market trends </a:t>
            </a:r>
            <a:r>
              <a:rPr sz="37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execute</a:t>
            </a:r>
            <a:r>
              <a:rPr sz="3700" spc="-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trades.</a:t>
            </a:r>
            <a:endParaRPr sz="3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Explore stock</a:t>
            </a:r>
            <a:r>
              <a:rPr sz="37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prices.</a:t>
            </a:r>
            <a:endParaRPr sz="3700">
              <a:latin typeface="Carlito"/>
              <a:cs typeface="Carlito"/>
            </a:endParaRPr>
          </a:p>
          <a:p>
            <a:pPr marL="12700" marR="7072630">
              <a:lnSpc>
                <a:spcPct val="125299"/>
              </a:lnSpc>
            </a:pP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Implement basic model using linear</a:t>
            </a:r>
            <a:r>
              <a:rPr sz="3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regression.  Compare the result </a:t>
            </a:r>
            <a:r>
              <a:rPr sz="37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submit the</a:t>
            </a:r>
            <a:r>
              <a:rPr sz="3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Carlito"/>
                <a:cs typeface="Carlito"/>
              </a:rPr>
              <a:t>report.</a:t>
            </a:r>
            <a:endParaRPr sz="3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1093" y="1350744"/>
            <a:ext cx="697865" cy="883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80"/>
              </a:lnSpc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sr</a:t>
            </a:r>
            <a:r>
              <a:rPr sz="27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no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670"/>
              </a:spcBef>
            </a:pP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1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9053" y="1350744"/>
            <a:ext cx="4364990" cy="955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80"/>
              </a:lnSpc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Title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arlito"/>
              <a:cs typeface="Carlito"/>
            </a:endParaRPr>
          </a:p>
          <a:p>
            <a:pPr marL="59055" marR="51435" algn="ctr">
              <a:lnSpc>
                <a:spcPct val="116399"/>
              </a:lnSpc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Aggregate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Economic</a:t>
            </a:r>
            <a:r>
              <a:rPr sz="2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Variables 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Stock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Markets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7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India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arlito"/>
              <a:cs typeface="Carlito"/>
            </a:endParaRPr>
          </a:p>
          <a:p>
            <a:pPr marL="387350" marR="379730" algn="ctr">
              <a:lnSpc>
                <a:spcPct val="116399"/>
              </a:lnSpc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Environment al factors  Influencing Fluctuation</a:t>
            </a:r>
            <a:r>
              <a:rPr sz="2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endParaRPr sz="2700">
              <a:latin typeface="Carlito"/>
              <a:cs typeface="Carlito"/>
            </a:endParaRPr>
          </a:p>
          <a:p>
            <a:pPr marL="146685" marR="139065" algn="ctr">
              <a:lnSpc>
                <a:spcPct val="116399"/>
              </a:lnSpc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Share prices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Nigeria</a:t>
            </a:r>
            <a:r>
              <a:rPr sz="2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Stock 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Exchange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Market.</a:t>
            </a:r>
            <a:endParaRPr sz="2700">
              <a:latin typeface="Carlito"/>
              <a:cs typeface="Carlito"/>
            </a:endParaRPr>
          </a:p>
          <a:p>
            <a:pPr marL="156845" marR="149225" algn="ctr">
              <a:lnSpc>
                <a:spcPct val="116399"/>
              </a:lnSpc>
              <a:spcBef>
                <a:spcPts val="2105"/>
              </a:spcBef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Analysis the Determinants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Market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Stock Price 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Movements: An</a:t>
            </a:r>
            <a:r>
              <a:rPr sz="2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Empirical</a:t>
            </a:r>
            <a:endParaRPr sz="2700">
              <a:latin typeface="Carlito"/>
              <a:cs typeface="Carlito"/>
            </a:endParaRPr>
          </a:p>
          <a:p>
            <a:pPr algn="ctr">
              <a:lnSpc>
                <a:spcPct val="116399"/>
              </a:lnSpc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Study of</a:t>
            </a:r>
            <a:r>
              <a:rPr sz="2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Jordanian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Commercial </a:t>
            </a:r>
            <a:r>
              <a:rPr sz="27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Banks</a:t>
            </a:r>
            <a:endParaRPr sz="2700">
              <a:latin typeface="Carlito"/>
              <a:cs typeface="Carlito"/>
            </a:endParaRPr>
          </a:p>
          <a:p>
            <a:pPr marL="409575" marR="401955" algn="ctr">
              <a:lnSpc>
                <a:spcPct val="116399"/>
              </a:lnSpc>
              <a:spcBef>
                <a:spcPts val="2100"/>
              </a:spcBef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Empirical Evidence of</a:t>
            </a:r>
            <a:r>
              <a:rPr sz="27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the  Existence of</a:t>
            </a:r>
            <a:r>
              <a:rPr sz="2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Investable</a:t>
            </a:r>
            <a:endParaRPr sz="2700">
              <a:latin typeface="Carlito"/>
              <a:cs typeface="Carlito"/>
            </a:endParaRPr>
          </a:p>
          <a:p>
            <a:pPr marL="50165" marR="42545" algn="ctr">
              <a:lnSpc>
                <a:spcPct val="116399"/>
              </a:lnSpc>
              <a:spcBef>
                <a:spcPts val="5"/>
              </a:spcBef>
            </a:pP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Premiums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Emerging</a:t>
            </a:r>
            <a:r>
              <a:rPr sz="27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Market 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Investable</a:t>
            </a:r>
            <a:r>
              <a:rPr sz="27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Stocks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1464" y="1350744"/>
            <a:ext cx="2446655" cy="883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80"/>
              </a:lnSpc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Author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670"/>
              </a:spcBef>
            </a:pP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Ahmed,</a:t>
            </a:r>
            <a:r>
              <a:rPr sz="27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Guru, U.Idris</a:t>
            </a:r>
            <a:r>
              <a:rPr sz="2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I.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Nasif</a:t>
            </a:r>
            <a:r>
              <a:rPr sz="27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AL,F.Shubiri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150">
              <a:latin typeface="Carlito"/>
              <a:cs typeface="Carlito"/>
            </a:endParaRPr>
          </a:p>
          <a:p>
            <a:pPr marR="69850" algn="ctr">
              <a:lnSpc>
                <a:spcPct val="100000"/>
              </a:lnSpc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Girard,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EC.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66110" y="1350744"/>
            <a:ext cx="701040" cy="883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2580"/>
              </a:lnSpc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Year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2008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2009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2010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2010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54428" y="1350744"/>
            <a:ext cx="6002655" cy="931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80"/>
              </a:lnSpc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Description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Movement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ofstock prices is not</a:t>
            </a:r>
            <a:r>
              <a:rPr sz="2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only</a:t>
            </a:r>
            <a:endParaRPr sz="2700">
              <a:latin typeface="Carlito"/>
              <a:cs typeface="Carlito"/>
            </a:endParaRPr>
          </a:p>
          <a:p>
            <a:pPr marL="56515" marR="48895" algn="ctr">
              <a:lnSpc>
                <a:spcPct val="116399"/>
              </a:lnSpc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affected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macro economic</a:t>
            </a:r>
            <a:r>
              <a:rPr sz="27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variables  but also influenced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by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other</a:t>
            </a:r>
            <a:r>
              <a:rPr sz="2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macro</a:t>
            </a:r>
            <a:endParaRPr sz="27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dimensions in the</a:t>
            </a:r>
            <a:r>
              <a:rPr sz="27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economy</a:t>
            </a:r>
            <a:endParaRPr sz="2700">
              <a:latin typeface="Carlito"/>
              <a:cs typeface="Carlito"/>
            </a:endParaRPr>
          </a:p>
          <a:p>
            <a:pPr indent="-635" algn="ctr">
              <a:lnSpc>
                <a:spcPct val="116399"/>
              </a:lnSpc>
              <a:spcBef>
                <a:spcPts val="2105"/>
              </a:spcBef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Stock prices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moves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direction  with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GDP, money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supply, total deficit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&amp; 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interest rate while inflation rate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index of  industrial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moves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in opposite</a:t>
            </a:r>
            <a:r>
              <a:rPr sz="2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direction.</a:t>
            </a:r>
            <a:endParaRPr sz="2700">
              <a:latin typeface="Carlito"/>
              <a:cs typeface="Carlito"/>
            </a:endParaRPr>
          </a:p>
          <a:p>
            <a:pPr marL="174625" marR="167005" algn="ctr">
              <a:lnSpc>
                <a:spcPct val="116399"/>
              </a:lnSpc>
              <a:spcBef>
                <a:spcPts val="2100"/>
              </a:spcBef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Highly positive relation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between</a:t>
            </a:r>
            <a:r>
              <a:rPr sz="2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Market 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Price of Stock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&amp; NAVPS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,</a:t>
            </a:r>
            <a:r>
              <a:rPr sz="27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Dividend</a:t>
            </a:r>
            <a:endParaRPr sz="2700">
              <a:latin typeface="Carlito"/>
              <a:cs typeface="Carlito"/>
            </a:endParaRPr>
          </a:p>
          <a:p>
            <a:pPr marL="237490" marR="229870" algn="ctr">
              <a:lnSpc>
                <a:spcPct val="116399"/>
              </a:lnSpc>
              <a:spcBef>
                <a:spcPts val="5"/>
              </a:spcBef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percentage,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Gross Domestic Product.  Negative relationship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inflation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lending interest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Carlito"/>
              <a:cs typeface="Carlito"/>
            </a:endParaRPr>
          </a:p>
          <a:p>
            <a:pPr marL="114935" marR="107314" algn="ctr">
              <a:lnSpc>
                <a:spcPct val="116399"/>
              </a:lnSpc>
            </a:pP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average return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volatility of</a:t>
            </a:r>
            <a:r>
              <a:rPr sz="27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Carlito"/>
                <a:cs typeface="Carlito"/>
              </a:rPr>
              <a:t>more 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investable stocks is greater than</a:t>
            </a: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27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average return of less investable</a:t>
            </a:r>
            <a:r>
              <a:rPr sz="27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arlito"/>
                <a:cs typeface="Carlito"/>
              </a:rPr>
              <a:t>stocks.</a:t>
            </a:r>
            <a:endParaRPr sz="270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2349"/>
              </p:ext>
            </p:extLst>
          </p:nvPr>
        </p:nvGraphicFramePr>
        <p:xfrm>
          <a:off x="240753" y="1130856"/>
          <a:ext cx="19582129" cy="99585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18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1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1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6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6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22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053" y="199388"/>
            <a:ext cx="4758055" cy="842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50" spc="-60" dirty="0">
                <a:latin typeface="Carlito"/>
                <a:cs typeface="Carlito"/>
              </a:rPr>
              <a:t>Literature</a:t>
            </a:r>
            <a:r>
              <a:rPr sz="5350" spc="-225" dirty="0">
                <a:latin typeface="Carlito"/>
                <a:cs typeface="Carlito"/>
              </a:rPr>
              <a:t> </a:t>
            </a:r>
            <a:r>
              <a:rPr sz="5350" spc="-55" dirty="0">
                <a:latin typeface="Carlito"/>
                <a:cs typeface="Carlito"/>
              </a:rPr>
              <a:t>review</a:t>
            </a:r>
            <a:endParaRPr sz="5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61137" y="430308"/>
            <a:ext cx="6690895" cy="10444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7328" y="322357"/>
            <a:ext cx="5777230" cy="148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810" marR="5080" indent="-118745">
              <a:lnSpc>
                <a:spcPct val="116900"/>
              </a:lnSpc>
              <a:spcBef>
                <a:spcPts val="95"/>
              </a:spcBef>
            </a:pPr>
            <a:r>
              <a:rPr sz="4100" spc="5" dirty="0">
                <a:latin typeface="Carlito"/>
                <a:cs typeface="Carlito"/>
              </a:rPr>
              <a:t>PROPOSED APPROCH </a:t>
            </a:r>
            <a:r>
              <a:rPr sz="4100" spc="10" dirty="0">
                <a:latin typeface="Carlito"/>
                <a:cs typeface="Carlito"/>
              </a:rPr>
              <a:t>AND  </a:t>
            </a:r>
            <a:r>
              <a:rPr sz="4100" spc="5" dirty="0">
                <a:latin typeface="Carlito"/>
                <a:cs typeface="Carlito"/>
              </a:rPr>
              <a:t>SYSTEM</a:t>
            </a:r>
            <a:r>
              <a:rPr sz="4100" spc="-20" dirty="0">
                <a:latin typeface="Carlito"/>
                <a:cs typeface="Carlito"/>
              </a:rPr>
              <a:t> </a:t>
            </a:r>
            <a:r>
              <a:rPr sz="4100" spc="5" dirty="0">
                <a:latin typeface="Carlito"/>
                <a:cs typeface="Carlito"/>
              </a:rPr>
              <a:t>ARCHITECTURE:</a:t>
            </a:r>
            <a:endParaRPr sz="4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506" y="606445"/>
            <a:ext cx="7740015" cy="842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350" spc="-50" dirty="0">
                <a:latin typeface="Carlito"/>
                <a:cs typeface="Carlito"/>
              </a:rPr>
              <a:t>PLAN </a:t>
            </a:r>
            <a:r>
              <a:rPr sz="5350" spc="-35" dirty="0">
                <a:latin typeface="Carlito"/>
                <a:cs typeface="Carlito"/>
              </a:rPr>
              <a:t>OF</a:t>
            </a:r>
            <a:r>
              <a:rPr sz="5350" spc="-245" dirty="0">
                <a:latin typeface="Carlito"/>
                <a:cs typeface="Carlito"/>
              </a:rPr>
              <a:t> </a:t>
            </a:r>
            <a:r>
              <a:rPr sz="5350" spc="-65" dirty="0">
                <a:latin typeface="Carlito"/>
                <a:cs typeface="Carlito"/>
              </a:rPr>
              <a:t>IMPLEMENTATION</a:t>
            </a:r>
            <a:endParaRPr sz="5350">
              <a:latin typeface="Carlito"/>
              <a:cs typeface="Carl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ED909-2C37-5302-05C0-2804C7E7DF88}"/>
              </a:ext>
            </a:extLst>
          </p:cNvPr>
          <p:cNvSpPr txBox="1"/>
          <p:nvPr/>
        </p:nvSpPr>
        <p:spPr>
          <a:xfrm>
            <a:off x="908050" y="1844675"/>
            <a:ext cx="10744200" cy="84023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"../constants"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usersController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"../controllers"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usersController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routes 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usersController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'/register'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usersController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4BBAB-7D79-FD02-2F48-C3F26D7A7CAB}"/>
              </a:ext>
            </a:extLst>
          </p:cNvPr>
          <p:cNvSpPr txBox="1"/>
          <p:nvPr/>
        </p:nvSpPr>
        <p:spPr>
          <a:xfrm>
            <a:off x="12067847" y="1844675"/>
            <a:ext cx="8001000" cy="553997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usersController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hasOwnProperty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1333</Words>
  <Application>Microsoft Office PowerPoint</Application>
  <PresentationFormat>Custom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Carlito</vt:lpstr>
      <vt:lpstr>Consolas</vt:lpstr>
      <vt:lpstr>Times New Roman</vt:lpstr>
      <vt:lpstr>Verdana</vt:lpstr>
      <vt:lpstr>Office Theme</vt:lpstr>
      <vt:lpstr>KAVIKULGURU INSTITUTE OF TECHNOLOGY AND SCIENCE  RAMTEK 440016</vt:lpstr>
      <vt:lpstr>PowerPoint Presentation</vt:lpstr>
      <vt:lpstr>CONTENT</vt:lpstr>
      <vt:lpstr>Introduction</vt:lpstr>
      <vt:lpstr>Problem statement</vt:lpstr>
      <vt:lpstr>Problem objectives</vt:lpstr>
      <vt:lpstr>Literature review</vt:lpstr>
      <vt:lpstr>PROPOSED APPROCH AND  SYSTEM ARCHITECTURE:</vt:lpstr>
      <vt:lpstr>PLAN OF IMPLEMENTATION</vt:lpstr>
      <vt:lpstr>RESULT AND DISCUSSION</vt:lpstr>
      <vt:lpstr>CONCLUSION</vt:lpstr>
      <vt:lpstr>FUTURE SCOPE</vt:lpstr>
      <vt:lpstr>References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project.pdf</dc:title>
  <dc:creator>CT 58 Vaishnavi Puttewar</dc:creator>
  <cp:keywords>DAFgoQLOESU,BAE9mP1nImc</cp:keywords>
  <cp:lastModifiedBy>Aditya Darne</cp:lastModifiedBy>
  <cp:revision>2</cp:revision>
  <dcterms:created xsi:type="dcterms:W3CDTF">2023-04-21T05:24:52Z</dcterms:created>
  <dcterms:modified xsi:type="dcterms:W3CDTF">2023-04-21T07:13:59Z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2023-04-21T00:00:00Z</vt:filetime>
  </property>
</Properties>
</file>