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4" r:id="rId2"/>
    <p:sldId id="256" r:id="rId3"/>
    <p:sldId id="258" r:id="rId4"/>
    <p:sldId id="259" r:id="rId5"/>
    <p:sldId id="261" r:id="rId6"/>
    <p:sldId id="270" r:id="rId7"/>
    <p:sldId id="268" r:id="rId8"/>
    <p:sldId id="269" r:id="rId9"/>
    <p:sldId id="262" r:id="rId10"/>
    <p:sldId id="263" r:id="rId11"/>
    <p:sldId id="271" r:id="rId12"/>
    <p:sldId id="264" r:id="rId13"/>
    <p:sldId id="272" r:id="rId14"/>
    <p:sldId id="276" r:id="rId15"/>
    <p:sldId id="265" r:id="rId16"/>
    <p:sldId id="273" r:id="rId17"/>
    <p:sldId id="275" r:id="rId18"/>
    <p:sldId id="266" r:id="rId19"/>
    <p:sldId id="26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0C"/>
    <a:srgbClr val="DCE5F8"/>
    <a:srgbClr val="F8EED8"/>
    <a:srgbClr val="CCFFCC"/>
    <a:srgbClr val="FFFFCC"/>
    <a:srgbClr val="EED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21D-AD16-6EB9-8366-EA3475FD7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457D7-FE89-E2AF-3A6F-D775E8A4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0EB4-A24D-9FF8-962D-C6E5A55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D03F-4EAC-B13C-60BA-1A80F4A5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1884-5D84-53CF-5E7C-9075A6BE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6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231B-DB56-4E11-FA4B-C82E1DA2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9C47-3857-A1B5-7EDE-3D46502D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E2B2-38E1-78E3-E5C7-E8582990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2CA0-7013-4E19-C6AE-91D18E70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DE4F-F7EF-0A62-DB3D-DEBF64D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0B38F-2983-16F3-33B8-C4FE9AC8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3697-CCE3-7137-2B1A-E036FF22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2FB-A721-8766-C028-37EBE771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EEB1-490A-F785-7B94-B32D1574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8E76-F2B4-650C-65A1-4C512A76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9005-B84E-2274-6807-B5A5F52D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964D-ACB7-C268-70D9-883CFADB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29BF-3E07-CB68-6446-EB7FA83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D447-05A0-15C7-66BB-6EDA8A3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7EB-9BB6-2BC4-6B95-065F5D45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566C-50B4-C7DD-8242-06358F9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64C4-D780-2289-7E38-914A4CDD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3343-C87B-1097-4997-18A8DD81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DC4A-44E3-4BC9-28F9-A0237C3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99A8-9155-6F84-D5F4-5D058A1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1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6F27-402D-DECA-77F3-1ADC8DAB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E48D-9532-AEA8-492B-9721EF98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19EC-4936-6B66-54DE-8254BD70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4A869-A4CD-85AB-18C1-DDF3ED25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E01F-B4BC-679E-DB5E-E410428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41B6-1FA8-C3C2-69E0-41A8E6F7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6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9A98-BECD-300D-C22D-7880CBE4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6BFC-5B25-BD66-FA06-B81E9CE2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D310A-A02C-A37D-58E5-1A326F37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B0A4D-F173-16BD-2CB1-31852D33D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219F-0AAF-2F08-2EFB-87DC595D7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C9D4-CA07-1B09-58C0-30358A88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22020-50CF-BADE-7475-EE96C0A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05830-80B7-ADD1-F957-656E1090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1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7582-8706-4A48-CA24-09021428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D67F-CA3E-C56F-4BAB-FDDCFA8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0CC3-E281-F3A4-C909-ADD7EBD6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60AC1-48CE-80DB-8EB5-F3551617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57255-44EF-9F2C-A16E-F8DD7B0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C3DC7-FEE3-FDF7-84FB-B3E3DFA2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3E00-520E-89DD-A8C3-C5306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50CD-3423-1403-1FAD-1F5997EA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7173-657D-26B4-4CA1-9DE89802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859A2-5D65-C079-9142-69A72E39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2B4E-A75F-AC50-BB90-A3C42B1D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F304-4D75-DE0C-ADD5-69AF13A3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15FAB-8620-351A-E039-41B79B10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5BF-A7EA-BC42-3412-987DA713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654B-8100-DBAE-6850-6FDDED51E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1123-7CCD-14D3-6F2A-AA80BE52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DA36-BE25-7A38-D704-F9D6250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A76C-001D-B0C0-1C6F-EA0BA1E9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997F7-CB30-5D65-6382-968B091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5F8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83F7-A3C2-D1B3-857E-105947DB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96EA-C0CD-1CF8-8B3E-224E66B3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0C51-58E1-E0A7-FA64-D1A666FBD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587E-E985-83E0-2D5E-D645970F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660C-6A92-8DD0-0D6C-3F0F8E32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089-7354-D199-2B50-42448B1F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9144000" cy="1051668"/>
          </a:xfrm>
        </p:spPr>
        <p:txBody>
          <a:bodyPr>
            <a:normAutofit/>
          </a:bodyPr>
          <a:lstStyle/>
          <a:p>
            <a:r>
              <a:rPr lang="en-IN" sz="3200" b="0" dirty="0">
                <a:latin typeface="Times New Roman"/>
                <a:cs typeface="Times New Roman"/>
              </a:rPr>
              <a:t>Presentation</a:t>
            </a:r>
            <a:r>
              <a:rPr lang="en-IN" sz="3200" b="0" spc="-35" dirty="0">
                <a:latin typeface="Times New Roman"/>
                <a:cs typeface="Times New Roman"/>
              </a:rPr>
              <a:t> </a:t>
            </a:r>
            <a:r>
              <a:rPr lang="en-IN" sz="3200" b="0" spc="-25" dirty="0">
                <a:latin typeface="Times New Roman"/>
                <a:cs typeface="Times New Roman"/>
              </a:rPr>
              <a:t>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FA55-10FB-E407-342B-866D39B3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2982118"/>
            <a:ext cx="8686800" cy="1818482"/>
          </a:xfrm>
          <a:solidFill>
            <a:srgbClr val="F8EED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Personalised News Recommender </a:t>
            </a:r>
          </a:p>
          <a:p>
            <a:r>
              <a:rPr lang="en-IN" sz="3200" b="1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67E1F-EA19-E427-83D7-49505B6FF523}"/>
              </a:ext>
            </a:extLst>
          </p:cNvPr>
          <p:cNvSpPr/>
          <p:nvPr/>
        </p:nvSpPr>
        <p:spPr>
          <a:xfrm>
            <a:off x="0" y="150779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3420E-654B-23C2-5B35-AA4EADAB8A01}"/>
              </a:ext>
            </a:extLst>
          </p:cNvPr>
          <p:cNvSpPr/>
          <p:nvPr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295B8-B039-FCDD-AE5A-9D77533F9822}"/>
              </a:ext>
            </a:extLst>
          </p:cNvPr>
          <p:cNvSpPr/>
          <p:nvPr/>
        </p:nvSpPr>
        <p:spPr>
          <a:xfrm>
            <a:off x="12000" y="455579"/>
            <a:ext cx="12168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07AAA-70C3-1A84-C2A3-FF5CBFC8B46A}"/>
              </a:ext>
            </a:extLst>
          </p:cNvPr>
          <p:cNvSpPr/>
          <p:nvPr/>
        </p:nvSpPr>
        <p:spPr>
          <a:xfrm>
            <a:off x="419100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7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77371"/>
              </p:ext>
            </p:extLst>
          </p:nvPr>
        </p:nvGraphicFramePr>
        <p:xfrm>
          <a:off x="762000" y="914400"/>
          <a:ext cx="9651795" cy="38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1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82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lang="en-IN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news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would involve surveying the current state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600" spc="-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various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techniques.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encompass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problem,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sparsity, </a:t>
                      </a:r>
                      <a:r>
                        <a:rPr sz="16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evolving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preferences. 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995170" algn="l"/>
                        </a:tabLst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  <a:r>
                        <a:rPr lang="en-IN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</a:p>
                    <a:p>
                      <a:pPr marL="91440" marR="83185" algn="just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</a:t>
                      </a:r>
                      <a:r>
                        <a:rPr lang="en-IN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Attentive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 </a:t>
                      </a:r>
                      <a:r>
                        <a:rPr sz="1800" spc="-5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82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network-based news recommendation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</a:t>
                      </a:r>
                      <a:r>
                        <a:rPr sz="1600" spc="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</a:t>
                      </a:r>
                      <a:r>
                        <a:rPr sz="1600" spc="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attention mechanisms. Limitations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complexity of model architecture, </a:t>
                      </a:r>
                      <a:r>
                        <a:rPr sz="1600" spc="-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challenges in training and parameter </a:t>
                      </a:r>
                      <a:r>
                        <a:rPr sz="1600" spc="-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tuning, and difficulties in handling large-scale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datasets.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86801F6-FDAF-0AA2-840B-6D6F537B39E6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11BF1-EA93-0061-3455-EEDE54EF3660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7C3F-95C6-CC7B-F759-5BC3BF30F3F3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481E9-2330-0300-7E5F-5B8DABF3A053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51E6-657C-A4C6-EBBA-C25710D2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15" y="210820"/>
            <a:ext cx="10515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746E-7F70-B154-ABED-DD31A184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86994"/>
            <a:ext cx="9677400" cy="43434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privacy concerns in a personalized news recommender system, by considering the likes and dislikes of particular individual.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by tailoring news to individual interests, users are more likely to engage with and enjoy the content, leading to improved user satisfaction.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Personalization the  Implement techniques like matrix factorization or neural networks to enhance personalization. Consider contextual information, such as location or time of day, for tailored recommendations.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Engagement that  Recommending news stories that align with a user's preferences can increase the likelihood of them spending more time on a news platform or website.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4B5C2-4D17-C061-2C70-E521D0CF1400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EAE14-3E3F-40D8-3CE9-E2D180ACF99A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7509E-389D-CBE3-B525-D2AB78143F1F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2B850-1EED-FCBE-4E0C-90D5E9D728DD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49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101D6-7C5D-0790-AC93-D19A2187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78178"/>
            <a:ext cx="9126835" cy="4729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1096A-F143-0743-AF78-81EF5EBD6328}"/>
              </a:ext>
            </a:extLst>
          </p:cNvPr>
          <p:cNvSpPr txBox="1"/>
          <p:nvPr/>
        </p:nvSpPr>
        <p:spPr>
          <a:xfrm>
            <a:off x="2315517" y="205097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System Architecture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2768D-8615-899A-3C5F-19579BF0F815}"/>
              </a:ext>
            </a:extLst>
          </p:cNvPr>
          <p:cNvSpPr txBox="1"/>
          <p:nvPr/>
        </p:nvSpPr>
        <p:spPr>
          <a:xfrm>
            <a:off x="2514600" y="561862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Fig.1: Flowchart Diagram of News Recommender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F7DD7-2E39-75DD-AFFC-0CEA18F140A3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8D80E-9FF4-8B44-EBBE-5F532CCD7354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A5F07-610E-23E2-A76F-89B68FC06446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08762-6B40-D240-2129-87F6ACF05C69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8233E-75CC-5355-83FD-457E66F68CDE}"/>
              </a:ext>
            </a:extLst>
          </p:cNvPr>
          <p:cNvSpPr txBox="1"/>
          <p:nvPr/>
        </p:nvSpPr>
        <p:spPr>
          <a:xfrm>
            <a:off x="2819400" y="32426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Plan Of Implementation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11D58C6-E3E5-DE31-FEFA-FB6564473431}"/>
              </a:ext>
            </a:extLst>
          </p:cNvPr>
          <p:cNvGrpSpPr/>
          <p:nvPr/>
        </p:nvGrpSpPr>
        <p:grpSpPr>
          <a:xfrm>
            <a:off x="1828800" y="762000"/>
            <a:ext cx="8153400" cy="5029200"/>
            <a:chOff x="1309116" y="861060"/>
            <a:chExt cx="6050280" cy="41427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952331E-FDFF-BD61-8386-676D02A69F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116" y="861060"/>
              <a:ext cx="6050280" cy="4142232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A26BCAC-CE12-3AB8-6A4C-843B7A70C31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0433" y="1309878"/>
              <a:ext cx="110108" cy="6680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69CE12-DDD9-927B-423B-9CD57B78F568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2E1D8-09AF-0F35-6132-8535B93A98BB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BC424-1153-BC37-392D-8E7EC00B91DF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5BA43-79BA-3FFB-3896-9ABD6A78905D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69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4E6C9-2F82-6046-2AD9-27B2C72FA2A9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4E7FC-7C5A-0446-8BFA-17E0074DF35F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B5602-0D33-CFF9-AACA-E57D77743120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CD921-9DE7-64EC-85E9-7C2BE5E7D2D6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9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67" y="109410"/>
            <a:ext cx="1070630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-8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sz="4000" b="1" spc="-3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3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</a:t>
            </a:r>
            <a:r>
              <a:rPr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echnologies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139" y="3543270"/>
            <a:ext cx="1000926" cy="729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88685" y="1775041"/>
            <a:ext cx="771482" cy="513715"/>
            <a:chOff x="1285918" y="1378704"/>
            <a:chExt cx="1988185" cy="1885314"/>
          </a:xfrm>
        </p:grpSpPr>
        <p:sp>
          <p:nvSpPr>
            <p:cNvPr id="6" name="object 6"/>
            <p:cNvSpPr/>
            <p:nvPr/>
          </p:nvSpPr>
          <p:spPr>
            <a:xfrm>
              <a:off x="1285918" y="1378704"/>
              <a:ext cx="1988185" cy="1885314"/>
            </a:xfrm>
            <a:custGeom>
              <a:avLst/>
              <a:gdLst/>
              <a:ahLst/>
              <a:cxnLst/>
              <a:rect l="l" t="t" r="r" b="b"/>
              <a:pathLst>
                <a:path w="1988185" h="1885314">
                  <a:moveTo>
                    <a:pt x="1988031" y="0"/>
                  </a:moveTo>
                  <a:lnTo>
                    <a:pt x="0" y="0"/>
                  </a:lnTo>
                  <a:lnTo>
                    <a:pt x="180829" y="1697328"/>
                  </a:lnTo>
                  <a:lnTo>
                    <a:pt x="992371" y="1885208"/>
                  </a:lnTo>
                  <a:lnTo>
                    <a:pt x="1807201" y="1696412"/>
                  </a:lnTo>
                  <a:lnTo>
                    <a:pt x="1988031" y="0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9934" y="1518009"/>
              <a:ext cx="812800" cy="1602105"/>
            </a:xfrm>
            <a:custGeom>
              <a:avLst/>
              <a:gdLst/>
              <a:ahLst/>
              <a:cxnLst/>
              <a:rect l="l" t="t" r="r" b="b"/>
              <a:pathLst>
                <a:path w="812800" h="1602105">
                  <a:moveTo>
                    <a:pt x="812638" y="0"/>
                  </a:moveTo>
                  <a:lnTo>
                    <a:pt x="0" y="0"/>
                  </a:lnTo>
                  <a:lnTo>
                    <a:pt x="0" y="1601556"/>
                  </a:lnTo>
                  <a:lnTo>
                    <a:pt x="657562" y="1448045"/>
                  </a:lnTo>
                  <a:lnTo>
                    <a:pt x="812638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249" y="1725592"/>
              <a:ext cx="624840" cy="1179195"/>
            </a:xfrm>
            <a:custGeom>
              <a:avLst/>
              <a:gdLst/>
              <a:ahLst/>
              <a:cxnLst/>
              <a:rect l="l" t="t" r="r" b="b"/>
              <a:pathLst>
                <a:path w="624839" h="1179195">
                  <a:moveTo>
                    <a:pt x="624684" y="0"/>
                  </a:moveTo>
                  <a:lnTo>
                    <a:pt x="0" y="0"/>
                  </a:lnTo>
                  <a:lnTo>
                    <a:pt x="67948" y="628706"/>
                  </a:lnTo>
                  <a:lnTo>
                    <a:pt x="624684" y="628706"/>
                  </a:lnTo>
                  <a:lnTo>
                    <a:pt x="624684" y="421123"/>
                  </a:lnTo>
                  <a:lnTo>
                    <a:pt x="295903" y="421123"/>
                  </a:lnTo>
                  <a:lnTo>
                    <a:pt x="272888" y="208041"/>
                  </a:lnTo>
                  <a:lnTo>
                    <a:pt x="624684" y="208041"/>
                  </a:lnTo>
                  <a:lnTo>
                    <a:pt x="624684" y="0"/>
                  </a:lnTo>
                  <a:close/>
                </a:path>
                <a:path w="624839" h="1179195">
                  <a:moveTo>
                    <a:pt x="328781" y="733185"/>
                  </a:moveTo>
                  <a:lnTo>
                    <a:pt x="78907" y="733185"/>
                  </a:lnTo>
                  <a:lnTo>
                    <a:pt x="113977" y="1059911"/>
                  </a:lnTo>
                  <a:lnTo>
                    <a:pt x="624684" y="1179058"/>
                  </a:lnTo>
                  <a:lnTo>
                    <a:pt x="624684" y="961848"/>
                  </a:lnTo>
                  <a:lnTo>
                    <a:pt x="346316" y="899527"/>
                  </a:lnTo>
                  <a:lnTo>
                    <a:pt x="328781" y="733185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838" y="1725592"/>
              <a:ext cx="624205" cy="1178560"/>
            </a:xfrm>
            <a:custGeom>
              <a:avLst/>
              <a:gdLst/>
              <a:ahLst/>
              <a:cxnLst/>
              <a:rect l="l" t="t" r="r" b="b"/>
              <a:pathLst>
                <a:path w="624205" h="1178560">
                  <a:moveTo>
                    <a:pt x="623588" y="0"/>
                  </a:moveTo>
                  <a:lnTo>
                    <a:pt x="0" y="0"/>
                  </a:lnTo>
                  <a:lnTo>
                    <a:pt x="0" y="208041"/>
                  </a:lnTo>
                  <a:lnTo>
                    <a:pt x="600574" y="208041"/>
                  </a:lnTo>
                  <a:lnTo>
                    <a:pt x="623588" y="0"/>
                  </a:lnTo>
                  <a:close/>
                </a:path>
                <a:path w="624205" h="1178560">
                  <a:moveTo>
                    <a:pt x="578107" y="421123"/>
                  </a:moveTo>
                  <a:lnTo>
                    <a:pt x="0" y="421123"/>
                  </a:lnTo>
                  <a:lnTo>
                    <a:pt x="0" y="629165"/>
                  </a:lnTo>
                  <a:lnTo>
                    <a:pt x="306862" y="629165"/>
                  </a:lnTo>
                  <a:lnTo>
                    <a:pt x="277820" y="899527"/>
                  </a:lnTo>
                  <a:lnTo>
                    <a:pt x="0" y="961848"/>
                  </a:lnTo>
                  <a:lnTo>
                    <a:pt x="0" y="1178141"/>
                  </a:lnTo>
                  <a:lnTo>
                    <a:pt x="509611" y="1059911"/>
                  </a:lnTo>
                  <a:lnTo>
                    <a:pt x="578107" y="421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34965" y="4487341"/>
            <a:ext cx="829273" cy="503940"/>
            <a:chOff x="5693553" y="1506035"/>
            <a:chExt cx="2903855" cy="1758950"/>
          </a:xfrm>
        </p:grpSpPr>
        <p:sp>
          <p:nvSpPr>
            <p:cNvPr id="14" name="object 14"/>
            <p:cNvSpPr/>
            <p:nvPr/>
          </p:nvSpPr>
          <p:spPr>
            <a:xfrm>
              <a:off x="5693553" y="1506035"/>
              <a:ext cx="2903855" cy="1758950"/>
            </a:xfrm>
            <a:custGeom>
              <a:avLst/>
              <a:gdLst/>
              <a:ahLst/>
              <a:cxnLst/>
              <a:rect l="l" t="t" r="r" b="b"/>
              <a:pathLst>
                <a:path w="2903854" h="1758950">
                  <a:moveTo>
                    <a:pt x="2903516" y="0"/>
                  </a:moveTo>
                  <a:lnTo>
                    <a:pt x="0" y="0"/>
                  </a:lnTo>
                  <a:lnTo>
                    <a:pt x="264241" y="1583001"/>
                  </a:lnTo>
                  <a:lnTo>
                    <a:pt x="1450016" y="1758818"/>
                  </a:lnTo>
                  <a:lnTo>
                    <a:pt x="2638988" y="1582753"/>
                  </a:lnTo>
                  <a:lnTo>
                    <a:pt x="2903516" y="0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5321" y="1635465"/>
              <a:ext cx="1187450" cy="1495425"/>
            </a:xfrm>
            <a:custGeom>
              <a:avLst/>
              <a:gdLst/>
              <a:ahLst/>
              <a:cxnLst/>
              <a:rect l="l" t="t" r="r" b="b"/>
              <a:pathLst>
                <a:path w="1187450" h="1495425">
                  <a:moveTo>
                    <a:pt x="1186844" y="0"/>
                  </a:moveTo>
                  <a:lnTo>
                    <a:pt x="0" y="0"/>
                  </a:lnTo>
                  <a:lnTo>
                    <a:pt x="0" y="1494812"/>
                  </a:lnTo>
                  <a:lnTo>
                    <a:pt x="960785" y="1352540"/>
                  </a:lnTo>
                  <a:lnTo>
                    <a:pt x="1186844" y="0"/>
                  </a:lnTo>
                  <a:close/>
                </a:path>
              </a:pathLst>
            </a:custGeom>
            <a:solidFill>
              <a:srgbClr val="2964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3846" y="1829612"/>
              <a:ext cx="911860" cy="1099820"/>
            </a:xfrm>
            <a:custGeom>
              <a:avLst/>
              <a:gdLst/>
              <a:ahLst/>
              <a:cxnLst/>
              <a:rect l="l" t="t" r="r" b="b"/>
              <a:pathLst>
                <a:path w="911859" h="1099820">
                  <a:moveTo>
                    <a:pt x="911466" y="897191"/>
                  </a:moveTo>
                  <a:lnTo>
                    <a:pt x="909904" y="897420"/>
                  </a:lnTo>
                  <a:lnTo>
                    <a:pt x="505079" y="839063"/>
                  </a:lnTo>
                  <a:lnTo>
                    <a:pt x="479183" y="684199"/>
                  </a:lnTo>
                  <a:lnTo>
                    <a:pt x="114249" y="684199"/>
                  </a:lnTo>
                  <a:lnTo>
                    <a:pt x="165239" y="989037"/>
                  </a:lnTo>
                  <a:lnTo>
                    <a:pt x="909777" y="1099451"/>
                  </a:lnTo>
                  <a:lnTo>
                    <a:pt x="911466" y="1099185"/>
                  </a:lnTo>
                  <a:lnTo>
                    <a:pt x="911466" y="897191"/>
                  </a:lnTo>
                  <a:close/>
                </a:path>
                <a:path w="911859" h="1099820">
                  <a:moveTo>
                    <a:pt x="911466" y="392976"/>
                  </a:moveTo>
                  <a:lnTo>
                    <a:pt x="65468" y="392976"/>
                  </a:lnTo>
                  <a:lnTo>
                    <a:pt x="98056" y="587108"/>
                  </a:lnTo>
                  <a:lnTo>
                    <a:pt x="911466" y="587108"/>
                  </a:lnTo>
                  <a:lnTo>
                    <a:pt x="911466" y="392976"/>
                  </a:lnTo>
                  <a:close/>
                </a:path>
                <a:path w="911859" h="1099820">
                  <a:moveTo>
                    <a:pt x="911466" y="0"/>
                  </a:moveTo>
                  <a:lnTo>
                    <a:pt x="0" y="0"/>
                  </a:lnTo>
                  <a:lnTo>
                    <a:pt x="33045" y="194144"/>
                  </a:lnTo>
                  <a:lnTo>
                    <a:pt x="911466" y="194144"/>
                  </a:lnTo>
                  <a:lnTo>
                    <a:pt x="9114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4070" y="1829610"/>
              <a:ext cx="910590" cy="1099820"/>
            </a:xfrm>
            <a:custGeom>
              <a:avLst/>
              <a:gdLst/>
              <a:ahLst/>
              <a:cxnLst/>
              <a:rect l="l" t="t" r="r" b="b"/>
              <a:pathLst>
                <a:path w="910590" h="1099820">
                  <a:moveTo>
                    <a:pt x="910556" y="0"/>
                  </a:moveTo>
                  <a:lnTo>
                    <a:pt x="0" y="0"/>
                  </a:lnTo>
                  <a:lnTo>
                    <a:pt x="0" y="194144"/>
                  </a:lnTo>
                  <a:lnTo>
                    <a:pt x="512168" y="194144"/>
                  </a:lnTo>
                  <a:lnTo>
                    <a:pt x="479141" y="392966"/>
                  </a:lnTo>
                  <a:lnTo>
                    <a:pt x="0" y="392966"/>
                  </a:lnTo>
                  <a:lnTo>
                    <a:pt x="0" y="587110"/>
                  </a:lnTo>
                  <a:lnTo>
                    <a:pt x="447615" y="587110"/>
                  </a:lnTo>
                  <a:lnTo>
                    <a:pt x="405393" y="838920"/>
                  </a:lnTo>
                  <a:lnTo>
                    <a:pt x="0" y="897354"/>
                  </a:lnTo>
                  <a:lnTo>
                    <a:pt x="0" y="1099350"/>
                  </a:lnTo>
                  <a:lnTo>
                    <a:pt x="745171" y="989031"/>
                  </a:lnTo>
                  <a:lnTo>
                    <a:pt x="910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474" y="5256136"/>
            <a:ext cx="907062" cy="843662"/>
          </a:xfrm>
          <a:prstGeom prst="rect">
            <a:avLst/>
          </a:prstGeom>
        </p:spPr>
      </p:pic>
      <p:pic>
        <p:nvPicPr>
          <p:cNvPr id="25" name="object 19">
            <a:extLst>
              <a:ext uri="{FF2B5EF4-FFF2-40B4-BE49-F238E27FC236}">
                <a16:creationId xmlns:a16="http://schemas.microsoft.com/office/drawing/2014/main" id="{D60B2888-C85E-3064-86A7-C5A116738B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473" y="2681067"/>
            <a:ext cx="1736153" cy="8436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DA52B8-4B9B-3F81-89A4-27BD5C32D2F7}"/>
              </a:ext>
            </a:extLst>
          </p:cNvPr>
          <p:cNvSpPr txBox="1"/>
          <p:nvPr/>
        </p:nvSpPr>
        <p:spPr>
          <a:xfrm>
            <a:off x="2246795" y="27493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7415A-6514-CDE4-903B-F70D6AA6EFDD}"/>
              </a:ext>
            </a:extLst>
          </p:cNvPr>
          <p:cNvSpPr txBox="1"/>
          <p:nvPr/>
        </p:nvSpPr>
        <p:spPr>
          <a:xfrm>
            <a:off x="2246795" y="181250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HTML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EE468-AF96-7E38-E992-2A65F7B804F3}"/>
              </a:ext>
            </a:extLst>
          </p:cNvPr>
          <p:cNvSpPr txBox="1"/>
          <p:nvPr/>
        </p:nvSpPr>
        <p:spPr>
          <a:xfrm>
            <a:off x="2284632" y="4523980"/>
            <a:ext cx="132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8A6D1E-1975-E664-8BBE-0D55BDB599A1}"/>
              </a:ext>
            </a:extLst>
          </p:cNvPr>
          <p:cNvSpPr txBox="1"/>
          <p:nvPr/>
        </p:nvSpPr>
        <p:spPr>
          <a:xfrm>
            <a:off x="2289352" y="3740224"/>
            <a:ext cx="160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5239C-4C55-06E1-33DC-D1DEDC38AB75}"/>
              </a:ext>
            </a:extLst>
          </p:cNvPr>
          <p:cNvSpPr txBox="1"/>
          <p:nvPr/>
        </p:nvSpPr>
        <p:spPr>
          <a:xfrm>
            <a:off x="2254760" y="5413362"/>
            <a:ext cx="251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BOOTSTRAP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3D448-30B8-27FB-9095-C5B7BD9230D9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D34A0-C2F1-21F9-2B9F-817DDA8C3B2A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ACA1A-92D6-CB03-3A5E-1AD5290A85D8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E564-3FC0-D6AE-C084-0A50414C9D07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D825C-B5C7-5CAB-465A-F46C208DFE9C}"/>
              </a:ext>
            </a:extLst>
          </p:cNvPr>
          <p:cNvSpPr txBox="1"/>
          <p:nvPr/>
        </p:nvSpPr>
        <p:spPr>
          <a:xfrm>
            <a:off x="5866396" y="1009590"/>
            <a:ext cx="51369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Tools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400" b="1" dirty="0"/>
              <a:t>                            VS code</a:t>
            </a:r>
          </a:p>
          <a:p>
            <a:r>
              <a:rPr lang="en-US" sz="2400" b="1" dirty="0"/>
              <a:t>                            </a:t>
            </a:r>
          </a:p>
          <a:p>
            <a:r>
              <a:rPr lang="en-US" sz="2400" b="1" dirty="0"/>
              <a:t>                            </a:t>
            </a:r>
          </a:p>
          <a:p>
            <a:r>
              <a:rPr lang="en-US" sz="2400" b="1" dirty="0"/>
              <a:t>                          </a:t>
            </a:r>
          </a:p>
          <a:p>
            <a:r>
              <a:rPr lang="en-US" sz="2400" b="1" dirty="0"/>
              <a:t>                            PyCharm</a:t>
            </a:r>
          </a:p>
          <a:p>
            <a:endParaRPr lang="en-US" sz="2400" b="1" dirty="0"/>
          </a:p>
          <a:p>
            <a:endParaRPr lang="en-US" sz="2800" b="1" dirty="0"/>
          </a:p>
          <a:p>
            <a:endParaRPr lang="en-IN" sz="2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86E2DB-78B3-1DB8-3CDA-4171220645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93" y="2085199"/>
            <a:ext cx="857352" cy="8573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8F820C-B9C5-AB31-BB0F-62BC572510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91400"/>
            <a:ext cx="833359" cy="8333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4EBED6-FF65-FD04-4474-CF234811B9BD}"/>
              </a:ext>
            </a:extLst>
          </p:cNvPr>
          <p:cNvSpPr txBox="1"/>
          <p:nvPr/>
        </p:nvSpPr>
        <p:spPr>
          <a:xfrm>
            <a:off x="1440610" y="982973"/>
            <a:ext cx="240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EB0065-732E-2E7B-F784-A367ECE1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73" y="732431"/>
            <a:ext cx="10515600" cy="777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Future Scope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9DFBF-DC8E-C97A-6609-1A9BA0D2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07" y="1676400"/>
            <a:ext cx="10058400" cy="35051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 Gather news articles from diverse sources.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user interaction data (clicks, likes, shares, etc.).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Clean, preprocess, and store data for analysis.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 Profiling and Preference Modeling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Updates that Integrating real-time news updates and events into recommendation systems will ensure users receive the most up-to-date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0CB37-1DF1-4380-7444-AA5BBA17495A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3BA82-18CC-27CB-3F8F-8299661B8947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A5A42-6ADC-D1AB-5DDE-F7CD695849CC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ED926-F80C-BAE7-30A8-A4E0744AA949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12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C9AB-5DE6-94E2-3693-EEB9909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8540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29CF-DE94-1E92-DA45-AEA812BC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10287000" cy="455493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brings together a diverse set of tools and technologies to create a sophisticated platform for news recommendation. By combining data collection, preprocessing, analysis, and machine learning, the system aims to provide users with personalized and relevant news content.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web development technologies for the frontend and backend, along with advanced data analysis techniques, positions the project to deliver a seamless and tailored news consumption experience to users.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utilization of NLTK and other Python libraries enhances the system's capabilities in text analysis and content recommendation. Overall, this project represents a significant step towards enhancing the way users consume and engage with news content in the digital 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2023B-87A3-63AC-CDAD-0AC6E837383B}"/>
              </a:ext>
            </a:extLst>
          </p:cNvPr>
          <p:cNvSpPr/>
          <p:nvPr/>
        </p:nvSpPr>
        <p:spPr>
          <a:xfrm>
            <a:off x="0" y="6629400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1B07E-D69B-FD21-CC77-4CA7E418E725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E485E-B277-DFE1-D86F-E6ECCBBF6E81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5FDA6-B827-97A4-F4C7-6D64A65D409A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28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32" y="-306187"/>
            <a:ext cx="10494468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b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</a:t>
            </a:r>
            <a:r>
              <a:rPr sz="4000" b="1" spc="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301" y="1600200"/>
            <a:ext cx="9906000" cy="4163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258445" algn="l"/>
              </a:tabLst>
            </a:pP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Billsus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Pazzani,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hybrid user model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 1999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685" algn="just">
              <a:lnSpc>
                <a:spcPct val="150000"/>
              </a:lnSpc>
              <a:spcBef>
                <a:spcPts val="1005"/>
              </a:spcBef>
              <a:buAutoNum type="arabicPeriod"/>
              <a:tabLst>
                <a:tab pos="286385" algn="l"/>
              </a:tabLst>
            </a:pP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Billsus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D.,</a:t>
            </a:r>
            <a:r>
              <a:rPr sz="2000" spc="2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Pazzani,</a:t>
            </a:r>
            <a:r>
              <a:rPr sz="2000" spc="2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sz="2000" spc="2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J.,</a:t>
            </a:r>
            <a:r>
              <a:rPr sz="2000" spc="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2000" spc="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2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000" spc="2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2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2000</a:t>
            </a:r>
            <a:r>
              <a:rPr sz="2000" spc="2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spc="26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73685" algn="just">
              <a:lnSpc>
                <a:spcPct val="150000"/>
              </a:lnSpc>
              <a:spcBef>
                <a:spcPts val="1005"/>
              </a:spcBef>
              <a:buAutoNum type="arabicPeriod"/>
              <a:tabLst>
                <a:tab pos="286385" algn="l"/>
              </a:tabLst>
            </a:pPr>
            <a:r>
              <a:rPr lang="en-IN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M.;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Wu, </a:t>
            </a:r>
            <a:r>
              <a:rPr sz="2000" spc="-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F.; 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Wu,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C.; Zhang, K.; Liu, Z.; Xie, X. 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news recommendation with long-and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 </a:t>
            </a:r>
            <a:r>
              <a:rPr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representations.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994"/>
              </a:spcBef>
              <a:buAutoNum type="arabicPeriod" startAt="3"/>
              <a:tabLst>
                <a:tab pos="306070" algn="l"/>
              </a:tabLst>
            </a:pPr>
            <a:r>
              <a:rPr lang="en-IN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spc="-1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J.A.; </a:t>
            </a:r>
            <a:r>
              <a:rPr sz="20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Miller,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B.N.; Maltz, D.; 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sz="2000" spc="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Usenetnews.</a:t>
            </a:r>
            <a:r>
              <a:rPr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sz="2000" spc="-1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endParaRPr lang="en-IN" sz="2000" spc="-5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994"/>
              </a:spcBef>
              <a:buAutoNum type="arabicPeriod" startAt="3"/>
              <a:tabLst>
                <a:tab pos="30607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Duchi,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Hazan,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sz="2000" spc="-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Singer.</a:t>
            </a:r>
            <a:r>
              <a:rPr lang="en-IN"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subgradient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4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CDE77-6EB0-3816-84F2-2D9FED1F2F29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9F38-AD84-6629-0D97-2766ADA9F86D}"/>
              </a:ext>
            </a:extLst>
          </p:cNvPr>
          <p:cNvSpPr/>
          <p:nvPr/>
        </p:nvSpPr>
        <p:spPr>
          <a:xfrm>
            <a:off x="0" y="6629400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3CC70-8AAC-9359-F51D-B92FA7B8D234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9AF22-3E48-14B4-B5A4-1428C73551BA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743200"/>
            <a:ext cx="684974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6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82A98-A0C9-5B30-E26E-ADF3399DF319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0FED6-CDE8-931C-7500-CDEA073335A7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1F6EA-65C0-E657-7EAA-D9FC95404BA3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5513A-6144-1359-6939-3B036D8F657F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188DF-2895-90CA-7416-3F2AF9C6B6E8}"/>
              </a:ext>
            </a:extLst>
          </p:cNvPr>
          <p:cNvSpPr/>
          <p:nvPr/>
        </p:nvSpPr>
        <p:spPr>
          <a:xfrm>
            <a:off x="0" y="150779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565CC-299C-6613-2EF1-926C015E5F76}"/>
              </a:ext>
            </a:extLst>
          </p:cNvPr>
          <p:cNvSpPr/>
          <p:nvPr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5C48D-AED3-1C0B-9361-BE5A2008D676}"/>
              </a:ext>
            </a:extLst>
          </p:cNvPr>
          <p:cNvSpPr/>
          <p:nvPr/>
        </p:nvSpPr>
        <p:spPr>
          <a:xfrm>
            <a:off x="12000" y="455579"/>
            <a:ext cx="12168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336D1-1521-BE9E-6850-D52C1A8D86AD}"/>
              </a:ext>
            </a:extLst>
          </p:cNvPr>
          <p:cNvSpPr/>
          <p:nvPr/>
        </p:nvSpPr>
        <p:spPr>
          <a:xfrm>
            <a:off x="419100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81000"/>
            <a:ext cx="86867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3895725" algn="l"/>
              </a:tabLst>
            </a:pPr>
            <a:r>
              <a:rPr sz="2000" b="1" spc="-20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KAVIKULGURU</a:t>
            </a:r>
            <a:r>
              <a:rPr sz="2000" b="1" spc="-30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sz="2000" b="1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3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000" b="1" spc="-5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50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2000" b="1" dirty="0">
              <a:solidFill>
                <a:srgbClr val="CE76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" algn="ctr">
              <a:lnSpc>
                <a:spcPct val="100000"/>
              </a:lnSpc>
            </a:pPr>
            <a:r>
              <a:rPr sz="2000" b="1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RAMTEK</a:t>
            </a:r>
            <a:r>
              <a:rPr sz="2000" b="1" spc="-60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-3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441106</a:t>
            </a:r>
            <a:endParaRPr sz="2000" b="1" dirty="0">
              <a:solidFill>
                <a:srgbClr val="CE76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32752"/>
            <a:ext cx="2590800" cy="13424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2200" y="1472046"/>
            <a:ext cx="9982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1435" algn="ctr">
              <a:lnSpc>
                <a:spcPct val="100000"/>
              </a:lnSpc>
              <a:spcBef>
                <a:spcPts val="5"/>
              </a:spcBef>
            </a:pPr>
            <a:r>
              <a:rPr lang="en-IN" sz="2000" dirty="0">
                <a:latin typeface="Times New Roman"/>
                <a:cs typeface="Times New Roman"/>
              </a:rPr>
              <a:t>DEPARTMENT</a:t>
            </a: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OF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COMPUTER</a:t>
            </a:r>
            <a:r>
              <a:rPr lang="en-IN" sz="2000" spc="-15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TECHNOLOGY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B79983A-A069-02DE-303A-A13BDC5ED319}"/>
              </a:ext>
            </a:extLst>
          </p:cNvPr>
          <p:cNvSpPr txBox="1"/>
          <p:nvPr/>
        </p:nvSpPr>
        <p:spPr>
          <a:xfrm>
            <a:off x="3810000" y="2103480"/>
            <a:ext cx="5181600" cy="353045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lang="en-IN" sz="18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sz="18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8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spcBef>
                <a:spcPts val="994"/>
              </a:spcBef>
            </a:pP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spc="-2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b="1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</a:t>
            </a:r>
            <a:r>
              <a:rPr sz="20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sz="2000" b="1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sz="2000" b="1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15"/>
              </a:spcBef>
            </a:pPr>
            <a:r>
              <a:rPr lang="en-IN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sz="2000" b="1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Sakshi</a:t>
            </a:r>
            <a:r>
              <a:rPr sz="2000" b="1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Poshattiwar</a:t>
            </a:r>
            <a:r>
              <a:rPr sz="2000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CT20092 </a:t>
            </a:r>
            <a:r>
              <a:rPr sz="2000" b="1" spc="-5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spc="-53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15"/>
              </a:spcBef>
            </a:pPr>
            <a:r>
              <a:rPr lang="en-IN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sz="20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Puttewar –CT20058 </a:t>
            </a:r>
            <a:r>
              <a:rPr sz="2000" b="1" spc="-5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spc="-53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15"/>
              </a:spcBef>
            </a:pPr>
            <a:r>
              <a:rPr lang="en-IN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sz="2000" b="1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Janhvee</a:t>
            </a:r>
            <a:r>
              <a:rPr sz="2000" b="1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Barai</a:t>
            </a:r>
            <a:r>
              <a:rPr sz="2000" b="1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CT20068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spcBef>
                <a:spcPts val="15"/>
              </a:spcBef>
            </a:pPr>
            <a:r>
              <a:rPr lang="en-IN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sz="2000" b="1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Sanskruti</a:t>
            </a:r>
            <a:r>
              <a:rPr sz="2000" b="1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Yarwar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CT20038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5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017905" indent="-253365" algn="ctr"/>
            <a:r>
              <a:rPr lang="en-IN" sz="1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sz="1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spc="-5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spc="-53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017905" indent="-253365" algn="ctr"/>
            <a:r>
              <a:rPr lang="en-IN" sz="1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1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Ankita </a:t>
            </a:r>
            <a:r>
              <a:rPr sz="1800" b="1" spc="-5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017905" indent="-253365" algn="ctr"/>
            <a:r>
              <a:rPr lang="en-IN" sz="18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(Assst.</a:t>
            </a:r>
            <a:r>
              <a:rPr sz="1800" b="1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sz="1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77B68-23BA-A779-75CD-544AE30C2AC0}"/>
              </a:ext>
            </a:extLst>
          </p:cNvPr>
          <p:cNvSpPr/>
          <p:nvPr/>
        </p:nvSpPr>
        <p:spPr>
          <a:xfrm>
            <a:off x="290" y="6649048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6E63B-36F4-8833-D6B1-4C2CC466BE56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A1650-2914-5D9E-EB8D-4F51EED69EF3}"/>
              </a:ext>
            </a:extLst>
          </p:cNvPr>
          <p:cNvSpPr/>
          <p:nvPr/>
        </p:nvSpPr>
        <p:spPr>
          <a:xfrm>
            <a:off x="0" y="6096000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74E91-065F-E375-54BE-8A53F70F8631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508559"/>
            <a:ext cx="7086599" cy="547778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0160" algn="just">
              <a:lnSpc>
                <a:spcPct val="100000"/>
              </a:lnSpc>
              <a:spcBef>
                <a:spcPts val="105"/>
              </a:spcBef>
              <a:buSzPct val="95000"/>
              <a:tabLst>
                <a:tab pos="203835" algn="l"/>
              </a:tabLst>
            </a:pPr>
            <a:r>
              <a:rPr lang="en-IN" sz="3600" spc="-5" dirty="0">
                <a:solidFill>
                  <a:srgbClr val="CE7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sz="3600" spc="-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600" spc="-5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algn="just">
              <a:lnSpc>
                <a:spcPct val="100000"/>
              </a:lnSpc>
              <a:spcBef>
                <a:spcPts val="105"/>
              </a:spcBef>
              <a:buSzPct val="95000"/>
              <a:tabLst>
                <a:tab pos="203835" algn="l"/>
              </a:tabLst>
            </a:pPr>
            <a:endParaRPr lang="en-IN" sz="3600" spc="-5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835" indent="-193675" algn="just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03835" algn="l"/>
              </a:tabLst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660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66065" indent="-253365" algn="just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6606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065" indent="-253365" algn="just">
              <a:lnSpc>
                <a:spcPct val="100000"/>
              </a:lnSpc>
              <a:buSzPct val="95000"/>
              <a:buAutoNum type="arabicPeriod"/>
              <a:tabLst>
                <a:tab pos="26606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algn="just">
              <a:lnSpc>
                <a:spcPct val="100000"/>
              </a:lnSpc>
              <a:spcBef>
                <a:spcPts val="109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7527A-8485-DD18-67E6-F8920A8396CF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05B544-D94C-8D9F-CB5D-CB0FA0253962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90619-9E29-2608-B1A3-3935CAFE65B9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8D41A-0BB6-2669-6F15-429FAED28658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110" y="146996"/>
            <a:ext cx="2381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144543"/>
            <a:ext cx="10788506" cy="4497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 individuals overwhelmed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994"/>
              </a:spcBef>
              <a:buFont typeface="+mj-lt"/>
              <a:buAutoNum type="arabicPeriod"/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 analyze news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news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in real-time.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994"/>
              </a:spcBef>
              <a:buFont typeface="+mj-lt"/>
              <a:buAutoNum type="arabicPeriod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 interests,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5715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 more news,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recommendations, ensuring 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70147-D547-37A8-11CF-E95B59685FE8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FCFF5-3642-D9DD-5FE0-54827400742E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7C9CB-8205-DC94-CA2B-1BAFB2F1B885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A99A0-2CEF-3C7F-2E6A-26F8B5D72820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B8CCD3-F7F4-C92F-DED0-1D7E77A4222F}"/>
              </a:ext>
            </a:extLst>
          </p:cNvPr>
          <p:cNvSpPr txBox="1"/>
          <p:nvPr/>
        </p:nvSpPr>
        <p:spPr>
          <a:xfrm>
            <a:off x="549107" y="1905000"/>
            <a:ext cx="10502993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a news recommendation system using ML .I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used to generate personalized recommendations for each user, based on their interests, preferences, and historical behavior.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use artificial intelligence techniques to analyze large amounts of data and make personalized recommendations.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implementing a recommendation system include showing users newly-released content based on their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preferences,profit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margin, and improving customer satisfaction.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C3A03-50C4-E7D1-AAEB-911A93BC2CC4}"/>
              </a:ext>
            </a:extLst>
          </p:cNvPr>
          <p:cNvSpPr txBox="1"/>
          <p:nvPr/>
        </p:nvSpPr>
        <p:spPr>
          <a:xfrm>
            <a:off x="2084678" y="84426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FEC67-114B-204C-8E2D-D4A8EAFBE797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CD4D-03C5-1517-E910-0FB8E91672D7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E7257-5FBE-C1A1-39C9-4FDE62060CAA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BE666-E278-9E82-7C6B-E7616DE7CB39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BFCB-802A-E424-2757-F06171AD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99"/>
            <a:ext cx="10515600" cy="7778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A8F6-8A54-0D56-0FC9-61325001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86513"/>
            <a:ext cx="10134600" cy="4343400"/>
          </a:xfrm>
        </p:spPr>
        <p:txBody>
          <a:bodyPr>
            <a:normAutofit/>
          </a:bodyPr>
          <a:lstStyle/>
          <a:p>
            <a:pPr marL="12700" marR="5715" indent="0" algn="just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None/>
              <a:tabLst>
                <a:tab pos="355600" algn="l"/>
              </a:tabLst>
            </a:pPr>
            <a:r>
              <a:rPr lang="en-US" sz="1800" spc="-8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engaging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indent="0" algn="just">
              <a:lnSpc>
                <a:spcPct val="100000"/>
              </a:lnSpc>
              <a:buClr>
                <a:srgbClr val="90C225"/>
              </a:buClr>
              <a:buSzPct val="80555"/>
              <a:buNone/>
              <a:tabLst>
                <a:tab pos="355600" algn="l"/>
              </a:tabLst>
            </a:pP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Engagement: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user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delivering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captivating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Calibri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 Content Diversity: Balancing personalized recommendations with a diverse range of news topics to prevent filter bubbles and broaden users' perspectives.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User Profiling: Develop a mechanism to create user profiles by analyzing their historical interactions with news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5EBBE-9944-4505-BE00-900263702F0E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21712-4CF7-1D13-9E2B-01C42E79BA33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C6398-B9D1-3DD8-F763-568814713614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C4BA3-74C9-7B2A-3AC1-CF2A39961258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60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9923BE-E06B-E4F6-3004-609DF0EAF548}"/>
              </a:ext>
            </a:extLst>
          </p:cNvPr>
          <p:cNvSpPr txBox="1"/>
          <p:nvPr/>
        </p:nvSpPr>
        <p:spPr>
          <a:xfrm>
            <a:off x="123334" y="76200"/>
            <a:ext cx="1110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Patent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8EA963-96FE-0B6D-24CC-16159B6D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17851"/>
              </p:ext>
            </p:extLst>
          </p:nvPr>
        </p:nvGraphicFramePr>
        <p:xfrm>
          <a:off x="990600" y="1219200"/>
          <a:ext cx="9677401" cy="4072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188">
                  <a:extLst>
                    <a:ext uri="{9D8B030D-6E8A-4147-A177-3AD203B41FA5}">
                      <a16:colId xmlns:a16="http://schemas.microsoft.com/office/drawing/2014/main" val="1763229243"/>
                    </a:ext>
                  </a:extLst>
                </a:gridCol>
                <a:gridCol w="2090732">
                  <a:extLst>
                    <a:ext uri="{9D8B030D-6E8A-4147-A177-3AD203B41FA5}">
                      <a16:colId xmlns:a16="http://schemas.microsoft.com/office/drawing/2014/main" val="1985226352"/>
                    </a:ext>
                  </a:extLst>
                </a:gridCol>
                <a:gridCol w="1818028">
                  <a:extLst>
                    <a:ext uri="{9D8B030D-6E8A-4147-A177-3AD203B41FA5}">
                      <a16:colId xmlns:a16="http://schemas.microsoft.com/office/drawing/2014/main" val="2831311910"/>
                    </a:ext>
                  </a:extLst>
                </a:gridCol>
                <a:gridCol w="5136453">
                  <a:extLst>
                    <a:ext uri="{9D8B030D-6E8A-4147-A177-3AD203B41FA5}">
                      <a16:colId xmlns:a16="http://schemas.microsoft.com/office/drawing/2014/main" val="3607201900"/>
                    </a:ext>
                  </a:extLst>
                </a:gridCol>
              </a:tblGrid>
              <a:tr h="85838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Patent Application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Solutions (Abstract of Patent)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86409"/>
                  </a:ext>
                </a:extLst>
              </a:tr>
              <a:tr h="142761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9.489,112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News Edition on a Map Using Jio Entities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 embodiments enable the presentation to a user of news articles or other content that is of likely interest to a user and that is geographically relevant to the user's location or region of interest.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81314"/>
                  </a:ext>
                </a:extLst>
              </a:tr>
              <a:tr h="178652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202311019306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Recommendation System and Method Using Machine 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 using Machine Learning Present invention discloses a system and method for recommending movie to user consisting of content based recommendation system to collect user’s data either by ratings or by collecting from the activities.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76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FC79CA-DE92-89BF-DDA6-F6DF532C296A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B658-25E2-DD64-6243-055047DDA9E5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03B67-C902-CF95-94C4-03B9A454C2F6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80C57-2D30-4E89-BBAC-0CC5DD3A53F6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1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5A90A3-5BB4-689B-133E-04F801D20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8770"/>
              </p:ext>
            </p:extLst>
          </p:nvPr>
        </p:nvGraphicFramePr>
        <p:xfrm>
          <a:off x="914400" y="1042475"/>
          <a:ext cx="9687128" cy="4018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465">
                  <a:extLst>
                    <a:ext uri="{9D8B030D-6E8A-4147-A177-3AD203B41FA5}">
                      <a16:colId xmlns:a16="http://schemas.microsoft.com/office/drawing/2014/main" val="3962851489"/>
                    </a:ext>
                  </a:extLst>
                </a:gridCol>
                <a:gridCol w="1901142">
                  <a:extLst>
                    <a:ext uri="{9D8B030D-6E8A-4147-A177-3AD203B41FA5}">
                      <a16:colId xmlns:a16="http://schemas.microsoft.com/office/drawing/2014/main" val="3022066722"/>
                    </a:ext>
                  </a:extLst>
                </a:gridCol>
                <a:gridCol w="2267200">
                  <a:extLst>
                    <a:ext uri="{9D8B030D-6E8A-4147-A177-3AD203B41FA5}">
                      <a16:colId xmlns:a16="http://schemas.microsoft.com/office/drawing/2014/main" val="2644061904"/>
                    </a:ext>
                  </a:extLst>
                </a:gridCol>
                <a:gridCol w="5015321">
                  <a:extLst>
                    <a:ext uri="{9D8B030D-6E8A-4147-A177-3AD203B41FA5}">
                      <a16:colId xmlns:a16="http://schemas.microsoft.com/office/drawing/2014/main" val="96285633"/>
                    </a:ext>
                  </a:extLst>
                </a:gridCol>
              </a:tblGrid>
              <a:tr h="220535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9,542,649 B2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Based Recommendation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one A media control system enables a device-agnostic and Source-agnostic entertainment experience through use of an internet-enabled user device.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08489"/>
                  </a:ext>
                </a:extLst>
              </a:tr>
              <a:tr h="18132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7,908,183 B2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computer-implemented service analyzes purchase histories and/or other types of behavioral data of users on an aggregated basis to detect and quantify associations between particular items represented in an electronic catalog.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222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1AC2687-6A39-074B-65C2-91307FB6022E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96D8E-7EB6-22D3-7B91-85F124F5629F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5F3FB-A20B-0417-F1F3-8EEE51E9E90D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80E8-E126-61D0-7874-4D9A0519A8EE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4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27" y="0"/>
            <a:ext cx="1093459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sz="32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3200" b="1" spc="-10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7928"/>
              </p:ext>
            </p:extLst>
          </p:nvPr>
        </p:nvGraphicFramePr>
        <p:xfrm>
          <a:off x="606959" y="762000"/>
          <a:ext cx="10365841" cy="499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0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91440" marR="933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600" b="1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965" lvl="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b="1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Tittle</a:t>
                      </a:r>
                      <a:r>
                        <a:rPr sz="16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6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09"/>
                        </a:spcBef>
                        <a:tabLst>
                          <a:tab pos="1277620" algn="l"/>
                        </a:tabLst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r>
                        <a:rPr lang="en-IN"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o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publication 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sz="1600" b="1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sz="1600" b="1" spc="3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sz="1600" b="1" spc="-4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IN"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</a:t>
                      </a:r>
                      <a:r>
                        <a:rPr sz="1600" b="1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</a:t>
                      </a:r>
                      <a:r>
                        <a:rPr sz="1600" b="1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4455" lvl="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950594" algn="l"/>
                          <a:tab pos="1475105" algn="l"/>
                          <a:tab pos="1504315" algn="l"/>
                        </a:tabLst>
                      </a:pPr>
                      <a:r>
                        <a:rPr sz="16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erson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  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	</a:t>
                      </a:r>
                      <a:r>
                        <a:rPr sz="16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lick 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marR="5461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600" spc="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would</a:t>
                      </a:r>
                      <a:r>
                        <a:rPr sz="16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</a:t>
                      </a:r>
                      <a:r>
                        <a:rPr sz="1600" spc="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examining</a:t>
                      </a:r>
                      <a:r>
                        <a:rPr sz="1600" spc="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sz="16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600" spc="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  <a:r>
                        <a:rPr sz="16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</a:t>
                      </a:r>
                      <a:r>
                        <a:rPr sz="1600" spc="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6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 </a:t>
                      </a:r>
                      <a:r>
                        <a:rPr sz="1600" spc="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</a:t>
                      </a:r>
                      <a:r>
                        <a:rPr sz="16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users'</a:t>
                      </a:r>
                      <a:r>
                        <a:rPr sz="16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</a:t>
                      </a:r>
                      <a:r>
                        <a:rPr sz="16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behavior.</a:t>
                      </a:r>
                      <a:r>
                        <a:rPr sz="1600" spc="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Limitations</a:t>
                      </a:r>
                      <a:r>
                        <a:rPr sz="16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might</a:t>
                      </a:r>
                      <a:r>
                        <a:rPr sz="1600" spc="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sz="1600" spc="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</a:t>
                      </a:r>
                      <a:r>
                        <a:rPr sz="1600" spc="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privacy, </a:t>
                      </a:r>
                      <a:r>
                        <a:rPr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over-reliance </a:t>
                      </a:r>
                      <a:r>
                        <a:rPr sz="1600" spc="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6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</a:t>
                      </a:r>
                      <a:r>
                        <a:rPr sz="1600" spc="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behavior, </a:t>
                      </a:r>
                      <a:r>
                        <a:rPr sz="1600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sz="16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  <a:r>
                        <a:rPr sz="16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biases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r>
                        <a:rPr sz="1600" spc="55" dirty="0">
                          <a:solidFill>
                            <a:srgbClr val="695D4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5725" lvl="0" algn="just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407795" algn="l"/>
                        </a:tabLst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</a:t>
                      </a:r>
                      <a:r>
                        <a:rPr sz="1600" spc="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6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sz="16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  <a:r>
                        <a:rPr sz="1600" spc="-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6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</a:t>
                      </a:r>
                      <a:r>
                        <a:rPr lang="en-IN"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Historical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18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would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involve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existing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</a:t>
                      </a:r>
                      <a:r>
                        <a:rPr sz="1600" spc="3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sz="16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sz="1600" spc="3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</a:t>
                      </a:r>
                      <a:r>
                        <a:rPr sz="1600" spc="3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sz="1600" spc="3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preferences </a:t>
                      </a:r>
                      <a:r>
                        <a:rPr sz="1600" spc="-4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topics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historical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behavior. </a:t>
                      </a:r>
                      <a:r>
                        <a:rPr sz="16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could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encompass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accurately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evolving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interests,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bubbles, and difficulties in handling sparse user data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sz="16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r>
                        <a:rPr sz="16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recommendations.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3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4455" lvl="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50265" algn="l"/>
                          <a:tab pos="1489075" algn="l"/>
                          <a:tab pos="1687195" algn="l"/>
                        </a:tabLst>
                      </a:pPr>
                      <a:r>
                        <a:rPr sz="16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 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	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 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Recommender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5090" indent="6096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would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recommender systems. Limitations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include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substantial computational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resources,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model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complexity,</a:t>
                      </a:r>
                      <a:r>
                        <a:rPr sz="16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incorporating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contextual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scenarios.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360083-2089-DFA6-4A93-8E94D57E860C}"/>
              </a:ext>
            </a:extLst>
          </p:cNvPr>
          <p:cNvSpPr/>
          <p:nvPr/>
        </p:nvSpPr>
        <p:spPr>
          <a:xfrm>
            <a:off x="11925298" y="0"/>
            <a:ext cx="76200" cy="68580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67B18-E2A1-1239-F81F-65CC027A3A15}"/>
              </a:ext>
            </a:extLst>
          </p:cNvPr>
          <p:cNvSpPr/>
          <p:nvPr/>
        </p:nvSpPr>
        <p:spPr>
          <a:xfrm>
            <a:off x="0" y="6644184"/>
            <a:ext cx="12192000" cy="76200"/>
          </a:xfrm>
          <a:prstGeom prst="rect">
            <a:avLst/>
          </a:prstGeom>
          <a:solidFill>
            <a:srgbClr val="EED5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D4D0E-7E20-86BF-6794-F6ADBC1A274F}"/>
              </a:ext>
            </a:extLst>
          </p:cNvPr>
          <p:cNvSpPr/>
          <p:nvPr/>
        </p:nvSpPr>
        <p:spPr>
          <a:xfrm>
            <a:off x="11242602" y="0"/>
            <a:ext cx="533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C610-8AE4-139E-9EE5-D65899049FAF}"/>
              </a:ext>
            </a:extLst>
          </p:cNvPr>
          <p:cNvSpPr/>
          <p:nvPr/>
        </p:nvSpPr>
        <p:spPr>
          <a:xfrm>
            <a:off x="0" y="6125568"/>
            <a:ext cx="12192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1367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Presentation on</vt:lpstr>
      <vt:lpstr>KAVIKULGURU INSTITUTE OF TECHNOLOGY AND SCIENCE RAMTEK - 441106</vt:lpstr>
      <vt:lpstr>PowerPoint Presentation</vt:lpstr>
      <vt:lpstr>Introduction</vt:lpstr>
      <vt:lpstr>PowerPoint Presentation</vt:lpstr>
      <vt:lpstr>                                       Objectives</vt:lpstr>
      <vt:lpstr>PowerPoint Presentation</vt:lpstr>
      <vt:lpstr>PowerPoint Presentation</vt:lpstr>
      <vt:lpstr>                                      Literature reviews</vt:lpstr>
      <vt:lpstr>PowerPoint Presentation</vt:lpstr>
      <vt:lpstr>                              Proposed Approach</vt:lpstr>
      <vt:lpstr>PowerPoint Presentation</vt:lpstr>
      <vt:lpstr>PowerPoint Presentation</vt:lpstr>
      <vt:lpstr>PowerPoint Presentation</vt:lpstr>
      <vt:lpstr>                             Tools And Technologies</vt:lpstr>
      <vt:lpstr>                        Future Scope</vt:lpstr>
      <vt:lpstr>                               Conclusion</vt:lpstr>
      <vt:lpstr>                                                                            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multanedevyani1501@outlook.com</dc:creator>
  <cp:lastModifiedBy>Aditya Darne</cp:lastModifiedBy>
  <cp:revision>60</cp:revision>
  <dcterms:created xsi:type="dcterms:W3CDTF">2023-09-04T08:43:32Z</dcterms:created>
  <dcterms:modified xsi:type="dcterms:W3CDTF">2023-10-14T13:33:30Z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2023-09-04T00:00:00Z</vt:filetime>
  </property>
</Properties>
</file>