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74" r:id="rId2"/>
    <p:sldId id="256" r:id="rId3"/>
    <p:sldId id="258" r:id="rId4"/>
    <p:sldId id="259" r:id="rId5"/>
    <p:sldId id="261" r:id="rId6"/>
    <p:sldId id="270" r:id="rId7"/>
    <p:sldId id="268" r:id="rId8"/>
    <p:sldId id="269" r:id="rId9"/>
    <p:sldId id="262" r:id="rId10"/>
    <p:sldId id="263" r:id="rId11"/>
    <p:sldId id="271" r:id="rId12"/>
    <p:sldId id="264" r:id="rId13"/>
    <p:sldId id="276" r:id="rId14"/>
    <p:sldId id="277" r:id="rId15"/>
    <p:sldId id="278" r:id="rId16"/>
    <p:sldId id="279" r:id="rId17"/>
    <p:sldId id="273" r:id="rId18"/>
    <p:sldId id="275" r:id="rId19"/>
    <p:sldId id="266" r:id="rId20"/>
    <p:sldId id="267"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760C"/>
    <a:srgbClr val="DCE5F8"/>
    <a:srgbClr val="F8EED8"/>
    <a:srgbClr val="CCFFCC"/>
    <a:srgbClr val="FFFFCC"/>
    <a:srgbClr val="EED5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FA21D-AD16-6EB9-8366-EA3475FD79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8457D7-FE89-E2AF-3A6F-D775E8A498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C90EB4-A24D-9FF8-962D-C6E5A55EFA51}"/>
              </a:ext>
            </a:extLst>
          </p:cNvPr>
          <p:cNvSpPr>
            <a:spLocks noGrp="1"/>
          </p:cNvSpPr>
          <p:nvPr>
            <p:ph type="dt" sz="half" idx="10"/>
          </p:nvPr>
        </p:nvSpPr>
        <p:spPr/>
        <p:txBody>
          <a:bodyPr/>
          <a:lstStyle/>
          <a:p>
            <a:fld id="{1D8BD707-D9CF-40AE-B4C6-C98DA3205C09}" type="datetimeFigureOut">
              <a:rPr lang="en-US" smtClean="0"/>
              <a:t>3/30/2024</a:t>
            </a:fld>
            <a:endParaRPr lang="en-US"/>
          </a:p>
        </p:txBody>
      </p:sp>
      <p:sp>
        <p:nvSpPr>
          <p:cNvPr id="5" name="Footer Placeholder 4">
            <a:extLst>
              <a:ext uri="{FF2B5EF4-FFF2-40B4-BE49-F238E27FC236}">
                <a16:creationId xmlns:a16="http://schemas.microsoft.com/office/drawing/2014/main" id="{6056D03F-4EAC-B13C-60BA-1A80F4A570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DE1884-5D84-53CF-5E7C-9075A6BE7B3B}"/>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39268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F231B-DB56-4E11-FA4B-C82E1DA210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AB9C47-3857-A1B5-7EDE-3D46502DC9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77E2B2-38E1-78E3-E5C7-E8582990764A}"/>
              </a:ext>
            </a:extLst>
          </p:cNvPr>
          <p:cNvSpPr>
            <a:spLocks noGrp="1"/>
          </p:cNvSpPr>
          <p:nvPr>
            <p:ph type="dt" sz="half" idx="10"/>
          </p:nvPr>
        </p:nvSpPr>
        <p:spPr/>
        <p:txBody>
          <a:bodyPr/>
          <a:lstStyle/>
          <a:p>
            <a:fld id="{1D8BD707-D9CF-40AE-B4C6-C98DA3205C09}" type="datetimeFigureOut">
              <a:rPr lang="en-US" smtClean="0"/>
              <a:t>3/30/2024</a:t>
            </a:fld>
            <a:endParaRPr lang="en-US"/>
          </a:p>
        </p:txBody>
      </p:sp>
      <p:sp>
        <p:nvSpPr>
          <p:cNvPr id="5" name="Footer Placeholder 4">
            <a:extLst>
              <a:ext uri="{FF2B5EF4-FFF2-40B4-BE49-F238E27FC236}">
                <a16:creationId xmlns:a16="http://schemas.microsoft.com/office/drawing/2014/main" id="{AAA42CA0-7013-4E19-C6AE-91D18E7010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80DE4F-F7EF-0A62-DB3D-DEBF64D8447E}"/>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65094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A0B38F-2983-16F3-33B8-C4FE9AC8E0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0A3697-CCE3-7137-2B1A-E036FF2207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5112FB-A721-8766-C028-37EBE771904B}"/>
              </a:ext>
            </a:extLst>
          </p:cNvPr>
          <p:cNvSpPr>
            <a:spLocks noGrp="1"/>
          </p:cNvSpPr>
          <p:nvPr>
            <p:ph type="dt" sz="half" idx="10"/>
          </p:nvPr>
        </p:nvSpPr>
        <p:spPr/>
        <p:txBody>
          <a:bodyPr/>
          <a:lstStyle/>
          <a:p>
            <a:fld id="{1D8BD707-D9CF-40AE-B4C6-C98DA3205C09}" type="datetimeFigureOut">
              <a:rPr lang="en-US" smtClean="0"/>
              <a:t>3/30/2024</a:t>
            </a:fld>
            <a:endParaRPr lang="en-US"/>
          </a:p>
        </p:txBody>
      </p:sp>
      <p:sp>
        <p:nvSpPr>
          <p:cNvPr id="5" name="Footer Placeholder 4">
            <a:extLst>
              <a:ext uri="{FF2B5EF4-FFF2-40B4-BE49-F238E27FC236}">
                <a16:creationId xmlns:a16="http://schemas.microsoft.com/office/drawing/2014/main" id="{3078EEB1-490A-F785-7B94-B32D157498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7C8E76-F2B4-650C-65A1-4C512A76FA2F}"/>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77954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9005-B84E-2274-6807-B5A5F52D16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87964D-ACB7-C268-70D9-883CFADBBE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9029BF-3E07-CB68-6446-EB7FA83BF963}"/>
              </a:ext>
            </a:extLst>
          </p:cNvPr>
          <p:cNvSpPr>
            <a:spLocks noGrp="1"/>
          </p:cNvSpPr>
          <p:nvPr>
            <p:ph type="dt" sz="half" idx="10"/>
          </p:nvPr>
        </p:nvSpPr>
        <p:spPr/>
        <p:txBody>
          <a:bodyPr/>
          <a:lstStyle/>
          <a:p>
            <a:fld id="{1D8BD707-D9CF-40AE-B4C6-C98DA3205C09}" type="datetimeFigureOut">
              <a:rPr lang="en-US" smtClean="0"/>
              <a:t>3/30/2024</a:t>
            </a:fld>
            <a:endParaRPr lang="en-US"/>
          </a:p>
        </p:txBody>
      </p:sp>
      <p:sp>
        <p:nvSpPr>
          <p:cNvPr id="5" name="Footer Placeholder 4">
            <a:extLst>
              <a:ext uri="{FF2B5EF4-FFF2-40B4-BE49-F238E27FC236}">
                <a16:creationId xmlns:a16="http://schemas.microsoft.com/office/drawing/2014/main" id="{3651D447-05A0-15C7-66BB-6EDA8A37A8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8EF7EB-9BB6-2BC4-6B95-065F5D452AE8}"/>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5986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566C-50B4-C7DD-8242-06358F93B5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6964C4-D780-2289-7E38-914A4CDD4A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7F3343-C87B-1097-4997-18A8DD81A0C0}"/>
              </a:ext>
            </a:extLst>
          </p:cNvPr>
          <p:cNvSpPr>
            <a:spLocks noGrp="1"/>
          </p:cNvSpPr>
          <p:nvPr>
            <p:ph type="dt" sz="half" idx="10"/>
          </p:nvPr>
        </p:nvSpPr>
        <p:spPr/>
        <p:txBody>
          <a:bodyPr/>
          <a:lstStyle/>
          <a:p>
            <a:fld id="{1D8BD707-D9CF-40AE-B4C6-C98DA3205C09}" type="datetimeFigureOut">
              <a:rPr lang="en-US" smtClean="0"/>
              <a:t>3/30/2024</a:t>
            </a:fld>
            <a:endParaRPr lang="en-US"/>
          </a:p>
        </p:txBody>
      </p:sp>
      <p:sp>
        <p:nvSpPr>
          <p:cNvPr id="5" name="Footer Placeholder 4">
            <a:extLst>
              <a:ext uri="{FF2B5EF4-FFF2-40B4-BE49-F238E27FC236}">
                <a16:creationId xmlns:a16="http://schemas.microsoft.com/office/drawing/2014/main" id="{EC78DC4A-44E3-4BC9-28F9-A0237C3409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3599A8-9155-6F84-D5F4-5D058A157838}"/>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88812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46F27-402D-DECA-77F3-1ADC8DABE6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27E48D-9532-AEA8-492B-9721EF98CC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9B19EC-4936-6B66-54DE-8254BD7013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74A869-A4CD-85AB-18C1-DDF3ED258C38}"/>
              </a:ext>
            </a:extLst>
          </p:cNvPr>
          <p:cNvSpPr>
            <a:spLocks noGrp="1"/>
          </p:cNvSpPr>
          <p:nvPr>
            <p:ph type="dt" sz="half" idx="10"/>
          </p:nvPr>
        </p:nvSpPr>
        <p:spPr/>
        <p:txBody>
          <a:bodyPr/>
          <a:lstStyle/>
          <a:p>
            <a:fld id="{1D8BD707-D9CF-40AE-B4C6-C98DA3205C09}" type="datetimeFigureOut">
              <a:rPr lang="en-US" smtClean="0"/>
              <a:t>3/30/2024</a:t>
            </a:fld>
            <a:endParaRPr lang="en-US"/>
          </a:p>
        </p:txBody>
      </p:sp>
      <p:sp>
        <p:nvSpPr>
          <p:cNvPr id="6" name="Footer Placeholder 5">
            <a:extLst>
              <a:ext uri="{FF2B5EF4-FFF2-40B4-BE49-F238E27FC236}">
                <a16:creationId xmlns:a16="http://schemas.microsoft.com/office/drawing/2014/main" id="{C893E01F-B4BC-679E-DB5E-E410428AE5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CA41B6-1FA8-C3C2-69E0-41A8E6F7D71A}"/>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63664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79A98-BECD-300D-C22D-7880CBE456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AA6BFC-5B25-BD66-FA06-B81E9CE2D4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BD310A-A02C-A37D-58E5-1A326F3792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1B0A4D-F173-16BD-2CB1-31852D33D3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90219F-0AAF-2F08-2EFB-87DC595D7F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1CC9D4-CA07-1B09-58C0-30358A888505}"/>
              </a:ext>
            </a:extLst>
          </p:cNvPr>
          <p:cNvSpPr>
            <a:spLocks noGrp="1"/>
          </p:cNvSpPr>
          <p:nvPr>
            <p:ph type="dt" sz="half" idx="10"/>
          </p:nvPr>
        </p:nvSpPr>
        <p:spPr/>
        <p:txBody>
          <a:bodyPr/>
          <a:lstStyle/>
          <a:p>
            <a:fld id="{1D8BD707-D9CF-40AE-B4C6-C98DA3205C09}" type="datetimeFigureOut">
              <a:rPr lang="en-US" smtClean="0"/>
              <a:t>3/30/2024</a:t>
            </a:fld>
            <a:endParaRPr lang="en-US"/>
          </a:p>
        </p:txBody>
      </p:sp>
      <p:sp>
        <p:nvSpPr>
          <p:cNvPr id="8" name="Footer Placeholder 7">
            <a:extLst>
              <a:ext uri="{FF2B5EF4-FFF2-40B4-BE49-F238E27FC236}">
                <a16:creationId xmlns:a16="http://schemas.microsoft.com/office/drawing/2014/main" id="{E4622020-50CF-BADE-7475-EE96C0A9A8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605830-80B7-ADD1-F957-656E109083EB}"/>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81516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17582-8706-4A48-CA24-09021428C4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6ED67F-CA3E-C56F-4BAB-FDDCFA8FC7D1}"/>
              </a:ext>
            </a:extLst>
          </p:cNvPr>
          <p:cNvSpPr>
            <a:spLocks noGrp="1"/>
          </p:cNvSpPr>
          <p:nvPr>
            <p:ph type="dt" sz="half" idx="10"/>
          </p:nvPr>
        </p:nvSpPr>
        <p:spPr/>
        <p:txBody>
          <a:bodyPr/>
          <a:lstStyle/>
          <a:p>
            <a:fld id="{1D8BD707-D9CF-40AE-B4C6-C98DA3205C09}" type="datetimeFigureOut">
              <a:rPr lang="en-US" smtClean="0"/>
              <a:t>3/30/2024</a:t>
            </a:fld>
            <a:endParaRPr lang="en-US"/>
          </a:p>
        </p:txBody>
      </p:sp>
      <p:sp>
        <p:nvSpPr>
          <p:cNvPr id="4" name="Footer Placeholder 3">
            <a:extLst>
              <a:ext uri="{FF2B5EF4-FFF2-40B4-BE49-F238E27FC236}">
                <a16:creationId xmlns:a16="http://schemas.microsoft.com/office/drawing/2014/main" id="{46470CC3-E281-F3A4-C909-ADD7EBD650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960AC1-48CE-80DB-8EB5-F355161797F3}"/>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53109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757255-44EF-9F2C-A16E-F8DD7B0DD527}"/>
              </a:ext>
            </a:extLst>
          </p:cNvPr>
          <p:cNvSpPr>
            <a:spLocks noGrp="1"/>
          </p:cNvSpPr>
          <p:nvPr>
            <p:ph type="dt" sz="half" idx="10"/>
          </p:nvPr>
        </p:nvSpPr>
        <p:spPr/>
        <p:txBody>
          <a:bodyPr/>
          <a:lstStyle/>
          <a:p>
            <a:fld id="{1D8BD707-D9CF-40AE-B4C6-C98DA3205C09}" type="datetimeFigureOut">
              <a:rPr lang="en-US" smtClean="0"/>
              <a:t>3/30/2024</a:t>
            </a:fld>
            <a:endParaRPr lang="en-US"/>
          </a:p>
        </p:txBody>
      </p:sp>
      <p:sp>
        <p:nvSpPr>
          <p:cNvPr id="3" name="Footer Placeholder 2">
            <a:extLst>
              <a:ext uri="{FF2B5EF4-FFF2-40B4-BE49-F238E27FC236}">
                <a16:creationId xmlns:a16="http://schemas.microsoft.com/office/drawing/2014/main" id="{6DAC3DC7-FEE3-FDF7-84FB-B3E3DFA296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F743E00-520E-89DD-A8C3-C5306A02C32B}"/>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98228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F50CD-3423-1403-1FAD-1F5997EA67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6D7173-657D-26B4-4CA1-9DE8980289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8859A2-5D65-C079-9142-69A72E39E6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F22B4E-A75F-AC50-BB90-A3C42B1DDC51}"/>
              </a:ext>
            </a:extLst>
          </p:cNvPr>
          <p:cNvSpPr>
            <a:spLocks noGrp="1"/>
          </p:cNvSpPr>
          <p:nvPr>
            <p:ph type="dt" sz="half" idx="10"/>
          </p:nvPr>
        </p:nvSpPr>
        <p:spPr/>
        <p:txBody>
          <a:bodyPr/>
          <a:lstStyle/>
          <a:p>
            <a:fld id="{1D8BD707-D9CF-40AE-B4C6-C98DA3205C09}" type="datetimeFigureOut">
              <a:rPr lang="en-US" smtClean="0"/>
              <a:t>3/30/2024</a:t>
            </a:fld>
            <a:endParaRPr lang="en-US"/>
          </a:p>
        </p:txBody>
      </p:sp>
      <p:sp>
        <p:nvSpPr>
          <p:cNvPr id="6" name="Footer Placeholder 5">
            <a:extLst>
              <a:ext uri="{FF2B5EF4-FFF2-40B4-BE49-F238E27FC236}">
                <a16:creationId xmlns:a16="http://schemas.microsoft.com/office/drawing/2014/main" id="{536CF304-4D75-DE0C-ADD5-69AF13A3D1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15FAB-8620-351A-E039-41B79B101F62}"/>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2041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FF5BF-A7EA-BC42-3412-987DA71338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B1654B-8100-DBAE-6850-6FDDED51E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1E1123-7CCD-14D3-6F2A-AA80BE526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9DA36-BE25-7A38-D704-F9D6250B3676}"/>
              </a:ext>
            </a:extLst>
          </p:cNvPr>
          <p:cNvSpPr>
            <a:spLocks noGrp="1"/>
          </p:cNvSpPr>
          <p:nvPr>
            <p:ph type="dt" sz="half" idx="10"/>
          </p:nvPr>
        </p:nvSpPr>
        <p:spPr/>
        <p:txBody>
          <a:bodyPr/>
          <a:lstStyle/>
          <a:p>
            <a:fld id="{1D8BD707-D9CF-40AE-B4C6-C98DA3205C09}" type="datetimeFigureOut">
              <a:rPr lang="en-US" smtClean="0"/>
              <a:t>3/30/2024</a:t>
            </a:fld>
            <a:endParaRPr lang="en-US"/>
          </a:p>
        </p:txBody>
      </p:sp>
      <p:sp>
        <p:nvSpPr>
          <p:cNvPr id="6" name="Footer Placeholder 5">
            <a:extLst>
              <a:ext uri="{FF2B5EF4-FFF2-40B4-BE49-F238E27FC236}">
                <a16:creationId xmlns:a16="http://schemas.microsoft.com/office/drawing/2014/main" id="{97B0A76C-001D-B0C0-1C6F-EA0BA1E9E8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0997F7-CB30-5D65-6382-968B09171F6D}"/>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9241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CE5F8">
            <a:alpha val="29804"/>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B083F7-A3C2-D1B3-857E-105947DBC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E196EA-C0CD-1CF8-8B3E-224E66B373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E20C51-58E1-E0A7-FA64-D1A666FBD9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3/30/2024</a:t>
            </a:fld>
            <a:endParaRPr lang="en-US"/>
          </a:p>
        </p:txBody>
      </p:sp>
      <p:sp>
        <p:nvSpPr>
          <p:cNvPr id="5" name="Footer Placeholder 4">
            <a:extLst>
              <a:ext uri="{FF2B5EF4-FFF2-40B4-BE49-F238E27FC236}">
                <a16:creationId xmlns:a16="http://schemas.microsoft.com/office/drawing/2014/main" id="{298A587E-E985-83E0-2D5E-D645970FA3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D5660C-6A92-8DD0-0D6C-3F0F8E3241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66110295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2089-7354-D199-2B50-42448B1F8685}"/>
              </a:ext>
            </a:extLst>
          </p:cNvPr>
          <p:cNvSpPr>
            <a:spLocks noGrp="1"/>
          </p:cNvSpPr>
          <p:nvPr>
            <p:ph type="ctrTitle"/>
          </p:nvPr>
        </p:nvSpPr>
        <p:spPr>
          <a:xfrm>
            <a:off x="1219200" y="1524000"/>
            <a:ext cx="9144000" cy="1051668"/>
          </a:xfrm>
        </p:spPr>
        <p:txBody>
          <a:bodyPr>
            <a:normAutofit/>
          </a:bodyPr>
          <a:lstStyle/>
          <a:p>
            <a:r>
              <a:rPr lang="en-IN" sz="3200" b="0" dirty="0">
                <a:latin typeface="Times New Roman"/>
                <a:cs typeface="Times New Roman"/>
              </a:rPr>
              <a:t>Presentation</a:t>
            </a:r>
            <a:r>
              <a:rPr lang="en-IN" sz="3200" b="0" spc="-35" dirty="0">
                <a:latin typeface="Times New Roman"/>
                <a:cs typeface="Times New Roman"/>
              </a:rPr>
              <a:t> </a:t>
            </a:r>
            <a:r>
              <a:rPr lang="en-IN" sz="3200" b="0" spc="-25" dirty="0">
                <a:latin typeface="Times New Roman"/>
                <a:cs typeface="Times New Roman"/>
              </a:rPr>
              <a:t>on</a:t>
            </a:r>
            <a:endParaRPr lang="en-IN" sz="3200" dirty="0"/>
          </a:p>
        </p:txBody>
      </p:sp>
      <p:sp>
        <p:nvSpPr>
          <p:cNvPr id="3" name="Subtitle 2">
            <a:extLst>
              <a:ext uri="{FF2B5EF4-FFF2-40B4-BE49-F238E27FC236}">
                <a16:creationId xmlns:a16="http://schemas.microsoft.com/office/drawing/2014/main" id="{0710FA55-10FB-E407-342B-866D39B36B90}"/>
              </a:ext>
            </a:extLst>
          </p:cNvPr>
          <p:cNvSpPr>
            <a:spLocks noGrp="1"/>
          </p:cNvSpPr>
          <p:nvPr>
            <p:ph type="subTitle" idx="1"/>
          </p:nvPr>
        </p:nvSpPr>
        <p:spPr>
          <a:xfrm>
            <a:off x="1676400" y="2982118"/>
            <a:ext cx="8686800" cy="1818482"/>
          </a:xfrm>
          <a:solidFill>
            <a:srgbClr val="F8EED8"/>
          </a:solidFill>
        </p:spPr>
        <p:style>
          <a:lnRef idx="1">
            <a:schemeClr val="accent1"/>
          </a:lnRef>
          <a:fillRef idx="2">
            <a:schemeClr val="accent1"/>
          </a:fillRef>
          <a:effectRef idx="1">
            <a:schemeClr val="accent1"/>
          </a:effectRef>
          <a:fontRef idx="minor">
            <a:schemeClr val="dk1"/>
          </a:fontRef>
        </p:style>
        <p:txBody>
          <a:bodyPr>
            <a:normAutofit/>
          </a:bodyPr>
          <a:lstStyle/>
          <a:p>
            <a:pPr>
              <a:lnSpc>
                <a:spcPct val="150000"/>
              </a:lnSpc>
            </a:pPr>
            <a:r>
              <a:rPr lang="en-IN" sz="3200" b="1" dirty="0">
                <a:solidFill>
                  <a:srgbClr val="CE760C"/>
                </a:solidFill>
                <a:latin typeface="Times New Roman" panose="02020603050405020304" pitchFamily="18" charset="0"/>
                <a:cs typeface="Times New Roman" panose="02020603050405020304" pitchFamily="18" charset="0"/>
              </a:rPr>
              <a:t>Personalised News Recommender </a:t>
            </a:r>
          </a:p>
          <a:p>
            <a:r>
              <a:rPr lang="en-IN" sz="3200" b="1" dirty="0">
                <a:solidFill>
                  <a:srgbClr val="CE760C"/>
                </a:solidFill>
                <a:latin typeface="Times New Roman" panose="02020603050405020304" pitchFamily="18" charset="0"/>
                <a:cs typeface="Times New Roman" panose="02020603050405020304" pitchFamily="18" charset="0"/>
              </a:rPr>
              <a:t>System</a:t>
            </a:r>
          </a:p>
        </p:txBody>
      </p:sp>
      <p:sp>
        <p:nvSpPr>
          <p:cNvPr id="5" name="Rectangle 4">
            <a:extLst>
              <a:ext uri="{FF2B5EF4-FFF2-40B4-BE49-F238E27FC236}">
                <a16:creationId xmlns:a16="http://schemas.microsoft.com/office/drawing/2014/main" id="{73767E1F-EA19-E427-83D7-49505B6FF523}"/>
              </a:ext>
            </a:extLst>
          </p:cNvPr>
          <p:cNvSpPr/>
          <p:nvPr/>
        </p:nvSpPr>
        <p:spPr>
          <a:xfrm>
            <a:off x="0" y="150779"/>
            <a:ext cx="12192000" cy="762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C53420E-654B-23C2-5B35-AA4EADAB8A01}"/>
              </a:ext>
            </a:extLst>
          </p:cNvPr>
          <p:cNvSpPr/>
          <p:nvPr/>
        </p:nvSpPr>
        <p:spPr>
          <a:xfrm>
            <a:off x="228600" y="0"/>
            <a:ext cx="76200" cy="68580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B95295B8-B039-FCDD-AE5A-9D77533F9822}"/>
              </a:ext>
            </a:extLst>
          </p:cNvPr>
          <p:cNvSpPr/>
          <p:nvPr/>
        </p:nvSpPr>
        <p:spPr>
          <a:xfrm>
            <a:off x="12000" y="455579"/>
            <a:ext cx="12168000" cy="381000"/>
          </a:xfrm>
          <a:prstGeom prst="rect">
            <a:avLst/>
          </a:prstGeom>
          <a:solidFill>
            <a:schemeClr val="accent1">
              <a:lumMod val="40000"/>
              <a:lumOff val="6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E4B07AAA-70C3-1A84-C2A3-FF5CBFC8B46A}"/>
              </a:ext>
            </a:extLst>
          </p:cNvPr>
          <p:cNvSpPr/>
          <p:nvPr/>
        </p:nvSpPr>
        <p:spPr>
          <a:xfrm>
            <a:off x="419100" y="0"/>
            <a:ext cx="533400"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92078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074677371"/>
              </p:ext>
            </p:extLst>
          </p:nvPr>
        </p:nvGraphicFramePr>
        <p:xfrm>
          <a:off x="762000" y="914400"/>
          <a:ext cx="9651795" cy="3888000"/>
        </p:xfrm>
        <a:graphic>
          <a:graphicData uri="http://schemas.openxmlformats.org/drawingml/2006/table">
            <a:tbl>
              <a:tblPr firstRow="1" bandRow="1">
                <a:tableStyleId>{2D5ABB26-0587-4C30-8999-92F81FD0307C}</a:tableStyleId>
              </a:tblPr>
              <a:tblGrid>
                <a:gridCol w="572828">
                  <a:extLst>
                    <a:ext uri="{9D8B030D-6E8A-4147-A177-3AD203B41FA5}">
                      <a16:colId xmlns:a16="http://schemas.microsoft.com/office/drawing/2014/main" val="20000"/>
                    </a:ext>
                  </a:extLst>
                </a:gridCol>
                <a:gridCol w="1929004">
                  <a:extLst>
                    <a:ext uri="{9D8B030D-6E8A-4147-A177-3AD203B41FA5}">
                      <a16:colId xmlns:a16="http://schemas.microsoft.com/office/drawing/2014/main" val="20001"/>
                    </a:ext>
                  </a:extLst>
                </a:gridCol>
                <a:gridCol w="1245898">
                  <a:extLst>
                    <a:ext uri="{9D8B030D-6E8A-4147-A177-3AD203B41FA5}">
                      <a16:colId xmlns:a16="http://schemas.microsoft.com/office/drawing/2014/main" val="20002"/>
                    </a:ext>
                  </a:extLst>
                </a:gridCol>
                <a:gridCol w="5904065">
                  <a:extLst>
                    <a:ext uri="{9D8B030D-6E8A-4147-A177-3AD203B41FA5}">
                      <a16:colId xmlns:a16="http://schemas.microsoft.com/office/drawing/2014/main" val="20003"/>
                    </a:ext>
                  </a:extLst>
                </a:gridCol>
              </a:tblGrid>
              <a:tr h="2027173">
                <a:tc>
                  <a:txBody>
                    <a:bodyPr/>
                    <a:lstStyle/>
                    <a:p>
                      <a:pPr marL="91440">
                        <a:lnSpc>
                          <a:spcPct val="100000"/>
                        </a:lnSpc>
                        <a:spcBef>
                          <a:spcPts val="310"/>
                        </a:spcBef>
                      </a:pPr>
                      <a:r>
                        <a:rPr sz="1800" dirty="0">
                          <a:latin typeface="Times New Roman" panose="02020603050405020304" pitchFamily="18" charset="0"/>
                          <a:cs typeface="Times New Roman" panose="02020603050405020304" pitchFamily="18" charset="0"/>
                        </a:rPr>
                        <a:t>4</a:t>
                      </a:r>
                      <a:endParaRPr sz="1800">
                        <a:latin typeface="Times New Roman" panose="02020603050405020304" pitchFamily="18" charset="0"/>
                        <a:cs typeface="Times New Roman" panose="02020603050405020304" pitchFamily="18" charset="0"/>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marR="83820" algn="just">
                        <a:lnSpc>
                          <a:spcPct val="100000"/>
                        </a:lnSpc>
                        <a:spcBef>
                          <a:spcPts val="310"/>
                        </a:spcBef>
                      </a:pPr>
                      <a:r>
                        <a:rPr sz="1800" spc="-15" dirty="0">
                          <a:latin typeface="Times New Roman" panose="02020603050405020304" pitchFamily="18" charset="0"/>
                          <a:cs typeface="Times New Roman" panose="02020603050405020304" pitchFamily="18" charset="0"/>
                        </a:rPr>
                        <a:t>Research</a:t>
                      </a:r>
                      <a:r>
                        <a:rPr sz="1800" spc="-1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Progress</a:t>
                      </a:r>
                      <a:r>
                        <a:rPr sz="1800" spc="-10" dirty="0">
                          <a:latin typeface="Times New Roman" panose="02020603050405020304" pitchFamily="18" charset="0"/>
                          <a:cs typeface="Times New Roman" panose="02020603050405020304" pitchFamily="18" charset="0"/>
                        </a:rPr>
                        <a:t> of</a:t>
                      </a:r>
                      <a:r>
                        <a:rPr lang="en-IN" sz="1800" spc="-5" dirty="0">
                          <a:latin typeface="Times New Roman" panose="02020603050405020304" pitchFamily="18" charset="0"/>
                          <a:cs typeface="Times New Roman" panose="02020603050405020304" pitchFamily="18" charset="0"/>
                        </a:rPr>
                        <a:t> news</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Recommendation </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Methods</a:t>
                      </a:r>
                      <a:endParaRPr sz="1800" dirty="0">
                        <a:latin typeface="Times New Roman" panose="02020603050405020304" pitchFamily="18" charset="0"/>
                        <a:cs typeface="Times New Roman" panose="02020603050405020304" pitchFamily="18" charset="0"/>
                      </a:endParaRPr>
                    </a:p>
                  </a:txBody>
                  <a:tcPr marL="0" marR="14400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10"/>
                        </a:spcBef>
                      </a:pPr>
                      <a:r>
                        <a:rPr sz="1800" dirty="0">
                          <a:latin typeface="Times New Roman" panose="02020603050405020304" pitchFamily="18" charset="0"/>
                          <a:cs typeface="Times New Roman" panose="02020603050405020304" pitchFamily="18" charset="0"/>
                        </a:rPr>
                        <a:t>2018</a:t>
                      </a:r>
                      <a:endParaRPr sz="1800">
                        <a:latin typeface="Times New Roman" panose="02020603050405020304" pitchFamily="18" charset="0"/>
                        <a:cs typeface="Times New Roman" panose="02020603050405020304" pitchFamily="18" charset="0"/>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83185" algn="just">
                        <a:lnSpc>
                          <a:spcPct val="100000"/>
                        </a:lnSpc>
                        <a:spcBef>
                          <a:spcPts val="309"/>
                        </a:spcBef>
                      </a:pPr>
                      <a:r>
                        <a:rPr sz="1600" spc="-5" dirty="0">
                          <a:latin typeface="Times New Roman" panose="02020603050405020304" pitchFamily="18" charset="0"/>
                          <a:cs typeface="Times New Roman" panose="02020603050405020304" pitchFamily="18" charset="0"/>
                        </a:rPr>
                        <a:t>It would involve surveying the current state </a:t>
                      </a:r>
                      <a:r>
                        <a:rPr sz="1600" spc="-10" dirty="0">
                          <a:latin typeface="Times New Roman" panose="02020603050405020304" pitchFamily="18" charset="0"/>
                          <a:cs typeface="Times New Roman" panose="02020603050405020304" pitchFamily="18" charset="0"/>
                        </a:rPr>
                        <a:t>of </a:t>
                      </a:r>
                      <a:r>
                        <a:rPr sz="1600" spc="-47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research</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on</a:t>
                      </a:r>
                      <a:r>
                        <a:rPr sz="1600" dirty="0">
                          <a:latin typeface="Times New Roman" panose="02020603050405020304" pitchFamily="18" charset="0"/>
                          <a:cs typeface="Times New Roman" panose="02020603050405020304" pitchFamily="18" charset="0"/>
                        </a:rPr>
                        <a:t> various</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news</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recommendation </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techniques. </a:t>
                      </a:r>
                      <a:r>
                        <a:rPr sz="1600" dirty="0">
                          <a:latin typeface="Times New Roman" panose="02020603050405020304" pitchFamily="18" charset="0"/>
                          <a:cs typeface="Times New Roman" panose="02020603050405020304" pitchFamily="18" charset="0"/>
                        </a:rPr>
                        <a:t>Limitations </a:t>
                      </a:r>
                      <a:r>
                        <a:rPr sz="1600" spc="-10" dirty="0">
                          <a:latin typeface="Times New Roman" panose="02020603050405020304" pitchFamily="18" charset="0"/>
                          <a:cs typeface="Times New Roman" panose="02020603050405020304" pitchFamily="18" charset="0"/>
                        </a:rPr>
                        <a:t>may encompass </a:t>
                      </a:r>
                      <a:r>
                        <a:rPr sz="1600" spc="-5" dirty="0">
                          <a:latin typeface="Times New Roman" panose="02020603050405020304" pitchFamily="18" charset="0"/>
                          <a:cs typeface="Times New Roman" panose="02020603050405020304" pitchFamily="18" charset="0"/>
                        </a:rPr>
                        <a:t>issues </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like</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the</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cold</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start</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problem,</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data</a:t>
                      </a:r>
                      <a:r>
                        <a:rPr sz="1600" dirty="0">
                          <a:latin typeface="Times New Roman" panose="02020603050405020304" pitchFamily="18" charset="0"/>
                          <a:cs typeface="Times New Roman" panose="02020603050405020304" pitchFamily="18" charset="0"/>
                        </a:rPr>
                        <a:t> </a:t>
                      </a:r>
                      <a:r>
                        <a:rPr sz="1600" spc="-25" dirty="0">
                          <a:latin typeface="Times New Roman" panose="02020603050405020304" pitchFamily="18" charset="0"/>
                          <a:cs typeface="Times New Roman" panose="02020603050405020304" pitchFamily="18" charset="0"/>
                        </a:rPr>
                        <a:t>sparsity, </a:t>
                      </a:r>
                      <a:r>
                        <a:rPr sz="1600" spc="-2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algorithm</a:t>
                      </a:r>
                      <a:r>
                        <a:rPr sz="1600" dirty="0">
                          <a:latin typeface="Times New Roman" panose="02020603050405020304" pitchFamily="18" charset="0"/>
                          <a:cs typeface="Times New Roman" panose="02020603050405020304" pitchFamily="18" charset="0"/>
                        </a:rPr>
                        <a:t> </a:t>
                      </a:r>
                      <a:r>
                        <a:rPr sz="1600" spc="-20" dirty="0">
                          <a:latin typeface="Times New Roman" panose="02020603050405020304" pitchFamily="18" charset="0"/>
                          <a:cs typeface="Times New Roman" panose="02020603050405020304" pitchFamily="18" charset="0"/>
                        </a:rPr>
                        <a:t>scalability,</a:t>
                      </a:r>
                      <a:r>
                        <a:rPr sz="1600" spc="-1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and</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challenges</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in </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incorporating</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user</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context</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and</a:t>
                      </a:r>
                      <a:r>
                        <a:rPr sz="1600" dirty="0">
                          <a:latin typeface="Times New Roman" panose="02020603050405020304" pitchFamily="18" charset="0"/>
                          <a:cs typeface="Times New Roman" panose="02020603050405020304" pitchFamily="18" charset="0"/>
                        </a:rPr>
                        <a:t> evolving </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preferences. </a:t>
                      </a:r>
                      <a:endParaRPr sz="1600" dirty="0">
                        <a:latin typeface="Times New Roman" panose="02020603050405020304" pitchFamily="18" charset="0"/>
                        <a:cs typeface="Times New Roman" panose="02020603050405020304" pitchFamily="18" charset="0"/>
                      </a:endParaRPr>
                    </a:p>
                  </a:txBody>
                  <a:tcPr marL="0" marR="0" marT="393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860827">
                <a:tc>
                  <a:txBody>
                    <a:bodyPr/>
                    <a:lstStyle/>
                    <a:p>
                      <a:pPr marL="91440">
                        <a:lnSpc>
                          <a:spcPct val="100000"/>
                        </a:lnSpc>
                        <a:spcBef>
                          <a:spcPts val="315"/>
                        </a:spcBef>
                      </a:pPr>
                      <a:r>
                        <a:rPr sz="1800" dirty="0">
                          <a:latin typeface="Times New Roman" panose="02020603050405020304" pitchFamily="18" charset="0"/>
                          <a:cs typeface="Times New Roman" panose="02020603050405020304" pitchFamily="18" charset="0"/>
                        </a:rPr>
                        <a:t>5</a:t>
                      </a:r>
                      <a:endParaRPr sz="1800">
                        <a:latin typeface="Times New Roman" panose="02020603050405020304" pitchFamily="18" charset="0"/>
                        <a:cs typeface="Times New Roman" panose="02020603050405020304" pitchFamily="18" charset="0"/>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gn="just">
                        <a:lnSpc>
                          <a:spcPct val="100000"/>
                        </a:lnSpc>
                        <a:spcBef>
                          <a:spcPts val="315"/>
                        </a:spcBef>
                        <a:tabLst>
                          <a:tab pos="1995170" algn="l"/>
                        </a:tabLst>
                      </a:pPr>
                      <a:r>
                        <a:rPr sz="1800" spc="-5" dirty="0">
                          <a:latin typeface="Times New Roman" panose="02020603050405020304" pitchFamily="18" charset="0"/>
                          <a:cs typeface="Times New Roman" panose="02020603050405020304" pitchFamily="18" charset="0"/>
                        </a:rPr>
                        <a:t>Neural</a:t>
                      </a:r>
                      <a:r>
                        <a:rPr lang="en-IN"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News</a:t>
                      </a:r>
                    </a:p>
                    <a:p>
                      <a:pPr marL="91440" marR="83185" algn="just">
                        <a:lnSpc>
                          <a:spcPct val="100000"/>
                        </a:lnSpc>
                      </a:pPr>
                      <a:r>
                        <a:rPr sz="1800" spc="-10" dirty="0">
                          <a:latin typeface="Times New Roman" panose="02020603050405020304" pitchFamily="18" charset="0"/>
                          <a:cs typeface="Times New Roman" panose="02020603050405020304" pitchFamily="18" charset="0"/>
                        </a:rPr>
                        <a:t>Recommendation</a:t>
                      </a:r>
                      <a:r>
                        <a:rPr sz="1800" spc="-5" dirty="0">
                          <a:latin typeface="Times New Roman" panose="02020603050405020304" pitchFamily="18" charset="0"/>
                          <a:cs typeface="Times New Roman" panose="02020603050405020304" pitchFamily="18" charset="0"/>
                        </a:rPr>
                        <a:t> with</a:t>
                      </a:r>
                      <a:r>
                        <a:rPr lang="en-IN" sz="1800" spc="-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Attentive</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Multi-View </a:t>
                      </a:r>
                      <a:r>
                        <a:rPr sz="1800" spc="-53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Learning</a:t>
                      </a:r>
                      <a:endParaRPr sz="1800" dirty="0">
                        <a:latin typeface="Times New Roman" panose="02020603050405020304" pitchFamily="18" charset="0"/>
                        <a:cs typeface="Times New Roman" panose="02020603050405020304" pitchFamily="18" charset="0"/>
                      </a:endParaRPr>
                    </a:p>
                  </a:txBody>
                  <a:tcPr marL="0" marR="14400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15"/>
                        </a:spcBef>
                      </a:pPr>
                      <a:r>
                        <a:rPr sz="1800" dirty="0">
                          <a:latin typeface="Times New Roman" panose="02020603050405020304" pitchFamily="18" charset="0"/>
                          <a:cs typeface="Times New Roman" panose="02020603050405020304" pitchFamily="18" charset="0"/>
                        </a:rPr>
                        <a:t>2017</a:t>
                      </a: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83820" algn="just">
                        <a:lnSpc>
                          <a:spcPct val="100000"/>
                        </a:lnSpc>
                        <a:spcBef>
                          <a:spcPts val="310"/>
                        </a:spcBef>
                      </a:pPr>
                      <a:r>
                        <a:rPr sz="1600" spc="-5" dirty="0">
                          <a:latin typeface="Times New Roman" panose="02020603050405020304" pitchFamily="18" charset="0"/>
                          <a:cs typeface="Times New Roman" panose="02020603050405020304" pitchFamily="18" charset="0"/>
                        </a:rPr>
                        <a:t>It</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involves</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examining</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existing</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research</a:t>
                      </a:r>
                      <a:r>
                        <a:rPr sz="1600" dirty="0">
                          <a:latin typeface="Times New Roman" panose="02020603050405020304" pitchFamily="18" charset="0"/>
                          <a:cs typeface="Times New Roman" panose="02020603050405020304" pitchFamily="18" charset="0"/>
                        </a:rPr>
                        <a:t> </a:t>
                      </a:r>
                      <a:r>
                        <a:rPr sz="1600" spc="-15" dirty="0">
                          <a:latin typeface="Times New Roman" panose="02020603050405020304" pitchFamily="18" charset="0"/>
                          <a:cs typeface="Times New Roman" panose="02020603050405020304" pitchFamily="18" charset="0"/>
                        </a:rPr>
                        <a:t>on </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neural network-based news recommendation </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systems</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that</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leverage</a:t>
                      </a:r>
                      <a:r>
                        <a:rPr sz="1600" spc="47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multi-view</a:t>
                      </a:r>
                      <a:r>
                        <a:rPr sz="1600" spc="47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learning </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with attention mechanisms. Limitations </a:t>
                      </a:r>
                      <a:r>
                        <a:rPr sz="1600" spc="-10" dirty="0">
                          <a:latin typeface="Times New Roman" panose="02020603050405020304" pitchFamily="18" charset="0"/>
                          <a:cs typeface="Times New Roman" panose="02020603050405020304" pitchFamily="18" charset="0"/>
                        </a:rPr>
                        <a:t>may </a:t>
                      </a:r>
                      <a:r>
                        <a:rPr sz="1600" spc="-5"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include </a:t>
                      </a:r>
                      <a:r>
                        <a:rPr sz="1600" spc="-5" dirty="0">
                          <a:latin typeface="Times New Roman" panose="02020603050405020304" pitchFamily="18" charset="0"/>
                          <a:cs typeface="Times New Roman" panose="02020603050405020304" pitchFamily="18" charset="0"/>
                        </a:rPr>
                        <a:t>the complexity of model architecture, </a:t>
                      </a:r>
                      <a:r>
                        <a:rPr sz="1600" spc="-47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potential challenges in training and parameter </a:t>
                      </a:r>
                      <a:r>
                        <a:rPr sz="1600" spc="-47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tuning, and difficulties in handling large-scale </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datasets.</a:t>
                      </a:r>
                      <a:r>
                        <a:rPr sz="1600" dirty="0">
                          <a:latin typeface="Times New Roman" panose="02020603050405020304" pitchFamily="18" charset="0"/>
                          <a:cs typeface="Times New Roman" panose="02020603050405020304" pitchFamily="18" charset="0"/>
                        </a:rPr>
                        <a:t> </a:t>
                      </a: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bl>
          </a:graphicData>
        </a:graphic>
      </p:graphicFrame>
      <p:sp>
        <p:nvSpPr>
          <p:cNvPr id="3" name="Rectangle 2">
            <a:extLst>
              <a:ext uri="{FF2B5EF4-FFF2-40B4-BE49-F238E27FC236}">
                <a16:creationId xmlns:a16="http://schemas.microsoft.com/office/drawing/2014/main" id="{F86801F6-FDAF-0AA2-840B-6D6F537B39E6}"/>
              </a:ext>
            </a:extLst>
          </p:cNvPr>
          <p:cNvSpPr/>
          <p:nvPr/>
        </p:nvSpPr>
        <p:spPr>
          <a:xfrm>
            <a:off x="11925298" y="0"/>
            <a:ext cx="76200" cy="68580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39C11BF1-EA93-0061-3455-EEDE54EF3660}"/>
              </a:ext>
            </a:extLst>
          </p:cNvPr>
          <p:cNvSpPr/>
          <p:nvPr/>
        </p:nvSpPr>
        <p:spPr>
          <a:xfrm>
            <a:off x="0" y="6644184"/>
            <a:ext cx="12192000" cy="762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5057C3F-95C6-CC7B-F759-5BC3BF30F3F3}"/>
              </a:ext>
            </a:extLst>
          </p:cNvPr>
          <p:cNvSpPr/>
          <p:nvPr/>
        </p:nvSpPr>
        <p:spPr>
          <a:xfrm>
            <a:off x="11242602" y="0"/>
            <a:ext cx="533400"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E8481E9-2330-0300-7E5F-5B8DABF3A053}"/>
              </a:ext>
            </a:extLst>
          </p:cNvPr>
          <p:cNvSpPr/>
          <p:nvPr/>
        </p:nvSpPr>
        <p:spPr>
          <a:xfrm>
            <a:off x="0" y="6125568"/>
            <a:ext cx="12192000" cy="381000"/>
          </a:xfrm>
          <a:prstGeom prst="rect">
            <a:avLst/>
          </a:prstGeom>
          <a:solidFill>
            <a:schemeClr val="accent1">
              <a:lumMod val="40000"/>
              <a:lumOff val="6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A51E6-657C-A4C6-EBBA-C25710D20F7C}"/>
              </a:ext>
            </a:extLst>
          </p:cNvPr>
          <p:cNvSpPr>
            <a:spLocks noGrp="1"/>
          </p:cNvSpPr>
          <p:nvPr>
            <p:ph type="title"/>
          </p:nvPr>
        </p:nvSpPr>
        <p:spPr>
          <a:xfrm>
            <a:off x="530215" y="210820"/>
            <a:ext cx="10515600" cy="762000"/>
          </a:xfrm>
        </p:spPr>
        <p:txBody>
          <a:bodyPr>
            <a:normAutofit/>
          </a:bodyPr>
          <a:lstStyle/>
          <a:p>
            <a:r>
              <a:rPr lang="en-US" sz="3600" dirty="0">
                <a:solidFill>
                  <a:schemeClr val="accent2">
                    <a:lumMod val="75000"/>
                  </a:schemeClr>
                </a:solidFill>
                <a:latin typeface="Times New Roman" panose="02020603050405020304" pitchFamily="18" charset="0"/>
                <a:cs typeface="Times New Roman" panose="02020603050405020304" pitchFamily="18" charset="0"/>
              </a:rPr>
              <a:t>                              </a:t>
            </a:r>
            <a:r>
              <a:rPr lang="en-US" sz="3600" b="1" dirty="0">
                <a:solidFill>
                  <a:schemeClr val="accent2">
                    <a:lumMod val="75000"/>
                  </a:schemeClr>
                </a:solidFill>
                <a:latin typeface="Times New Roman" panose="02020603050405020304" pitchFamily="18" charset="0"/>
                <a:cs typeface="Times New Roman" panose="02020603050405020304" pitchFamily="18" charset="0"/>
              </a:rPr>
              <a:t>Proposed Approach</a:t>
            </a:r>
            <a:endParaRPr lang="en-IN"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AA746E-7F70-B154-ABED-DD31A1840159}"/>
              </a:ext>
            </a:extLst>
          </p:cNvPr>
          <p:cNvSpPr>
            <a:spLocks noGrp="1"/>
          </p:cNvSpPr>
          <p:nvPr>
            <p:ph idx="1"/>
          </p:nvPr>
        </p:nvSpPr>
        <p:spPr>
          <a:xfrm>
            <a:off x="762000" y="1186994"/>
            <a:ext cx="9677400" cy="4343400"/>
          </a:xfrm>
        </p:spPr>
        <p:txBody>
          <a:bodyPr>
            <a:normAutofit lnSpcReduction="10000"/>
          </a:bodyPr>
          <a:lstStyle/>
          <a:p>
            <a:pPr marL="514350" indent="-514350" algn="just">
              <a:buFont typeface="+mj-lt"/>
              <a:buAutoNum type="arabicPeriod"/>
            </a:pPr>
            <a:r>
              <a:rPr lang="en-US" sz="2000" dirty="0">
                <a:latin typeface="Times New Roman" panose="02020603050405020304" pitchFamily="18" charset="0"/>
                <a:cs typeface="Times New Roman" panose="02020603050405020304" pitchFamily="18" charset="0"/>
              </a:rPr>
              <a:t>To tackle privacy concerns in a personalized news recommender system, by considering the likes and dislikes of particular individual.</a:t>
            </a:r>
          </a:p>
          <a:p>
            <a:pPr marL="342900" indent="-3429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000" dirty="0">
                <a:latin typeface="Times New Roman" panose="02020603050405020304" pitchFamily="18" charset="0"/>
                <a:cs typeface="Times New Roman" panose="02020603050405020304" pitchFamily="18" charset="0"/>
              </a:rPr>
              <a:t>Enhance User Experience by tailoring news to individual interests, users are more likely to engage with and enjoy the content, leading to improved user satisfaction.</a:t>
            </a:r>
          </a:p>
          <a:p>
            <a:pPr marL="342900" indent="-3429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000" dirty="0">
                <a:latin typeface="Times New Roman" panose="02020603050405020304" pitchFamily="18" charset="0"/>
                <a:cs typeface="Times New Roman" panose="02020603050405020304" pitchFamily="18" charset="0"/>
              </a:rPr>
              <a:t> Personalization the  Implement techniques like matrix factorization or neural networks to enhance personalization. Consider contextual information, such as location or time of day, for tailored recommendations.</a:t>
            </a:r>
          </a:p>
          <a:p>
            <a:pPr marL="0" indent="0" algn="just">
              <a:buNone/>
            </a:pPr>
            <a:endParaRPr lang="en-US" sz="2000" dirty="0">
              <a:latin typeface="Times New Roman" panose="02020603050405020304" pitchFamily="18" charset="0"/>
              <a:cs typeface="Times New Roman" panose="02020603050405020304" pitchFamily="18" charset="0"/>
            </a:endParaRPr>
          </a:p>
          <a:p>
            <a:pPr marL="514350" indent="-514350" algn="just">
              <a:buFont typeface="+mj-lt"/>
              <a:buAutoNum type="arabicPeriod" startAt="4"/>
            </a:pPr>
            <a:r>
              <a:rPr lang="en-US" sz="2000" dirty="0">
                <a:latin typeface="Times New Roman" panose="02020603050405020304" pitchFamily="18" charset="0"/>
                <a:cs typeface="Times New Roman" panose="02020603050405020304" pitchFamily="18" charset="0"/>
              </a:rPr>
              <a:t>Increase Engagement that  Recommending news stories that align with a user's preferences can increase the likelihood of them spending more time on a news platform or website.</a:t>
            </a:r>
          </a:p>
          <a:p>
            <a:pPr marL="514350" indent="-514350" algn="just">
              <a:buFont typeface="+mj-lt"/>
              <a:buAutoNum type="arabicPeriod" startAt="4"/>
            </a:pPr>
            <a:endParaRPr lang="en-US" sz="2000"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EA4B5C2-4D17-C061-2C70-E521D0CF1400}"/>
              </a:ext>
            </a:extLst>
          </p:cNvPr>
          <p:cNvSpPr/>
          <p:nvPr/>
        </p:nvSpPr>
        <p:spPr>
          <a:xfrm>
            <a:off x="11925298" y="0"/>
            <a:ext cx="76200" cy="68580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E5EAE14-3E3F-40D8-3CE9-E2D180ACF99A}"/>
              </a:ext>
            </a:extLst>
          </p:cNvPr>
          <p:cNvSpPr/>
          <p:nvPr/>
        </p:nvSpPr>
        <p:spPr>
          <a:xfrm>
            <a:off x="0" y="6644184"/>
            <a:ext cx="12192000" cy="762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1C7509E-389D-CBE3-B525-D2AB78143F1F}"/>
              </a:ext>
            </a:extLst>
          </p:cNvPr>
          <p:cNvSpPr/>
          <p:nvPr/>
        </p:nvSpPr>
        <p:spPr>
          <a:xfrm>
            <a:off x="11242602" y="0"/>
            <a:ext cx="533400"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6DC2B850-1EED-FCBE-4E0C-90D5E9D728DD}"/>
              </a:ext>
            </a:extLst>
          </p:cNvPr>
          <p:cNvSpPr/>
          <p:nvPr/>
        </p:nvSpPr>
        <p:spPr>
          <a:xfrm>
            <a:off x="0" y="6125568"/>
            <a:ext cx="12192000" cy="381000"/>
          </a:xfrm>
          <a:prstGeom prst="rect">
            <a:avLst/>
          </a:prstGeom>
          <a:solidFill>
            <a:schemeClr val="accent1">
              <a:lumMod val="40000"/>
              <a:lumOff val="6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554494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41096A-F143-0743-AF78-81EF5EBD6328}"/>
              </a:ext>
            </a:extLst>
          </p:cNvPr>
          <p:cNvSpPr txBox="1"/>
          <p:nvPr/>
        </p:nvSpPr>
        <p:spPr>
          <a:xfrm>
            <a:off x="2315517" y="205097"/>
            <a:ext cx="6934200" cy="461665"/>
          </a:xfrm>
          <a:prstGeom prst="rect">
            <a:avLst/>
          </a:prstGeom>
          <a:noFill/>
        </p:spPr>
        <p:txBody>
          <a:bodyPr wrap="square" rtlCol="0">
            <a:spAutoFit/>
          </a:bodyPr>
          <a:lstStyle/>
          <a:p>
            <a:r>
              <a:rPr lang="en-US" sz="2400" b="1" dirty="0">
                <a:solidFill>
                  <a:schemeClr val="accent2">
                    <a:lumMod val="75000"/>
                  </a:schemeClr>
                </a:solidFill>
                <a:latin typeface="Times New Roman" panose="02020603050405020304" pitchFamily="18" charset="0"/>
                <a:cs typeface="Times New Roman" panose="02020603050405020304" pitchFamily="18" charset="0"/>
              </a:rPr>
              <a:t>                              System Architecture</a:t>
            </a:r>
            <a:endParaRPr lang="en-IN" sz="24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A32768D-8615-899A-3C5F-19579BF0F815}"/>
              </a:ext>
            </a:extLst>
          </p:cNvPr>
          <p:cNvSpPr txBox="1"/>
          <p:nvPr/>
        </p:nvSpPr>
        <p:spPr>
          <a:xfrm>
            <a:off x="2514600" y="5618620"/>
            <a:ext cx="69342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Fig.1: Flowchart Diagram of News Recommender System</a:t>
            </a:r>
            <a:endParaRPr lang="en-IN"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62F7DD7-2E39-75DD-AFFC-0CEA18F140A3}"/>
              </a:ext>
            </a:extLst>
          </p:cNvPr>
          <p:cNvSpPr/>
          <p:nvPr/>
        </p:nvSpPr>
        <p:spPr>
          <a:xfrm>
            <a:off x="11925298" y="0"/>
            <a:ext cx="76200" cy="68580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528D80E-9FF4-8B44-EBBE-5F532CCD7354}"/>
              </a:ext>
            </a:extLst>
          </p:cNvPr>
          <p:cNvSpPr/>
          <p:nvPr/>
        </p:nvSpPr>
        <p:spPr>
          <a:xfrm>
            <a:off x="0" y="6644184"/>
            <a:ext cx="12192000" cy="762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7AA5F07-610E-23E2-A76F-89B68FC06446}"/>
              </a:ext>
            </a:extLst>
          </p:cNvPr>
          <p:cNvSpPr/>
          <p:nvPr/>
        </p:nvSpPr>
        <p:spPr>
          <a:xfrm>
            <a:off x="11242602" y="0"/>
            <a:ext cx="533400"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E2908762-6B40-D240-2129-87F6ACF05C69}"/>
              </a:ext>
            </a:extLst>
          </p:cNvPr>
          <p:cNvSpPr/>
          <p:nvPr/>
        </p:nvSpPr>
        <p:spPr>
          <a:xfrm>
            <a:off x="0" y="6125568"/>
            <a:ext cx="12192000" cy="381000"/>
          </a:xfrm>
          <a:prstGeom prst="rect">
            <a:avLst/>
          </a:prstGeom>
          <a:solidFill>
            <a:schemeClr val="accent1">
              <a:lumMod val="40000"/>
              <a:lumOff val="6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pic>
        <p:nvPicPr>
          <p:cNvPr id="10" name="Picture 9">
            <a:extLst>
              <a:ext uri="{FF2B5EF4-FFF2-40B4-BE49-F238E27FC236}">
                <a16:creationId xmlns:a16="http://schemas.microsoft.com/office/drawing/2014/main" id="{AE97ED9A-163E-A518-63A4-C4DCF3E82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2948" y="770599"/>
            <a:ext cx="6857486" cy="45875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F4E6C9-2F82-6046-2AD9-27B2C72FA2A9}"/>
              </a:ext>
            </a:extLst>
          </p:cNvPr>
          <p:cNvSpPr/>
          <p:nvPr/>
        </p:nvSpPr>
        <p:spPr>
          <a:xfrm>
            <a:off x="11925298" y="0"/>
            <a:ext cx="76200" cy="68580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99D4E7FC-7C5A-0446-8BFA-17E0074DF35F}"/>
              </a:ext>
            </a:extLst>
          </p:cNvPr>
          <p:cNvSpPr/>
          <p:nvPr/>
        </p:nvSpPr>
        <p:spPr>
          <a:xfrm>
            <a:off x="11242602" y="0"/>
            <a:ext cx="533400"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A64B5602-0D33-CFF9-AACA-E57D77743120}"/>
              </a:ext>
            </a:extLst>
          </p:cNvPr>
          <p:cNvSpPr/>
          <p:nvPr/>
        </p:nvSpPr>
        <p:spPr>
          <a:xfrm>
            <a:off x="0" y="6644184"/>
            <a:ext cx="12192000" cy="762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0BCD921-9DE7-64EC-85E9-7C2BE5E7D2D6}"/>
              </a:ext>
            </a:extLst>
          </p:cNvPr>
          <p:cNvSpPr/>
          <p:nvPr/>
        </p:nvSpPr>
        <p:spPr>
          <a:xfrm>
            <a:off x="0" y="6125568"/>
            <a:ext cx="12192000" cy="381000"/>
          </a:xfrm>
          <a:prstGeom prst="rect">
            <a:avLst/>
          </a:prstGeom>
          <a:solidFill>
            <a:schemeClr val="accent1">
              <a:lumMod val="40000"/>
              <a:lumOff val="6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E57245FC-8E7D-A333-5691-4E80C8250950}"/>
              </a:ext>
            </a:extLst>
          </p:cNvPr>
          <p:cNvSpPr txBox="1"/>
          <p:nvPr/>
        </p:nvSpPr>
        <p:spPr>
          <a:xfrm>
            <a:off x="2611401" y="137616"/>
            <a:ext cx="6019800" cy="646331"/>
          </a:xfrm>
          <a:prstGeom prst="rect">
            <a:avLst/>
          </a:prstGeom>
          <a:noFill/>
        </p:spPr>
        <p:txBody>
          <a:bodyPr wrap="square" rtlCol="0">
            <a:spAutoFit/>
          </a:bodyPr>
          <a:lstStyle/>
          <a:p>
            <a:pPr algn="ctr"/>
            <a:r>
              <a:rPr lang="en-US" sz="3600" b="1" dirty="0">
                <a:solidFill>
                  <a:schemeClr val="accent2">
                    <a:lumMod val="75000"/>
                  </a:schemeClr>
                </a:solidFill>
                <a:latin typeface="Times New Roman" panose="02020603050405020304" pitchFamily="18" charset="0"/>
                <a:cs typeface="Times New Roman" panose="02020603050405020304" pitchFamily="18" charset="0"/>
              </a:rPr>
              <a:t>IMPLEMENTED WORK</a:t>
            </a:r>
            <a:endParaRPr lang="en-IN" sz="36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82402DE-BF5E-D458-87DD-8D09B09C40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1493" y="893283"/>
            <a:ext cx="6774181" cy="3726637"/>
          </a:xfrm>
          <a:prstGeom prst="rect">
            <a:avLst/>
          </a:prstGeom>
        </p:spPr>
      </p:pic>
      <p:sp>
        <p:nvSpPr>
          <p:cNvPr id="9" name="TextBox 8">
            <a:extLst>
              <a:ext uri="{FF2B5EF4-FFF2-40B4-BE49-F238E27FC236}">
                <a16:creationId xmlns:a16="http://schemas.microsoft.com/office/drawing/2014/main" id="{C1AB5DD6-B6C4-0728-C954-9F0997B7504E}"/>
              </a:ext>
            </a:extLst>
          </p:cNvPr>
          <p:cNvSpPr txBox="1"/>
          <p:nvPr/>
        </p:nvSpPr>
        <p:spPr>
          <a:xfrm>
            <a:off x="2198615" y="4722971"/>
            <a:ext cx="6892507" cy="369332"/>
          </a:xfrm>
          <a:prstGeom prst="rect">
            <a:avLst/>
          </a:prstGeom>
          <a:noFill/>
        </p:spPr>
        <p:txBody>
          <a:bodyPr wrap="square" rtlCol="0">
            <a:spAutoFit/>
          </a:bodyPr>
          <a:lstStyle/>
          <a:p>
            <a:pPr algn="ctr"/>
            <a:r>
              <a:rPr lang="en-US" dirty="0"/>
              <a:t>Fig 2.1  Home Page</a:t>
            </a:r>
          </a:p>
        </p:txBody>
      </p:sp>
      <p:sp>
        <p:nvSpPr>
          <p:cNvPr id="10" name="TextBox 9">
            <a:extLst>
              <a:ext uri="{FF2B5EF4-FFF2-40B4-BE49-F238E27FC236}">
                <a16:creationId xmlns:a16="http://schemas.microsoft.com/office/drawing/2014/main" id="{444A6A09-C9C0-E343-D7AE-CE472AB1273B}"/>
              </a:ext>
            </a:extLst>
          </p:cNvPr>
          <p:cNvSpPr txBox="1"/>
          <p:nvPr/>
        </p:nvSpPr>
        <p:spPr>
          <a:xfrm>
            <a:off x="2198615" y="5092303"/>
            <a:ext cx="682705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home page of our News Recommendation System serves as the gateway to a personalized and informed news consumption experience.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3979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F4E6C9-2F82-6046-2AD9-27B2C72FA2A9}"/>
              </a:ext>
            </a:extLst>
          </p:cNvPr>
          <p:cNvSpPr/>
          <p:nvPr/>
        </p:nvSpPr>
        <p:spPr>
          <a:xfrm>
            <a:off x="11925298" y="0"/>
            <a:ext cx="76200" cy="68580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99D4E7FC-7C5A-0446-8BFA-17E0074DF35F}"/>
              </a:ext>
            </a:extLst>
          </p:cNvPr>
          <p:cNvSpPr/>
          <p:nvPr/>
        </p:nvSpPr>
        <p:spPr>
          <a:xfrm>
            <a:off x="11242602" y="0"/>
            <a:ext cx="533400"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A64B5602-0D33-CFF9-AACA-E57D77743120}"/>
              </a:ext>
            </a:extLst>
          </p:cNvPr>
          <p:cNvSpPr/>
          <p:nvPr/>
        </p:nvSpPr>
        <p:spPr>
          <a:xfrm>
            <a:off x="0" y="6644184"/>
            <a:ext cx="12192000" cy="762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0BCD921-9DE7-64EC-85E9-7C2BE5E7D2D6}"/>
              </a:ext>
            </a:extLst>
          </p:cNvPr>
          <p:cNvSpPr/>
          <p:nvPr/>
        </p:nvSpPr>
        <p:spPr>
          <a:xfrm>
            <a:off x="0" y="6125568"/>
            <a:ext cx="12192000" cy="381000"/>
          </a:xfrm>
          <a:prstGeom prst="rect">
            <a:avLst/>
          </a:prstGeom>
          <a:solidFill>
            <a:schemeClr val="accent1">
              <a:lumMod val="40000"/>
              <a:lumOff val="6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9CAAACD5-9116-73B3-79DC-7D4D5A88CA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3613" y="550426"/>
            <a:ext cx="5311140" cy="2987040"/>
          </a:xfrm>
          <a:prstGeom prst="rect">
            <a:avLst/>
          </a:prstGeom>
        </p:spPr>
      </p:pic>
      <p:pic>
        <p:nvPicPr>
          <p:cNvPr id="7" name="Picture 6">
            <a:extLst>
              <a:ext uri="{FF2B5EF4-FFF2-40B4-BE49-F238E27FC236}">
                <a16:creationId xmlns:a16="http://schemas.microsoft.com/office/drawing/2014/main" id="{2C084BCC-7275-028E-F7A1-FF32A84670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2166" y="516647"/>
            <a:ext cx="5311140" cy="2987516"/>
          </a:xfrm>
          <a:prstGeom prst="rect">
            <a:avLst/>
          </a:prstGeom>
        </p:spPr>
      </p:pic>
      <p:sp>
        <p:nvSpPr>
          <p:cNvPr id="8" name="TextBox 7">
            <a:extLst>
              <a:ext uri="{FF2B5EF4-FFF2-40B4-BE49-F238E27FC236}">
                <a16:creationId xmlns:a16="http://schemas.microsoft.com/office/drawing/2014/main" id="{7C5895FE-EDB9-D60E-7B91-5EF279310AE6}"/>
              </a:ext>
            </a:extLst>
          </p:cNvPr>
          <p:cNvSpPr txBox="1"/>
          <p:nvPr/>
        </p:nvSpPr>
        <p:spPr>
          <a:xfrm>
            <a:off x="193644" y="3752860"/>
            <a:ext cx="5311140" cy="369332"/>
          </a:xfrm>
          <a:prstGeom prst="rect">
            <a:avLst/>
          </a:prstGeom>
          <a:noFill/>
        </p:spPr>
        <p:txBody>
          <a:bodyPr wrap="square" rtlCol="0">
            <a:spAutoFit/>
          </a:bodyPr>
          <a:lstStyle/>
          <a:p>
            <a:pPr algn="ctr"/>
            <a:r>
              <a:rPr lang="en-US" sz="1800">
                <a:effectLst/>
                <a:latin typeface="Times New Roman" panose="02020603050405020304" pitchFamily="18" charset="0"/>
                <a:ea typeface="Times New Roman" panose="02020603050405020304" pitchFamily="18" charset="0"/>
              </a:rPr>
              <a:t>Fig 7.2   News Recommended</a:t>
            </a:r>
            <a:endParaRPr lang="en-IN" dirty="0"/>
          </a:p>
        </p:txBody>
      </p:sp>
      <p:sp>
        <p:nvSpPr>
          <p:cNvPr id="9" name="TextBox 8">
            <a:extLst>
              <a:ext uri="{FF2B5EF4-FFF2-40B4-BE49-F238E27FC236}">
                <a16:creationId xmlns:a16="http://schemas.microsoft.com/office/drawing/2014/main" id="{BAD8CDB6-8A0F-D4A3-4454-A30D4CBEA006}"/>
              </a:ext>
            </a:extLst>
          </p:cNvPr>
          <p:cNvSpPr txBox="1"/>
          <p:nvPr/>
        </p:nvSpPr>
        <p:spPr>
          <a:xfrm>
            <a:off x="5770597" y="3639675"/>
            <a:ext cx="5322709" cy="369332"/>
          </a:xfrm>
          <a:prstGeom prst="rect">
            <a:avLst/>
          </a:prstGeom>
          <a:noFill/>
        </p:spPr>
        <p:txBody>
          <a:bodyPr wrap="square" rtlCol="0">
            <a:spAutoFit/>
          </a:bodyPr>
          <a:lstStyle/>
          <a:p>
            <a:pPr algn="ctr"/>
            <a:r>
              <a:rPr lang="en-US" sz="1800" dirty="0">
                <a:effectLst/>
                <a:latin typeface="Times New Roman" panose="02020603050405020304" pitchFamily="18" charset="0"/>
                <a:ea typeface="Times New Roman" panose="02020603050405020304" pitchFamily="18" charset="0"/>
              </a:rPr>
              <a:t>Fig 7.3   Redirected Page</a:t>
            </a:r>
            <a:endParaRPr lang="en-IN" dirty="0"/>
          </a:p>
        </p:txBody>
      </p:sp>
      <p:sp>
        <p:nvSpPr>
          <p:cNvPr id="10" name="TextBox 9">
            <a:extLst>
              <a:ext uri="{FF2B5EF4-FFF2-40B4-BE49-F238E27FC236}">
                <a16:creationId xmlns:a16="http://schemas.microsoft.com/office/drawing/2014/main" id="{5F63B032-9820-5C90-5E8A-556EA8A4BE37}"/>
              </a:ext>
            </a:extLst>
          </p:cNvPr>
          <p:cNvSpPr txBox="1"/>
          <p:nvPr/>
        </p:nvSpPr>
        <p:spPr>
          <a:xfrm>
            <a:off x="415998" y="4191000"/>
            <a:ext cx="5146602" cy="9144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presented Figure illustrates the user interface of our sophisticated News a pivotal component of our project aimed at enhancing user engagement.</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1D20ADE-7F3D-F48E-DC04-21EE41B98ED4}"/>
              </a:ext>
            </a:extLst>
          </p:cNvPr>
          <p:cNvSpPr txBox="1"/>
          <p:nvPr/>
        </p:nvSpPr>
        <p:spPr>
          <a:xfrm>
            <a:off x="5782166" y="4122192"/>
            <a:ext cx="5269934" cy="1477328"/>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Mention the title of the redirected page. This could be the headline of the recommended news article. Provide details about the news source. Include the name of the website or platform from which the news is being recommended.</a:t>
            </a:r>
            <a:endParaRPr lang="en-IN" dirty="0"/>
          </a:p>
        </p:txBody>
      </p:sp>
    </p:spTree>
    <p:extLst>
      <p:ext uri="{BB962C8B-B14F-4D97-AF65-F5344CB8AC3E}">
        <p14:creationId xmlns:p14="http://schemas.microsoft.com/office/powerpoint/2010/main" val="455542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0D7527A-8485-DD18-67E6-F8920A8396CF}"/>
              </a:ext>
            </a:extLst>
          </p:cNvPr>
          <p:cNvSpPr/>
          <p:nvPr/>
        </p:nvSpPr>
        <p:spPr>
          <a:xfrm>
            <a:off x="11925298" y="0"/>
            <a:ext cx="76200" cy="68580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A905B544-D94C-8D9F-CB5D-CB0FA0253962}"/>
              </a:ext>
            </a:extLst>
          </p:cNvPr>
          <p:cNvSpPr/>
          <p:nvPr/>
        </p:nvSpPr>
        <p:spPr>
          <a:xfrm>
            <a:off x="0" y="6644184"/>
            <a:ext cx="12192000" cy="762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0B90619-9E29-2608-B1A3-3935CAFE65B9}"/>
              </a:ext>
            </a:extLst>
          </p:cNvPr>
          <p:cNvSpPr/>
          <p:nvPr/>
        </p:nvSpPr>
        <p:spPr>
          <a:xfrm>
            <a:off x="11242602" y="0"/>
            <a:ext cx="533400"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5F8D41A-0BB6-2669-6F15-429FAED28658}"/>
              </a:ext>
            </a:extLst>
          </p:cNvPr>
          <p:cNvSpPr/>
          <p:nvPr/>
        </p:nvSpPr>
        <p:spPr>
          <a:xfrm>
            <a:off x="0" y="6125568"/>
            <a:ext cx="12192000" cy="381000"/>
          </a:xfrm>
          <a:prstGeom prst="rect">
            <a:avLst/>
          </a:prstGeom>
          <a:solidFill>
            <a:schemeClr val="accent1">
              <a:lumMod val="40000"/>
              <a:lumOff val="6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068F60D9-0967-A228-3BCE-4157C81DD7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01" y="341220"/>
            <a:ext cx="5524500" cy="3107690"/>
          </a:xfrm>
          <a:prstGeom prst="rect">
            <a:avLst/>
          </a:prstGeom>
        </p:spPr>
      </p:pic>
      <p:pic>
        <p:nvPicPr>
          <p:cNvPr id="8" name="Picture 7">
            <a:extLst>
              <a:ext uri="{FF2B5EF4-FFF2-40B4-BE49-F238E27FC236}">
                <a16:creationId xmlns:a16="http://schemas.microsoft.com/office/drawing/2014/main" id="{A2044F64-B308-BCC1-CDE7-13089D85B3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6025" y="342520"/>
            <a:ext cx="5191853" cy="3107690"/>
          </a:xfrm>
          <a:prstGeom prst="rect">
            <a:avLst/>
          </a:prstGeom>
        </p:spPr>
      </p:pic>
      <p:sp>
        <p:nvSpPr>
          <p:cNvPr id="9" name="TextBox 8">
            <a:extLst>
              <a:ext uri="{FF2B5EF4-FFF2-40B4-BE49-F238E27FC236}">
                <a16:creationId xmlns:a16="http://schemas.microsoft.com/office/drawing/2014/main" id="{540F9EC3-6C58-C86B-3AB0-495CE6329856}"/>
              </a:ext>
            </a:extLst>
          </p:cNvPr>
          <p:cNvSpPr txBox="1"/>
          <p:nvPr/>
        </p:nvSpPr>
        <p:spPr>
          <a:xfrm>
            <a:off x="190502" y="3657600"/>
            <a:ext cx="5430799" cy="369332"/>
          </a:xfrm>
          <a:prstGeom prst="rect">
            <a:avLst/>
          </a:prstGeom>
          <a:noFill/>
        </p:spPr>
        <p:txBody>
          <a:bodyPr wrap="square" rtlCol="0">
            <a:spAutoFit/>
          </a:bodyPr>
          <a:lstStyle/>
          <a:p>
            <a:pPr algn="ctr"/>
            <a:r>
              <a:rPr lang="en-US" dirty="0"/>
              <a:t>Fig 7.4 </a:t>
            </a:r>
            <a:r>
              <a:rPr lang="en-US" sz="1800" dirty="0">
                <a:effectLst/>
                <a:latin typeface="Times New Roman" panose="02020603050405020304" pitchFamily="18" charset="0"/>
                <a:ea typeface="Times New Roman" panose="02020603050405020304" pitchFamily="18" charset="0"/>
              </a:rPr>
              <a:t>Worldwide News Section</a:t>
            </a:r>
            <a:r>
              <a:rPr lang="en-US" dirty="0"/>
              <a:t> </a:t>
            </a:r>
            <a:endParaRPr lang="en-IN" dirty="0"/>
          </a:p>
        </p:txBody>
      </p:sp>
      <p:sp>
        <p:nvSpPr>
          <p:cNvPr id="10" name="TextBox 9">
            <a:extLst>
              <a:ext uri="{FF2B5EF4-FFF2-40B4-BE49-F238E27FC236}">
                <a16:creationId xmlns:a16="http://schemas.microsoft.com/office/drawing/2014/main" id="{566E0CDD-B1D9-110B-45FE-B87ECA22B79C}"/>
              </a:ext>
            </a:extLst>
          </p:cNvPr>
          <p:cNvSpPr txBox="1"/>
          <p:nvPr/>
        </p:nvSpPr>
        <p:spPr>
          <a:xfrm>
            <a:off x="5836025" y="3657600"/>
            <a:ext cx="5257281" cy="381000"/>
          </a:xfrm>
          <a:prstGeom prst="rect">
            <a:avLst/>
          </a:prstGeom>
          <a:noFill/>
        </p:spPr>
        <p:txBody>
          <a:bodyPr wrap="square" rtlCol="0">
            <a:spAutoFit/>
          </a:bodyPr>
          <a:lstStyle/>
          <a:p>
            <a:pPr algn="ctr"/>
            <a:r>
              <a:rPr lang="en-US" dirty="0"/>
              <a:t>Fig 7.5  </a:t>
            </a:r>
            <a:r>
              <a:rPr lang="en-US" sz="1800" dirty="0">
                <a:effectLst/>
                <a:latin typeface="Times New Roman" panose="02020603050405020304" pitchFamily="18" charset="0"/>
                <a:ea typeface="Times New Roman" panose="02020603050405020304" pitchFamily="18" charset="0"/>
              </a:rPr>
              <a:t>Contact Us</a:t>
            </a:r>
            <a:endParaRPr lang="en-IN" dirty="0"/>
          </a:p>
        </p:txBody>
      </p:sp>
      <p:sp>
        <p:nvSpPr>
          <p:cNvPr id="11" name="TextBox 10">
            <a:extLst>
              <a:ext uri="{FF2B5EF4-FFF2-40B4-BE49-F238E27FC236}">
                <a16:creationId xmlns:a16="http://schemas.microsoft.com/office/drawing/2014/main" id="{E680B97B-A0B0-3C54-A4D8-34824286CFC0}"/>
              </a:ext>
            </a:extLst>
          </p:cNvPr>
          <p:cNvSpPr txBox="1"/>
          <p:nvPr/>
        </p:nvSpPr>
        <p:spPr>
          <a:xfrm>
            <a:off x="96801" y="4267200"/>
            <a:ext cx="5524500" cy="1477328"/>
          </a:xfrm>
          <a:prstGeom prst="rect">
            <a:avLst/>
          </a:prstGeom>
          <a:noFill/>
        </p:spPr>
        <p:txBody>
          <a:bodyPr wrap="square" rtlCol="0">
            <a:spAutoFit/>
          </a:bodyPr>
          <a:lstStyle/>
          <a:p>
            <a:pPr algn="just"/>
            <a:r>
              <a:rPr lang="en-US" sz="1800">
                <a:effectLst/>
                <a:latin typeface="Times New Roman" panose="02020603050405020304" pitchFamily="18" charset="0"/>
                <a:ea typeface="Times New Roman" panose="02020603050405020304" pitchFamily="18" charset="0"/>
              </a:rPr>
              <a:t>The Worldwide News section serves as the global pulse of our News Recommendation System, encapsulating a diverse range of news stories from around the globe. This section is meticulously designed to provide users with a panoramic view of current events</a:t>
            </a:r>
            <a:endParaRPr lang="en-IN" dirty="0"/>
          </a:p>
        </p:txBody>
      </p:sp>
      <p:sp>
        <p:nvSpPr>
          <p:cNvPr id="12" name="TextBox 11">
            <a:extLst>
              <a:ext uri="{FF2B5EF4-FFF2-40B4-BE49-F238E27FC236}">
                <a16:creationId xmlns:a16="http://schemas.microsoft.com/office/drawing/2014/main" id="{0AAC53B0-51AA-313E-1A15-C7FBA431D073}"/>
              </a:ext>
            </a:extLst>
          </p:cNvPr>
          <p:cNvSpPr txBox="1"/>
          <p:nvPr/>
        </p:nvSpPr>
        <p:spPr>
          <a:xfrm>
            <a:off x="5836025" y="4291553"/>
            <a:ext cx="5191853" cy="1477328"/>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The "Contact Us" section serves as a vital component within our News Recommendation System, providing users with a direct and efficient channel for communication. This feature is strategically designed to enhance user engagement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59641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0D7527A-8485-DD18-67E6-F8920A8396CF}"/>
              </a:ext>
            </a:extLst>
          </p:cNvPr>
          <p:cNvSpPr/>
          <p:nvPr/>
        </p:nvSpPr>
        <p:spPr>
          <a:xfrm>
            <a:off x="11925298" y="0"/>
            <a:ext cx="76200" cy="68580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A905B544-D94C-8D9F-CB5D-CB0FA0253962}"/>
              </a:ext>
            </a:extLst>
          </p:cNvPr>
          <p:cNvSpPr/>
          <p:nvPr/>
        </p:nvSpPr>
        <p:spPr>
          <a:xfrm>
            <a:off x="0" y="6644184"/>
            <a:ext cx="12192000" cy="762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0B90619-9E29-2608-B1A3-3935CAFE65B9}"/>
              </a:ext>
            </a:extLst>
          </p:cNvPr>
          <p:cNvSpPr/>
          <p:nvPr/>
        </p:nvSpPr>
        <p:spPr>
          <a:xfrm>
            <a:off x="11242602" y="0"/>
            <a:ext cx="533400"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5F8D41A-0BB6-2669-6F15-429FAED28658}"/>
              </a:ext>
            </a:extLst>
          </p:cNvPr>
          <p:cNvSpPr/>
          <p:nvPr/>
        </p:nvSpPr>
        <p:spPr>
          <a:xfrm>
            <a:off x="0" y="6125568"/>
            <a:ext cx="12192000" cy="381000"/>
          </a:xfrm>
          <a:prstGeom prst="rect">
            <a:avLst/>
          </a:prstGeom>
          <a:solidFill>
            <a:schemeClr val="accent1">
              <a:lumMod val="40000"/>
              <a:lumOff val="6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839FDC09-2B8D-DABD-35D5-8950D7647757}"/>
              </a:ext>
            </a:extLst>
          </p:cNvPr>
          <p:cNvSpPr txBox="1"/>
          <p:nvPr/>
        </p:nvSpPr>
        <p:spPr>
          <a:xfrm>
            <a:off x="1143000" y="1447800"/>
            <a:ext cx="9372600" cy="36933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implementation of a News Recommendation System utilizing Machine Learning (ML) for the front end has yielded promising results and triggered insightful discussions. Through the incorporation of ML algorithms, the system has successfully provided users with personalized news recommendations based on their preferences and historical interactions. The content-based filtering mechanism, driven by natural language processing and sentiment analysis, has proven effective in understanding user preferences and extracting key features for recommendation generation.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user interface (UI) plays a pivotal role in enhancing the overall experience. The design focuses on simplicity, interactivity, and customization options, ensuring an intuitive and engaging platform for users. The recommendation models, employing both collaborative and content-based approaches, contribute to a more comprehensive and accurate suggestion system. The system's real-time updates keep users informed with the latest developments, and the incorporation of push notifications has significantly increased user engagement.</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6A94ACE-1EB2-8AA1-5C2B-2FD572490927}"/>
              </a:ext>
            </a:extLst>
          </p:cNvPr>
          <p:cNvSpPr txBox="1"/>
          <p:nvPr/>
        </p:nvSpPr>
        <p:spPr>
          <a:xfrm>
            <a:off x="1295400" y="304800"/>
            <a:ext cx="8839200" cy="646331"/>
          </a:xfrm>
          <a:prstGeom prst="rect">
            <a:avLst/>
          </a:prstGeom>
          <a:noFill/>
        </p:spPr>
        <p:txBody>
          <a:bodyPr wrap="square" rtlCol="0">
            <a:spAutoFit/>
          </a:bodyPr>
          <a:lstStyle/>
          <a:p>
            <a:pPr algn="ctr"/>
            <a:r>
              <a:rPr lang="en-US" sz="3600" b="1" dirty="0">
                <a:solidFill>
                  <a:schemeClr val="accent2">
                    <a:lumMod val="75000"/>
                  </a:schemeClr>
                </a:solidFill>
                <a:latin typeface="Times New Roman" panose="02020603050405020304" pitchFamily="18" charset="0"/>
                <a:cs typeface="Times New Roman" panose="02020603050405020304" pitchFamily="18" charset="0"/>
              </a:rPr>
              <a:t>RESULT AND DISCUSSION</a:t>
            </a:r>
            <a:endParaRPr lang="en-IN" sz="36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6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EB0065-732E-2E7B-F784-A367ECE10632}"/>
              </a:ext>
            </a:extLst>
          </p:cNvPr>
          <p:cNvSpPr>
            <a:spLocks noGrp="1"/>
          </p:cNvSpPr>
          <p:nvPr>
            <p:ph type="title"/>
          </p:nvPr>
        </p:nvSpPr>
        <p:spPr>
          <a:xfrm>
            <a:off x="1666973" y="732431"/>
            <a:ext cx="10515600" cy="777875"/>
          </a:xfrm>
        </p:spPr>
        <p:txBody>
          <a:bodyPr>
            <a:normAutofit/>
          </a:bodyPr>
          <a:lstStyle/>
          <a:p>
            <a:r>
              <a:rPr lang="en-US" sz="3200" b="1" dirty="0">
                <a:solidFill>
                  <a:schemeClr val="accent2">
                    <a:lumMod val="75000"/>
                  </a:schemeClr>
                </a:solidFill>
                <a:latin typeface="Times New Roman" panose="02020603050405020304" pitchFamily="18" charset="0"/>
                <a:cs typeface="Times New Roman" panose="02020603050405020304" pitchFamily="18" charset="0"/>
              </a:rPr>
              <a:t>                        Future Scope</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07A9DFBF-DC8E-C97A-6609-1A9BA0D2A948}"/>
              </a:ext>
            </a:extLst>
          </p:cNvPr>
          <p:cNvSpPr>
            <a:spLocks noGrp="1"/>
          </p:cNvSpPr>
          <p:nvPr>
            <p:ph idx="1"/>
          </p:nvPr>
        </p:nvSpPr>
        <p:spPr>
          <a:xfrm>
            <a:off x="875907" y="1676400"/>
            <a:ext cx="10058400" cy="3505199"/>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Data Collection and Preprocessing: Gather news articles from diverse sources.</a:t>
            </a:r>
          </a:p>
          <a:p>
            <a:pPr algn="just">
              <a:lnSpc>
                <a:spcPct val="150000"/>
              </a:lnSpc>
            </a:pPr>
            <a:r>
              <a:rPr lang="en-US" sz="2000" dirty="0">
                <a:latin typeface="Times New Roman" panose="02020603050405020304" pitchFamily="18" charset="0"/>
                <a:cs typeface="Times New Roman" panose="02020603050405020304" pitchFamily="18" charset="0"/>
              </a:rPr>
              <a:t> Collect user interaction data (clicks, likes, shares, etc.).</a:t>
            </a:r>
          </a:p>
          <a:p>
            <a:pPr algn="just">
              <a:lnSpc>
                <a:spcPct val="150000"/>
              </a:lnSpc>
            </a:pPr>
            <a:r>
              <a:rPr lang="en-US" sz="2000" dirty="0">
                <a:latin typeface="Times New Roman" panose="02020603050405020304" pitchFamily="18" charset="0"/>
                <a:cs typeface="Times New Roman" panose="02020603050405020304" pitchFamily="18" charset="0"/>
              </a:rPr>
              <a:t> Clean, preprocess, and store data for analysis. </a:t>
            </a:r>
          </a:p>
          <a:p>
            <a:pPr algn="just">
              <a:lnSpc>
                <a:spcPct val="150000"/>
              </a:lnSpc>
            </a:pPr>
            <a:r>
              <a:rPr lang="en-US" sz="2000" dirty="0">
                <a:latin typeface="Times New Roman" panose="02020603050405020304" pitchFamily="18" charset="0"/>
                <a:cs typeface="Times New Roman" panose="02020603050405020304" pitchFamily="18" charset="0"/>
              </a:rPr>
              <a:t>  User Profiling and Preference Modeling</a:t>
            </a:r>
          </a:p>
          <a:p>
            <a:pPr algn="just">
              <a:lnSpc>
                <a:spcPct val="150000"/>
              </a:lnSpc>
            </a:pPr>
            <a:r>
              <a:rPr lang="en-US" sz="2000" dirty="0">
                <a:latin typeface="Times New Roman" panose="02020603050405020304" pitchFamily="18" charset="0"/>
                <a:cs typeface="Times New Roman" panose="02020603050405020304" pitchFamily="18" charset="0"/>
              </a:rPr>
              <a:t> Real-time Updates that Integrating real-time news updates and events into recommendation systems will ensure users receive the most up-to-date information.</a:t>
            </a:r>
            <a:endParaRPr lang="en-IN" sz="20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D10CB37-1DF1-4380-7444-AA5BBA17495A}"/>
              </a:ext>
            </a:extLst>
          </p:cNvPr>
          <p:cNvSpPr/>
          <p:nvPr/>
        </p:nvSpPr>
        <p:spPr>
          <a:xfrm>
            <a:off x="11925298" y="0"/>
            <a:ext cx="76200" cy="68580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7293BA82-18CC-27CB-3F8F-8299661B8947}"/>
              </a:ext>
            </a:extLst>
          </p:cNvPr>
          <p:cNvSpPr/>
          <p:nvPr/>
        </p:nvSpPr>
        <p:spPr>
          <a:xfrm>
            <a:off x="0" y="6644184"/>
            <a:ext cx="12192000" cy="762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03A5A42-6ADC-D1AB-5DDE-F7CD695849CC}"/>
              </a:ext>
            </a:extLst>
          </p:cNvPr>
          <p:cNvSpPr/>
          <p:nvPr/>
        </p:nvSpPr>
        <p:spPr>
          <a:xfrm>
            <a:off x="11242602" y="0"/>
            <a:ext cx="533400"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A61ED926-F80C-BAE7-30A8-A4E0744AA949}"/>
              </a:ext>
            </a:extLst>
          </p:cNvPr>
          <p:cNvSpPr/>
          <p:nvPr/>
        </p:nvSpPr>
        <p:spPr>
          <a:xfrm>
            <a:off x="0" y="6125568"/>
            <a:ext cx="12192000" cy="381000"/>
          </a:xfrm>
          <a:prstGeom prst="rect">
            <a:avLst/>
          </a:prstGeom>
          <a:solidFill>
            <a:schemeClr val="accent1">
              <a:lumMod val="40000"/>
              <a:lumOff val="6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936121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DC9AB-5DE6-94E2-3693-EEB990954A5A}"/>
              </a:ext>
            </a:extLst>
          </p:cNvPr>
          <p:cNvSpPr>
            <a:spLocks noGrp="1"/>
          </p:cNvSpPr>
          <p:nvPr>
            <p:ph type="title"/>
          </p:nvPr>
        </p:nvSpPr>
        <p:spPr>
          <a:xfrm>
            <a:off x="838200" y="365125"/>
            <a:ext cx="10363200" cy="854075"/>
          </a:xfrm>
        </p:spPr>
        <p:txBody>
          <a:bodyPr>
            <a:normAutofit/>
          </a:bodyPr>
          <a:lstStyle/>
          <a:p>
            <a:r>
              <a:rPr lang="en-IN" sz="3600" dirty="0">
                <a:solidFill>
                  <a:schemeClr val="accent2">
                    <a:lumMod val="75000"/>
                  </a:schemeClr>
                </a:solidFill>
                <a:latin typeface="Times New Roman" panose="02020603050405020304" pitchFamily="18" charset="0"/>
                <a:cs typeface="Times New Roman" panose="02020603050405020304" pitchFamily="18" charset="0"/>
              </a:rPr>
              <a:t>                               </a:t>
            </a:r>
            <a:r>
              <a:rPr lang="en-IN" sz="3600" b="1" dirty="0">
                <a:solidFill>
                  <a:schemeClr val="accent2">
                    <a:lumMod val="75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5F529CF-DE94-1E92-DA45-AEA812BC7067}"/>
              </a:ext>
            </a:extLst>
          </p:cNvPr>
          <p:cNvSpPr>
            <a:spLocks noGrp="1"/>
          </p:cNvSpPr>
          <p:nvPr>
            <p:ph idx="1"/>
          </p:nvPr>
        </p:nvSpPr>
        <p:spPr>
          <a:xfrm>
            <a:off x="685800" y="1447800"/>
            <a:ext cx="10287000" cy="4554936"/>
          </a:xfrm>
        </p:spPr>
        <p:txBody>
          <a:bodyPr>
            <a:normAutofit/>
          </a:bodyPr>
          <a:lstStyle/>
          <a:p>
            <a:pPr algn="just"/>
            <a:r>
              <a:rPr lang="en-US" sz="2000" dirty="0">
                <a:latin typeface="Times New Roman" panose="02020603050405020304" pitchFamily="18" charset="0"/>
                <a:cs typeface="Times New Roman" panose="02020603050405020304" pitchFamily="18" charset="0"/>
              </a:rPr>
              <a:t>It brings together a diverse set of tools and technologies to create a sophisticated platform for news recommendation. By combining data collection, preprocessing, analysis, and machine learning, the system aims to provide users with personalized and relevant news content.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integration of web development technologies for the frontend and backend, along with advanced data analysis techniques, positions the project to deliver a seamless and tailored news consumption experience to users.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The utilization of NLTK and other Python libraries enhances the system's capabilities in text analysis and content recommendation. Overall, this project represents a significant step towards enhancing the way users consume and engage with news content in the digital age.</a:t>
            </a:r>
            <a:endParaRPr lang="en-IN" sz="20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7E2023B-87A3-63AC-CDAD-0AC6E837383B}"/>
              </a:ext>
            </a:extLst>
          </p:cNvPr>
          <p:cNvSpPr/>
          <p:nvPr/>
        </p:nvSpPr>
        <p:spPr>
          <a:xfrm>
            <a:off x="0" y="6629400"/>
            <a:ext cx="12192000" cy="762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79F1B07E-D69B-FD21-CC77-4CA7E418E725}"/>
              </a:ext>
            </a:extLst>
          </p:cNvPr>
          <p:cNvSpPr/>
          <p:nvPr/>
        </p:nvSpPr>
        <p:spPr>
          <a:xfrm>
            <a:off x="11242602" y="0"/>
            <a:ext cx="533400"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0B6E485E-B277-DFE1-D86F-E6ECCBBF6E81}"/>
              </a:ext>
            </a:extLst>
          </p:cNvPr>
          <p:cNvSpPr/>
          <p:nvPr/>
        </p:nvSpPr>
        <p:spPr>
          <a:xfrm>
            <a:off x="11925298" y="0"/>
            <a:ext cx="76200" cy="68580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765FDA6-B827-97A4-F4C7-6D64A65D409A}"/>
              </a:ext>
            </a:extLst>
          </p:cNvPr>
          <p:cNvSpPr/>
          <p:nvPr/>
        </p:nvSpPr>
        <p:spPr>
          <a:xfrm>
            <a:off x="0" y="6125568"/>
            <a:ext cx="12192000" cy="381000"/>
          </a:xfrm>
          <a:prstGeom prst="rect">
            <a:avLst/>
          </a:prstGeom>
          <a:solidFill>
            <a:schemeClr val="accent1">
              <a:lumMod val="40000"/>
              <a:lumOff val="6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91280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4532" y="-306187"/>
            <a:ext cx="10494468" cy="1613262"/>
          </a:xfrm>
          <a:prstGeom prst="rect">
            <a:avLst/>
          </a:prstGeom>
        </p:spPr>
        <p:txBody>
          <a:bodyPr vert="horz" wrap="square" lIns="0" tIns="12700" rIns="0" bIns="0" rtlCol="0">
            <a:spAutoFit/>
          </a:bodyPr>
          <a:lstStyle/>
          <a:p>
            <a:pPr marL="12700">
              <a:lnSpc>
                <a:spcPct val="100000"/>
              </a:lnSpc>
              <a:spcBef>
                <a:spcPts val="100"/>
              </a:spcBef>
            </a:pPr>
            <a:r>
              <a:rPr lang="en-IN" sz="3200" b="1" dirty="0">
                <a:solidFill>
                  <a:schemeClr val="accent2">
                    <a:lumMod val="75000"/>
                  </a:schemeClr>
                </a:solidFill>
                <a:latin typeface="Times New Roman" panose="02020603050405020304" pitchFamily="18" charset="0"/>
                <a:cs typeface="Times New Roman" panose="02020603050405020304" pitchFamily="18" charset="0"/>
              </a:rPr>
              <a:t>                                         </a:t>
            </a:r>
            <a:br>
              <a:rPr lang="en-IN" sz="3200" b="1" dirty="0">
                <a:solidFill>
                  <a:schemeClr val="accent2">
                    <a:lumMod val="75000"/>
                  </a:schemeClr>
                </a:solidFill>
                <a:latin typeface="Times New Roman" panose="02020603050405020304" pitchFamily="18" charset="0"/>
                <a:cs typeface="Times New Roman" panose="02020603050405020304" pitchFamily="18" charset="0"/>
              </a:rPr>
            </a:br>
            <a:br>
              <a:rPr lang="en-IN" sz="3200" b="1" dirty="0">
                <a:solidFill>
                  <a:schemeClr val="accent2">
                    <a:lumMod val="75000"/>
                  </a:schemeClr>
                </a:solidFill>
                <a:latin typeface="Times New Roman" panose="02020603050405020304" pitchFamily="18" charset="0"/>
                <a:cs typeface="Times New Roman" panose="02020603050405020304" pitchFamily="18" charset="0"/>
              </a:rPr>
            </a:br>
            <a:r>
              <a:rPr lang="en-IN" sz="3200" b="1" dirty="0">
                <a:solidFill>
                  <a:schemeClr val="accent2">
                    <a:lumMod val="75000"/>
                  </a:schemeClr>
                </a:solidFill>
                <a:latin typeface="Times New Roman" panose="02020603050405020304" pitchFamily="18" charset="0"/>
                <a:cs typeface="Times New Roman" panose="02020603050405020304" pitchFamily="18" charset="0"/>
              </a:rPr>
              <a:t>                                     </a:t>
            </a:r>
            <a:r>
              <a:rPr sz="4000" b="1" dirty="0">
                <a:solidFill>
                  <a:schemeClr val="accent2">
                    <a:lumMod val="75000"/>
                  </a:schemeClr>
                </a:solidFill>
                <a:latin typeface="Times New Roman" panose="02020603050405020304" pitchFamily="18" charset="0"/>
                <a:cs typeface="Times New Roman" panose="02020603050405020304" pitchFamily="18" charset="0"/>
              </a:rPr>
              <a:t>Referen</a:t>
            </a:r>
            <a:r>
              <a:rPr sz="4000" b="1" spc="5" dirty="0">
                <a:solidFill>
                  <a:schemeClr val="accent2">
                    <a:lumMod val="75000"/>
                  </a:schemeClr>
                </a:solidFill>
                <a:latin typeface="Times New Roman" panose="02020603050405020304" pitchFamily="18" charset="0"/>
                <a:cs typeface="Times New Roman" panose="02020603050405020304" pitchFamily="18" charset="0"/>
              </a:rPr>
              <a:t>c</a:t>
            </a:r>
            <a:r>
              <a:rPr sz="4000" b="1" dirty="0">
                <a:solidFill>
                  <a:schemeClr val="accent2">
                    <a:lumMod val="75000"/>
                  </a:schemeClr>
                </a:solidFill>
                <a:latin typeface="Times New Roman" panose="02020603050405020304" pitchFamily="18" charset="0"/>
                <a:cs typeface="Times New Roman" panose="02020603050405020304" pitchFamily="18" charset="0"/>
              </a:rPr>
              <a:t>es</a:t>
            </a:r>
            <a:endParaRPr sz="40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668301" y="1600200"/>
            <a:ext cx="9906000" cy="4163127"/>
          </a:xfrm>
          <a:prstGeom prst="rect">
            <a:avLst/>
          </a:prstGeom>
        </p:spPr>
        <p:txBody>
          <a:bodyPr vert="horz" wrap="square" lIns="0" tIns="12065" rIns="0" bIns="0" rtlCol="0">
            <a:spAutoFit/>
          </a:bodyPr>
          <a:lstStyle/>
          <a:p>
            <a:pPr marL="12700" marR="6985" algn="just">
              <a:lnSpc>
                <a:spcPct val="150000"/>
              </a:lnSpc>
              <a:spcBef>
                <a:spcPts val="95"/>
              </a:spcBef>
              <a:buAutoNum type="arabicPeriod"/>
              <a:tabLst>
                <a:tab pos="258445" algn="l"/>
              </a:tabLst>
            </a:pPr>
            <a:r>
              <a:rPr lang="en-IN" sz="2000" spc="-5" dirty="0">
                <a:solidFill>
                  <a:srgbClr val="404040"/>
                </a:solidFill>
                <a:latin typeface="Times New Roman" panose="02020603050405020304" pitchFamily="18" charset="0"/>
                <a:cs typeface="Times New Roman" panose="02020603050405020304" pitchFamily="18" charset="0"/>
              </a:rPr>
              <a:t>  </a:t>
            </a:r>
            <a:r>
              <a:rPr sz="2000" spc="-5" dirty="0" err="1">
                <a:solidFill>
                  <a:srgbClr val="404040"/>
                </a:solidFill>
                <a:latin typeface="Times New Roman" panose="02020603050405020304" pitchFamily="18" charset="0"/>
                <a:cs typeface="Times New Roman" panose="02020603050405020304" pitchFamily="18" charset="0"/>
              </a:rPr>
              <a:t>Billsus</a:t>
            </a:r>
            <a:r>
              <a:rPr sz="2000" spc="-5" dirty="0">
                <a:solidFill>
                  <a:srgbClr val="404040"/>
                </a:solidFill>
                <a:latin typeface="Times New Roman" panose="02020603050405020304" pitchFamily="18" charset="0"/>
                <a:cs typeface="Times New Roman" panose="02020603050405020304" pitchFamily="18" charset="0"/>
              </a:rPr>
              <a:t>, D., &amp; </a:t>
            </a:r>
            <a:r>
              <a:rPr sz="2000" spc="-15" dirty="0">
                <a:solidFill>
                  <a:srgbClr val="404040"/>
                </a:solidFill>
                <a:latin typeface="Times New Roman" panose="02020603050405020304" pitchFamily="18" charset="0"/>
                <a:cs typeface="Times New Roman" panose="02020603050405020304" pitchFamily="18" charset="0"/>
              </a:rPr>
              <a:t>Pazzani, </a:t>
            </a:r>
            <a:r>
              <a:rPr sz="2000" spc="-5" dirty="0">
                <a:solidFill>
                  <a:srgbClr val="404040"/>
                </a:solidFill>
                <a:latin typeface="Times New Roman" panose="02020603050405020304" pitchFamily="18" charset="0"/>
                <a:cs typeface="Times New Roman" panose="02020603050405020304" pitchFamily="18" charset="0"/>
              </a:rPr>
              <a:t>M.</a:t>
            </a:r>
            <a:r>
              <a:rPr lang="en-IN" sz="2000" spc="-5" dirty="0">
                <a:solidFill>
                  <a:srgbClr val="404040"/>
                </a:solidFill>
                <a:latin typeface="Times New Roman" panose="02020603050405020304" pitchFamily="18" charset="0"/>
                <a:cs typeface="Times New Roman" panose="02020603050405020304" pitchFamily="18" charset="0"/>
              </a:rPr>
              <a:t> ,</a:t>
            </a:r>
            <a:r>
              <a:rPr sz="2000" spc="-5" dirty="0">
                <a:solidFill>
                  <a:srgbClr val="404040"/>
                </a:solidFill>
                <a:latin typeface="Times New Roman" panose="02020603050405020304" pitchFamily="18" charset="0"/>
                <a:cs typeface="Times New Roman" panose="02020603050405020304" pitchFamily="18" charset="0"/>
              </a:rPr>
              <a:t> </a:t>
            </a:r>
            <a:r>
              <a:rPr lang="en-IN" sz="2000" spc="-5" dirty="0">
                <a:solidFill>
                  <a:srgbClr val="404040"/>
                </a:solidFill>
                <a:latin typeface="Times New Roman" panose="02020603050405020304" pitchFamily="18" charset="0"/>
                <a:cs typeface="Times New Roman" panose="02020603050405020304" pitchFamily="18" charset="0"/>
              </a:rPr>
              <a:t>"</a:t>
            </a:r>
            <a:r>
              <a:rPr sz="2000" spc="-5" dirty="0">
                <a:solidFill>
                  <a:srgbClr val="404040"/>
                </a:solidFill>
                <a:latin typeface="Times New Roman" panose="02020603050405020304" pitchFamily="18" charset="0"/>
                <a:cs typeface="Times New Roman" panose="02020603050405020304" pitchFamily="18" charset="0"/>
              </a:rPr>
              <a:t>A hybrid user model </a:t>
            </a:r>
            <a:r>
              <a:rPr sz="2000" spc="-10" dirty="0">
                <a:solidFill>
                  <a:srgbClr val="404040"/>
                </a:solidFill>
                <a:latin typeface="Times New Roman" panose="02020603050405020304" pitchFamily="18" charset="0"/>
                <a:cs typeface="Times New Roman" panose="02020603050405020304" pitchFamily="18" charset="0"/>
              </a:rPr>
              <a:t>for </a:t>
            </a:r>
            <a:r>
              <a:rPr sz="2000" spc="-5" dirty="0">
                <a:solidFill>
                  <a:srgbClr val="404040"/>
                </a:solidFill>
                <a:latin typeface="Times New Roman" panose="02020603050405020304" pitchFamily="18" charset="0"/>
                <a:cs typeface="Times New Roman" panose="02020603050405020304" pitchFamily="18" charset="0"/>
              </a:rPr>
              <a:t>news </a:t>
            </a:r>
            <a:r>
              <a:rPr sz="2000" dirty="0">
                <a:solidFill>
                  <a:srgbClr val="404040"/>
                </a:solidFill>
                <a:latin typeface="Times New Roman" panose="02020603050405020304" pitchFamily="18" charset="0"/>
                <a:cs typeface="Times New Roman" panose="02020603050405020304" pitchFamily="18" charset="0"/>
              </a:rPr>
              <a:t>story </a:t>
            </a:r>
            <a:r>
              <a:rPr sz="2000" spc="-5" dirty="0">
                <a:solidFill>
                  <a:srgbClr val="404040"/>
                </a:solidFill>
                <a:latin typeface="Times New Roman" panose="02020603050405020304" pitchFamily="18" charset="0"/>
                <a:cs typeface="Times New Roman" panose="02020603050405020304" pitchFamily="18" charset="0"/>
              </a:rPr>
              <a:t>classification.</a:t>
            </a:r>
            <a:r>
              <a:rPr lang="en-IN" sz="2000" spc="-5" dirty="0">
                <a:solidFill>
                  <a:srgbClr val="404040"/>
                </a:solidFill>
                <a:latin typeface="Times New Roman" panose="02020603050405020304" pitchFamily="18" charset="0"/>
                <a:cs typeface="Times New Roman" panose="02020603050405020304" pitchFamily="18" charset="0"/>
              </a:rPr>
              <a:t>“, 1999</a:t>
            </a:r>
            <a:endParaRPr sz="2000" dirty="0">
              <a:latin typeface="Times New Roman" panose="02020603050405020304" pitchFamily="18" charset="0"/>
              <a:cs typeface="Times New Roman" panose="02020603050405020304" pitchFamily="18" charset="0"/>
            </a:endParaRPr>
          </a:p>
          <a:p>
            <a:pPr marL="285750" indent="-273685" algn="just">
              <a:lnSpc>
                <a:spcPct val="150000"/>
              </a:lnSpc>
              <a:spcBef>
                <a:spcPts val="1005"/>
              </a:spcBef>
              <a:buAutoNum type="arabicPeriod"/>
              <a:tabLst>
                <a:tab pos="286385" algn="l"/>
              </a:tabLst>
            </a:pPr>
            <a:r>
              <a:rPr lang="en-IN" sz="2000" spc="-5" dirty="0">
                <a:solidFill>
                  <a:srgbClr val="404040"/>
                </a:solidFill>
                <a:latin typeface="Times New Roman" panose="02020603050405020304" pitchFamily="18" charset="0"/>
                <a:cs typeface="Times New Roman" panose="02020603050405020304" pitchFamily="18" charset="0"/>
              </a:rPr>
              <a:t>  </a:t>
            </a:r>
            <a:r>
              <a:rPr sz="2000" spc="-5" dirty="0" err="1">
                <a:solidFill>
                  <a:srgbClr val="404040"/>
                </a:solidFill>
                <a:latin typeface="Times New Roman" panose="02020603050405020304" pitchFamily="18" charset="0"/>
                <a:cs typeface="Times New Roman" panose="02020603050405020304" pitchFamily="18" charset="0"/>
              </a:rPr>
              <a:t>Billsus</a:t>
            </a:r>
            <a:r>
              <a:rPr sz="2000" spc="-5" dirty="0">
                <a:solidFill>
                  <a:srgbClr val="404040"/>
                </a:solidFill>
                <a:latin typeface="Times New Roman" panose="02020603050405020304" pitchFamily="18" charset="0"/>
                <a:cs typeface="Times New Roman" panose="02020603050405020304" pitchFamily="18" charset="0"/>
              </a:rPr>
              <a:t>,</a:t>
            </a:r>
            <a:r>
              <a:rPr sz="2000" spc="250" dirty="0">
                <a:solidFill>
                  <a:srgbClr val="404040"/>
                </a:solidFill>
                <a:latin typeface="Times New Roman" panose="02020603050405020304" pitchFamily="18" charset="0"/>
                <a:cs typeface="Times New Roman" panose="02020603050405020304" pitchFamily="18" charset="0"/>
              </a:rPr>
              <a:t> </a:t>
            </a:r>
            <a:r>
              <a:rPr sz="2000" spc="-5" dirty="0">
                <a:solidFill>
                  <a:srgbClr val="404040"/>
                </a:solidFill>
                <a:latin typeface="Times New Roman" panose="02020603050405020304" pitchFamily="18" charset="0"/>
                <a:cs typeface="Times New Roman" panose="02020603050405020304" pitchFamily="18" charset="0"/>
              </a:rPr>
              <a:t>D.,</a:t>
            </a:r>
            <a:r>
              <a:rPr sz="2000" spc="240" dirty="0">
                <a:solidFill>
                  <a:srgbClr val="404040"/>
                </a:solidFill>
                <a:latin typeface="Times New Roman" panose="02020603050405020304" pitchFamily="18" charset="0"/>
                <a:cs typeface="Times New Roman" panose="02020603050405020304" pitchFamily="18" charset="0"/>
              </a:rPr>
              <a:t> </a:t>
            </a:r>
            <a:r>
              <a:rPr sz="2000" spc="-15" dirty="0">
                <a:solidFill>
                  <a:srgbClr val="404040"/>
                </a:solidFill>
                <a:latin typeface="Times New Roman" panose="02020603050405020304" pitchFamily="18" charset="0"/>
                <a:cs typeface="Times New Roman" panose="02020603050405020304" pitchFamily="18" charset="0"/>
              </a:rPr>
              <a:t>Pazzani,</a:t>
            </a:r>
            <a:r>
              <a:rPr sz="2000" spc="254" dirty="0">
                <a:solidFill>
                  <a:srgbClr val="404040"/>
                </a:solidFill>
                <a:latin typeface="Times New Roman" panose="02020603050405020304" pitchFamily="18" charset="0"/>
                <a:cs typeface="Times New Roman" panose="02020603050405020304" pitchFamily="18" charset="0"/>
              </a:rPr>
              <a:t> </a:t>
            </a:r>
            <a:r>
              <a:rPr sz="2000" spc="-10" dirty="0">
                <a:solidFill>
                  <a:srgbClr val="404040"/>
                </a:solidFill>
                <a:latin typeface="Times New Roman" panose="02020603050405020304" pitchFamily="18" charset="0"/>
                <a:cs typeface="Times New Roman" panose="02020603050405020304" pitchFamily="18" charset="0"/>
              </a:rPr>
              <a:t>M.</a:t>
            </a:r>
            <a:r>
              <a:rPr sz="2000" spc="260" dirty="0">
                <a:solidFill>
                  <a:srgbClr val="404040"/>
                </a:solidFill>
                <a:latin typeface="Times New Roman" panose="02020603050405020304" pitchFamily="18" charset="0"/>
                <a:cs typeface="Times New Roman" panose="02020603050405020304" pitchFamily="18" charset="0"/>
              </a:rPr>
              <a:t> </a:t>
            </a:r>
            <a:r>
              <a:rPr sz="2000" spc="-5" dirty="0">
                <a:solidFill>
                  <a:srgbClr val="404040"/>
                </a:solidFill>
                <a:latin typeface="Times New Roman" panose="02020603050405020304" pitchFamily="18" charset="0"/>
                <a:cs typeface="Times New Roman" panose="02020603050405020304" pitchFamily="18" charset="0"/>
              </a:rPr>
              <a:t>J.,</a:t>
            </a:r>
            <a:r>
              <a:rPr sz="2000" spc="250" dirty="0">
                <a:solidFill>
                  <a:srgbClr val="404040"/>
                </a:solidFill>
                <a:latin typeface="Times New Roman" panose="02020603050405020304" pitchFamily="18" charset="0"/>
                <a:cs typeface="Times New Roman" panose="02020603050405020304" pitchFamily="18" charset="0"/>
              </a:rPr>
              <a:t> </a:t>
            </a:r>
            <a:r>
              <a:rPr lang="en-IN" sz="2000" spc="250" dirty="0">
                <a:solidFill>
                  <a:srgbClr val="404040"/>
                </a:solidFill>
                <a:latin typeface="Times New Roman" panose="02020603050405020304" pitchFamily="18" charset="0"/>
                <a:cs typeface="Times New Roman" panose="02020603050405020304" pitchFamily="18" charset="0"/>
              </a:rPr>
              <a:t>"</a:t>
            </a:r>
            <a:r>
              <a:rPr sz="2000" dirty="0">
                <a:solidFill>
                  <a:srgbClr val="404040"/>
                </a:solidFill>
                <a:latin typeface="Times New Roman" panose="02020603050405020304" pitchFamily="18" charset="0"/>
                <a:cs typeface="Times New Roman" panose="02020603050405020304" pitchFamily="18" charset="0"/>
              </a:rPr>
              <a:t>User</a:t>
            </a:r>
            <a:r>
              <a:rPr sz="2000" spc="250" dirty="0">
                <a:solidFill>
                  <a:srgbClr val="404040"/>
                </a:solidFill>
                <a:latin typeface="Times New Roman" panose="02020603050405020304" pitchFamily="18" charset="0"/>
                <a:cs typeface="Times New Roman" panose="02020603050405020304" pitchFamily="18" charset="0"/>
              </a:rPr>
              <a:t> </a:t>
            </a:r>
            <a:r>
              <a:rPr sz="2000" spc="-5" dirty="0">
                <a:solidFill>
                  <a:srgbClr val="404040"/>
                </a:solidFill>
                <a:latin typeface="Times New Roman" panose="02020603050405020304" pitchFamily="18" charset="0"/>
                <a:cs typeface="Times New Roman" panose="02020603050405020304" pitchFamily="18" charset="0"/>
              </a:rPr>
              <a:t>Modeling</a:t>
            </a:r>
            <a:r>
              <a:rPr sz="2000" spc="250" dirty="0">
                <a:solidFill>
                  <a:srgbClr val="404040"/>
                </a:solidFill>
                <a:latin typeface="Times New Roman" panose="02020603050405020304" pitchFamily="18" charset="0"/>
                <a:cs typeface="Times New Roman" panose="02020603050405020304" pitchFamily="18" charset="0"/>
              </a:rPr>
              <a:t> </a:t>
            </a:r>
            <a:r>
              <a:rPr sz="2000" spc="-5" dirty="0">
                <a:solidFill>
                  <a:srgbClr val="404040"/>
                </a:solidFill>
                <a:latin typeface="Times New Roman" panose="02020603050405020304" pitchFamily="18" charset="0"/>
                <a:cs typeface="Times New Roman" panose="02020603050405020304" pitchFamily="18" charset="0"/>
              </a:rPr>
              <a:t>for</a:t>
            </a:r>
            <a:r>
              <a:rPr sz="2000" spc="265" dirty="0">
                <a:solidFill>
                  <a:srgbClr val="404040"/>
                </a:solidFill>
                <a:latin typeface="Times New Roman" panose="02020603050405020304" pitchFamily="18" charset="0"/>
                <a:cs typeface="Times New Roman" panose="02020603050405020304" pitchFamily="18" charset="0"/>
              </a:rPr>
              <a:t> </a:t>
            </a:r>
            <a:r>
              <a:rPr sz="2000" dirty="0">
                <a:solidFill>
                  <a:srgbClr val="404040"/>
                </a:solidFill>
                <a:latin typeface="Times New Roman" panose="02020603050405020304" pitchFamily="18" charset="0"/>
                <a:cs typeface="Times New Roman" panose="02020603050405020304" pitchFamily="18" charset="0"/>
              </a:rPr>
              <a:t>Adaptive</a:t>
            </a:r>
            <a:r>
              <a:rPr sz="2000" spc="245" dirty="0">
                <a:solidFill>
                  <a:srgbClr val="404040"/>
                </a:solidFill>
                <a:latin typeface="Times New Roman" panose="02020603050405020304" pitchFamily="18" charset="0"/>
                <a:cs typeface="Times New Roman" panose="02020603050405020304" pitchFamily="18" charset="0"/>
              </a:rPr>
              <a:t> </a:t>
            </a:r>
            <a:r>
              <a:rPr sz="2000" spc="-5" dirty="0">
                <a:solidFill>
                  <a:srgbClr val="404040"/>
                </a:solidFill>
                <a:latin typeface="Times New Roman" panose="02020603050405020304" pitchFamily="18" charset="0"/>
                <a:cs typeface="Times New Roman" panose="02020603050405020304" pitchFamily="18" charset="0"/>
              </a:rPr>
              <a:t>News</a:t>
            </a:r>
            <a:r>
              <a:rPr sz="2000" spc="254" dirty="0">
                <a:solidFill>
                  <a:srgbClr val="404040"/>
                </a:solidFill>
                <a:latin typeface="Times New Roman" panose="02020603050405020304" pitchFamily="18" charset="0"/>
                <a:cs typeface="Times New Roman" panose="02020603050405020304" pitchFamily="18" charset="0"/>
              </a:rPr>
              <a:t> </a:t>
            </a:r>
            <a:r>
              <a:rPr sz="2000" spc="-5" dirty="0">
                <a:solidFill>
                  <a:srgbClr val="404040"/>
                </a:solidFill>
                <a:latin typeface="Times New Roman" panose="02020603050405020304" pitchFamily="18" charset="0"/>
                <a:cs typeface="Times New Roman" panose="02020603050405020304" pitchFamily="18" charset="0"/>
              </a:rPr>
              <a:t>Access</a:t>
            </a:r>
            <a:r>
              <a:rPr lang="en-IN" sz="2000" spc="-5" dirty="0">
                <a:solidFill>
                  <a:srgbClr val="404040"/>
                </a:solidFill>
                <a:latin typeface="Times New Roman" panose="02020603050405020304" pitchFamily="18" charset="0"/>
                <a:cs typeface="Times New Roman" panose="02020603050405020304" pitchFamily="18" charset="0"/>
              </a:rPr>
              <a:t>"</a:t>
            </a:r>
            <a:r>
              <a:rPr sz="2000" spc="-5" dirty="0">
                <a:solidFill>
                  <a:srgbClr val="404040"/>
                </a:solidFill>
                <a:latin typeface="Times New Roman" panose="02020603050405020304" pitchFamily="18" charset="0"/>
                <a:cs typeface="Times New Roman" panose="02020603050405020304" pitchFamily="18" charset="0"/>
              </a:rPr>
              <a:t>,</a:t>
            </a:r>
            <a:r>
              <a:rPr lang="en-IN" sz="2000" spc="-5" dirty="0">
                <a:solidFill>
                  <a:srgbClr val="404040"/>
                </a:solidFill>
                <a:latin typeface="Times New Roman" panose="02020603050405020304" pitchFamily="18" charset="0"/>
                <a:cs typeface="Times New Roman" panose="02020603050405020304" pitchFamily="18" charset="0"/>
              </a:rPr>
              <a:t> 2000</a:t>
            </a:r>
            <a:r>
              <a:rPr sz="2000" spc="260" dirty="0">
                <a:solidFill>
                  <a:srgbClr val="404040"/>
                </a:solidFill>
                <a:latin typeface="Times New Roman" panose="02020603050405020304" pitchFamily="18" charset="0"/>
                <a:cs typeface="Times New Roman" panose="02020603050405020304" pitchFamily="18" charset="0"/>
              </a:rPr>
              <a:t> </a:t>
            </a:r>
            <a:endParaRPr lang="en-IN" sz="2000" spc="260" dirty="0">
              <a:solidFill>
                <a:srgbClr val="404040"/>
              </a:solidFill>
              <a:latin typeface="Times New Roman" panose="02020603050405020304" pitchFamily="18" charset="0"/>
              <a:cs typeface="Times New Roman" panose="02020603050405020304" pitchFamily="18" charset="0"/>
            </a:endParaRPr>
          </a:p>
          <a:p>
            <a:pPr marL="285750" indent="-273685" algn="just">
              <a:lnSpc>
                <a:spcPct val="150000"/>
              </a:lnSpc>
              <a:spcBef>
                <a:spcPts val="1005"/>
              </a:spcBef>
              <a:buAutoNum type="arabicPeriod"/>
              <a:tabLst>
                <a:tab pos="286385" algn="l"/>
              </a:tabLst>
            </a:pPr>
            <a:r>
              <a:rPr lang="en-IN" sz="2000" spc="-10" dirty="0">
                <a:solidFill>
                  <a:srgbClr val="404040"/>
                </a:solidFill>
                <a:latin typeface="Times New Roman" panose="02020603050405020304" pitchFamily="18" charset="0"/>
                <a:cs typeface="Times New Roman" panose="02020603050405020304" pitchFamily="18" charset="0"/>
              </a:rPr>
              <a:t>  </a:t>
            </a:r>
            <a:r>
              <a:rPr sz="2000" spc="-10" dirty="0">
                <a:solidFill>
                  <a:srgbClr val="404040"/>
                </a:solidFill>
                <a:latin typeface="Times New Roman" panose="02020603050405020304" pitchFamily="18" charset="0"/>
                <a:cs typeface="Times New Roman" panose="02020603050405020304" pitchFamily="18" charset="0"/>
              </a:rPr>
              <a:t>An, </a:t>
            </a:r>
            <a:r>
              <a:rPr sz="2000" spc="-5" dirty="0">
                <a:solidFill>
                  <a:srgbClr val="404040"/>
                </a:solidFill>
                <a:latin typeface="Times New Roman" panose="02020603050405020304" pitchFamily="18" charset="0"/>
                <a:cs typeface="Times New Roman" panose="02020603050405020304" pitchFamily="18" charset="0"/>
              </a:rPr>
              <a:t>M.; </a:t>
            </a:r>
            <a:r>
              <a:rPr sz="2000" spc="-30" dirty="0">
                <a:solidFill>
                  <a:srgbClr val="404040"/>
                </a:solidFill>
                <a:latin typeface="Times New Roman" panose="02020603050405020304" pitchFamily="18" charset="0"/>
                <a:cs typeface="Times New Roman" panose="02020603050405020304" pitchFamily="18" charset="0"/>
              </a:rPr>
              <a:t>Wu, </a:t>
            </a:r>
            <a:r>
              <a:rPr sz="2000" spc="-95" dirty="0">
                <a:solidFill>
                  <a:srgbClr val="404040"/>
                </a:solidFill>
                <a:latin typeface="Times New Roman" panose="02020603050405020304" pitchFamily="18" charset="0"/>
                <a:cs typeface="Times New Roman" panose="02020603050405020304" pitchFamily="18" charset="0"/>
              </a:rPr>
              <a:t>F.; </a:t>
            </a:r>
            <a:r>
              <a:rPr sz="2000" spc="-30" dirty="0">
                <a:solidFill>
                  <a:srgbClr val="404040"/>
                </a:solidFill>
                <a:latin typeface="Times New Roman" panose="02020603050405020304" pitchFamily="18" charset="0"/>
                <a:cs typeface="Times New Roman" panose="02020603050405020304" pitchFamily="18" charset="0"/>
              </a:rPr>
              <a:t>Wu, </a:t>
            </a:r>
            <a:r>
              <a:rPr sz="2000" spc="-5" dirty="0">
                <a:solidFill>
                  <a:srgbClr val="404040"/>
                </a:solidFill>
                <a:latin typeface="Times New Roman" panose="02020603050405020304" pitchFamily="18" charset="0"/>
                <a:cs typeface="Times New Roman" panose="02020603050405020304" pitchFamily="18" charset="0"/>
              </a:rPr>
              <a:t>C.; Zhang, K.; Liu, Z.; Xie, X. </a:t>
            </a:r>
            <a:r>
              <a:rPr lang="en-IN" sz="2000" spc="-5" dirty="0">
                <a:solidFill>
                  <a:srgbClr val="404040"/>
                </a:solidFill>
                <a:latin typeface="Times New Roman" panose="02020603050405020304" pitchFamily="18" charset="0"/>
                <a:cs typeface="Times New Roman" panose="02020603050405020304" pitchFamily="18" charset="0"/>
              </a:rPr>
              <a:t>"</a:t>
            </a:r>
            <a:r>
              <a:rPr sz="2000" spc="-5" dirty="0">
                <a:solidFill>
                  <a:srgbClr val="404040"/>
                </a:solidFill>
                <a:latin typeface="Times New Roman" panose="02020603050405020304" pitchFamily="18" charset="0"/>
                <a:cs typeface="Times New Roman" panose="02020603050405020304" pitchFamily="18" charset="0"/>
              </a:rPr>
              <a:t>Neural news recommendation with long-and </a:t>
            </a:r>
            <a:r>
              <a:rPr sz="2000" dirty="0">
                <a:solidFill>
                  <a:srgbClr val="404040"/>
                </a:solidFill>
                <a:latin typeface="Times New Roman" panose="02020603050405020304" pitchFamily="18" charset="0"/>
                <a:cs typeface="Times New Roman" panose="02020603050405020304" pitchFamily="18" charset="0"/>
              </a:rPr>
              <a:t>short-term </a:t>
            </a:r>
            <a:r>
              <a:rPr sz="2000" spc="5" dirty="0">
                <a:solidFill>
                  <a:srgbClr val="404040"/>
                </a:solidFill>
                <a:latin typeface="Times New Roman" panose="02020603050405020304" pitchFamily="18" charset="0"/>
                <a:cs typeface="Times New Roman" panose="02020603050405020304" pitchFamily="18" charset="0"/>
              </a:rPr>
              <a:t> </a:t>
            </a:r>
            <a:r>
              <a:rPr sz="2000" dirty="0">
                <a:solidFill>
                  <a:srgbClr val="404040"/>
                </a:solidFill>
                <a:latin typeface="Times New Roman" panose="02020603050405020304" pitchFamily="18" charset="0"/>
                <a:cs typeface="Times New Roman" panose="02020603050405020304" pitchFamily="18" charset="0"/>
              </a:rPr>
              <a:t>user </a:t>
            </a:r>
            <a:r>
              <a:rPr sz="2000" spc="-5" dirty="0">
                <a:solidFill>
                  <a:srgbClr val="404040"/>
                </a:solidFill>
                <a:latin typeface="Times New Roman" panose="02020603050405020304" pitchFamily="18" charset="0"/>
                <a:cs typeface="Times New Roman" panose="02020603050405020304" pitchFamily="18" charset="0"/>
              </a:rPr>
              <a:t>representations.</a:t>
            </a:r>
            <a:r>
              <a:rPr lang="en-IN" sz="2000" spc="-5" dirty="0">
                <a:solidFill>
                  <a:srgbClr val="404040"/>
                </a:solidFill>
                <a:latin typeface="Times New Roman" panose="02020603050405020304" pitchFamily="18" charset="0"/>
                <a:cs typeface="Times New Roman" panose="02020603050405020304" pitchFamily="18" charset="0"/>
              </a:rPr>
              <a:t>"</a:t>
            </a:r>
            <a:r>
              <a:rPr sz="2000" spc="-5" dirty="0">
                <a:solidFill>
                  <a:srgbClr val="404040"/>
                </a:solidFill>
                <a:latin typeface="Times New Roman" panose="02020603050405020304" pitchFamily="18" charset="0"/>
                <a:cs typeface="Times New Roman" panose="02020603050405020304" pitchFamily="18" charset="0"/>
              </a:rPr>
              <a:t>2019.</a:t>
            </a:r>
            <a:endParaRPr sz="2000" dirty="0">
              <a:latin typeface="Times New Roman" panose="02020603050405020304" pitchFamily="18" charset="0"/>
              <a:cs typeface="Times New Roman" panose="02020603050405020304" pitchFamily="18" charset="0"/>
            </a:endParaRPr>
          </a:p>
          <a:p>
            <a:pPr marL="12700" marR="5080" algn="just">
              <a:lnSpc>
                <a:spcPct val="150000"/>
              </a:lnSpc>
              <a:spcBef>
                <a:spcPts val="994"/>
              </a:spcBef>
              <a:buAutoNum type="arabicPeriod" startAt="3"/>
              <a:tabLst>
                <a:tab pos="306070" algn="l"/>
              </a:tabLst>
            </a:pPr>
            <a:r>
              <a:rPr lang="en-IN" sz="2000" spc="-10" dirty="0">
                <a:solidFill>
                  <a:srgbClr val="404040"/>
                </a:solidFill>
                <a:latin typeface="Times New Roman" panose="02020603050405020304" pitchFamily="18" charset="0"/>
                <a:cs typeface="Times New Roman" panose="02020603050405020304" pitchFamily="18" charset="0"/>
              </a:rPr>
              <a:t>   </a:t>
            </a:r>
            <a:r>
              <a:rPr sz="2000" spc="-10" dirty="0" err="1">
                <a:solidFill>
                  <a:srgbClr val="404040"/>
                </a:solidFill>
                <a:latin typeface="Times New Roman" panose="02020603050405020304" pitchFamily="18" charset="0"/>
                <a:cs typeface="Times New Roman" panose="02020603050405020304" pitchFamily="18" charset="0"/>
              </a:rPr>
              <a:t>Konstan</a:t>
            </a:r>
            <a:r>
              <a:rPr sz="2000" spc="-10" dirty="0">
                <a:solidFill>
                  <a:srgbClr val="404040"/>
                </a:solidFill>
                <a:latin typeface="Times New Roman" panose="02020603050405020304" pitchFamily="18" charset="0"/>
                <a:cs typeface="Times New Roman" panose="02020603050405020304" pitchFamily="18" charset="0"/>
              </a:rPr>
              <a:t>, </a:t>
            </a:r>
            <a:r>
              <a:rPr sz="2000" dirty="0">
                <a:solidFill>
                  <a:srgbClr val="404040"/>
                </a:solidFill>
                <a:latin typeface="Times New Roman" panose="02020603050405020304" pitchFamily="18" charset="0"/>
                <a:cs typeface="Times New Roman" panose="02020603050405020304" pitchFamily="18" charset="0"/>
              </a:rPr>
              <a:t>J.A.; </a:t>
            </a:r>
            <a:r>
              <a:rPr sz="2000" spc="-40" dirty="0">
                <a:solidFill>
                  <a:srgbClr val="404040"/>
                </a:solidFill>
                <a:latin typeface="Times New Roman" panose="02020603050405020304" pitchFamily="18" charset="0"/>
                <a:cs typeface="Times New Roman" panose="02020603050405020304" pitchFamily="18" charset="0"/>
              </a:rPr>
              <a:t>Miller,</a:t>
            </a:r>
            <a:r>
              <a:rPr sz="2000" spc="-35" dirty="0">
                <a:solidFill>
                  <a:srgbClr val="404040"/>
                </a:solidFill>
                <a:latin typeface="Times New Roman" panose="02020603050405020304" pitchFamily="18" charset="0"/>
                <a:cs typeface="Times New Roman" panose="02020603050405020304" pitchFamily="18" charset="0"/>
              </a:rPr>
              <a:t> </a:t>
            </a:r>
            <a:r>
              <a:rPr sz="2000" spc="-5" dirty="0">
                <a:solidFill>
                  <a:srgbClr val="404040"/>
                </a:solidFill>
                <a:latin typeface="Times New Roman" panose="02020603050405020304" pitchFamily="18" charset="0"/>
                <a:cs typeface="Times New Roman" panose="02020603050405020304" pitchFamily="18" charset="0"/>
              </a:rPr>
              <a:t>B.N.; Maltz, D.; </a:t>
            </a:r>
            <a:r>
              <a:rPr lang="en-IN" sz="2000" spc="-5" dirty="0">
                <a:solidFill>
                  <a:srgbClr val="404040"/>
                </a:solidFill>
                <a:latin typeface="Times New Roman" panose="02020603050405020304" pitchFamily="18" charset="0"/>
                <a:cs typeface="Times New Roman" panose="02020603050405020304" pitchFamily="18" charset="0"/>
              </a:rPr>
              <a:t>"</a:t>
            </a:r>
            <a:r>
              <a:rPr sz="2000" spc="-5" dirty="0">
                <a:solidFill>
                  <a:srgbClr val="404040"/>
                </a:solidFill>
                <a:latin typeface="Times New Roman" panose="02020603050405020304" pitchFamily="18" charset="0"/>
                <a:cs typeface="Times New Roman" panose="02020603050405020304" pitchFamily="18" charset="0"/>
              </a:rPr>
              <a:t>Applying </a:t>
            </a:r>
            <a:r>
              <a:rPr sz="2000" dirty="0">
                <a:solidFill>
                  <a:srgbClr val="404040"/>
                </a:solidFill>
                <a:latin typeface="Times New Roman" panose="02020603050405020304" pitchFamily="18" charset="0"/>
                <a:cs typeface="Times New Roman" panose="02020603050405020304" pitchFamily="18" charset="0"/>
              </a:rPr>
              <a:t> </a:t>
            </a:r>
            <a:r>
              <a:rPr sz="2000" spc="-10" dirty="0">
                <a:solidFill>
                  <a:srgbClr val="404040"/>
                </a:solidFill>
                <a:latin typeface="Times New Roman" panose="02020603050405020304" pitchFamily="18" charset="0"/>
                <a:cs typeface="Times New Roman" panose="02020603050405020304" pitchFamily="18" charset="0"/>
              </a:rPr>
              <a:t>collaborative</a:t>
            </a:r>
            <a:r>
              <a:rPr sz="2000" spc="40" dirty="0">
                <a:solidFill>
                  <a:srgbClr val="404040"/>
                </a:solidFill>
                <a:latin typeface="Times New Roman" panose="02020603050405020304" pitchFamily="18" charset="0"/>
                <a:cs typeface="Times New Roman" panose="02020603050405020304" pitchFamily="18" charset="0"/>
              </a:rPr>
              <a:t> </a:t>
            </a:r>
            <a:r>
              <a:rPr sz="2000" spc="-5" dirty="0">
                <a:solidFill>
                  <a:srgbClr val="404040"/>
                </a:solidFill>
                <a:latin typeface="Times New Roman" panose="02020603050405020304" pitchFamily="18" charset="0"/>
                <a:cs typeface="Times New Roman" panose="02020603050405020304" pitchFamily="18" charset="0"/>
              </a:rPr>
              <a:t>filtering</a:t>
            </a:r>
            <a:r>
              <a:rPr sz="2000" spc="25" dirty="0">
                <a:solidFill>
                  <a:srgbClr val="404040"/>
                </a:solidFill>
                <a:latin typeface="Times New Roman" panose="02020603050405020304" pitchFamily="18" charset="0"/>
                <a:cs typeface="Times New Roman" panose="02020603050405020304" pitchFamily="18" charset="0"/>
              </a:rPr>
              <a:t> </a:t>
            </a:r>
            <a:r>
              <a:rPr sz="2000" spc="-5" dirty="0">
                <a:solidFill>
                  <a:srgbClr val="404040"/>
                </a:solidFill>
                <a:latin typeface="Times New Roman" panose="02020603050405020304" pitchFamily="18" charset="0"/>
                <a:cs typeface="Times New Roman" panose="02020603050405020304" pitchFamily="18" charset="0"/>
              </a:rPr>
              <a:t>to</a:t>
            </a:r>
            <a:r>
              <a:rPr sz="2000" spc="15" dirty="0">
                <a:solidFill>
                  <a:srgbClr val="404040"/>
                </a:solidFill>
                <a:latin typeface="Times New Roman" panose="02020603050405020304" pitchFamily="18" charset="0"/>
                <a:cs typeface="Times New Roman" panose="02020603050405020304" pitchFamily="18" charset="0"/>
              </a:rPr>
              <a:t> </a:t>
            </a:r>
            <a:r>
              <a:rPr sz="2000" spc="-5" dirty="0">
                <a:solidFill>
                  <a:srgbClr val="404040"/>
                </a:solidFill>
                <a:latin typeface="Times New Roman" panose="02020603050405020304" pitchFamily="18" charset="0"/>
                <a:cs typeface="Times New Roman" panose="02020603050405020304" pitchFamily="18" charset="0"/>
              </a:rPr>
              <a:t>Usenetnews.</a:t>
            </a:r>
            <a:r>
              <a:rPr sz="2000" spc="15" dirty="0">
                <a:solidFill>
                  <a:srgbClr val="404040"/>
                </a:solidFill>
                <a:latin typeface="Times New Roman" panose="02020603050405020304" pitchFamily="18" charset="0"/>
                <a:cs typeface="Times New Roman" panose="02020603050405020304" pitchFamily="18" charset="0"/>
              </a:rPr>
              <a:t> </a:t>
            </a:r>
            <a:r>
              <a:rPr lang="en-IN" sz="2000" spc="15" dirty="0">
                <a:solidFill>
                  <a:srgbClr val="404040"/>
                </a:solidFill>
                <a:latin typeface="Times New Roman" panose="02020603050405020304" pitchFamily="18" charset="0"/>
                <a:cs typeface="Times New Roman" panose="02020603050405020304" pitchFamily="18" charset="0"/>
              </a:rPr>
              <a:t>  	</a:t>
            </a:r>
            <a:r>
              <a:rPr sz="2000" spc="-10" dirty="0" err="1">
                <a:solidFill>
                  <a:srgbClr val="404040"/>
                </a:solidFill>
                <a:latin typeface="Times New Roman" panose="02020603050405020304" pitchFamily="18" charset="0"/>
                <a:cs typeface="Times New Roman" panose="02020603050405020304" pitchFamily="18" charset="0"/>
              </a:rPr>
              <a:t>Commun</a:t>
            </a:r>
            <a:r>
              <a:rPr sz="2000" spc="-10" dirty="0">
                <a:solidFill>
                  <a:srgbClr val="404040"/>
                </a:solidFill>
                <a:latin typeface="Times New Roman" panose="02020603050405020304" pitchFamily="18" charset="0"/>
                <a:cs typeface="Times New Roman" panose="02020603050405020304" pitchFamily="18" charset="0"/>
              </a:rPr>
              <a:t>.</a:t>
            </a:r>
            <a:r>
              <a:rPr lang="en-IN" sz="2000" spc="-10" dirty="0">
                <a:solidFill>
                  <a:srgbClr val="404040"/>
                </a:solidFill>
                <a:latin typeface="Times New Roman" panose="02020603050405020304" pitchFamily="18" charset="0"/>
                <a:cs typeface="Times New Roman" panose="02020603050405020304" pitchFamily="18" charset="0"/>
              </a:rPr>
              <a:t>"</a:t>
            </a:r>
            <a:r>
              <a:rPr sz="2000" spc="25" dirty="0">
                <a:solidFill>
                  <a:srgbClr val="404040"/>
                </a:solidFill>
                <a:latin typeface="Times New Roman" panose="02020603050405020304" pitchFamily="18" charset="0"/>
                <a:cs typeface="Times New Roman" panose="02020603050405020304" pitchFamily="18" charset="0"/>
              </a:rPr>
              <a:t> </a:t>
            </a:r>
            <a:r>
              <a:rPr sz="2000" spc="-5" dirty="0">
                <a:solidFill>
                  <a:srgbClr val="404040"/>
                </a:solidFill>
                <a:latin typeface="Times New Roman" panose="02020603050405020304" pitchFamily="18" charset="0"/>
                <a:cs typeface="Times New Roman" panose="02020603050405020304" pitchFamily="18" charset="0"/>
              </a:rPr>
              <a:t>1997,</a:t>
            </a:r>
            <a:endParaRPr lang="en-IN" sz="2000" spc="-5" dirty="0">
              <a:solidFill>
                <a:srgbClr val="404040"/>
              </a:solidFill>
              <a:latin typeface="Times New Roman" panose="02020603050405020304" pitchFamily="18" charset="0"/>
              <a:cs typeface="Times New Roman" panose="02020603050405020304" pitchFamily="18" charset="0"/>
            </a:endParaRPr>
          </a:p>
          <a:p>
            <a:pPr marL="12700" marR="5080" algn="just">
              <a:lnSpc>
                <a:spcPct val="150000"/>
              </a:lnSpc>
              <a:spcBef>
                <a:spcPts val="994"/>
              </a:spcBef>
              <a:buAutoNum type="arabicPeriod" startAt="3"/>
              <a:tabLst>
                <a:tab pos="306070" algn="l"/>
              </a:tabLst>
            </a:pPr>
            <a:r>
              <a:rPr sz="2000" spc="-5" dirty="0">
                <a:solidFill>
                  <a:srgbClr val="404040"/>
                </a:solidFill>
                <a:latin typeface="Times New Roman" panose="02020603050405020304" pitchFamily="18" charset="0"/>
                <a:cs typeface="Times New Roman" panose="02020603050405020304" pitchFamily="18" charset="0"/>
              </a:rPr>
              <a:t> </a:t>
            </a:r>
            <a:r>
              <a:rPr lang="en-IN" sz="2000" spc="-5" dirty="0">
                <a:solidFill>
                  <a:srgbClr val="404040"/>
                </a:solidFill>
                <a:latin typeface="Times New Roman" panose="02020603050405020304" pitchFamily="18" charset="0"/>
                <a:cs typeface="Times New Roman" panose="02020603050405020304" pitchFamily="18" charset="0"/>
              </a:rPr>
              <a:t>  </a:t>
            </a:r>
            <a:r>
              <a:rPr sz="2000" spc="-5" dirty="0">
                <a:solidFill>
                  <a:srgbClr val="404040"/>
                </a:solidFill>
                <a:latin typeface="Times New Roman" panose="02020603050405020304" pitchFamily="18" charset="0"/>
                <a:cs typeface="Times New Roman" panose="02020603050405020304" pitchFamily="18" charset="0"/>
              </a:rPr>
              <a:t>J.</a:t>
            </a:r>
            <a:r>
              <a:rPr sz="2000" dirty="0">
                <a:solidFill>
                  <a:srgbClr val="404040"/>
                </a:solidFill>
                <a:latin typeface="Times New Roman" panose="02020603050405020304" pitchFamily="18" charset="0"/>
                <a:cs typeface="Times New Roman" panose="02020603050405020304" pitchFamily="18" charset="0"/>
              </a:rPr>
              <a:t> </a:t>
            </a:r>
            <a:r>
              <a:rPr sz="2000" spc="-5" dirty="0">
                <a:solidFill>
                  <a:srgbClr val="404040"/>
                </a:solidFill>
                <a:latin typeface="Times New Roman" panose="02020603050405020304" pitchFamily="18" charset="0"/>
                <a:cs typeface="Times New Roman" panose="02020603050405020304" pitchFamily="18" charset="0"/>
              </a:rPr>
              <a:t>Duchi,</a:t>
            </a:r>
            <a:r>
              <a:rPr sz="2000" dirty="0">
                <a:solidFill>
                  <a:srgbClr val="404040"/>
                </a:solidFill>
                <a:latin typeface="Times New Roman" panose="02020603050405020304" pitchFamily="18" charset="0"/>
                <a:cs typeface="Times New Roman" panose="02020603050405020304" pitchFamily="18" charset="0"/>
              </a:rPr>
              <a:t> </a:t>
            </a:r>
            <a:r>
              <a:rPr sz="2000" spc="-5" dirty="0">
                <a:solidFill>
                  <a:srgbClr val="404040"/>
                </a:solidFill>
                <a:latin typeface="Times New Roman" panose="02020603050405020304" pitchFamily="18" charset="0"/>
                <a:cs typeface="Times New Roman" panose="02020603050405020304" pitchFamily="18" charset="0"/>
              </a:rPr>
              <a:t>E.</a:t>
            </a:r>
            <a:r>
              <a:rPr sz="2000" dirty="0">
                <a:solidFill>
                  <a:srgbClr val="404040"/>
                </a:solidFill>
                <a:latin typeface="Times New Roman" panose="02020603050405020304" pitchFamily="18" charset="0"/>
                <a:cs typeface="Times New Roman" panose="02020603050405020304" pitchFamily="18" charset="0"/>
              </a:rPr>
              <a:t> </a:t>
            </a:r>
            <a:r>
              <a:rPr sz="2000" spc="-10" dirty="0">
                <a:solidFill>
                  <a:srgbClr val="404040"/>
                </a:solidFill>
                <a:latin typeface="Times New Roman" panose="02020603050405020304" pitchFamily="18" charset="0"/>
                <a:cs typeface="Times New Roman" panose="02020603050405020304" pitchFamily="18" charset="0"/>
              </a:rPr>
              <a:t>Hazan,</a:t>
            </a:r>
            <a:r>
              <a:rPr sz="2000" spc="-5" dirty="0">
                <a:solidFill>
                  <a:srgbClr val="404040"/>
                </a:solidFill>
                <a:latin typeface="Times New Roman" panose="02020603050405020304" pitchFamily="18" charset="0"/>
                <a:cs typeface="Times New Roman" panose="02020603050405020304" pitchFamily="18" charset="0"/>
              </a:rPr>
              <a:t> and</a:t>
            </a:r>
            <a:r>
              <a:rPr sz="2000" dirty="0">
                <a:solidFill>
                  <a:srgbClr val="404040"/>
                </a:solidFill>
                <a:latin typeface="Times New Roman" panose="02020603050405020304" pitchFamily="18" charset="0"/>
                <a:cs typeface="Times New Roman" panose="02020603050405020304" pitchFamily="18" charset="0"/>
              </a:rPr>
              <a:t> </a:t>
            </a:r>
            <a:r>
              <a:rPr sz="2000" spc="-130" dirty="0">
                <a:solidFill>
                  <a:srgbClr val="404040"/>
                </a:solidFill>
                <a:latin typeface="Times New Roman" panose="02020603050405020304" pitchFamily="18" charset="0"/>
                <a:cs typeface="Times New Roman" panose="02020603050405020304" pitchFamily="18" charset="0"/>
              </a:rPr>
              <a:t>Y.</a:t>
            </a:r>
            <a:r>
              <a:rPr sz="2000" spc="-125" dirty="0">
                <a:solidFill>
                  <a:srgbClr val="404040"/>
                </a:solidFill>
                <a:latin typeface="Times New Roman" panose="02020603050405020304" pitchFamily="18" charset="0"/>
                <a:cs typeface="Times New Roman" panose="02020603050405020304" pitchFamily="18" charset="0"/>
              </a:rPr>
              <a:t> </a:t>
            </a:r>
            <a:r>
              <a:rPr sz="2000" spc="-35" dirty="0">
                <a:solidFill>
                  <a:srgbClr val="404040"/>
                </a:solidFill>
                <a:latin typeface="Times New Roman" panose="02020603050405020304" pitchFamily="18" charset="0"/>
                <a:cs typeface="Times New Roman" panose="02020603050405020304" pitchFamily="18" charset="0"/>
              </a:rPr>
              <a:t>Singer.</a:t>
            </a:r>
            <a:r>
              <a:rPr lang="en-IN" sz="2000" spc="-35" dirty="0">
                <a:solidFill>
                  <a:srgbClr val="404040"/>
                </a:solidFill>
                <a:latin typeface="Times New Roman" panose="02020603050405020304" pitchFamily="18" charset="0"/>
                <a:cs typeface="Times New Roman" panose="02020603050405020304" pitchFamily="18" charset="0"/>
              </a:rPr>
              <a:t>,</a:t>
            </a:r>
            <a:r>
              <a:rPr sz="2000" spc="-30" dirty="0">
                <a:solidFill>
                  <a:srgbClr val="404040"/>
                </a:solidFill>
                <a:latin typeface="Times New Roman" panose="02020603050405020304" pitchFamily="18" charset="0"/>
                <a:cs typeface="Times New Roman" panose="02020603050405020304" pitchFamily="18" charset="0"/>
              </a:rPr>
              <a:t> </a:t>
            </a:r>
            <a:r>
              <a:rPr lang="en-IN" sz="2000" spc="-30" dirty="0">
                <a:solidFill>
                  <a:srgbClr val="404040"/>
                </a:solidFill>
                <a:latin typeface="Times New Roman" panose="02020603050405020304" pitchFamily="18" charset="0"/>
                <a:cs typeface="Times New Roman" panose="02020603050405020304" pitchFamily="18" charset="0"/>
              </a:rPr>
              <a:t>"</a:t>
            </a:r>
            <a:r>
              <a:rPr sz="2000" spc="-10" dirty="0">
                <a:solidFill>
                  <a:srgbClr val="404040"/>
                </a:solidFill>
                <a:latin typeface="Times New Roman" panose="02020603050405020304" pitchFamily="18" charset="0"/>
                <a:cs typeface="Times New Roman" panose="02020603050405020304" pitchFamily="18" charset="0"/>
              </a:rPr>
              <a:t>Adaptive</a:t>
            </a:r>
            <a:r>
              <a:rPr sz="2000" spc="-5" dirty="0">
                <a:solidFill>
                  <a:srgbClr val="404040"/>
                </a:solidFill>
                <a:latin typeface="Times New Roman" panose="02020603050405020304" pitchFamily="18" charset="0"/>
                <a:cs typeface="Times New Roman" panose="02020603050405020304" pitchFamily="18" charset="0"/>
              </a:rPr>
              <a:t> subgradient</a:t>
            </a:r>
            <a:r>
              <a:rPr sz="2000" dirty="0">
                <a:solidFill>
                  <a:srgbClr val="404040"/>
                </a:solidFill>
                <a:latin typeface="Times New Roman" panose="02020603050405020304" pitchFamily="18" charset="0"/>
                <a:cs typeface="Times New Roman" panose="02020603050405020304" pitchFamily="18" charset="0"/>
              </a:rPr>
              <a:t> </a:t>
            </a:r>
            <a:r>
              <a:rPr sz="2000" spc="-5" dirty="0">
                <a:solidFill>
                  <a:srgbClr val="404040"/>
                </a:solidFill>
                <a:latin typeface="Times New Roman" panose="02020603050405020304" pitchFamily="18" charset="0"/>
                <a:cs typeface="Times New Roman" panose="02020603050405020304" pitchFamily="18" charset="0"/>
              </a:rPr>
              <a:t>methods</a:t>
            </a:r>
            <a:r>
              <a:rPr sz="2000" dirty="0">
                <a:solidFill>
                  <a:srgbClr val="404040"/>
                </a:solidFill>
                <a:latin typeface="Times New Roman" panose="02020603050405020304" pitchFamily="18" charset="0"/>
                <a:cs typeface="Times New Roman" panose="02020603050405020304" pitchFamily="18" charset="0"/>
              </a:rPr>
              <a:t> </a:t>
            </a:r>
            <a:r>
              <a:rPr sz="2000" spc="-5" dirty="0">
                <a:solidFill>
                  <a:srgbClr val="404040"/>
                </a:solidFill>
                <a:latin typeface="Times New Roman" panose="02020603050405020304" pitchFamily="18" charset="0"/>
                <a:cs typeface="Times New Roman" panose="02020603050405020304" pitchFamily="18" charset="0"/>
              </a:rPr>
              <a:t>for</a:t>
            </a:r>
            <a:r>
              <a:rPr sz="2000" dirty="0">
                <a:solidFill>
                  <a:srgbClr val="404040"/>
                </a:solidFill>
                <a:latin typeface="Times New Roman" panose="02020603050405020304" pitchFamily="18" charset="0"/>
                <a:cs typeface="Times New Roman" panose="02020603050405020304" pitchFamily="18" charset="0"/>
              </a:rPr>
              <a:t> </a:t>
            </a:r>
            <a:r>
              <a:rPr sz="2000" spc="-5" dirty="0">
                <a:solidFill>
                  <a:srgbClr val="404040"/>
                </a:solidFill>
                <a:latin typeface="Times New Roman" panose="02020603050405020304" pitchFamily="18" charset="0"/>
                <a:cs typeface="Times New Roman" panose="02020603050405020304" pitchFamily="18" charset="0"/>
              </a:rPr>
              <a:t>online</a:t>
            </a:r>
            <a:r>
              <a:rPr sz="2000" dirty="0">
                <a:solidFill>
                  <a:srgbClr val="404040"/>
                </a:solidFill>
                <a:latin typeface="Times New Roman" panose="02020603050405020304" pitchFamily="18" charset="0"/>
                <a:cs typeface="Times New Roman" panose="02020603050405020304" pitchFamily="18" charset="0"/>
              </a:rPr>
              <a:t> </a:t>
            </a:r>
            <a:r>
              <a:rPr sz="2000" spc="-5" dirty="0">
                <a:solidFill>
                  <a:srgbClr val="404040"/>
                </a:solidFill>
                <a:latin typeface="Times New Roman" panose="02020603050405020304" pitchFamily="18" charset="0"/>
                <a:cs typeface="Times New Roman" panose="02020603050405020304" pitchFamily="18" charset="0"/>
              </a:rPr>
              <a:t>learning</a:t>
            </a:r>
            <a:r>
              <a:rPr sz="2000" dirty="0">
                <a:solidFill>
                  <a:srgbClr val="404040"/>
                </a:solidFill>
                <a:latin typeface="Times New Roman" panose="02020603050405020304" pitchFamily="18" charset="0"/>
                <a:cs typeface="Times New Roman" panose="02020603050405020304" pitchFamily="18" charset="0"/>
              </a:rPr>
              <a:t> </a:t>
            </a:r>
            <a:r>
              <a:rPr sz="2000" spc="-5" dirty="0">
                <a:solidFill>
                  <a:srgbClr val="404040"/>
                </a:solidFill>
                <a:latin typeface="Times New Roman" panose="02020603050405020304" pitchFamily="18" charset="0"/>
                <a:cs typeface="Times New Roman" panose="02020603050405020304" pitchFamily="18" charset="0"/>
              </a:rPr>
              <a:t>and </a:t>
            </a:r>
            <a:r>
              <a:rPr sz="2000" spc="-470" dirty="0">
                <a:solidFill>
                  <a:srgbClr val="404040"/>
                </a:solidFill>
                <a:latin typeface="Times New Roman" panose="02020603050405020304" pitchFamily="18" charset="0"/>
                <a:cs typeface="Times New Roman" panose="02020603050405020304" pitchFamily="18" charset="0"/>
              </a:rPr>
              <a:t> </a:t>
            </a:r>
            <a:r>
              <a:rPr lang="en-IN" sz="2000" spc="-470" dirty="0">
                <a:solidFill>
                  <a:srgbClr val="404040"/>
                </a:solidFill>
                <a:latin typeface="Times New Roman" panose="02020603050405020304" pitchFamily="18" charset="0"/>
                <a:cs typeface="Times New Roman" panose="02020603050405020304" pitchFamily="18" charset="0"/>
              </a:rPr>
              <a:t>	</a:t>
            </a:r>
            <a:r>
              <a:rPr sz="2000" spc="-5" dirty="0">
                <a:solidFill>
                  <a:srgbClr val="404040"/>
                </a:solidFill>
                <a:latin typeface="Times New Roman" panose="02020603050405020304" pitchFamily="18" charset="0"/>
                <a:cs typeface="Times New Roman" panose="02020603050405020304" pitchFamily="18" charset="0"/>
              </a:rPr>
              <a:t>stochastic</a:t>
            </a:r>
            <a:r>
              <a:rPr lang="en-IN" sz="2000" spc="-5" dirty="0">
                <a:solidFill>
                  <a:srgbClr val="404040"/>
                </a:solidFill>
                <a:latin typeface="Times New Roman" panose="02020603050405020304" pitchFamily="18" charset="0"/>
                <a:cs typeface="Times New Roman" panose="02020603050405020304" pitchFamily="18" charset="0"/>
              </a:rPr>
              <a:t> </a:t>
            </a:r>
            <a:r>
              <a:rPr sz="2000" spc="-5" dirty="0">
                <a:solidFill>
                  <a:srgbClr val="404040"/>
                </a:solidFill>
                <a:latin typeface="Times New Roman" panose="02020603050405020304" pitchFamily="18" charset="0"/>
                <a:cs typeface="Times New Roman" panose="02020603050405020304" pitchFamily="18" charset="0"/>
              </a:rPr>
              <a:t>optimization</a:t>
            </a:r>
            <a:r>
              <a:rPr lang="en-IN" sz="2000" spc="-5" dirty="0">
                <a:solidFill>
                  <a:srgbClr val="404040"/>
                </a:solidFill>
                <a:latin typeface="Times New Roman" panose="02020603050405020304" pitchFamily="18" charset="0"/>
                <a:cs typeface="Times New Roman" panose="02020603050405020304" pitchFamily="18" charset="0"/>
              </a:rPr>
              <a:t>"</a:t>
            </a:r>
            <a:r>
              <a:rPr sz="2000" spc="-5" dirty="0">
                <a:solidFill>
                  <a:srgbClr val="404040"/>
                </a:solidFill>
                <a:latin typeface="Times New Roman" panose="02020603050405020304" pitchFamily="18" charset="0"/>
                <a:cs typeface="Times New Roman" panose="02020603050405020304" pitchFamily="18" charset="0"/>
              </a:rPr>
              <a:t>.</a:t>
            </a:r>
            <a:r>
              <a:rPr sz="2000" spc="70" dirty="0">
                <a:solidFill>
                  <a:srgbClr val="404040"/>
                </a:solidFill>
                <a:latin typeface="Times New Roman" panose="02020603050405020304" pitchFamily="18" charset="0"/>
                <a:cs typeface="Times New Roman" panose="02020603050405020304" pitchFamily="18" charset="0"/>
              </a:rPr>
              <a:t> </a:t>
            </a:r>
            <a:r>
              <a:rPr sz="2000" spc="-5" dirty="0">
                <a:solidFill>
                  <a:srgbClr val="404040"/>
                </a:solidFill>
                <a:latin typeface="Times New Roman" panose="02020603050405020304" pitchFamily="18" charset="0"/>
                <a:cs typeface="Times New Roman" panose="02020603050405020304" pitchFamily="18" charset="0"/>
              </a:rPr>
              <a:t>2011.</a:t>
            </a:r>
            <a:endParaRPr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F2CDE77-6EB0-3816-84F2-2D9FED1F2F29}"/>
              </a:ext>
            </a:extLst>
          </p:cNvPr>
          <p:cNvSpPr/>
          <p:nvPr/>
        </p:nvSpPr>
        <p:spPr>
          <a:xfrm>
            <a:off x="11925298" y="0"/>
            <a:ext cx="76200" cy="68580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4E69F38-AD84-6629-0D97-2766ADA9F86D}"/>
              </a:ext>
            </a:extLst>
          </p:cNvPr>
          <p:cNvSpPr/>
          <p:nvPr/>
        </p:nvSpPr>
        <p:spPr>
          <a:xfrm>
            <a:off x="0" y="6629400"/>
            <a:ext cx="12192000" cy="762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79A3CC70-8AAC-9359-F51D-B92FA7B8D234}"/>
              </a:ext>
            </a:extLst>
          </p:cNvPr>
          <p:cNvSpPr/>
          <p:nvPr/>
        </p:nvSpPr>
        <p:spPr>
          <a:xfrm>
            <a:off x="11242602" y="0"/>
            <a:ext cx="533400"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C29AF22-3E48-14B4-B5A4-1428C73551BA}"/>
              </a:ext>
            </a:extLst>
          </p:cNvPr>
          <p:cNvSpPr/>
          <p:nvPr/>
        </p:nvSpPr>
        <p:spPr>
          <a:xfrm>
            <a:off x="0" y="6125568"/>
            <a:ext cx="12192000" cy="381000"/>
          </a:xfrm>
          <a:prstGeom prst="rect">
            <a:avLst/>
          </a:prstGeom>
          <a:solidFill>
            <a:schemeClr val="accent1">
              <a:lumMod val="40000"/>
              <a:lumOff val="6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381000"/>
            <a:ext cx="8686799" cy="629018"/>
          </a:xfrm>
          <a:prstGeom prst="rect">
            <a:avLst/>
          </a:prstGeom>
        </p:spPr>
        <p:txBody>
          <a:bodyPr vert="horz" wrap="square" lIns="0" tIns="13335" rIns="0" bIns="0" rtlCol="0">
            <a:spAutoFit/>
          </a:bodyPr>
          <a:lstStyle/>
          <a:p>
            <a:pPr algn="ctr">
              <a:lnSpc>
                <a:spcPct val="100000"/>
              </a:lnSpc>
              <a:spcBef>
                <a:spcPts val="105"/>
              </a:spcBef>
              <a:tabLst>
                <a:tab pos="3895725" algn="l"/>
              </a:tabLst>
            </a:pPr>
            <a:r>
              <a:rPr sz="2000" b="1" spc="-20" dirty="0">
                <a:solidFill>
                  <a:srgbClr val="CE760C"/>
                </a:solidFill>
                <a:latin typeface="Times New Roman" panose="02020603050405020304" pitchFamily="18" charset="0"/>
                <a:cs typeface="Times New Roman" panose="02020603050405020304" pitchFamily="18" charset="0"/>
              </a:rPr>
              <a:t>KAVIKULGURU</a:t>
            </a:r>
            <a:r>
              <a:rPr sz="2000" b="1" spc="-30" dirty="0">
                <a:solidFill>
                  <a:srgbClr val="CE760C"/>
                </a:solidFill>
                <a:latin typeface="Times New Roman" panose="02020603050405020304" pitchFamily="18" charset="0"/>
                <a:cs typeface="Times New Roman" panose="02020603050405020304" pitchFamily="18" charset="0"/>
              </a:rPr>
              <a:t> </a:t>
            </a:r>
            <a:r>
              <a:rPr sz="2000" b="1" spc="-5" dirty="0">
                <a:solidFill>
                  <a:srgbClr val="CE760C"/>
                </a:solidFill>
                <a:latin typeface="Times New Roman" panose="02020603050405020304" pitchFamily="18" charset="0"/>
                <a:cs typeface="Times New Roman" panose="02020603050405020304" pitchFamily="18" charset="0"/>
              </a:rPr>
              <a:t>INSTITUTE</a:t>
            </a:r>
            <a:r>
              <a:rPr lang="en-US" sz="2000" b="1" spc="-5" dirty="0">
                <a:solidFill>
                  <a:srgbClr val="CE760C"/>
                </a:solidFill>
                <a:latin typeface="Times New Roman" panose="02020603050405020304" pitchFamily="18" charset="0"/>
                <a:cs typeface="Times New Roman" panose="02020603050405020304" pitchFamily="18" charset="0"/>
              </a:rPr>
              <a:t> </a:t>
            </a:r>
            <a:r>
              <a:rPr sz="2000" b="1" dirty="0">
                <a:solidFill>
                  <a:srgbClr val="CE760C"/>
                </a:solidFill>
                <a:latin typeface="Times New Roman" panose="02020603050405020304" pitchFamily="18" charset="0"/>
                <a:cs typeface="Times New Roman" panose="02020603050405020304" pitchFamily="18" charset="0"/>
              </a:rPr>
              <a:t>OF</a:t>
            </a:r>
            <a:r>
              <a:rPr sz="2000" b="1" spc="-35" dirty="0">
                <a:solidFill>
                  <a:srgbClr val="CE760C"/>
                </a:solidFill>
                <a:latin typeface="Times New Roman" panose="02020603050405020304" pitchFamily="18" charset="0"/>
                <a:cs typeface="Times New Roman" panose="02020603050405020304" pitchFamily="18" charset="0"/>
              </a:rPr>
              <a:t> </a:t>
            </a:r>
            <a:r>
              <a:rPr sz="2000" b="1" spc="-5" dirty="0">
                <a:solidFill>
                  <a:srgbClr val="CE760C"/>
                </a:solidFill>
                <a:latin typeface="Times New Roman" panose="02020603050405020304" pitchFamily="18" charset="0"/>
                <a:cs typeface="Times New Roman" panose="02020603050405020304" pitchFamily="18" charset="0"/>
              </a:rPr>
              <a:t>TECHNOLOGY</a:t>
            </a:r>
            <a:r>
              <a:rPr sz="2000" b="1" spc="-55" dirty="0">
                <a:solidFill>
                  <a:srgbClr val="CE760C"/>
                </a:solidFill>
                <a:latin typeface="Times New Roman" panose="02020603050405020304" pitchFamily="18" charset="0"/>
                <a:cs typeface="Times New Roman" panose="02020603050405020304" pitchFamily="18" charset="0"/>
              </a:rPr>
              <a:t> </a:t>
            </a:r>
            <a:r>
              <a:rPr sz="2000" b="1" spc="5" dirty="0">
                <a:solidFill>
                  <a:srgbClr val="CE760C"/>
                </a:solidFill>
                <a:latin typeface="Times New Roman" panose="02020603050405020304" pitchFamily="18" charset="0"/>
                <a:cs typeface="Times New Roman" panose="02020603050405020304" pitchFamily="18" charset="0"/>
              </a:rPr>
              <a:t>AND</a:t>
            </a:r>
            <a:r>
              <a:rPr sz="2000" b="1" spc="-50" dirty="0">
                <a:solidFill>
                  <a:srgbClr val="CE760C"/>
                </a:solidFill>
                <a:latin typeface="Times New Roman" panose="02020603050405020304" pitchFamily="18" charset="0"/>
                <a:cs typeface="Times New Roman" panose="02020603050405020304" pitchFamily="18" charset="0"/>
              </a:rPr>
              <a:t> </a:t>
            </a:r>
            <a:r>
              <a:rPr sz="2000" b="1" spc="-5" dirty="0">
                <a:solidFill>
                  <a:srgbClr val="CE760C"/>
                </a:solidFill>
                <a:latin typeface="Times New Roman" panose="02020603050405020304" pitchFamily="18" charset="0"/>
                <a:cs typeface="Times New Roman" panose="02020603050405020304" pitchFamily="18" charset="0"/>
              </a:rPr>
              <a:t>SCIENCE</a:t>
            </a:r>
            <a:endParaRPr sz="2000" b="1" dirty="0">
              <a:solidFill>
                <a:srgbClr val="CE760C"/>
              </a:solidFill>
              <a:latin typeface="Times New Roman" panose="02020603050405020304" pitchFamily="18" charset="0"/>
              <a:cs typeface="Times New Roman" panose="02020603050405020304" pitchFamily="18" charset="0"/>
            </a:endParaRPr>
          </a:p>
          <a:p>
            <a:pPr marL="1905" algn="ctr">
              <a:lnSpc>
                <a:spcPct val="100000"/>
              </a:lnSpc>
            </a:pPr>
            <a:r>
              <a:rPr sz="2000" b="1" dirty="0">
                <a:solidFill>
                  <a:srgbClr val="CE760C"/>
                </a:solidFill>
                <a:latin typeface="Times New Roman" panose="02020603050405020304" pitchFamily="18" charset="0"/>
                <a:cs typeface="Times New Roman" panose="02020603050405020304" pitchFamily="18" charset="0"/>
              </a:rPr>
              <a:t>RAMTEK</a:t>
            </a:r>
            <a:r>
              <a:rPr sz="2000" b="1" spc="-60" dirty="0">
                <a:solidFill>
                  <a:srgbClr val="CE760C"/>
                </a:solidFill>
                <a:latin typeface="Times New Roman" panose="02020603050405020304" pitchFamily="18" charset="0"/>
                <a:cs typeface="Times New Roman" panose="02020603050405020304" pitchFamily="18" charset="0"/>
              </a:rPr>
              <a:t> </a:t>
            </a:r>
            <a:r>
              <a:rPr sz="2000" b="1" dirty="0">
                <a:solidFill>
                  <a:srgbClr val="CE760C"/>
                </a:solidFill>
                <a:latin typeface="Times New Roman" panose="02020603050405020304" pitchFamily="18" charset="0"/>
                <a:cs typeface="Times New Roman" panose="02020603050405020304" pitchFamily="18" charset="0"/>
              </a:rPr>
              <a:t>-</a:t>
            </a:r>
            <a:r>
              <a:rPr sz="2000" b="1" spc="-35" dirty="0">
                <a:solidFill>
                  <a:srgbClr val="CE760C"/>
                </a:solidFill>
                <a:latin typeface="Times New Roman" panose="02020603050405020304" pitchFamily="18" charset="0"/>
                <a:cs typeface="Times New Roman" panose="02020603050405020304" pitchFamily="18" charset="0"/>
              </a:rPr>
              <a:t> </a:t>
            </a:r>
            <a:r>
              <a:rPr sz="2000" b="1" spc="-5" dirty="0">
                <a:solidFill>
                  <a:srgbClr val="CE760C"/>
                </a:solidFill>
                <a:latin typeface="Times New Roman" panose="02020603050405020304" pitchFamily="18" charset="0"/>
                <a:cs typeface="Times New Roman" panose="02020603050405020304" pitchFamily="18" charset="0"/>
              </a:rPr>
              <a:t>441106</a:t>
            </a:r>
            <a:endParaRPr sz="2000" b="1" dirty="0">
              <a:solidFill>
                <a:srgbClr val="CE760C"/>
              </a:solidFill>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 y="132752"/>
            <a:ext cx="2590800" cy="1342474"/>
          </a:xfrm>
          <a:prstGeom prst="rect">
            <a:avLst/>
          </a:prstGeom>
        </p:spPr>
      </p:pic>
      <p:sp>
        <p:nvSpPr>
          <p:cNvPr id="17" name="object 17"/>
          <p:cNvSpPr txBox="1"/>
          <p:nvPr/>
        </p:nvSpPr>
        <p:spPr>
          <a:xfrm>
            <a:off x="2362200" y="1472046"/>
            <a:ext cx="9982200" cy="320601"/>
          </a:xfrm>
          <a:prstGeom prst="rect">
            <a:avLst/>
          </a:prstGeom>
        </p:spPr>
        <p:txBody>
          <a:bodyPr vert="horz" wrap="square" lIns="0" tIns="12700" rIns="0" bIns="0" rtlCol="0">
            <a:spAutoFit/>
          </a:bodyPr>
          <a:lstStyle/>
          <a:p>
            <a:pPr marR="1321435" algn="ctr">
              <a:lnSpc>
                <a:spcPct val="100000"/>
              </a:lnSpc>
              <a:spcBef>
                <a:spcPts val="5"/>
              </a:spcBef>
            </a:pPr>
            <a:r>
              <a:rPr lang="en-IN" sz="2000" dirty="0">
                <a:latin typeface="Times New Roman"/>
                <a:cs typeface="Times New Roman"/>
              </a:rPr>
              <a:t>DEPARTMENT</a:t>
            </a:r>
            <a:r>
              <a:rPr lang="en-IN" sz="2000" spc="-20" dirty="0">
                <a:latin typeface="Times New Roman"/>
                <a:cs typeface="Times New Roman"/>
              </a:rPr>
              <a:t> </a:t>
            </a:r>
            <a:r>
              <a:rPr lang="en-IN" sz="2000" dirty="0">
                <a:latin typeface="Times New Roman"/>
                <a:cs typeface="Times New Roman"/>
              </a:rPr>
              <a:t>OF</a:t>
            </a:r>
            <a:r>
              <a:rPr lang="en-IN" sz="2000" spc="-5" dirty="0">
                <a:latin typeface="Times New Roman"/>
                <a:cs typeface="Times New Roman"/>
              </a:rPr>
              <a:t> </a:t>
            </a:r>
            <a:r>
              <a:rPr lang="en-IN" sz="2000" dirty="0">
                <a:latin typeface="Times New Roman"/>
                <a:cs typeface="Times New Roman"/>
              </a:rPr>
              <a:t>COMPUTER</a:t>
            </a:r>
            <a:r>
              <a:rPr lang="en-IN" sz="2000" spc="-15" dirty="0">
                <a:latin typeface="Times New Roman"/>
                <a:cs typeface="Times New Roman"/>
              </a:rPr>
              <a:t> </a:t>
            </a:r>
            <a:r>
              <a:rPr lang="en-IN" sz="2000" spc="-10" dirty="0">
                <a:latin typeface="Times New Roman"/>
                <a:cs typeface="Times New Roman"/>
              </a:rPr>
              <a:t>TECHNOLOGY</a:t>
            </a:r>
            <a:endParaRPr lang="en-IN" sz="2000" dirty="0">
              <a:latin typeface="Times New Roman"/>
              <a:cs typeface="Times New Roman"/>
            </a:endParaRPr>
          </a:p>
        </p:txBody>
      </p:sp>
      <p:sp>
        <p:nvSpPr>
          <p:cNvPr id="18" name="object 2">
            <a:extLst>
              <a:ext uri="{FF2B5EF4-FFF2-40B4-BE49-F238E27FC236}">
                <a16:creationId xmlns:a16="http://schemas.microsoft.com/office/drawing/2014/main" id="{CB79983A-A069-02DE-303A-A13BDC5ED319}"/>
              </a:ext>
            </a:extLst>
          </p:cNvPr>
          <p:cNvSpPr txBox="1"/>
          <p:nvPr/>
        </p:nvSpPr>
        <p:spPr>
          <a:xfrm>
            <a:off x="3810000" y="2103480"/>
            <a:ext cx="5181600" cy="3530454"/>
          </a:xfrm>
          <a:prstGeom prst="rect">
            <a:avLst/>
          </a:prstGeom>
        </p:spPr>
        <p:txBody>
          <a:bodyPr vert="horz" wrap="square" lIns="0" tIns="138430" rIns="0" bIns="0" rtlCol="0">
            <a:spAutoFit/>
          </a:bodyPr>
          <a:lstStyle/>
          <a:p>
            <a:pPr marL="12700" algn="just">
              <a:lnSpc>
                <a:spcPct val="100000"/>
              </a:lnSpc>
              <a:spcBef>
                <a:spcPts val="1090"/>
              </a:spcBef>
            </a:pPr>
            <a:r>
              <a:rPr lang="en-IN" sz="1800" spc="-15" dirty="0">
                <a:solidFill>
                  <a:srgbClr val="404040"/>
                </a:solidFill>
                <a:latin typeface="Times New Roman" panose="02020603050405020304" pitchFamily="18" charset="0"/>
                <a:cs typeface="Times New Roman" panose="02020603050405020304" pitchFamily="18" charset="0"/>
              </a:rPr>
              <a:t>                                    </a:t>
            </a:r>
            <a:r>
              <a:rPr sz="1800" spc="-15" dirty="0">
                <a:solidFill>
                  <a:srgbClr val="404040"/>
                </a:solidFill>
                <a:latin typeface="Times New Roman" panose="02020603050405020304" pitchFamily="18" charset="0"/>
                <a:cs typeface="Times New Roman" panose="02020603050405020304" pitchFamily="18" charset="0"/>
              </a:rPr>
              <a:t>Presented</a:t>
            </a:r>
            <a:r>
              <a:rPr sz="1800" spc="-50" dirty="0">
                <a:solidFill>
                  <a:srgbClr val="404040"/>
                </a:solidFill>
                <a:latin typeface="Times New Roman" panose="02020603050405020304" pitchFamily="18" charset="0"/>
                <a:cs typeface="Times New Roman" panose="02020603050405020304" pitchFamily="18" charset="0"/>
              </a:rPr>
              <a:t> </a:t>
            </a:r>
            <a:r>
              <a:rPr sz="1800" spc="-5" dirty="0">
                <a:solidFill>
                  <a:srgbClr val="404040"/>
                </a:solidFill>
                <a:latin typeface="Times New Roman" panose="02020603050405020304" pitchFamily="18" charset="0"/>
                <a:cs typeface="Times New Roman" panose="02020603050405020304" pitchFamily="18" charset="0"/>
              </a:rPr>
              <a:t>By:</a:t>
            </a:r>
            <a:endParaRPr sz="1800" dirty="0">
              <a:latin typeface="Times New Roman" panose="02020603050405020304" pitchFamily="18" charset="0"/>
              <a:cs typeface="Times New Roman" panose="02020603050405020304" pitchFamily="18" charset="0"/>
            </a:endParaRPr>
          </a:p>
          <a:p>
            <a:pPr marL="12700" algn="ctr">
              <a:spcBef>
                <a:spcPts val="994"/>
              </a:spcBef>
            </a:pPr>
            <a:r>
              <a:rPr sz="2000" b="1" dirty="0">
                <a:solidFill>
                  <a:srgbClr val="404040"/>
                </a:solidFill>
                <a:latin typeface="Times New Roman" panose="02020603050405020304" pitchFamily="18" charset="0"/>
                <a:cs typeface="Times New Roman" panose="02020603050405020304" pitchFamily="18" charset="0"/>
              </a:rPr>
              <a:t>M</a:t>
            </a:r>
            <a:r>
              <a:rPr sz="2000" b="1" spc="-220" dirty="0">
                <a:solidFill>
                  <a:srgbClr val="404040"/>
                </a:solidFill>
                <a:latin typeface="Times New Roman" panose="02020603050405020304" pitchFamily="18" charset="0"/>
                <a:cs typeface="Times New Roman" panose="02020603050405020304" pitchFamily="18" charset="0"/>
              </a:rPr>
              <a:t>r</a:t>
            </a:r>
            <a:r>
              <a:rPr sz="2000" b="1" dirty="0">
                <a:solidFill>
                  <a:srgbClr val="404040"/>
                </a:solidFill>
                <a:latin typeface="Times New Roman" panose="02020603050405020304" pitchFamily="18" charset="0"/>
                <a:cs typeface="Times New Roman" panose="02020603050405020304" pitchFamily="18" charset="0"/>
              </a:rPr>
              <a:t>.</a:t>
            </a:r>
            <a:r>
              <a:rPr sz="2000" b="1" spc="-105" dirty="0">
                <a:solidFill>
                  <a:srgbClr val="404040"/>
                </a:solidFill>
                <a:latin typeface="Times New Roman" panose="02020603050405020304" pitchFamily="18" charset="0"/>
                <a:cs typeface="Times New Roman" panose="02020603050405020304" pitchFamily="18" charset="0"/>
              </a:rPr>
              <a:t> </a:t>
            </a:r>
            <a:r>
              <a:rPr sz="2000" b="1" spc="-5" dirty="0">
                <a:solidFill>
                  <a:srgbClr val="404040"/>
                </a:solidFill>
                <a:latin typeface="Times New Roman" panose="02020603050405020304" pitchFamily="18" charset="0"/>
                <a:cs typeface="Times New Roman" panose="02020603050405020304" pitchFamily="18" charset="0"/>
              </a:rPr>
              <a:t>Adi</a:t>
            </a:r>
            <a:r>
              <a:rPr sz="2000" b="1" spc="-10" dirty="0">
                <a:solidFill>
                  <a:srgbClr val="404040"/>
                </a:solidFill>
                <a:latin typeface="Times New Roman" panose="02020603050405020304" pitchFamily="18" charset="0"/>
                <a:cs typeface="Times New Roman" panose="02020603050405020304" pitchFamily="18" charset="0"/>
              </a:rPr>
              <a:t>t</a:t>
            </a:r>
            <a:r>
              <a:rPr sz="2000" b="1" dirty="0">
                <a:solidFill>
                  <a:srgbClr val="404040"/>
                </a:solidFill>
                <a:latin typeface="Times New Roman" panose="02020603050405020304" pitchFamily="18" charset="0"/>
                <a:cs typeface="Times New Roman" panose="02020603050405020304" pitchFamily="18" charset="0"/>
              </a:rPr>
              <a:t>ya</a:t>
            </a:r>
            <a:r>
              <a:rPr sz="2000" b="1" spc="10" dirty="0">
                <a:solidFill>
                  <a:srgbClr val="404040"/>
                </a:solidFill>
                <a:latin typeface="Times New Roman" panose="02020603050405020304" pitchFamily="18" charset="0"/>
                <a:cs typeface="Times New Roman" panose="02020603050405020304" pitchFamily="18" charset="0"/>
              </a:rPr>
              <a:t> </a:t>
            </a:r>
            <a:r>
              <a:rPr sz="2000" b="1" spc="-10" dirty="0">
                <a:solidFill>
                  <a:srgbClr val="404040"/>
                </a:solidFill>
                <a:latin typeface="Times New Roman" panose="02020603050405020304" pitchFamily="18" charset="0"/>
                <a:cs typeface="Times New Roman" panose="02020603050405020304" pitchFamily="18" charset="0"/>
              </a:rPr>
              <a:t>D</a:t>
            </a:r>
            <a:r>
              <a:rPr sz="2000" b="1" dirty="0">
                <a:solidFill>
                  <a:srgbClr val="404040"/>
                </a:solidFill>
                <a:latin typeface="Times New Roman" panose="02020603050405020304" pitchFamily="18" charset="0"/>
                <a:cs typeface="Times New Roman" panose="02020603050405020304" pitchFamily="18" charset="0"/>
              </a:rPr>
              <a:t>arne</a:t>
            </a:r>
            <a:r>
              <a:rPr sz="2000" b="1" spc="5" dirty="0">
                <a:solidFill>
                  <a:srgbClr val="404040"/>
                </a:solidFill>
                <a:latin typeface="Times New Roman" panose="02020603050405020304" pitchFamily="18" charset="0"/>
                <a:cs typeface="Times New Roman" panose="02020603050405020304" pitchFamily="18" charset="0"/>
              </a:rPr>
              <a:t> </a:t>
            </a:r>
            <a:r>
              <a:rPr sz="2000" b="1" dirty="0">
                <a:solidFill>
                  <a:srgbClr val="404040"/>
                </a:solidFill>
                <a:latin typeface="Times New Roman" panose="02020603050405020304" pitchFamily="18" charset="0"/>
                <a:cs typeface="Times New Roman" panose="02020603050405020304" pitchFamily="18" charset="0"/>
              </a:rPr>
              <a:t>–</a:t>
            </a:r>
            <a:r>
              <a:rPr sz="2000" b="1" spc="-5" dirty="0">
                <a:solidFill>
                  <a:srgbClr val="404040"/>
                </a:solidFill>
                <a:latin typeface="Times New Roman" panose="02020603050405020304" pitchFamily="18" charset="0"/>
                <a:cs typeface="Times New Roman" panose="02020603050405020304" pitchFamily="18" charset="0"/>
              </a:rPr>
              <a:t> </a:t>
            </a:r>
            <a:r>
              <a:rPr sz="2000" b="1" dirty="0">
                <a:solidFill>
                  <a:srgbClr val="404040"/>
                </a:solidFill>
                <a:latin typeface="Times New Roman" panose="02020603050405020304" pitchFamily="18" charset="0"/>
                <a:cs typeface="Times New Roman" panose="02020603050405020304" pitchFamily="18" charset="0"/>
              </a:rPr>
              <a:t>CT</a:t>
            </a:r>
            <a:r>
              <a:rPr sz="2000" b="1" spc="-5" dirty="0">
                <a:solidFill>
                  <a:srgbClr val="404040"/>
                </a:solidFill>
                <a:latin typeface="Times New Roman" panose="02020603050405020304" pitchFamily="18" charset="0"/>
                <a:cs typeface="Times New Roman" panose="02020603050405020304" pitchFamily="18" charset="0"/>
              </a:rPr>
              <a:t>20050</a:t>
            </a:r>
            <a:endParaRPr sz="2000" dirty="0">
              <a:latin typeface="Times New Roman" panose="02020603050405020304" pitchFamily="18" charset="0"/>
              <a:cs typeface="Times New Roman" panose="02020603050405020304" pitchFamily="18" charset="0"/>
            </a:endParaRPr>
          </a:p>
          <a:p>
            <a:pPr marL="12700" marR="5080" algn="ctr">
              <a:spcBef>
                <a:spcPts val="15"/>
              </a:spcBef>
            </a:pPr>
            <a:r>
              <a:rPr lang="en-IN" sz="2000" b="1" dirty="0">
                <a:solidFill>
                  <a:srgbClr val="404040"/>
                </a:solidFill>
                <a:latin typeface="Times New Roman" panose="02020603050405020304" pitchFamily="18" charset="0"/>
                <a:cs typeface="Times New Roman" panose="02020603050405020304" pitchFamily="18" charset="0"/>
              </a:rPr>
              <a:t>          </a:t>
            </a:r>
            <a:r>
              <a:rPr sz="2000" b="1" dirty="0">
                <a:solidFill>
                  <a:srgbClr val="404040"/>
                </a:solidFill>
                <a:latin typeface="Times New Roman" panose="02020603050405020304" pitchFamily="18" charset="0"/>
                <a:cs typeface="Times New Roman" panose="02020603050405020304" pitchFamily="18" charset="0"/>
              </a:rPr>
              <a:t>Ms.</a:t>
            </a:r>
            <a:r>
              <a:rPr sz="2000" b="1" spc="-40" dirty="0">
                <a:solidFill>
                  <a:srgbClr val="404040"/>
                </a:solidFill>
                <a:latin typeface="Times New Roman" panose="02020603050405020304" pitchFamily="18" charset="0"/>
                <a:cs typeface="Times New Roman" panose="02020603050405020304" pitchFamily="18" charset="0"/>
              </a:rPr>
              <a:t> </a:t>
            </a:r>
            <a:r>
              <a:rPr sz="2000" b="1" spc="-5" dirty="0">
                <a:solidFill>
                  <a:srgbClr val="404040"/>
                </a:solidFill>
                <a:latin typeface="Times New Roman" panose="02020603050405020304" pitchFamily="18" charset="0"/>
                <a:cs typeface="Times New Roman" panose="02020603050405020304" pitchFamily="18" charset="0"/>
              </a:rPr>
              <a:t>Sakshi</a:t>
            </a:r>
            <a:r>
              <a:rPr sz="2000" b="1" spc="-20" dirty="0">
                <a:solidFill>
                  <a:srgbClr val="404040"/>
                </a:solidFill>
                <a:latin typeface="Times New Roman" panose="02020603050405020304" pitchFamily="18" charset="0"/>
                <a:cs typeface="Times New Roman" panose="02020603050405020304" pitchFamily="18" charset="0"/>
              </a:rPr>
              <a:t> </a:t>
            </a:r>
            <a:r>
              <a:rPr sz="2000" b="1" spc="-10" dirty="0">
                <a:solidFill>
                  <a:srgbClr val="404040"/>
                </a:solidFill>
                <a:latin typeface="Times New Roman" panose="02020603050405020304" pitchFamily="18" charset="0"/>
                <a:cs typeface="Times New Roman" panose="02020603050405020304" pitchFamily="18" charset="0"/>
              </a:rPr>
              <a:t>Poshattiwar</a:t>
            </a:r>
            <a:r>
              <a:rPr sz="2000" b="1" spc="-15" dirty="0">
                <a:solidFill>
                  <a:srgbClr val="404040"/>
                </a:solidFill>
                <a:latin typeface="Times New Roman" panose="02020603050405020304" pitchFamily="18" charset="0"/>
                <a:cs typeface="Times New Roman" panose="02020603050405020304" pitchFamily="18" charset="0"/>
              </a:rPr>
              <a:t> </a:t>
            </a:r>
            <a:r>
              <a:rPr sz="2000" b="1" dirty="0">
                <a:solidFill>
                  <a:srgbClr val="404040"/>
                </a:solidFill>
                <a:latin typeface="Times New Roman" panose="02020603050405020304" pitchFamily="18" charset="0"/>
                <a:cs typeface="Times New Roman" panose="02020603050405020304" pitchFamily="18" charset="0"/>
              </a:rPr>
              <a:t>–</a:t>
            </a:r>
            <a:r>
              <a:rPr sz="2000" b="1" spc="-20" dirty="0">
                <a:solidFill>
                  <a:srgbClr val="404040"/>
                </a:solidFill>
                <a:latin typeface="Times New Roman" panose="02020603050405020304" pitchFamily="18" charset="0"/>
                <a:cs typeface="Times New Roman" panose="02020603050405020304" pitchFamily="18" charset="0"/>
              </a:rPr>
              <a:t> </a:t>
            </a:r>
            <a:r>
              <a:rPr sz="2000" b="1" dirty="0">
                <a:solidFill>
                  <a:srgbClr val="404040"/>
                </a:solidFill>
                <a:latin typeface="Times New Roman" panose="02020603050405020304" pitchFamily="18" charset="0"/>
                <a:cs typeface="Times New Roman" panose="02020603050405020304" pitchFamily="18" charset="0"/>
              </a:rPr>
              <a:t>CT20092 </a:t>
            </a:r>
            <a:r>
              <a:rPr sz="2000" b="1" spc="-530" dirty="0">
                <a:solidFill>
                  <a:srgbClr val="404040"/>
                </a:solidFill>
                <a:latin typeface="Times New Roman" panose="02020603050405020304" pitchFamily="18" charset="0"/>
                <a:cs typeface="Times New Roman" panose="02020603050405020304" pitchFamily="18" charset="0"/>
              </a:rPr>
              <a:t> </a:t>
            </a:r>
            <a:endParaRPr lang="en-IN" sz="2000" b="1" spc="-530" dirty="0">
              <a:solidFill>
                <a:srgbClr val="404040"/>
              </a:solidFill>
              <a:latin typeface="Times New Roman" panose="02020603050405020304" pitchFamily="18" charset="0"/>
              <a:cs typeface="Times New Roman" panose="02020603050405020304" pitchFamily="18" charset="0"/>
            </a:endParaRPr>
          </a:p>
          <a:p>
            <a:pPr marL="12700" marR="5080" algn="ctr">
              <a:spcBef>
                <a:spcPts val="15"/>
              </a:spcBef>
            </a:pPr>
            <a:r>
              <a:rPr lang="en-IN" sz="2000" b="1" dirty="0">
                <a:solidFill>
                  <a:srgbClr val="404040"/>
                </a:solidFill>
                <a:latin typeface="Times New Roman" panose="02020603050405020304" pitchFamily="18" charset="0"/>
                <a:cs typeface="Times New Roman" panose="02020603050405020304" pitchFamily="18" charset="0"/>
              </a:rPr>
              <a:t>          </a:t>
            </a:r>
            <a:r>
              <a:rPr sz="2000" b="1" dirty="0">
                <a:solidFill>
                  <a:srgbClr val="404040"/>
                </a:solidFill>
                <a:latin typeface="Times New Roman" panose="02020603050405020304" pitchFamily="18" charset="0"/>
                <a:cs typeface="Times New Roman" panose="02020603050405020304" pitchFamily="18" charset="0"/>
              </a:rPr>
              <a:t>Ms. </a:t>
            </a:r>
            <a:r>
              <a:rPr sz="2000" b="1" spc="-10" dirty="0">
                <a:solidFill>
                  <a:srgbClr val="404040"/>
                </a:solidFill>
                <a:latin typeface="Times New Roman" panose="02020603050405020304" pitchFamily="18" charset="0"/>
                <a:cs typeface="Times New Roman" panose="02020603050405020304" pitchFamily="18" charset="0"/>
              </a:rPr>
              <a:t>Vaishnavi </a:t>
            </a:r>
            <a:r>
              <a:rPr sz="2000" b="1" spc="-5" dirty="0">
                <a:solidFill>
                  <a:srgbClr val="404040"/>
                </a:solidFill>
                <a:latin typeface="Times New Roman" panose="02020603050405020304" pitchFamily="18" charset="0"/>
                <a:cs typeface="Times New Roman" panose="02020603050405020304" pitchFamily="18" charset="0"/>
              </a:rPr>
              <a:t>Puttewar –CT20058 </a:t>
            </a:r>
            <a:r>
              <a:rPr sz="2000" b="1" spc="-530" dirty="0">
                <a:solidFill>
                  <a:srgbClr val="404040"/>
                </a:solidFill>
                <a:latin typeface="Times New Roman" panose="02020603050405020304" pitchFamily="18" charset="0"/>
                <a:cs typeface="Times New Roman" panose="02020603050405020304" pitchFamily="18" charset="0"/>
              </a:rPr>
              <a:t> </a:t>
            </a:r>
            <a:endParaRPr lang="en-IN" sz="2000" b="1" spc="-530" dirty="0">
              <a:solidFill>
                <a:srgbClr val="404040"/>
              </a:solidFill>
              <a:latin typeface="Times New Roman" panose="02020603050405020304" pitchFamily="18" charset="0"/>
              <a:cs typeface="Times New Roman" panose="02020603050405020304" pitchFamily="18" charset="0"/>
            </a:endParaRPr>
          </a:p>
          <a:p>
            <a:pPr marL="12700" marR="5080" algn="ctr">
              <a:spcBef>
                <a:spcPts val="15"/>
              </a:spcBef>
            </a:pPr>
            <a:r>
              <a:rPr lang="en-IN" sz="2000" b="1" dirty="0">
                <a:solidFill>
                  <a:srgbClr val="404040"/>
                </a:solidFill>
                <a:latin typeface="Times New Roman" panose="02020603050405020304" pitchFamily="18" charset="0"/>
                <a:cs typeface="Times New Roman" panose="02020603050405020304" pitchFamily="18" charset="0"/>
              </a:rPr>
              <a:t>  </a:t>
            </a:r>
            <a:r>
              <a:rPr sz="2000" b="1" dirty="0">
                <a:solidFill>
                  <a:srgbClr val="404040"/>
                </a:solidFill>
                <a:latin typeface="Times New Roman" panose="02020603050405020304" pitchFamily="18" charset="0"/>
                <a:cs typeface="Times New Roman" panose="02020603050405020304" pitchFamily="18" charset="0"/>
              </a:rPr>
              <a:t>Ms.</a:t>
            </a:r>
            <a:r>
              <a:rPr sz="2000" b="1" spc="-30" dirty="0">
                <a:solidFill>
                  <a:srgbClr val="404040"/>
                </a:solidFill>
                <a:latin typeface="Times New Roman" panose="02020603050405020304" pitchFamily="18" charset="0"/>
                <a:cs typeface="Times New Roman" panose="02020603050405020304" pitchFamily="18" charset="0"/>
              </a:rPr>
              <a:t> </a:t>
            </a:r>
            <a:r>
              <a:rPr sz="2000" b="1" dirty="0">
                <a:solidFill>
                  <a:srgbClr val="404040"/>
                </a:solidFill>
                <a:latin typeface="Times New Roman" panose="02020603050405020304" pitchFamily="18" charset="0"/>
                <a:cs typeface="Times New Roman" panose="02020603050405020304" pitchFamily="18" charset="0"/>
              </a:rPr>
              <a:t>Janhvee</a:t>
            </a:r>
            <a:r>
              <a:rPr sz="2000" b="1" spc="-20" dirty="0">
                <a:solidFill>
                  <a:srgbClr val="404040"/>
                </a:solidFill>
                <a:latin typeface="Times New Roman" panose="02020603050405020304" pitchFamily="18" charset="0"/>
                <a:cs typeface="Times New Roman" panose="02020603050405020304" pitchFamily="18" charset="0"/>
              </a:rPr>
              <a:t> </a:t>
            </a:r>
            <a:r>
              <a:rPr sz="2000" b="1" spc="-15" dirty="0">
                <a:solidFill>
                  <a:srgbClr val="404040"/>
                </a:solidFill>
                <a:latin typeface="Times New Roman" panose="02020603050405020304" pitchFamily="18" charset="0"/>
                <a:cs typeface="Times New Roman" panose="02020603050405020304" pitchFamily="18" charset="0"/>
              </a:rPr>
              <a:t>Barai</a:t>
            </a:r>
            <a:r>
              <a:rPr sz="2000" b="1" spc="15" dirty="0">
                <a:solidFill>
                  <a:srgbClr val="404040"/>
                </a:solidFill>
                <a:latin typeface="Times New Roman" panose="02020603050405020304" pitchFamily="18" charset="0"/>
                <a:cs typeface="Times New Roman" panose="02020603050405020304" pitchFamily="18" charset="0"/>
              </a:rPr>
              <a:t> </a:t>
            </a:r>
            <a:r>
              <a:rPr sz="2000" b="1" dirty="0">
                <a:solidFill>
                  <a:srgbClr val="404040"/>
                </a:solidFill>
                <a:latin typeface="Times New Roman" panose="02020603050405020304" pitchFamily="18" charset="0"/>
                <a:cs typeface="Times New Roman" panose="02020603050405020304" pitchFamily="18" charset="0"/>
              </a:rPr>
              <a:t>–</a:t>
            </a:r>
            <a:r>
              <a:rPr sz="2000" b="1" spc="-10" dirty="0">
                <a:solidFill>
                  <a:srgbClr val="404040"/>
                </a:solidFill>
                <a:latin typeface="Times New Roman" panose="02020603050405020304" pitchFamily="18" charset="0"/>
                <a:cs typeface="Times New Roman" panose="02020603050405020304" pitchFamily="18" charset="0"/>
              </a:rPr>
              <a:t> </a:t>
            </a:r>
            <a:r>
              <a:rPr sz="2000" b="1" dirty="0">
                <a:solidFill>
                  <a:srgbClr val="404040"/>
                </a:solidFill>
                <a:latin typeface="Times New Roman" panose="02020603050405020304" pitchFamily="18" charset="0"/>
                <a:cs typeface="Times New Roman" panose="02020603050405020304" pitchFamily="18" charset="0"/>
              </a:rPr>
              <a:t>CT20068</a:t>
            </a:r>
            <a:endParaRPr lang="en-IN" sz="2000" dirty="0">
              <a:latin typeface="Times New Roman" panose="02020603050405020304" pitchFamily="18" charset="0"/>
              <a:cs typeface="Times New Roman" panose="02020603050405020304" pitchFamily="18" charset="0"/>
            </a:endParaRPr>
          </a:p>
          <a:p>
            <a:pPr marL="12700" marR="5080" algn="ctr">
              <a:spcBef>
                <a:spcPts val="15"/>
              </a:spcBef>
            </a:pPr>
            <a:r>
              <a:rPr lang="en-IN" sz="2000" b="1" dirty="0">
                <a:solidFill>
                  <a:srgbClr val="404040"/>
                </a:solidFill>
                <a:latin typeface="Times New Roman" panose="02020603050405020304" pitchFamily="18" charset="0"/>
                <a:cs typeface="Times New Roman" panose="02020603050405020304" pitchFamily="18" charset="0"/>
              </a:rPr>
              <a:t>        </a:t>
            </a:r>
            <a:r>
              <a:rPr sz="2000" b="1" dirty="0">
                <a:solidFill>
                  <a:srgbClr val="404040"/>
                </a:solidFill>
                <a:latin typeface="Times New Roman" panose="02020603050405020304" pitchFamily="18" charset="0"/>
                <a:cs typeface="Times New Roman" panose="02020603050405020304" pitchFamily="18" charset="0"/>
              </a:rPr>
              <a:t>Ms.</a:t>
            </a:r>
            <a:r>
              <a:rPr sz="2000" b="1" spc="-30" dirty="0">
                <a:solidFill>
                  <a:srgbClr val="404040"/>
                </a:solidFill>
                <a:latin typeface="Times New Roman" panose="02020603050405020304" pitchFamily="18" charset="0"/>
                <a:cs typeface="Times New Roman" panose="02020603050405020304" pitchFamily="18" charset="0"/>
              </a:rPr>
              <a:t> </a:t>
            </a:r>
            <a:r>
              <a:rPr sz="2000" b="1" dirty="0">
                <a:solidFill>
                  <a:srgbClr val="404040"/>
                </a:solidFill>
                <a:latin typeface="Times New Roman" panose="02020603050405020304" pitchFamily="18" charset="0"/>
                <a:cs typeface="Times New Roman" panose="02020603050405020304" pitchFamily="18" charset="0"/>
              </a:rPr>
              <a:t>Sanskruti</a:t>
            </a:r>
            <a:r>
              <a:rPr sz="2000" b="1" spc="-55" dirty="0">
                <a:solidFill>
                  <a:srgbClr val="404040"/>
                </a:solidFill>
                <a:latin typeface="Times New Roman" panose="02020603050405020304" pitchFamily="18" charset="0"/>
                <a:cs typeface="Times New Roman" panose="02020603050405020304" pitchFamily="18" charset="0"/>
              </a:rPr>
              <a:t> </a:t>
            </a:r>
            <a:r>
              <a:rPr sz="2000" b="1" spc="-25" dirty="0">
                <a:solidFill>
                  <a:srgbClr val="404040"/>
                </a:solidFill>
                <a:latin typeface="Times New Roman" panose="02020603050405020304" pitchFamily="18" charset="0"/>
                <a:cs typeface="Times New Roman" panose="02020603050405020304" pitchFamily="18" charset="0"/>
              </a:rPr>
              <a:t>Yarwar</a:t>
            </a:r>
            <a:r>
              <a:rPr sz="2000" b="1" spc="-5" dirty="0">
                <a:solidFill>
                  <a:srgbClr val="404040"/>
                </a:solidFill>
                <a:latin typeface="Times New Roman" panose="02020603050405020304" pitchFamily="18" charset="0"/>
                <a:cs typeface="Times New Roman" panose="02020603050405020304" pitchFamily="18" charset="0"/>
              </a:rPr>
              <a:t> </a:t>
            </a:r>
            <a:r>
              <a:rPr sz="2000" b="1" dirty="0">
                <a:solidFill>
                  <a:srgbClr val="404040"/>
                </a:solidFill>
                <a:latin typeface="Times New Roman" panose="02020603050405020304" pitchFamily="18" charset="0"/>
                <a:cs typeface="Times New Roman" panose="02020603050405020304" pitchFamily="18" charset="0"/>
              </a:rPr>
              <a:t>–</a:t>
            </a:r>
            <a:r>
              <a:rPr sz="2000" b="1" spc="-15" dirty="0">
                <a:solidFill>
                  <a:srgbClr val="404040"/>
                </a:solidFill>
                <a:latin typeface="Times New Roman" panose="02020603050405020304" pitchFamily="18" charset="0"/>
                <a:cs typeface="Times New Roman" panose="02020603050405020304" pitchFamily="18" charset="0"/>
              </a:rPr>
              <a:t> </a:t>
            </a:r>
            <a:r>
              <a:rPr sz="2000" b="1" spc="-5" dirty="0">
                <a:solidFill>
                  <a:srgbClr val="404040"/>
                </a:solidFill>
                <a:latin typeface="Times New Roman" panose="02020603050405020304" pitchFamily="18" charset="0"/>
                <a:cs typeface="Times New Roman" panose="02020603050405020304" pitchFamily="18" charset="0"/>
              </a:rPr>
              <a:t>CT20038</a:t>
            </a:r>
            <a:endParaRPr sz="2000" dirty="0">
              <a:latin typeface="Times New Roman" panose="02020603050405020304" pitchFamily="18" charset="0"/>
              <a:cs typeface="Times New Roman" panose="02020603050405020304" pitchFamily="18" charset="0"/>
            </a:endParaRPr>
          </a:p>
          <a:p>
            <a:pPr algn="ctr">
              <a:spcBef>
                <a:spcPts val="15"/>
              </a:spcBef>
            </a:pPr>
            <a:endParaRPr lang="en-IN" sz="2000" dirty="0">
              <a:latin typeface="Times New Roman" panose="02020603050405020304" pitchFamily="18" charset="0"/>
              <a:cs typeface="Times New Roman" panose="02020603050405020304" pitchFamily="18" charset="0"/>
            </a:endParaRPr>
          </a:p>
          <a:p>
            <a:pPr algn="ctr">
              <a:spcBef>
                <a:spcPts val="15"/>
              </a:spcBef>
            </a:pPr>
            <a:endParaRPr sz="2000" dirty="0">
              <a:latin typeface="Times New Roman" panose="02020603050405020304" pitchFamily="18" charset="0"/>
              <a:cs typeface="Times New Roman" panose="02020603050405020304" pitchFamily="18" charset="0"/>
            </a:endParaRPr>
          </a:p>
          <a:p>
            <a:pPr marL="469900" marR="1017905" indent="-253365" algn="ctr"/>
            <a:r>
              <a:rPr lang="en-IN" sz="1800" spc="-5" dirty="0">
                <a:solidFill>
                  <a:srgbClr val="404040"/>
                </a:solidFill>
                <a:latin typeface="Times New Roman" panose="02020603050405020304" pitchFamily="18" charset="0"/>
                <a:cs typeface="Times New Roman" panose="02020603050405020304" pitchFamily="18" charset="0"/>
              </a:rPr>
              <a:t>                 </a:t>
            </a:r>
            <a:r>
              <a:rPr sz="1800" spc="-5" dirty="0">
                <a:solidFill>
                  <a:srgbClr val="404040"/>
                </a:solidFill>
                <a:latin typeface="Times New Roman" panose="02020603050405020304" pitchFamily="18" charset="0"/>
                <a:cs typeface="Times New Roman" panose="02020603050405020304" pitchFamily="18" charset="0"/>
              </a:rPr>
              <a:t>Under the guidance </a:t>
            </a:r>
            <a:r>
              <a:rPr sz="1800" spc="-10" dirty="0">
                <a:solidFill>
                  <a:srgbClr val="404040"/>
                </a:solidFill>
                <a:latin typeface="Times New Roman" panose="02020603050405020304" pitchFamily="18" charset="0"/>
                <a:cs typeface="Times New Roman" panose="02020603050405020304" pitchFamily="18" charset="0"/>
              </a:rPr>
              <a:t>of</a:t>
            </a:r>
            <a:r>
              <a:rPr lang="en-IN" spc="-10" dirty="0">
                <a:solidFill>
                  <a:srgbClr val="404040"/>
                </a:solidFill>
                <a:latin typeface="Times New Roman" panose="02020603050405020304" pitchFamily="18" charset="0"/>
                <a:cs typeface="Times New Roman" panose="02020603050405020304" pitchFamily="18" charset="0"/>
              </a:rPr>
              <a:t>:</a:t>
            </a:r>
            <a:r>
              <a:rPr sz="1800" spc="-530" dirty="0">
                <a:solidFill>
                  <a:srgbClr val="404040"/>
                </a:solidFill>
                <a:latin typeface="Times New Roman" panose="02020603050405020304" pitchFamily="18" charset="0"/>
                <a:cs typeface="Times New Roman" panose="02020603050405020304" pitchFamily="18" charset="0"/>
              </a:rPr>
              <a:t> </a:t>
            </a:r>
            <a:endParaRPr lang="en-IN" sz="1800" spc="-530" dirty="0">
              <a:solidFill>
                <a:srgbClr val="404040"/>
              </a:solidFill>
              <a:latin typeface="Times New Roman" panose="02020603050405020304" pitchFamily="18" charset="0"/>
              <a:cs typeface="Times New Roman" panose="02020603050405020304" pitchFamily="18" charset="0"/>
            </a:endParaRPr>
          </a:p>
          <a:p>
            <a:pPr marL="469900" marR="1017905" indent="-253365" algn="ctr"/>
            <a:r>
              <a:rPr lang="en-IN" sz="1800" b="1" dirty="0">
                <a:solidFill>
                  <a:srgbClr val="404040"/>
                </a:solidFill>
                <a:latin typeface="Times New Roman" panose="02020603050405020304" pitchFamily="18" charset="0"/>
                <a:cs typeface="Times New Roman" panose="02020603050405020304" pitchFamily="18" charset="0"/>
              </a:rPr>
              <a:t>               </a:t>
            </a:r>
            <a:r>
              <a:rPr sz="1800" b="1" dirty="0">
                <a:solidFill>
                  <a:srgbClr val="404040"/>
                </a:solidFill>
                <a:latin typeface="Times New Roman" panose="02020603050405020304" pitchFamily="18" charset="0"/>
                <a:cs typeface="Times New Roman" panose="02020603050405020304" pitchFamily="18" charset="0"/>
              </a:rPr>
              <a:t>Ms. </a:t>
            </a:r>
            <a:r>
              <a:rPr sz="1800" b="1" spc="-5" dirty="0">
                <a:solidFill>
                  <a:srgbClr val="404040"/>
                </a:solidFill>
                <a:latin typeface="Times New Roman" panose="02020603050405020304" pitchFamily="18" charset="0"/>
                <a:cs typeface="Times New Roman" panose="02020603050405020304" pitchFamily="18" charset="0"/>
              </a:rPr>
              <a:t>Ankita </a:t>
            </a:r>
            <a:r>
              <a:rPr sz="1800" b="1" spc="-5" dirty="0" err="1">
                <a:solidFill>
                  <a:srgbClr val="404040"/>
                </a:solidFill>
                <a:latin typeface="Times New Roman" panose="02020603050405020304" pitchFamily="18" charset="0"/>
                <a:cs typeface="Times New Roman" panose="02020603050405020304" pitchFamily="18" charset="0"/>
              </a:rPr>
              <a:t>Nathe</a:t>
            </a:r>
            <a:r>
              <a:rPr sz="1800" b="1" spc="-5" dirty="0">
                <a:solidFill>
                  <a:srgbClr val="404040"/>
                </a:solidFill>
                <a:latin typeface="Times New Roman" panose="02020603050405020304" pitchFamily="18" charset="0"/>
                <a:cs typeface="Times New Roman" panose="02020603050405020304" pitchFamily="18" charset="0"/>
              </a:rPr>
              <a:t> </a:t>
            </a:r>
            <a:r>
              <a:rPr sz="1800" b="1" dirty="0">
                <a:solidFill>
                  <a:srgbClr val="404040"/>
                </a:solidFill>
                <a:latin typeface="Times New Roman" panose="02020603050405020304" pitchFamily="18" charset="0"/>
                <a:cs typeface="Times New Roman" panose="02020603050405020304" pitchFamily="18" charset="0"/>
              </a:rPr>
              <a:t> </a:t>
            </a:r>
            <a:endParaRPr lang="en-IN" sz="1800" b="1" dirty="0">
              <a:solidFill>
                <a:srgbClr val="404040"/>
              </a:solidFill>
              <a:latin typeface="Times New Roman" panose="02020603050405020304" pitchFamily="18" charset="0"/>
              <a:cs typeface="Times New Roman" panose="02020603050405020304" pitchFamily="18" charset="0"/>
            </a:endParaRPr>
          </a:p>
          <a:p>
            <a:pPr marL="469900" marR="1017905" indent="-253365" algn="ctr"/>
            <a:r>
              <a:rPr lang="en-IN" sz="1800" b="1" spc="-5" dirty="0">
                <a:solidFill>
                  <a:srgbClr val="404040"/>
                </a:solidFill>
                <a:latin typeface="Times New Roman" panose="02020603050405020304" pitchFamily="18" charset="0"/>
                <a:cs typeface="Times New Roman" panose="02020603050405020304" pitchFamily="18" charset="0"/>
              </a:rPr>
              <a:t>              </a:t>
            </a:r>
            <a:r>
              <a:rPr sz="1800" b="1" spc="-5" dirty="0">
                <a:solidFill>
                  <a:srgbClr val="404040"/>
                </a:solidFill>
                <a:latin typeface="Times New Roman" panose="02020603050405020304" pitchFamily="18" charset="0"/>
                <a:cs typeface="Times New Roman" panose="02020603050405020304" pitchFamily="18" charset="0"/>
              </a:rPr>
              <a:t>(Assst.</a:t>
            </a:r>
            <a:r>
              <a:rPr sz="1800" b="1" spc="-25" dirty="0">
                <a:solidFill>
                  <a:srgbClr val="404040"/>
                </a:solidFill>
                <a:latin typeface="Times New Roman" panose="02020603050405020304" pitchFamily="18" charset="0"/>
                <a:cs typeface="Times New Roman" panose="02020603050405020304" pitchFamily="18" charset="0"/>
              </a:rPr>
              <a:t> </a:t>
            </a:r>
            <a:r>
              <a:rPr sz="1800" b="1" spc="-5" dirty="0">
                <a:solidFill>
                  <a:srgbClr val="404040"/>
                </a:solidFill>
                <a:latin typeface="Times New Roman" panose="02020603050405020304" pitchFamily="18" charset="0"/>
                <a:cs typeface="Times New Roman" panose="02020603050405020304" pitchFamily="18" charset="0"/>
              </a:rPr>
              <a:t>Professor</a:t>
            </a:r>
            <a:r>
              <a:rPr sz="1800" spc="-5" dirty="0">
                <a:solidFill>
                  <a:srgbClr val="404040"/>
                </a:solidFill>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A777B68-23BA-A779-75CD-544AE30C2AC0}"/>
              </a:ext>
            </a:extLst>
          </p:cNvPr>
          <p:cNvSpPr/>
          <p:nvPr/>
        </p:nvSpPr>
        <p:spPr>
          <a:xfrm>
            <a:off x="290" y="6649048"/>
            <a:ext cx="12192000" cy="762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E96E63B-36F4-8833-D6B1-4C2CC466BE56}"/>
              </a:ext>
            </a:extLst>
          </p:cNvPr>
          <p:cNvSpPr/>
          <p:nvPr/>
        </p:nvSpPr>
        <p:spPr>
          <a:xfrm>
            <a:off x="11925298" y="0"/>
            <a:ext cx="76200" cy="68580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24A1650-2914-5D9E-EB8D-4F51EED69EF3}"/>
              </a:ext>
            </a:extLst>
          </p:cNvPr>
          <p:cNvSpPr/>
          <p:nvPr/>
        </p:nvSpPr>
        <p:spPr>
          <a:xfrm>
            <a:off x="0" y="6096000"/>
            <a:ext cx="12192000" cy="381000"/>
          </a:xfrm>
          <a:prstGeom prst="rect">
            <a:avLst/>
          </a:prstGeom>
          <a:solidFill>
            <a:schemeClr val="accent1">
              <a:lumMod val="40000"/>
              <a:lumOff val="6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D5474E91-065F-E375-54BE-8A53F70F8631}"/>
              </a:ext>
            </a:extLst>
          </p:cNvPr>
          <p:cNvSpPr/>
          <p:nvPr/>
        </p:nvSpPr>
        <p:spPr>
          <a:xfrm>
            <a:off x="11242602" y="0"/>
            <a:ext cx="533400"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2707876"/>
            <a:ext cx="4724400" cy="936795"/>
          </a:xfrm>
          <a:prstGeom prst="rect">
            <a:avLst/>
          </a:prstGeom>
        </p:spPr>
        <p:txBody>
          <a:bodyPr vert="horz" wrap="square" lIns="0" tIns="13335" rIns="0" bIns="0" rtlCol="0">
            <a:spAutoFit/>
          </a:bodyPr>
          <a:lstStyle/>
          <a:p>
            <a:pPr marL="12700">
              <a:lnSpc>
                <a:spcPct val="100000"/>
              </a:lnSpc>
              <a:spcBef>
                <a:spcPts val="105"/>
              </a:spcBef>
            </a:pPr>
            <a:r>
              <a:rPr sz="6000" b="1" dirty="0">
                <a:latin typeface="Times New Roman" panose="02020603050405020304" pitchFamily="18" charset="0"/>
                <a:cs typeface="Times New Roman" panose="02020603050405020304" pitchFamily="18" charset="0"/>
              </a:rPr>
              <a:t>THANK</a:t>
            </a:r>
            <a:r>
              <a:rPr sz="6000" b="1" spc="-120" dirty="0">
                <a:latin typeface="Times New Roman" panose="02020603050405020304" pitchFamily="18" charset="0"/>
                <a:cs typeface="Times New Roman" panose="02020603050405020304" pitchFamily="18" charset="0"/>
              </a:rPr>
              <a:t> </a:t>
            </a:r>
            <a:r>
              <a:rPr sz="6000" b="1" spc="-160" dirty="0">
                <a:latin typeface="Times New Roman" panose="02020603050405020304" pitchFamily="18" charset="0"/>
                <a:cs typeface="Times New Roman" panose="02020603050405020304" pitchFamily="18" charset="0"/>
              </a:rPr>
              <a:t>YOU</a:t>
            </a:r>
          </a:p>
        </p:txBody>
      </p:sp>
      <p:sp>
        <p:nvSpPr>
          <p:cNvPr id="3" name="Rectangle 2">
            <a:extLst>
              <a:ext uri="{FF2B5EF4-FFF2-40B4-BE49-F238E27FC236}">
                <a16:creationId xmlns:a16="http://schemas.microsoft.com/office/drawing/2014/main" id="{A7F82A98-A0C9-5B30-E26E-ADF3399DF319}"/>
              </a:ext>
            </a:extLst>
          </p:cNvPr>
          <p:cNvSpPr/>
          <p:nvPr/>
        </p:nvSpPr>
        <p:spPr>
          <a:xfrm>
            <a:off x="11925298" y="0"/>
            <a:ext cx="76200" cy="68580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480FED6-CDE8-931C-7500-CDEA073335A7}"/>
              </a:ext>
            </a:extLst>
          </p:cNvPr>
          <p:cNvSpPr/>
          <p:nvPr/>
        </p:nvSpPr>
        <p:spPr>
          <a:xfrm>
            <a:off x="0" y="6644184"/>
            <a:ext cx="12192000" cy="762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641F6EA-65C0-E657-7EAA-D9FC95404BA3}"/>
              </a:ext>
            </a:extLst>
          </p:cNvPr>
          <p:cNvSpPr/>
          <p:nvPr/>
        </p:nvSpPr>
        <p:spPr>
          <a:xfrm>
            <a:off x="11242602" y="0"/>
            <a:ext cx="533400"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155513A-6144-1359-6939-3B036D8F657F}"/>
              </a:ext>
            </a:extLst>
          </p:cNvPr>
          <p:cNvSpPr/>
          <p:nvPr/>
        </p:nvSpPr>
        <p:spPr>
          <a:xfrm>
            <a:off x="0" y="6125568"/>
            <a:ext cx="12192000" cy="381000"/>
          </a:xfrm>
          <a:prstGeom prst="rect">
            <a:avLst/>
          </a:prstGeom>
          <a:solidFill>
            <a:schemeClr val="accent1">
              <a:lumMod val="40000"/>
              <a:lumOff val="6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6FB188DF-2895-90CA-7416-3F2AF9C6B6E8}"/>
              </a:ext>
            </a:extLst>
          </p:cNvPr>
          <p:cNvSpPr/>
          <p:nvPr/>
        </p:nvSpPr>
        <p:spPr>
          <a:xfrm>
            <a:off x="0" y="150779"/>
            <a:ext cx="12192000" cy="762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2B565CC-299C-6613-2EF1-926C015E5F76}"/>
              </a:ext>
            </a:extLst>
          </p:cNvPr>
          <p:cNvSpPr/>
          <p:nvPr/>
        </p:nvSpPr>
        <p:spPr>
          <a:xfrm>
            <a:off x="228600" y="0"/>
            <a:ext cx="76200" cy="68580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0215C48D-AED3-1C0B-9361-BE5A2008D676}"/>
              </a:ext>
            </a:extLst>
          </p:cNvPr>
          <p:cNvSpPr/>
          <p:nvPr/>
        </p:nvSpPr>
        <p:spPr>
          <a:xfrm>
            <a:off x="12000" y="455579"/>
            <a:ext cx="12168000" cy="381000"/>
          </a:xfrm>
          <a:prstGeom prst="rect">
            <a:avLst/>
          </a:prstGeom>
          <a:solidFill>
            <a:schemeClr val="accent1">
              <a:lumMod val="40000"/>
              <a:lumOff val="6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D1336D1-1521-BE9E-6850-D52C1A8D86AD}"/>
              </a:ext>
            </a:extLst>
          </p:cNvPr>
          <p:cNvSpPr/>
          <p:nvPr/>
        </p:nvSpPr>
        <p:spPr>
          <a:xfrm>
            <a:off x="419100" y="0"/>
            <a:ext cx="533400"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76400" y="508559"/>
            <a:ext cx="7391399" cy="5477782"/>
          </a:xfrm>
          <a:prstGeom prst="rect">
            <a:avLst/>
          </a:prstGeom>
        </p:spPr>
        <p:txBody>
          <a:bodyPr vert="horz" wrap="square" lIns="0" tIns="139065" rIns="0" bIns="0" rtlCol="0">
            <a:spAutoFit/>
          </a:bodyPr>
          <a:lstStyle/>
          <a:p>
            <a:pPr marL="10160" algn="just">
              <a:lnSpc>
                <a:spcPct val="100000"/>
              </a:lnSpc>
              <a:spcBef>
                <a:spcPts val="105"/>
              </a:spcBef>
              <a:buSzPct val="95000"/>
              <a:tabLst>
                <a:tab pos="203835" algn="l"/>
              </a:tabLst>
            </a:pPr>
            <a:r>
              <a:rPr lang="en-IN" sz="3600" spc="-5" dirty="0">
                <a:solidFill>
                  <a:srgbClr val="CE760C"/>
                </a:solidFill>
                <a:latin typeface="Times New Roman" panose="02020603050405020304" pitchFamily="18" charset="0"/>
                <a:cs typeface="Times New Roman" panose="02020603050405020304" pitchFamily="18" charset="0"/>
              </a:rPr>
              <a:t>                          </a:t>
            </a:r>
            <a:r>
              <a:rPr sz="3600" spc="-5" dirty="0">
                <a:solidFill>
                  <a:schemeClr val="accent2">
                    <a:lumMod val="75000"/>
                  </a:schemeClr>
                </a:solidFill>
                <a:latin typeface="Times New Roman" panose="02020603050405020304" pitchFamily="18" charset="0"/>
                <a:cs typeface="Times New Roman" panose="02020603050405020304" pitchFamily="18" charset="0"/>
              </a:rPr>
              <a:t>Content</a:t>
            </a:r>
            <a:endParaRPr lang="en-IN" sz="3600" spc="-5" dirty="0">
              <a:solidFill>
                <a:schemeClr val="accent2">
                  <a:lumMod val="75000"/>
                </a:schemeClr>
              </a:solidFill>
              <a:latin typeface="Times New Roman" panose="02020603050405020304" pitchFamily="18" charset="0"/>
              <a:cs typeface="Times New Roman" panose="02020603050405020304" pitchFamily="18" charset="0"/>
            </a:endParaRPr>
          </a:p>
          <a:p>
            <a:pPr marL="10160" algn="just">
              <a:lnSpc>
                <a:spcPct val="100000"/>
              </a:lnSpc>
              <a:spcBef>
                <a:spcPts val="105"/>
              </a:spcBef>
              <a:buSzPct val="95000"/>
              <a:tabLst>
                <a:tab pos="203835" algn="l"/>
              </a:tabLst>
            </a:pPr>
            <a:endParaRPr lang="en-IN" sz="3600" spc="-5" dirty="0">
              <a:solidFill>
                <a:srgbClr val="404040"/>
              </a:solidFill>
              <a:latin typeface="Times New Roman" panose="02020603050405020304" pitchFamily="18" charset="0"/>
              <a:cs typeface="Times New Roman" panose="02020603050405020304" pitchFamily="18" charset="0"/>
            </a:endParaRPr>
          </a:p>
          <a:p>
            <a:pPr marL="203835" indent="-193675" algn="just">
              <a:lnSpc>
                <a:spcPct val="100000"/>
              </a:lnSpc>
              <a:spcBef>
                <a:spcPts val="105"/>
              </a:spcBef>
              <a:buSzPct val="95000"/>
              <a:buAutoNum type="arabicPeriod"/>
              <a:tabLst>
                <a:tab pos="203835" algn="l"/>
              </a:tabLst>
            </a:pPr>
            <a:r>
              <a:rPr lang="en-US" sz="2800" spc="-1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Introduction</a:t>
            </a:r>
            <a:endParaRPr lang="en-US" sz="2400" dirty="0">
              <a:latin typeface="Times New Roman" panose="02020603050405020304" pitchFamily="18" charset="0"/>
              <a:cs typeface="Times New Roman" panose="02020603050405020304" pitchFamily="18" charset="0"/>
            </a:endParaRPr>
          </a:p>
          <a:p>
            <a:pPr marL="266065" indent="-253365" algn="just">
              <a:lnSpc>
                <a:spcPct val="100000"/>
              </a:lnSpc>
              <a:buSzPct val="95000"/>
              <a:buAutoNum type="arabicPeriod"/>
              <a:tabLst>
                <a:tab pos="266065" algn="l"/>
              </a:tabLst>
            </a:pPr>
            <a:r>
              <a:rPr lang="en-US" sz="2400" dirty="0">
                <a:latin typeface="Times New Roman" panose="02020603050405020304" pitchFamily="18" charset="0"/>
                <a:cs typeface="Times New Roman" panose="02020603050405020304" pitchFamily="18" charset="0"/>
              </a:rPr>
              <a:t> Aim</a:t>
            </a:r>
            <a:r>
              <a:rPr lang="en-US" sz="2400" spc="-2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a:t>
            </a:r>
            <a:r>
              <a:rPr lang="en-US" sz="2400" spc="-10" dirty="0">
                <a:latin typeface="Times New Roman" panose="02020603050405020304" pitchFamily="18" charset="0"/>
                <a:cs typeface="Times New Roman" panose="02020603050405020304" pitchFamily="18" charset="0"/>
              </a:rPr>
              <a:t> Objectives</a:t>
            </a:r>
            <a:endParaRPr lang="en-US" sz="2400" dirty="0">
              <a:latin typeface="Times New Roman" panose="02020603050405020304" pitchFamily="18" charset="0"/>
              <a:cs typeface="Times New Roman" panose="02020603050405020304" pitchFamily="18" charset="0"/>
            </a:endParaRPr>
          </a:p>
          <a:p>
            <a:pPr marL="266065" indent="-253365" algn="just">
              <a:lnSpc>
                <a:spcPct val="100000"/>
              </a:lnSpc>
              <a:buSzPct val="95000"/>
              <a:buAutoNum type="arabicPeriod"/>
              <a:tabLst>
                <a:tab pos="266065" algn="l"/>
              </a:tabLst>
            </a:pPr>
            <a:r>
              <a:rPr lang="en-US" sz="2400" spc="-10" dirty="0">
                <a:latin typeface="Times New Roman" panose="02020603050405020304" pitchFamily="18" charset="0"/>
                <a:cs typeface="Times New Roman" panose="02020603050405020304" pitchFamily="18" charset="0"/>
              </a:rPr>
              <a:t> Patent</a:t>
            </a:r>
            <a:endParaRPr lang="en-US" sz="2400" dirty="0">
              <a:latin typeface="Times New Roman" panose="02020603050405020304" pitchFamily="18" charset="0"/>
              <a:cs typeface="Times New Roman" panose="02020603050405020304" pitchFamily="18" charset="0"/>
            </a:endParaRPr>
          </a:p>
          <a:p>
            <a:pPr marL="266065" indent="-253365" algn="just">
              <a:lnSpc>
                <a:spcPct val="100000"/>
              </a:lnSpc>
              <a:buSzPct val="95000"/>
              <a:buAutoNum type="arabicPeriod"/>
              <a:tabLst>
                <a:tab pos="266065" algn="l"/>
              </a:tabLst>
            </a:pPr>
            <a:r>
              <a:rPr lang="en-US" sz="2400" dirty="0">
                <a:latin typeface="Times New Roman" panose="02020603050405020304" pitchFamily="18" charset="0"/>
                <a:cs typeface="Times New Roman" panose="02020603050405020304" pitchFamily="18" charset="0"/>
              </a:rPr>
              <a:t> Literature</a:t>
            </a:r>
            <a:r>
              <a:rPr lang="en-US" sz="2400" spc="-4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Review</a:t>
            </a:r>
            <a:endParaRPr lang="en-US" sz="2400" dirty="0">
              <a:latin typeface="Times New Roman" panose="02020603050405020304" pitchFamily="18" charset="0"/>
              <a:cs typeface="Times New Roman" panose="02020603050405020304" pitchFamily="18" charset="0"/>
            </a:endParaRPr>
          </a:p>
          <a:p>
            <a:pPr marL="266065" indent="-253365" algn="just">
              <a:lnSpc>
                <a:spcPct val="100000"/>
              </a:lnSpc>
              <a:buSzPct val="95000"/>
              <a:buAutoNum type="arabicPeriod"/>
              <a:tabLst>
                <a:tab pos="266065" algn="l"/>
              </a:tabLst>
            </a:pPr>
            <a:r>
              <a:rPr lang="en-US" sz="2400" dirty="0">
                <a:latin typeface="Times New Roman" panose="02020603050405020304" pitchFamily="18" charset="0"/>
                <a:cs typeface="Times New Roman" panose="02020603050405020304" pitchFamily="18" charset="0"/>
              </a:rPr>
              <a:t> Proposed</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Approach</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a:t>
            </a:r>
            <a:r>
              <a:rPr lang="en-US" sz="2400" spc="-2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System</a:t>
            </a:r>
            <a:r>
              <a:rPr lang="en-US" sz="2400" spc="-2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Architecture</a:t>
            </a:r>
            <a:endParaRPr lang="en-US" sz="2400" dirty="0">
              <a:latin typeface="Times New Roman" panose="02020603050405020304" pitchFamily="18" charset="0"/>
              <a:cs typeface="Times New Roman" panose="02020603050405020304" pitchFamily="18" charset="0"/>
            </a:endParaRPr>
          </a:p>
          <a:p>
            <a:pPr marL="266065" indent="-253365" algn="just">
              <a:lnSpc>
                <a:spcPct val="100000"/>
              </a:lnSpc>
              <a:buSzPct val="95000"/>
              <a:buAutoNum type="arabicPeriod"/>
              <a:tabLst>
                <a:tab pos="266065" algn="l"/>
              </a:tabLst>
            </a:pPr>
            <a:r>
              <a:rPr lang="en-US" sz="2400" dirty="0">
                <a:latin typeface="Times New Roman" panose="02020603050405020304" pitchFamily="18" charset="0"/>
                <a:cs typeface="Times New Roman" panose="02020603050405020304" pitchFamily="18" charset="0"/>
              </a:rPr>
              <a:t> Implemented Work</a:t>
            </a:r>
          </a:p>
          <a:p>
            <a:pPr marL="266065" indent="-253365" algn="just">
              <a:lnSpc>
                <a:spcPct val="100000"/>
              </a:lnSpc>
              <a:buSzPct val="95000"/>
              <a:buAutoNum type="arabicPeriod"/>
              <a:tabLst>
                <a:tab pos="266065" algn="l"/>
              </a:tabLst>
            </a:pPr>
            <a:r>
              <a:rPr lang="en-US" sz="2400" dirty="0">
                <a:latin typeface="Times New Roman" panose="02020603050405020304" pitchFamily="18" charset="0"/>
                <a:cs typeface="Times New Roman" panose="02020603050405020304" pitchFamily="18" charset="0"/>
              </a:rPr>
              <a:t> Result and Discussion</a:t>
            </a:r>
          </a:p>
          <a:p>
            <a:pPr marL="266065" indent="-253365" algn="just">
              <a:lnSpc>
                <a:spcPct val="100000"/>
              </a:lnSpc>
              <a:spcBef>
                <a:spcPts val="5"/>
              </a:spcBef>
              <a:buSzPct val="95000"/>
              <a:buAutoNum type="arabicPeriod"/>
              <a:tabLst>
                <a:tab pos="266065" algn="l"/>
              </a:tabLst>
            </a:pPr>
            <a:r>
              <a:rPr lang="en-US" sz="2400" dirty="0">
                <a:latin typeface="Times New Roman" panose="02020603050405020304" pitchFamily="18" charset="0"/>
                <a:cs typeface="Times New Roman" panose="02020603050405020304" pitchFamily="18" charset="0"/>
              </a:rPr>
              <a:t> Future</a:t>
            </a:r>
            <a:r>
              <a:rPr lang="en-US" sz="2400" spc="-3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Scope</a:t>
            </a:r>
          </a:p>
          <a:p>
            <a:pPr marL="266065" indent="-253365" algn="just">
              <a:lnSpc>
                <a:spcPct val="100000"/>
              </a:lnSpc>
              <a:spcBef>
                <a:spcPts val="5"/>
              </a:spcBef>
              <a:buSzPct val="95000"/>
              <a:buAutoNum type="arabicPeriod"/>
              <a:tabLst>
                <a:tab pos="266065" algn="l"/>
              </a:tabLst>
            </a:pPr>
            <a:r>
              <a:rPr lang="en-US" sz="2400" spc="-10" dirty="0">
                <a:latin typeface="Times New Roman" panose="02020603050405020304" pitchFamily="18" charset="0"/>
                <a:cs typeface="Times New Roman" panose="02020603050405020304" pitchFamily="18" charset="0"/>
              </a:rPr>
              <a:t> Conclusion</a:t>
            </a:r>
            <a:endParaRPr lang="en-US" sz="2400" dirty="0">
              <a:latin typeface="Times New Roman" panose="02020603050405020304" pitchFamily="18" charset="0"/>
              <a:cs typeface="Times New Roman" panose="02020603050405020304" pitchFamily="18" charset="0"/>
            </a:endParaRPr>
          </a:p>
          <a:p>
            <a:pPr marL="12700" algn="just">
              <a:lnSpc>
                <a:spcPct val="100000"/>
              </a:lnSpc>
              <a:buSzPct val="95000"/>
              <a:tabLst>
                <a:tab pos="266065" algn="l"/>
              </a:tabLst>
            </a:pPr>
            <a:r>
              <a:rPr lang="en-US" sz="2400" spc="-10" dirty="0">
                <a:latin typeface="Times New Roman" panose="02020603050405020304" pitchFamily="18" charset="0"/>
                <a:cs typeface="Times New Roman" panose="02020603050405020304" pitchFamily="18" charset="0"/>
              </a:rPr>
              <a:t>10.References</a:t>
            </a:r>
            <a:endParaRPr lang="en-US" sz="2400" dirty="0">
              <a:latin typeface="Times New Roman" panose="02020603050405020304" pitchFamily="18" charset="0"/>
              <a:cs typeface="Times New Roman" panose="02020603050405020304" pitchFamily="18" charset="0"/>
            </a:endParaRPr>
          </a:p>
          <a:p>
            <a:pPr marL="469900" algn="just">
              <a:lnSpc>
                <a:spcPct val="100000"/>
              </a:lnSpc>
              <a:spcBef>
                <a:spcPts val="1095"/>
              </a:spcBef>
            </a:pPr>
            <a:endParaRPr sz="2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D0D7527A-8485-DD18-67E6-F8920A8396CF}"/>
              </a:ext>
            </a:extLst>
          </p:cNvPr>
          <p:cNvSpPr/>
          <p:nvPr/>
        </p:nvSpPr>
        <p:spPr>
          <a:xfrm>
            <a:off x="11925298" y="0"/>
            <a:ext cx="76200" cy="68580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A905B544-D94C-8D9F-CB5D-CB0FA0253962}"/>
              </a:ext>
            </a:extLst>
          </p:cNvPr>
          <p:cNvSpPr/>
          <p:nvPr/>
        </p:nvSpPr>
        <p:spPr>
          <a:xfrm>
            <a:off x="0" y="6644184"/>
            <a:ext cx="12192000" cy="762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0B90619-9E29-2608-B1A3-3935CAFE65B9}"/>
              </a:ext>
            </a:extLst>
          </p:cNvPr>
          <p:cNvSpPr/>
          <p:nvPr/>
        </p:nvSpPr>
        <p:spPr>
          <a:xfrm>
            <a:off x="11242602" y="0"/>
            <a:ext cx="533400"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5F8D41A-0BB6-2669-6F15-429FAED28658}"/>
              </a:ext>
            </a:extLst>
          </p:cNvPr>
          <p:cNvSpPr/>
          <p:nvPr/>
        </p:nvSpPr>
        <p:spPr>
          <a:xfrm>
            <a:off x="0" y="6125568"/>
            <a:ext cx="12192000" cy="381000"/>
          </a:xfrm>
          <a:prstGeom prst="rect">
            <a:avLst/>
          </a:prstGeom>
          <a:solidFill>
            <a:schemeClr val="accent1">
              <a:lumMod val="40000"/>
              <a:lumOff val="6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08110" y="146996"/>
            <a:ext cx="2381885"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chemeClr val="accent2">
                    <a:lumMod val="75000"/>
                  </a:schemeClr>
                </a:solidFill>
                <a:latin typeface="Times New Roman" panose="02020603050405020304" pitchFamily="18" charset="0"/>
                <a:cs typeface="Times New Roman" panose="02020603050405020304" pitchFamily="18" charset="0"/>
              </a:rPr>
              <a:t>Introduction</a:t>
            </a:r>
            <a:endParaRPr sz="32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304800" y="1144543"/>
            <a:ext cx="10788506" cy="4497193"/>
          </a:xfrm>
          <a:prstGeom prst="rect">
            <a:avLst/>
          </a:prstGeom>
        </p:spPr>
        <p:txBody>
          <a:bodyPr vert="horz" wrap="square" lIns="0" tIns="12700" rIns="0" bIns="0" rtlCol="0">
            <a:spAutoFit/>
          </a:bodyPr>
          <a:lstStyle/>
          <a:p>
            <a:pPr marL="355600" marR="6350" indent="-342900" algn="just">
              <a:lnSpc>
                <a:spcPct val="150000"/>
              </a:lnSpc>
              <a:spcBef>
                <a:spcPts val="100"/>
              </a:spcBef>
              <a:buFont typeface="+mj-lt"/>
              <a:buAutoNum type="arabicPeriod"/>
            </a:pPr>
            <a:r>
              <a:rPr sz="2000" dirty="0">
                <a:latin typeface="Times New Roman" panose="02020603050405020304" pitchFamily="18" charset="0"/>
                <a:cs typeface="Times New Roman" panose="02020603050405020304" pitchFamily="18" charset="0"/>
              </a:rPr>
              <a:t>In</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digital</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era,</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volume</a:t>
            </a:r>
            <a:r>
              <a:rPr sz="2000" spc="-5" dirty="0">
                <a:latin typeface="Times New Roman" panose="02020603050405020304" pitchFamily="18" charset="0"/>
                <a:cs typeface="Times New Roman" panose="02020603050405020304" pitchFamily="18" charset="0"/>
              </a:rPr>
              <a:t> of</a:t>
            </a:r>
            <a:r>
              <a:rPr sz="20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news</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and</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information</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available</a:t>
            </a:r>
            <a:r>
              <a:rPr sz="2000" spc="-5" dirty="0">
                <a:latin typeface="Times New Roman" panose="02020603050405020304" pitchFamily="18" charset="0"/>
                <a:cs typeface="Times New Roman" panose="02020603050405020304" pitchFamily="18" charset="0"/>
              </a:rPr>
              <a:t> online</a:t>
            </a:r>
            <a:r>
              <a:rPr sz="2000" dirty="0">
                <a:latin typeface="Times New Roman" panose="02020603050405020304" pitchFamily="18" charset="0"/>
                <a:cs typeface="Times New Roman" panose="02020603050405020304" pitchFamily="18" charset="0"/>
              </a:rPr>
              <a:t> has</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grown </a:t>
            </a:r>
            <a:r>
              <a:rPr sz="2000" spc="-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exponentially, </a:t>
            </a:r>
            <a:r>
              <a:rPr sz="2000" spc="-5" dirty="0">
                <a:latin typeface="Times New Roman" panose="02020603050405020304" pitchFamily="18" charset="0"/>
                <a:cs typeface="Times New Roman" panose="02020603050405020304" pitchFamily="18" charset="0"/>
              </a:rPr>
              <a:t>leaving individuals overwhelmed </a:t>
            </a:r>
            <a:r>
              <a:rPr sz="2000" dirty="0">
                <a:latin typeface="Times New Roman" panose="02020603050405020304" pitchFamily="18" charset="0"/>
                <a:cs typeface="Times New Roman" panose="02020603050405020304" pitchFamily="18" charset="0"/>
              </a:rPr>
              <a:t>and </a:t>
            </a:r>
            <a:r>
              <a:rPr sz="2000" spc="-10" dirty="0">
                <a:latin typeface="Times New Roman" panose="02020603050405020304" pitchFamily="18" charset="0"/>
                <a:cs typeface="Times New Roman" panose="02020603050405020304" pitchFamily="18" charset="0"/>
              </a:rPr>
              <a:t>often </a:t>
            </a:r>
            <a:r>
              <a:rPr sz="2000" spc="-5" dirty="0">
                <a:latin typeface="Times New Roman" panose="02020603050405020304" pitchFamily="18" charset="0"/>
                <a:cs typeface="Times New Roman" panose="02020603050405020304" pitchFamily="18" charset="0"/>
              </a:rPr>
              <a:t>struggling </a:t>
            </a:r>
            <a:r>
              <a:rPr sz="2000" spc="-10" dirty="0">
                <a:latin typeface="Times New Roman" panose="02020603050405020304" pitchFamily="18" charset="0"/>
                <a:cs typeface="Times New Roman" panose="02020603050405020304" pitchFamily="18" charset="0"/>
              </a:rPr>
              <a:t>to </a:t>
            </a:r>
            <a:r>
              <a:rPr sz="2000" spc="-5" dirty="0">
                <a:latin typeface="Times New Roman" panose="02020603050405020304" pitchFamily="18" charset="0"/>
                <a:cs typeface="Times New Roman" panose="02020603050405020304" pitchFamily="18" charset="0"/>
              </a:rPr>
              <a:t>find </a:t>
            </a:r>
            <a:r>
              <a:rPr sz="2000" spc="-10" dirty="0">
                <a:latin typeface="Times New Roman" panose="02020603050405020304" pitchFamily="18" charset="0"/>
                <a:cs typeface="Times New Roman" panose="02020603050405020304" pitchFamily="18" charset="0"/>
              </a:rPr>
              <a:t>relevant </a:t>
            </a:r>
            <a:r>
              <a:rPr sz="2000" dirty="0">
                <a:latin typeface="Times New Roman" panose="02020603050405020304" pitchFamily="18" charset="0"/>
                <a:cs typeface="Times New Roman" panose="02020603050405020304" pitchFamily="18" charset="0"/>
              </a:rPr>
              <a:t>and </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trustworthy</a:t>
            </a:r>
            <a:r>
              <a:rPr sz="2000" spc="1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news</a:t>
            </a:r>
            <a:r>
              <a:rPr sz="20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sources.</a:t>
            </a:r>
            <a:endParaRPr sz="2000" dirty="0">
              <a:latin typeface="Times New Roman" panose="02020603050405020304" pitchFamily="18" charset="0"/>
              <a:cs typeface="Times New Roman" panose="02020603050405020304" pitchFamily="18" charset="0"/>
            </a:endParaRPr>
          </a:p>
          <a:p>
            <a:pPr marL="355600" marR="5080" indent="-342900" algn="just">
              <a:lnSpc>
                <a:spcPct val="150000"/>
              </a:lnSpc>
              <a:spcBef>
                <a:spcPts val="994"/>
              </a:spcBef>
              <a:buFont typeface="+mj-lt"/>
              <a:buAutoNum type="arabicPeriod"/>
            </a:pPr>
            <a:r>
              <a:rPr lang="en-IN" sz="2000" spc="-10" dirty="0">
                <a:latin typeface="Times New Roman" panose="02020603050405020304" pitchFamily="18" charset="0"/>
                <a:cs typeface="Times New Roman" panose="02020603050405020304" pitchFamily="18" charset="0"/>
              </a:rPr>
              <a:t>N</a:t>
            </a:r>
            <a:r>
              <a:rPr sz="2000" spc="-10" dirty="0" err="1">
                <a:latin typeface="Times New Roman" panose="02020603050405020304" pitchFamily="18" charset="0"/>
                <a:cs typeface="Times New Roman" panose="02020603050405020304" pitchFamily="18" charset="0"/>
              </a:rPr>
              <a:t>ews</a:t>
            </a:r>
            <a:r>
              <a:rPr sz="2000" spc="-10" dirty="0">
                <a:latin typeface="Times New Roman" panose="02020603050405020304" pitchFamily="18" charset="0"/>
                <a:cs typeface="Times New Roman" panose="02020603050405020304" pitchFamily="18" charset="0"/>
              </a:rPr>
              <a:t> recommendation </a:t>
            </a:r>
            <a:r>
              <a:rPr sz="2000" spc="-20" dirty="0">
                <a:latin typeface="Times New Roman" panose="02020603050405020304" pitchFamily="18" charset="0"/>
                <a:cs typeface="Times New Roman" panose="02020603050405020304" pitchFamily="18" charset="0"/>
              </a:rPr>
              <a:t>system </a:t>
            </a:r>
            <a:r>
              <a:rPr sz="2000" spc="-5" dirty="0">
                <a:latin typeface="Times New Roman" panose="02020603050405020304" pitchFamily="18" charset="0"/>
                <a:cs typeface="Times New Roman" panose="02020603050405020304" pitchFamily="18" charset="0"/>
              </a:rPr>
              <a:t>is designed </a:t>
            </a:r>
            <a:r>
              <a:rPr sz="2000" spc="-10" dirty="0">
                <a:latin typeface="Times New Roman" panose="02020603050405020304" pitchFamily="18" charset="0"/>
                <a:cs typeface="Times New Roman" panose="02020603050405020304" pitchFamily="18" charset="0"/>
              </a:rPr>
              <a:t>to understand </a:t>
            </a:r>
            <a:r>
              <a:rPr sz="2000" spc="-5" dirty="0">
                <a:latin typeface="Times New Roman" panose="02020603050405020304" pitchFamily="18" charset="0"/>
                <a:cs typeface="Times New Roman" panose="02020603050405020304" pitchFamily="18" charset="0"/>
              </a:rPr>
              <a:t>user </a:t>
            </a:r>
            <a:r>
              <a:rPr sz="2000" spc="-10" dirty="0">
                <a:latin typeface="Times New Roman" panose="02020603050405020304" pitchFamily="18" charset="0"/>
                <a:cs typeface="Times New Roman" panose="02020603050405020304" pitchFamily="18" charset="0"/>
              </a:rPr>
              <a:t>preferences, analyze news </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content, </a:t>
            </a:r>
            <a:r>
              <a:rPr sz="2000" dirty="0">
                <a:latin typeface="Times New Roman" panose="02020603050405020304" pitchFamily="18" charset="0"/>
                <a:cs typeface="Times New Roman" panose="02020603050405020304" pitchFamily="18" charset="0"/>
              </a:rPr>
              <a:t>and </a:t>
            </a:r>
            <a:r>
              <a:rPr sz="2000" spc="-5" dirty="0">
                <a:latin typeface="Times New Roman" panose="02020603050405020304" pitchFamily="18" charset="0"/>
                <a:cs typeface="Times New Roman" panose="02020603050405020304" pitchFamily="18" charset="0"/>
              </a:rPr>
              <a:t>deliver </a:t>
            </a:r>
            <a:r>
              <a:rPr sz="2000" spc="-10" dirty="0">
                <a:latin typeface="Times New Roman" panose="02020603050405020304" pitchFamily="18" charset="0"/>
                <a:cs typeface="Times New Roman" panose="02020603050405020304" pitchFamily="18" charset="0"/>
              </a:rPr>
              <a:t>personalized news </a:t>
            </a:r>
            <a:r>
              <a:rPr sz="2000" spc="-5" dirty="0">
                <a:latin typeface="Times New Roman" panose="02020603050405020304" pitchFamily="18" charset="0"/>
                <a:cs typeface="Times New Roman" panose="02020603050405020304" pitchFamily="18" charset="0"/>
              </a:rPr>
              <a:t>recommendations in real-time. </a:t>
            </a:r>
            <a:endParaRPr lang="en-US" sz="2000" spc="-5" dirty="0">
              <a:latin typeface="Times New Roman" panose="02020603050405020304" pitchFamily="18" charset="0"/>
              <a:cs typeface="Times New Roman" panose="02020603050405020304" pitchFamily="18" charset="0"/>
            </a:endParaRPr>
          </a:p>
          <a:p>
            <a:pPr marL="355600" marR="5080" indent="-342900" algn="just">
              <a:lnSpc>
                <a:spcPct val="150000"/>
              </a:lnSpc>
              <a:spcBef>
                <a:spcPts val="994"/>
              </a:spcBef>
              <a:buFont typeface="+mj-lt"/>
              <a:buAutoNum type="arabicPeriod"/>
            </a:pPr>
            <a:r>
              <a:rPr sz="2000" spc="-5" dirty="0">
                <a:latin typeface="Times New Roman" panose="02020603050405020304" pitchFamily="18" charset="0"/>
                <a:cs typeface="Times New Roman" panose="02020603050405020304" pitchFamily="18" charset="0"/>
              </a:rPr>
              <a:t>The </a:t>
            </a:r>
            <a:r>
              <a:rPr sz="2000" spc="-10" dirty="0">
                <a:latin typeface="Times New Roman" panose="02020603050405020304" pitchFamily="18" charset="0"/>
                <a:cs typeface="Times New Roman" panose="02020603050405020304" pitchFamily="18" charset="0"/>
              </a:rPr>
              <a:t>foundation </a:t>
            </a:r>
            <a:r>
              <a:rPr sz="2000" spc="-5" dirty="0">
                <a:latin typeface="Times New Roman" panose="02020603050405020304" pitchFamily="18" charset="0"/>
                <a:cs typeface="Times New Roman" panose="02020603050405020304" pitchFamily="18" charset="0"/>
              </a:rPr>
              <a:t>of </a:t>
            </a:r>
            <a:r>
              <a:rPr sz="2000" dirty="0">
                <a:latin typeface="Times New Roman" panose="02020603050405020304" pitchFamily="18" charset="0"/>
                <a:cs typeface="Times New Roman" panose="02020603050405020304" pitchFamily="18" charset="0"/>
              </a:rPr>
              <a:t>the </a:t>
            </a:r>
            <a:r>
              <a:rPr sz="2000" spc="-20" dirty="0">
                <a:latin typeface="Times New Roman" panose="02020603050405020304" pitchFamily="18" charset="0"/>
                <a:cs typeface="Times New Roman" panose="02020603050405020304" pitchFamily="18" charset="0"/>
              </a:rPr>
              <a:t>system </a:t>
            </a:r>
            <a:r>
              <a:rPr sz="2000" dirty="0">
                <a:latin typeface="Times New Roman" panose="02020603050405020304" pitchFamily="18" charset="0"/>
                <a:cs typeface="Times New Roman" panose="02020603050405020304" pitchFamily="18" charset="0"/>
              </a:rPr>
              <a:t>lies </a:t>
            </a:r>
            <a:r>
              <a:rPr sz="2000" spc="-5" dirty="0">
                <a:latin typeface="Times New Roman" panose="02020603050405020304" pitchFamily="18" charset="0"/>
                <a:cs typeface="Times New Roman" panose="02020603050405020304" pitchFamily="18" charset="0"/>
              </a:rPr>
              <a:t>in </a:t>
            </a:r>
            <a:r>
              <a:rPr sz="2000" spc="-10" dirty="0">
                <a:latin typeface="Times New Roman" panose="02020603050405020304" pitchFamily="18" charset="0"/>
                <a:cs typeface="Times New Roman" panose="02020603050405020304" pitchFamily="18" charset="0"/>
              </a:rPr>
              <a:t>understanding </a:t>
            </a:r>
            <a:r>
              <a:rPr sz="2000" dirty="0">
                <a:latin typeface="Times New Roman" panose="02020603050405020304" pitchFamily="18" charset="0"/>
                <a:cs typeface="Times New Roman" panose="02020603050405020304" pitchFamily="18" charset="0"/>
              </a:rPr>
              <a:t>each </a:t>
            </a:r>
            <a:r>
              <a:rPr sz="2000" spc="-5" dirty="0">
                <a:latin typeface="Times New Roman" panose="02020603050405020304" pitchFamily="18" charset="0"/>
                <a:cs typeface="Times New Roman" panose="02020603050405020304" pitchFamily="18" charset="0"/>
              </a:rPr>
              <a:t>user's </a:t>
            </a:r>
            <a:r>
              <a:rPr sz="2000" spc="-10" dirty="0">
                <a:latin typeface="Times New Roman" panose="02020603050405020304" pitchFamily="18" charset="0"/>
                <a:cs typeface="Times New Roman" panose="02020603050405020304" pitchFamily="18" charset="0"/>
              </a:rPr>
              <a:t>preferences, interests, </a:t>
            </a:r>
            <a:r>
              <a:rPr sz="2000" dirty="0">
                <a:latin typeface="Times New Roman" panose="02020603050405020304" pitchFamily="18" charset="0"/>
                <a:cs typeface="Times New Roman" panose="02020603050405020304" pitchFamily="18" charset="0"/>
              </a:rPr>
              <a:t>and </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reading</a:t>
            </a:r>
            <a:r>
              <a:rPr sz="2000" dirty="0">
                <a:latin typeface="Times New Roman" panose="02020603050405020304" pitchFamily="18" charset="0"/>
                <a:cs typeface="Times New Roman" panose="02020603050405020304" pitchFamily="18" charset="0"/>
              </a:rPr>
              <a:t> habits</a:t>
            </a:r>
            <a:r>
              <a:rPr lang="en-US" sz="2000" dirty="0">
                <a:latin typeface="Times New Roman" panose="02020603050405020304" pitchFamily="18" charset="0"/>
                <a:cs typeface="Times New Roman" panose="02020603050405020304" pitchFamily="18" charset="0"/>
              </a:rPr>
              <a:t>.</a:t>
            </a:r>
          </a:p>
          <a:p>
            <a:pPr marL="355600" marR="5715" indent="-342900" algn="just">
              <a:lnSpc>
                <a:spcPct val="150000"/>
              </a:lnSpc>
              <a:spcBef>
                <a:spcPts val="1000"/>
              </a:spcBef>
              <a:buFont typeface="+mj-lt"/>
              <a:buAutoNum type="arabicPeriod"/>
            </a:pPr>
            <a:r>
              <a:rPr sz="2000" spc="-14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 </a:t>
            </a:r>
            <a:r>
              <a:rPr lang="en-IN" sz="2000" spc="-5" dirty="0">
                <a:latin typeface="Times New Roman" panose="02020603050405020304" pitchFamily="18" charset="0"/>
                <a:cs typeface="Times New Roman" panose="02020603050405020304" pitchFamily="18" charset="0"/>
              </a:rPr>
              <a:t>ML-</a:t>
            </a:r>
            <a:r>
              <a:rPr sz="2000" spc="-5" dirty="0">
                <a:latin typeface="Times New Roman" panose="02020603050405020304" pitchFamily="18" charset="0"/>
                <a:cs typeface="Times New Roman" panose="02020603050405020304" pitchFamily="18" charset="0"/>
              </a:rPr>
              <a:t>driven </a:t>
            </a:r>
            <a:r>
              <a:rPr sz="2000" dirty="0">
                <a:latin typeface="Times New Roman" panose="02020603050405020304" pitchFamily="18" charset="0"/>
                <a:cs typeface="Times New Roman" panose="02020603050405020304" pitchFamily="18" charset="0"/>
              </a:rPr>
              <a:t>NLP </a:t>
            </a:r>
            <a:r>
              <a:rPr sz="2000" spc="-20" dirty="0">
                <a:latin typeface="Times New Roman" panose="02020603050405020304" pitchFamily="18" charset="0"/>
                <a:cs typeface="Times New Roman" panose="02020603050405020304" pitchFamily="18" charset="0"/>
              </a:rPr>
              <a:t>system </a:t>
            </a:r>
            <a:r>
              <a:rPr sz="2000" spc="-10" dirty="0">
                <a:latin typeface="Times New Roman" panose="02020603050405020304" pitchFamily="18" charset="0"/>
                <a:cs typeface="Times New Roman" panose="02020603050405020304" pitchFamily="18" charset="0"/>
              </a:rPr>
              <a:t>continuously </a:t>
            </a:r>
            <a:r>
              <a:rPr sz="2000" spc="-5" dirty="0">
                <a:latin typeface="Times New Roman" panose="02020603050405020304" pitchFamily="18" charset="0"/>
                <a:cs typeface="Times New Roman" panose="02020603050405020304" pitchFamily="18" charset="0"/>
              </a:rPr>
              <a:t>adapts </a:t>
            </a:r>
            <a:r>
              <a:rPr sz="2000" dirty="0">
                <a:latin typeface="Times New Roman" panose="02020603050405020304" pitchFamily="18" charset="0"/>
                <a:cs typeface="Times New Roman" panose="02020603050405020304" pitchFamily="18" charset="0"/>
              </a:rPr>
              <a:t>and </a:t>
            </a:r>
            <a:r>
              <a:rPr sz="2000" spc="-5" dirty="0">
                <a:latin typeface="Times New Roman" panose="02020603050405020304" pitchFamily="18" charset="0"/>
                <a:cs typeface="Times New Roman" panose="02020603050405020304" pitchFamily="18" charset="0"/>
              </a:rPr>
              <a:t>learns </a:t>
            </a:r>
            <a:r>
              <a:rPr sz="2000" spc="-10" dirty="0">
                <a:latin typeface="Times New Roman" panose="02020603050405020304" pitchFamily="18" charset="0"/>
                <a:cs typeface="Times New Roman" panose="02020603050405020304" pitchFamily="18" charset="0"/>
              </a:rPr>
              <a:t>from </a:t>
            </a:r>
            <a:r>
              <a:rPr sz="2000" spc="-5" dirty="0">
                <a:latin typeface="Times New Roman" panose="02020603050405020304" pitchFamily="18" charset="0"/>
                <a:cs typeface="Times New Roman" panose="02020603050405020304" pitchFamily="18" charset="0"/>
              </a:rPr>
              <a:t>user </a:t>
            </a:r>
            <a:r>
              <a:rPr sz="2000" spc="-10" dirty="0">
                <a:latin typeface="Times New Roman" panose="02020603050405020304" pitchFamily="18" charset="0"/>
                <a:cs typeface="Times New Roman" panose="02020603050405020304" pitchFamily="18" charset="0"/>
              </a:rPr>
              <a:t>interactions. </a:t>
            </a:r>
            <a:r>
              <a:rPr sz="2000" dirty="0">
                <a:latin typeface="Times New Roman" panose="02020603050405020304" pitchFamily="18" charset="0"/>
                <a:cs typeface="Times New Roman" panose="02020603050405020304" pitchFamily="18" charset="0"/>
              </a:rPr>
              <a:t>As </a:t>
            </a:r>
            <a:r>
              <a:rPr sz="2000" spc="-15" dirty="0">
                <a:latin typeface="Times New Roman" panose="02020603050405020304" pitchFamily="18" charset="0"/>
                <a:cs typeface="Times New Roman" panose="02020603050405020304" pitchFamily="18" charset="0"/>
              </a:rPr>
              <a:t>users </a:t>
            </a:r>
            <a:r>
              <a:rPr sz="2000" spc="-10" dirty="0">
                <a:latin typeface="Times New Roman" panose="02020603050405020304" pitchFamily="18" charset="0"/>
                <a:cs typeface="Times New Roman" panose="02020603050405020304" pitchFamily="18" charset="0"/>
              </a:rPr>
              <a:t> consume more news, </a:t>
            </a:r>
            <a:r>
              <a:rPr sz="2000" dirty="0">
                <a:latin typeface="Times New Roman" panose="02020603050405020304" pitchFamily="18" charset="0"/>
                <a:cs typeface="Times New Roman" panose="02020603050405020304" pitchFamily="18" charset="0"/>
              </a:rPr>
              <a:t>the </a:t>
            </a:r>
            <a:r>
              <a:rPr sz="2000" spc="-20" dirty="0">
                <a:latin typeface="Times New Roman" panose="02020603050405020304" pitchFamily="18" charset="0"/>
                <a:cs typeface="Times New Roman" panose="02020603050405020304" pitchFamily="18" charset="0"/>
              </a:rPr>
              <a:t>system </a:t>
            </a:r>
            <a:r>
              <a:rPr sz="2000" spc="-10" dirty="0">
                <a:latin typeface="Times New Roman" panose="02020603050405020304" pitchFamily="18" charset="0"/>
                <a:cs typeface="Times New Roman" panose="02020603050405020304" pitchFamily="18" charset="0"/>
              </a:rPr>
              <a:t>refines </a:t>
            </a:r>
            <a:r>
              <a:rPr sz="2000" spc="-5" dirty="0">
                <a:latin typeface="Times New Roman" panose="02020603050405020304" pitchFamily="18" charset="0"/>
                <a:cs typeface="Times New Roman" panose="02020603050405020304" pitchFamily="18" charset="0"/>
              </a:rPr>
              <a:t>its recommendations, ensuring that </a:t>
            </a:r>
            <a:r>
              <a:rPr sz="2000" dirty="0">
                <a:latin typeface="Times New Roman" panose="02020603050405020304" pitchFamily="18" charset="0"/>
                <a:cs typeface="Times New Roman" panose="02020603050405020304" pitchFamily="18" charset="0"/>
              </a:rPr>
              <a:t>the </a:t>
            </a:r>
            <a:r>
              <a:rPr sz="2000" spc="-10" dirty="0">
                <a:latin typeface="Times New Roman" panose="02020603050405020304" pitchFamily="18" charset="0"/>
                <a:cs typeface="Times New Roman" panose="02020603050405020304" pitchFamily="18" charset="0"/>
              </a:rPr>
              <a:t>content </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delivered</a:t>
            </a:r>
            <a:r>
              <a:rPr sz="2000" spc="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is</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current</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and</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aligned</a:t>
            </a:r>
            <a:r>
              <a:rPr sz="2000" spc="2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with</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user's</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evolving</a:t>
            </a:r>
            <a:r>
              <a:rPr sz="2000" spc="2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interests.</a:t>
            </a:r>
            <a:endParaRPr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EF70147-D547-37A8-11CF-E95B59685FE8}"/>
              </a:ext>
            </a:extLst>
          </p:cNvPr>
          <p:cNvSpPr/>
          <p:nvPr/>
        </p:nvSpPr>
        <p:spPr>
          <a:xfrm>
            <a:off x="11925298" y="0"/>
            <a:ext cx="76200" cy="68580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80FCFF5-3642-D9DD-5FE0-54827400742E}"/>
              </a:ext>
            </a:extLst>
          </p:cNvPr>
          <p:cNvSpPr/>
          <p:nvPr/>
        </p:nvSpPr>
        <p:spPr>
          <a:xfrm>
            <a:off x="0" y="6644184"/>
            <a:ext cx="12192000" cy="762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037C9CB-8205-DC94-CA2B-1BAFB2F1B885}"/>
              </a:ext>
            </a:extLst>
          </p:cNvPr>
          <p:cNvSpPr/>
          <p:nvPr/>
        </p:nvSpPr>
        <p:spPr>
          <a:xfrm>
            <a:off x="11242602" y="0"/>
            <a:ext cx="533400"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CA99A0-2CEF-3C7F-2E6A-26F8B5D72820}"/>
              </a:ext>
            </a:extLst>
          </p:cNvPr>
          <p:cNvSpPr/>
          <p:nvPr/>
        </p:nvSpPr>
        <p:spPr>
          <a:xfrm>
            <a:off x="0" y="6125568"/>
            <a:ext cx="12192000" cy="381000"/>
          </a:xfrm>
          <a:prstGeom prst="rect">
            <a:avLst/>
          </a:prstGeom>
          <a:solidFill>
            <a:schemeClr val="accent1">
              <a:lumMod val="40000"/>
              <a:lumOff val="6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B8CCD3-F7F4-C92F-DED0-1D7E77A4222F}"/>
              </a:ext>
            </a:extLst>
          </p:cNvPr>
          <p:cNvSpPr txBox="1"/>
          <p:nvPr/>
        </p:nvSpPr>
        <p:spPr>
          <a:xfrm>
            <a:off x="549107" y="1905000"/>
            <a:ext cx="10502993" cy="280698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aim of a news recommendation system using ML .I</a:t>
            </a:r>
            <a:r>
              <a:rPr lang="en-US" sz="2000" dirty="0">
                <a:latin typeface="Times New Roman" panose="02020603050405020304" pitchFamily="18" charset="0"/>
                <a:cs typeface="Times New Roman" panose="02020603050405020304" pitchFamily="18" charset="0"/>
              </a:rPr>
              <a:t>t is used to generate personalized recommendations for each user, based on their interests, preferences, and historical behavior.</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systems use artificial intelligence techniques to analyze large amounts of data and make personalized recommendations.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benefits of implementing a recommendation system include showing users newly-released content based on their </a:t>
            </a:r>
            <a:r>
              <a:rPr lang="en-US" sz="2000" dirty="0" err="1">
                <a:latin typeface="Times New Roman" panose="02020603050405020304" pitchFamily="18" charset="0"/>
                <a:cs typeface="Times New Roman" panose="02020603050405020304" pitchFamily="18" charset="0"/>
              </a:rPr>
              <a:t>preferences,profit</a:t>
            </a:r>
            <a:r>
              <a:rPr lang="en-US" sz="2000" dirty="0">
                <a:latin typeface="Times New Roman" panose="02020603050405020304" pitchFamily="18" charset="0"/>
                <a:cs typeface="Times New Roman" panose="02020603050405020304" pitchFamily="18" charset="0"/>
              </a:rPr>
              <a:t> margin, and improving customer satisfaction.</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FDC3A03-50C4-E7D1-AAEB-911A93BC2CC4}"/>
              </a:ext>
            </a:extLst>
          </p:cNvPr>
          <p:cNvSpPr txBox="1"/>
          <p:nvPr/>
        </p:nvSpPr>
        <p:spPr>
          <a:xfrm>
            <a:off x="2084678" y="844267"/>
            <a:ext cx="7010400" cy="707886"/>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                             </a:t>
            </a:r>
            <a:r>
              <a:rPr lang="en-IN" sz="4000" b="1" dirty="0">
                <a:solidFill>
                  <a:schemeClr val="accent2">
                    <a:lumMod val="75000"/>
                  </a:schemeClr>
                </a:solidFill>
                <a:latin typeface="Times New Roman" panose="02020603050405020304" pitchFamily="18" charset="0"/>
                <a:cs typeface="Times New Roman" panose="02020603050405020304" pitchFamily="18" charset="0"/>
              </a:rPr>
              <a:t>Aim</a:t>
            </a:r>
          </a:p>
        </p:txBody>
      </p:sp>
      <p:sp>
        <p:nvSpPr>
          <p:cNvPr id="8" name="Rectangle 7">
            <a:extLst>
              <a:ext uri="{FF2B5EF4-FFF2-40B4-BE49-F238E27FC236}">
                <a16:creationId xmlns:a16="http://schemas.microsoft.com/office/drawing/2014/main" id="{CFAFEC67-114B-204C-8E2D-D4A8EAFBE797}"/>
              </a:ext>
            </a:extLst>
          </p:cNvPr>
          <p:cNvSpPr/>
          <p:nvPr/>
        </p:nvSpPr>
        <p:spPr>
          <a:xfrm>
            <a:off x="11925298" y="0"/>
            <a:ext cx="76200" cy="68580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BD66CD4D-03C5-1517-E910-0FB8E91672D7}"/>
              </a:ext>
            </a:extLst>
          </p:cNvPr>
          <p:cNvSpPr/>
          <p:nvPr/>
        </p:nvSpPr>
        <p:spPr>
          <a:xfrm>
            <a:off x="0" y="6644184"/>
            <a:ext cx="12192000" cy="762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EDFE7257-5FBE-C1A1-39C9-4FDE62060CAA}"/>
              </a:ext>
            </a:extLst>
          </p:cNvPr>
          <p:cNvSpPr/>
          <p:nvPr/>
        </p:nvSpPr>
        <p:spPr>
          <a:xfrm>
            <a:off x="11242602" y="0"/>
            <a:ext cx="533400"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39BE666-E278-9E82-7C6B-E7616DE7CB39}"/>
              </a:ext>
            </a:extLst>
          </p:cNvPr>
          <p:cNvSpPr/>
          <p:nvPr/>
        </p:nvSpPr>
        <p:spPr>
          <a:xfrm>
            <a:off x="0" y="6125568"/>
            <a:ext cx="12192000" cy="381000"/>
          </a:xfrm>
          <a:prstGeom prst="rect">
            <a:avLst/>
          </a:prstGeom>
          <a:solidFill>
            <a:schemeClr val="accent1">
              <a:lumMod val="40000"/>
              <a:lumOff val="6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FBFCB-802A-E424-2757-F06171ADBECE}"/>
              </a:ext>
            </a:extLst>
          </p:cNvPr>
          <p:cNvSpPr>
            <a:spLocks noGrp="1"/>
          </p:cNvSpPr>
          <p:nvPr>
            <p:ph type="title"/>
          </p:nvPr>
        </p:nvSpPr>
        <p:spPr>
          <a:xfrm>
            <a:off x="838200" y="292099"/>
            <a:ext cx="10515600" cy="777875"/>
          </a:xfrm>
        </p:spPr>
        <p:txBody>
          <a:bodyPr>
            <a:norm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                                       </a:t>
            </a:r>
            <a:r>
              <a:rPr lang="en-US" sz="3200" b="1" dirty="0">
                <a:solidFill>
                  <a:schemeClr val="accent2">
                    <a:lumMod val="75000"/>
                  </a:schemeClr>
                </a:solidFill>
                <a:latin typeface="Times New Roman" panose="02020603050405020304" pitchFamily="18" charset="0"/>
                <a:cs typeface="Times New Roman" panose="02020603050405020304" pitchFamily="18" charset="0"/>
              </a:rPr>
              <a:t>Objectives</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23A8F6-8A54-0D56-0FC9-61325001F856}"/>
              </a:ext>
            </a:extLst>
          </p:cNvPr>
          <p:cNvSpPr>
            <a:spLocks noGrp="1"/>
          </p:cNvSpPr>
          <p:nvPr>
            <p:ph idx="1"/>
          </p:nvPr>
        </p:nvSpPr>
        <p:spPr>
          <a:xfrm>
            <a:off x="533400" y="1186513"/>
            <a:ext cx="10134600" cy="4343400"/>
          </a:xfrm>
        </p:spPr>
        <p:txBody>
          <a:bodyPr>
            <a:normAutofit/>
          </a:bodyPr>
          <a:lstStyle/>
          <a:p>
            <a:pPr marL="12700" marR="5715" indent="0" algn="just">
              <a:lnSpc>
                <a:spcPct val="100000"/>
              </a:lnSpc>
              <a:spcBef>
                <a:spcPts val="100"/>
              </a:spcBef>
              <a:buClr>
                <a:srgbClr val="90C225"/>
              </a:buClr>
              <a:buSzPct val="80555"/>
              <a:buNone/>
              <a:tabLst>
                <a:tab pos="355600" algn="l"/>
              </a:tabLst>
            </a:pPr>
            <a:r>
              <a:rPr lang="en-US" sz="1800" spc="-80" dirty="0">
                <a:solidFill>
                  <a:srgbClr val="374151"/>
                </a:solidFill>
                <a:latin typeface="Times New Roman" panose="02020603050405020304" pitchFamily="18" charset="0"/>
                <a:cs typeface="Times New Roman" panose="02020603050405020304" pitchFamily="18" charset="0"/>
              </a:rPr>
              <a:t>1. </a:t>
            </a:r>
            <a:r>
              <a:rPr lang="en-US" sz="2000" spc="-80" dirty="0">
                <a:latin typeface="Times New Roman" panose="02020603050405020304" pitchFamily="18" charset="0"/>
                <a:cs typeface="Times New Roman" panose="02020603050405020304" pitchFamily="18" charset="0"/>
              </a:rPr>
              <a:t>To</a:t>
            </a:r>
            <a:r>
              <a:rPr lang="en-US" sz="2000" spc="-7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Personalization: </a:t>
            </a:r>
            <a:r>
              <a:rPr lang="en-US" sz="2000" spc="-20" dirty="0">
                <a:latin typeface="Times New Roman" panose="02020603050405020304" pitchFamily="18" charset="0"/>
                <a:cs typeface="Times New Roman" panose="02020603050405020304" pitchFamily="18" charset="0"/>
              </a:rPr>
              <a:t>Tailoring</a:t>
            </a:r>
            <a:r>
              <a:rPr lang="en-US" sz="2000" spc="-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news </a:t>
            </a:r>
            <a:r>
              <a:rPr lang="en-US" sz="2000" spc="-10" dirty="0">
                <a:latin typeface="Times New Roman" panose="02020603050405020304" pitchFamily="18" charset="0"/>
                <a:cs typeface="Times New Roman" panose="02020603050405020304" pitchFamily="18" charset="0"/>
              </a:rPr>
              <a:t>content to </a:t>
            </a:r>
            <a:r>
              <a:rPr lang="en-US" sz="2000" spc="-5" dirty="0">
                <a:latin typeface="Times New Roman" panose="02020603050405020304" pitchFamily="18" charset="0"/>
                <a:cs typeface="Times New Roman" panose="02020603050405020304" pitchFamily="18" charset="0"/>
              </a:rPr>
              <a:t>individual user </a:t>
            </a:r>
            <a:r>
              <a:rPr lang="en-US" sz="2000" spc="-10" dirty="0">
                <a:latin typeface="Times New Roman" panose="02020603050405020304" pitchFamily="18" charset="0"/>
                <a:cs typeface="Times New Roman" panose="02020603050405020304" pitchFamily="18" charset="0"/>
              </a:rPr>
              <a:t>preferences, </a:t>
            </a:r>
            <a:r>
              <a:rPr lang="en-US" sz="2000" spc="-5" dirty="0">
                <a:latin typeface="Times New Roman" panose="02020603050405020304" pitchFamily="18" charset="0"/>
                <a:cs typeface="Times New Roman" panose="02020603050405020304" pitchFamily="18" charset="0"/>
              </a:rPr>
              <a:t>ensuring </a:t>
            </a:r>
            <a:r>
              <a:rPr lang="en-US" sz="2000" dirty="0">
                <a:latin typeface="Times New Roman" panose="02020603050405020304" pitchFamily="18" charset="0"/>
                <a:cs typeface="Times New Roman" panose="02020603050405020304" pitchFamily="18" charset="0"/>
              </a:rPr>
              <a:t>a </a:t>
            </a:r>
            <a:r>
              <a:rPr lang="en-US" sz="2000" spc="-10" dirty="0">
                <a:latin typeface="Times New Roman" panose="02020603050405020304" pitchFamily="18" charset="0"/>
                <a:cs typeface="Times New Roman" panose="02020603050405020304" pitchFamily="18" charset="0"/>
              </a:rPr>
              <a:t>more </a:t>
            </a:r>
            <a:r>
              <a:rPr lang="en-US" sz="2000" spc="-5" dirty="0">
                <a:latin typeface="Times New Roman" panose="02020603050405020304" pitchFamily="18" charset="0"/>
                <a:cs typeface="Times New Roman" panose="02020603050405020304" pitchFamily="18" charset="0"/>
              </a:rPr>
              <a:t> engaging</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relevant</a:t>
            </a:r>
            <a:r>
              <a:rPr lang="en-US" sz="2000" spc="1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news</a:t>
            </a:r>
            <a:r>
              <a:rPr lang="en-US" sz="2000" spc="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consumption</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experience.</a:t>
            </a:r>
          </a:p>
          <a:p>
            <a:pPr marL="355600" marR="5715" indent="-342900" algn="just">
              <a:lnSpc>
                <a:spcPct val="100000"/>
              </a:lnSpc>
              <a:spcBef>
                <a:spcPts val="100"/>
              </a:spcBef>
              <a:buClr>
                <a:srgbClr val="90C225"/>
              </a:buClr>
              <a:buSzPct val="80555"/>
              <a:buAutoNum type="arabicPeriod"/>
              <a:tabLst>
                <a:tab pos="355600" algn="l"/>
              </a:tabLst>
            </a:pPr>
            <a:endParaRPr lang="en-US" sz="2000" dirty="0">
              <a:latin typeface="Times New Roman" panose="02020603050405020304" pitchFamily="18" charset="0"/>
              <a:cs typeface="Times New Roman" panose="02020603050405020304" pitchFamily="18" charset="0"/>
            </a:endParaRPr>
          </a:p>
          <a:p>
            <a:pPr marL="12700" marR="6350" indent="0" algn="just">
              <a:lnSpc>
                <a:spcPct val="100000"/>
              </a:lnSpc>
              <a:buClr>
                <a:srgbClr val="90C225"/>
              </a:buClr>
              <a:buSzPct val="80555"/>
              <a:buNone/>
              <a:tabLst>
                <a:tab pos="355600" algn="l"/>
              </a:tabLst>
            </a:pPr>
            <a:r>
              <a:rPr lang="en-US" sz="2000" spc="-80" dirty="0">
                <a:latin typeface="Times New Roman" panose="02020603050405020304" pitchFamily="18" charset="0"/>
                <a:cs typeface="Times New Roman" panose="02020603050405020304" pitchFamily="18" charset="0"/>
              </a:rPr>
              <a:t>2. To </a:t>
            </a:r>
            <a:r>
              <a:rPr lang="en-US" sz="2000" dirty="0">
                <a:latin typeface="Times New Roman" panose="02020603050405020304" pitchFamily="18" charset="0"/>
                <a:cs typeface="Times New Roman" panose="02020603050405020304" pitchFamily="18" charset="0"/>
              </a:rPr>
              <a:t>User </a:t>
            </a:r>
            <a:r>
              <a:rPr lang="en-US" sz="2000" spc="-10" dirty="0">
                <a:latin typeface="Times New Roman" panose="02020603050405020304" pitchFamily="18" charset="0"/>
                <a:cs typeface="Times New Roman" panose="02020603050405020304" pitchFamily="18" charset="0"/>
              </a:rPr>
              <a:t>Engagement: </a:t>
            </a:r>
            <a:r>
              <a:rPr lang="en-US" sz="2000" spc="-5" dirty="0">
                <a:latin typeface="Times New Roman" panose="02020603050405020304" pitchFamily="18" charset="0"/>
                <a:cs typeface="Times New Roman" panose="02020603050405020304" pitchFamily="18" charset="0"/>
              </a:rPr>
              <a:t>Increasing user </a:t>
            </a:r>
            <a:r>
              <a:rPr lang="en-US" sz="2000" spc="-10" dirty="0">
                <a:latin typeface="Times New Roman" panose="02020603050405020304" pitchFamily="18" charset="0"/>
                <a:cs typeface="Times New Roman" panose="02020603050405020304" pitchFamily="18" charset="0"/>
              </a:rPr>
              <a:t>interaction </a:t>
            </a:r>
            <a:r>
              <a:rPr lang="en-US" sz="2000" dirty="0">
                <a:latin typeface="Times New Roman" panose="02020603050405020304" pitchFamily="18" charset="0"/>
                <a:cs typeface="Times New Roman" panose="02020603050405020304" pitchFamily="18" charset="0"/>
              </a:rPr>
              <a:t>and </a:t>
            </a:r>
            <a:r>
              <a:rPr lang="en-US" sz="2000" spc="-5" dirty="0">
                <a:latin typeface="Times New Roman" panose="02020603050405020304" pitchFamily="18" charset="0"/>
                <a:cs typeface="Times New Roman" panose="02020603050405020304" pitchFamily="18" charset="0"/>
              </a:rPr>
              <a:t>time spent on </a:t>
            </a:r>
            <a:r>
              <a:rPr lang="en-US" sz="2000" dirty="0">
                <a:latin typeface="Times New Roman" panose="02020603050405020304" pitchFamily="18" charset="0"/>
                <a:cs typeface="Times New Roman" panose="02020603050405020304" pitchFamily="18" charset="0"/>
              </a:rPr>
              <a:t>the </a:t>
            </a:r>
            <a:r>
              <a:rPr lang="en-US" sz="2000" spc="-10" dirty="0">
                <a:latin typeface="Times New Roman" panose="02020603050405020304" pitchFamily="18" charset="0"/>
                <a:cs typeface="Times New Roman" panose="02020603050405020304" pitchFamily="18" charset="0"/>
              </a:rPr>
              <a:t>platform </a:t>
            </a:r>
            <a:r>
              <a:rPr lang="en-US" sz="2000" spc="-5" dirty="0">
                <a:latin typeface="Times New Roman" panose="02020603050405020304" pitchFamily="18" charset="0"/>
                <a:cs typeface="Times New Roman" panose="02020603050405020304" pitchFamily="18" charset="0"/>
              </a:rPr>
              <a:t>by delivering </a:t>
            </a:r>
            <a:r>
              <a:rPr lang="en-US" sz="200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captivating</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interesting</a:t>
            </a:r>
            <a:r>
              <a:rPr lang="en-US" sz="2000" spc="2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news</a:t>
            </a:r>
            <a:r>
              <a:rPr lang="en-US" sz="2000" spc="2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articles.</a:t>
            </a:r>
            <a:endParaRPr lang="en-US" sz="2000" dirty="0">
              <a:latin typeface="Times New Roman" panose="02020603050405020304" pitchFamily="18" charset="0"/>
              <a:cs typeface="Times New Roman" panose="02020603050405020304" pitchFamily="18" charset="0"/>
            </a:endParaRPr>
          </a:p>
          <a:p>
            <a:pPr algn="just">
              <a:lnSpc>
                <a:spcPct val="100000"/>
              </a:lnSpc>
              <a:spcBef>
                <a:spcPts val="10"/>
              </a:spcBef>
              <a:buClr>
                <a:srgbClr val="90C225"/>
              </a:buClr>
              <a:buFont typeface="Calibri"/>
              <a:buAutoNum type="arabicPeriod"/>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3.To Content Diversity: Balancing personalized recommendations with a diverse range of news topics to prevent filter bubbles and broaden users' perspectives.</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4. To User Profiling: Develop a mechanism to create user profiles by analyzing their historical interactions with news</a:t>
            </a:r>
            <a:endParaRPr lang="en-IN"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7E5EBBE-9944-4505-BE00-900263702F0E}"/>
              </a:ext>
            </a:extLst>
          </p:cNvPr>
          <p:cNvSpPr/>
          <p:nvPr/>
        </p:nvSpPr>
        <p:spPr>
          <a:xfrm>
            <a:off x="11925298" y="0"/>
            <a:ext cx="76200" cy="68580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2521712-4CF7-1D13-9E2B-01C42E79BA33}"/>
              </a:ext>
            </a:extLst>
          </p:cNvPr>
          <p:cNvSpPr/>
          <p:nvPr/>
        </p:nvSpPr>
        <p:spPr>
          <a:xfrm>
            <a:off x="0" y="6644184"/>
            <a:ext cx="12192000" cy="762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ABC6398-B9D1-3DD8-F763-568814713614}"/>
              </a:ext>
            </a:extLst>
          </p:cNvPr>
          <p:cNvSpPr/>
          <p:nvPr/>
        </p:nvSpPr>
        <p:spPr>
          <a:xfrm>
            <a:off x="11242602" y="0"/>
            <a:ext cx="533400"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B8C4BA3-74C9-7B2A-3AC1-CF2A39961258}"/>
              </a:ext>
            </a:extLst>
          </p:cNvPr>
          <p:cNvSpPr/>
          <p:nvPr/>
        </p:nvSpPr>
        <p:spPr>
          <a:xfrm>
            <a:off x="0" y="6125568"/>
            <a:ext cx="12192000" cy="381000"/>
          </a:xfrm>
          <a:prstGeom prst="rect">
            <a:avLst/>
          </a:prstGeom>
          <a:solidFill>
            <a:schemeClr val="accent1">
              <a:lumMod val="40000"/>
              <a:lumOff val="6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965603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9923BE-E06B-E4F6-3004-609DF0EAF548}"/>
              </a:ext>
            </a:extLst>
          </p:cNvPr>
          <p:cNvSpPr txBox="1"/>
          <p:nvPr/>
        </p:nvSpPr>
        <p:spPr>
          <a:xfrm>
            <a:off x="123334" y="76200"/>
            <a:ext cx="11107131" cy="646331"/>
          </a:xfrm>
          <a:prstGeom prst="rect">
            <a:avLst/>
          </a:prstGeom>
          <a:noFill/>
        </p:spPr>
        <p:txBody>
          <a:bodyPr wrap="square" rtlCol="0">
            <a:spAutoFit/>
          </a:bodyPr>
          <a:lstStyle/>
          <a:p>
            <a:r>
              <a:rPr lang="en-IN" sz="3600" b="1" dirty="0">
                <a:solidFill>
                  <a:schemeClr val="accent2">
                    <a:lumMod val="75000"/>
                  </a:schemeClr>
                </a:solidFill>
                <a:latin typeface="Times New Roman" panose="02020603050405020304" pitchFamily="18" charset="0"/>
                <a:cs typeface="Times New Roman" panose="02020603050405020304" pitchFamily="18" charset="0"/>
              </a:rPr>
              <a:t>                                      PRIOR ART</a:t>
            </a:r>
          </a:p>
        </p:txBody>
      </p:sp>
      <p:graphicFrame>
        <p:nvGraphicFramePr>
          <p:cNvPr id="7" name="Table 7">
            <a:extLst>
              <a:ext uri="{FF2B5EF4-FFF2-40B4-BE49-F238E27FC236}">
                <a16:creationId xmlns:a16="http://schemas.microsoft.com/office/drawing/2014/main" id="{AF8EA963-96FE-0B6D-24CC-16159B6DD531}"/>
              </a:ext>
            </a:extLst>
          </p:cNvPr>
          <p:cNvGraphicFramePr>
            <a:graphicFrameLocks noGrp="1"/>
          </p:cNvGraphicFramePr>
          <p:nvPr>
            <p:extLst>
              <p:ext uri="{D42A27DB-BD31-4B8C-83A1-F6EECF244321}">
                <p14:modId xmlns:p14="http://schemas.microsoft.com/office/powerpoint/2010/main" val="628717851"/>
              </p:ext>
            </p:extLst>
          </p:nvPr>
        </p:nvGraphicFramePr>
        <p:xfrm>
          <a:off x="990600" y="1219200"/>
          <a:ext cx="9677401" cy="4072524"/>
        </p:xfrm>
        <a:graphic>
          <a:graphicData uri="http://schemas.openxmlformats.org/drawingml/2006/table">
            <a:tbl>
              <a:tblPr firstRow="1" bandRow="1">
                <a:tableStyleId>{5940675A-B579-460E-94D1-54222C63F5DA}</a:tableStyleId>
              </a:tblPr>
              <a:tblGrid>
                <a:gridCol w="632188">
                  <a:extLst>
                    <a:ext uri="{9D8B030D-6E8A-4147-A177-3AD203B41FA5}">
                      <a16:colId xmlns:a16="http://schemas.microsoft.com/office/drawing/2014/main" val="1763229243"/>
                    </a:ext>
                  </a:extLst>
                </a:gridCol>
                <a:gridCol w="2090732">
                  <a:extLst>
                    <a:ext uri="{9D8B030D-6E8A-4147-A177-3AD203B41FA5}">
                      <a16:colId xmlns:a16="http://schemas.microsoft.com/office/drawing/2014/main" val="1985226352"/>
                    </a:ext>
                  </a:extLst>
                </a:gridCol>
                <a:gridCol w="1818028">
                  <a:extLst>
                    <a:ext uri="{9D8B030D-6E8A-4147-A177-3AD203B41FA5}">
                      <a16:colId xmlns:a16="http://schemas.microsoft.com/office/drawing/2014/main" val="2831311910"/>
                    </a:ext>
                  </a:extLst>
                </a:gridCol>
                <a:gridCol w="5136453">
                  <a:extLst>
                    <a:ext uri="{9D8B030D-6E8A-4147-A177-3AD203B41FA5}">
                      <a16:colId xmlns:a16="http://schemas.microsoft.com/office/drawing/2014/main" val="3607201900"/>
                    </a:ext>
                  </a:extLst>
                </a:gridCol>
              </a:tblGrid>
              <a:tr h="858388">
                <a:tc>
                  <a:txBody>
                    <a:bodyPr/>
                    <a:lstStyle/>
                    <a:p>
                      <a:r>
                        <a:rPr lang="en-IN" b="1" dirty="0">
                          <a:latin typeface="Times New Roman" panose="02020603050405020304" pitchFamily="18" charset="0"/>
                          <a:cs typeface="Times New Roman" panose="02020603050405020304" pitchFamily="18" charset="0"/>
                        </a:rPr>
                        <a:t>Sr.</a:t>
                      </a:r>
                    </a:p>
                    <a:p>
                      <a:r>
                        <a:rPr lang="en-IN" b="1" dirty="0">
                          <a:latin typeface="Times New Roman" panose="02020603050405020304" pitchFamily="18" charset="0"/>
                          <a:cs typeface="Times New Roman" panose="02020603050405020304" pitchFamily="18" charset="0"/>
                        </a:rPr>
                        <a:t>No.</a:t>
                      </a:r>
                    </a:p>
                  </a:txBody>
                  <a:tcPr/>
                </a:tc>
                <a:tc>
                  <a:txBody>
                    <a:bodyPr/>
                    <a:lstStyle/>
                    <a:p>
                      <a:r>
                        <a:rPr lang="en-IN" b="1" dirty="0">
                          <a:latin typeface="Times New Roman" panose="02020603050405020304" pitchFamily="18" charset="0"/>
                          <a:cs typeface="Times New Roman" panose="02020603050405020304" pitchFamily="18" charset="0"/>
                        </a:rPr>
                        <a:t>Patent Application No.</a:t>
                      </a:r>
                    </a:p>
                  </a:txBody>
                  <a:tcPr/>
                </a:tc>
                <a:tc>
                  <a:txBody>
                    <a:bodyPr/>
                    <a:lstStyle/>
                    <a:p>
                      <a:r>
                        <a:rPr lang="en-IN" b="1" dirty="0">
                          <a:latin typeface="Times New Roman" panose="02020603050405020304" pitchFamily="18" charset="0"/>
                          <a:cs typeface="Times New Roman" panose="02020603050405020304" pitchFamily="18" charset="0"/>
                        </a:rPr>
                        <a:t>Title of Patent</a:t>
                      </a:r>
                    </a:p>
                  </a:txBody>
                  <a:tcPr/>
                </a:tc>
                <a:tc>
                  <a:txBody>
                    <a:bodyPr/>
                    <a:lstStyle/>
                    <a:p>
                      <a:r>
                        <a:rPr lang="en-US" b="1" dirty="0">
                          <a:latin typeface="Times New Roman" panose="02020603050405020304" pitchFamily="18" charset="0"/>
                          <a:cs typeface="Times New Roman" panose="02020603050405020304" pitchFamily="18" charset="0"/>
                        </a:rPr>
                        <a:t>Existing Solutions (Abstract of Patent)</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0786409"/>
                  </a:ext>
                </a:extLst>
              </a:tr>
              <a:tr h="1427612">
                <a:tc>
                  <a:txBody>
                    <a:bodyPr/>
                    <a:lstStyle/>
                    <a:p>
                      <a:r>
                        <a:rPr lang="en-IN" sz="1600" dirty="0">
                          <a:latin typeface="Times New Roman" panose="02020603050405020304" pitchFamily="18" charset="0"/>
                          <a:cs typeface="Times New Roman" panose="02020603050405020304" pitchFamily="18" charset="0"/>
                        </a:rPr>
                        <a:t>1</a:t>
                      </a:r>
                    </a:p>
                  </a:txBody>
                  <a:tcPr/>
                </a:tc>
                <a:tc>
                  <a:txBody>
                    <a:bodyPr/>
                    <a:lstStyle/>
                    <a:p>
                      <a:r>
                        <a:rPr lang="en-IN" sz="1600" dirty="0">
                          <a:latin typeface="Times New Roman" panose="02020603050405020304" pitchFamily="18" charset="0"/>
                          <a:cs typeface="Times New Roman" panose="02020603050405020304" pitchFamily="18" charset="0"/>
                        </a:rPr>
                        <a:t>US 9.489,112 B2</a:t>
                      </a:r>
                    </a:p>
                  </a:txBody>
                  <a:tcPr/>
                </a:tc>
                <a:tc>
                  <a:txBody>
                    <a:bodyPr/>
                    <a:lstStyle/>
                    <a:p>
                      <a:r>
                        <a:rPr lang="en-US" sz="1600" dirty="0">
                          <a:latin typeface="Times New Roman" panose="02020603050405020304" pitchFamily="18" charset="0"/>
                          <a:cs typeface="Times New Roman" panose="02020603050405020304" pitchFamily="18" charset="0"/>
                        </a:rPr>
                        <a:t>Recommended News Edition on a Map Using Jio Entities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Described embodiments enable the presentation to a user of news articles or other content that is of likely interest to a user and that is geographically relevant to the user's location or region of interest.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8981314"/>
                  </a:ext>
                </a:extLst>
              </a:tr>
              <a:tr h="1786524">
                <a:tc>
                  <a:txBody>
                    <a:bodyPr/>
                    <a:lstStyle/>
                    <a:p>
                      <a:r>
                        <a:rPr lang="en-IN" sz="1600" dirty="0">
                          <a:latin typeface="Times New Roman" panose="02020603050405020304" pitchFamily="18" charset="0"/>
                          <a:cs typeface="Times New Roman" panose="02020603050405020304" pitchFamily="18" charset="0"/>
                        </a:rPr>
                        <a:t>2</a:t>
                      </a:r>
                    </a:p>
                  </a:txBody>
                  <a:tcPr/>
                </a:tc>
                <a:tc>
                  <a:txBody>
                    <a:bodyPr/>
                    <a:lstStyle/>
                    <a:p>
                      <a:r>
                        <a:rPr lang="en-IN" sz="1600" dirty="0">
                          <a:latin typeface="Times New Roman" panose="02020603050405020304" pitchFamily="18" charset="0"/>
                          <a:cs typeface="Times New Roman" panose="02020603050405020304" pitchFamily="18" charset="0"/>
                        </a:rPr>
                        <a:t>202311019306 </a:t>
                      </a:r>
                    </a:p>
                  </a:txBody>
                  <a:tcPr/>
                </a:tc>
                <a:tc>
                  <a:txBody>
                    <a:bodyPr/>
                    <a:lstStyle/>
                    <a:p>
                      <a:r>
                        <a:rPr lang="en-US" sz="1600" dirty="0">
                          <a:latin typeface="Times New Roman" panose="02020603050405020304" pitchFamily="18" charset="0"/>
                          <a:cs typeface="Times New Roman" panose="02020603050405020304" pitchFamily="18" charset="0"/>
                        </a:rPr>
                        <a:t>Movie Recommendation System and Method Using Machine  Learning</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 method using Machine Learning Present invention discloses a system and method for recommending movie to user consisting of content based recommendation system to collect user’s data either by ratings or by collecting from the activities.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31537617"/>
                  </a:ext>
                </a:extLst>
              </a:tr>
            </a:tbl>
          </a:graphicData>
        </a:graphic>
      </p:graphicFrame>
      <p:sp>
        <p:nvSpPr>
          <p:cNvPr id="3" name="Rectangle 2">
            <a:extLst>
              <a:ext uri="{FF2B5EF4-FFF2-40B4-BE49-F238E27FC236}">
                <a16:creationId xmlns:a16="http://schemas.microsoft.com/office/drawing/2014/main" id="{0BFC79CA-DE92-89BF-DDA6-F6DF532C296A}"/>
              </a:ext>
            </a:extLst>
          </p:cNvPr>
          <p:cNvSpPr/>
          <p:nvPr/>
        </p:nvSpPr>
        <p:spPr>
          <a:xfrm>
            <a:off x="11925298" y="0"/>
            <a:ext cx="76200" cy="68580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E29DB658-25E2-DD64-6243-055047DDA9E5}"/>
              </a:ext>
            </a:extLst>
          </p:cNvPr>
          <p:cNvSpPr/>
          <p:nvPr/>
        </p:nvSpPr>
        <p:spPr>
          <a:xfrm>
            <a:off x="0" y="6644184"/>
            <a:ext cx="12192000" cy="762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1F03B67-C902-CF95-94C4-03B9A454C2F6}"/>
              </a:ext>
            </a:extLst>
          </p:cNvPr>
          <p:cNvSpPr/>
          <p:nvPr/>
        </p:nvSpPr>
        <p:spPr>
          <a:xfrm>
            <a:off x="11242602" y="0"/>
            <a:ext cx="533400"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EB880C57-2D30-4E89-BBAC-0CC5DD3A53F6}"/>
              </a:ext>
            </a:extLst>
          </p:cNvPr>
          <p:cNvSpPr/>
          <p:nvPr/>
        </p:nvSpPr>
        <p:spPr>
          <a:xfrm>
            <a:off x="0" y="6125568"/>
            <a:ext cx="12192000" cy="381000"/>
          </a:xfrm>
          <a:prstGeom prst="rect">
            <a:avLst/>
          </a:prstGeom>
          <a:solidFill>
            <a:schemeClr val="accent1">
              <a:lumMod val="40000"/>
              <a:lumOff val="6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353712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25A90A3-5BB4-689B-133E-04F801D205BA}"/>
              </a:ext>
            </a:extLst>
          </p:cNvPr>
          <p:cNvGraphicFramePr>
            <a:graphicFrameLocks noGrp="1"/>
          </p:cNvGraphicFramePr>
          <p:nvPr>
            <p:extLst>
              <p:ext uri="{D42A27DB-BD31-4B8C-83A1-F6EECF244321}">
                <p14:modId xmlns:p14="http://schemas.microsoft.com/office/powerpoint/2010/main" val="830528770"/>
              </p:ext>
            </p:extLst>
          </p:nvPr>
        </p:nvGraphicFramePr>
        <p:xfrm>
          <a:off x="914400" y="1042475"/>
          <a:ext cx="9687128" cy="4018623"/>
        </p:xfrm>
        <a:graphic>
          <a:graphicData uri="http://schemas.openxmlformats.org/drawingml/2006/table">
            <a:tbl>
              <a:tblPr firstRow="1" bandRow="1">
                <a:tableStyleId>{5940675A-B579-460E-94D1-54222C63F5DA}</a:tableStyleId>
              </a:tblPr>
              <a:tblGrid>
                <a:gridCol w="503465">
                  <a:extLst>
                    <a:ext uri="{9D8B030D-6E8A-4147-A177-3AD203B41FA5}">
                      <a16:colId xmlns:a16="http://schemas.microsoft.com/office/drawing/2014/main" val="3962851489"/>
                    </a:ext>
                  </a:extLst>
                </a:gridCol>
                <a:gridCol w="1901142">
                  <a:extLst>
                    <a:ext uri="{9D8B030D-6E8A-4147-A177-3AD203B41FA5}">
                      <a16:colId xmlns:a16="http://schemas.microsoft.com/office/drawing/2014/main" val="3022066722"/>
                    </a:ext>
                  </a:extLst>
                </a:gridCol>
                <a:gridCol w="2267200">
                  <a:extLst>
                    <a:ext uri="{9D8B030D-6E8A-4147-A177-3AD203B41FA5}">
                      <a16:colId xmlns:a16="http://schemas.microsoft.com/office/drawing/2014/main" val="2644061904"/>
                    </a:ext>
                  </a:extLst>
                </a:gridCol>
                <a:gridCol w="5015321">
                  <a:extLst>
                    <a:ext uri="{9D8B030D-6E8A-4147-A177-3AD203B41FA5}">
                      <a16:colId xmlns:a16="http://schemas.microsoft.com/office/drawing/2014/main" val="96285633"/>
                    </a:ext>
                  </a:extLst>
                </a:gridCol>
              </a:tblGrid>
              <a:tr h="2205352">
                <a:tc>
                  <a:txBody>
                    <a:bodyPr/>
                    <a:lstStyle/>
                    <a:p>
                      <a:r>
                        <a:rPr lang="en-IN" sz="1600" dirty="0">
                          <a:latin typeface="Times New Roman" panose="02020603050405020304" pitchFamily="18" charset="0"/>
                          <a:cs typeface="Times New Roman" panose="02020603050405020304" pitchFamily="18" charset="0"/>
                        </a:rPr>
                        <a:t>3.</a:t>
                      </a:r>
                    </a:p>
                  </a:txBody>
                  <a:tcPr/>
                </a:tc>
                <a:tc>
                  <a:txBody>
                    <a:bodyPr/>
                    <a:lstStyle/>
                    <a:p>
                      <a:r>
                        <a:rPr lang="en-IN" sz="1600" dirty="0">
                          <a:latin typeface="Times New Roman" panose="02020603050405020304" pitchFamily="18" charset="0"/>
                          <a:cs typeface="Times New Roman" panose="02020603050405020304" pitchFamily="18" charset="0"/>
                        </a:rPr>
                        <a:t>US 9,542,649 B2 </a:t>
                      </a:r>
                    </a:p>
                  </a:txBody>
                  <a:tcPr/>
                </a:tc>
                <a:tc>
                  <a:txBody>
                    <a:bodyPr/>
                    <a:lstStyle/>
                    <a:p>
                      <a:r>
                        <a:rPr lang="en-IN" sz="1600" dirty="0">
                          <a:latin typeface="Times New Roman" panose="02020603050405020304" pitchFamily="18" charset="0"/>
                          <a:cs typeface="Times New Roman" panose="02020603050405020304" pitchFamily="18" charset="0"/>
                        </a:rPr>
                        <a:t>Content Based Recommendation System</a:t>
                      </a:r>
                    </a:p>
                  </a:txBody>
                  <a:tcPr/>
                </a:tc>
                <a:tc>
                  <a:txBody>
                    <a:bodyPr/>
                    <a:lstStyle/>
                    <a:p>
                      <a:r>
                        <a:rPr lang="en-US" sz="1600" dirty="0">
                          <a:latin typeface="Times New Roman" panose="02020603050405020304" pitchFamily="18" charset="0"/>
                          <a:cs typeface="Times New Roman" panose="02020603050405020304" pitchFamily="18" charset="0"/>
                        </a:rPr>
                        <a:t>In one A media control system enables a device-agnostic and Source-agnostic entertainment experience through use of an internet-enabled user device.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32508489"/>
                  </a:ext>
                </a:extLst>
              </a:tr>
              <a:tr h="1813271">
                <a:tc>
                  <a:txBody>
                    <a:bodyPr/>
                    <a:lstStyle/>
                    <a:p>
                      <a:r>
                        <a:rPr lang="en-IN" sz="1600" dirty="0">
                          <a:latin typeface="Times New Roman" panose="02020603050405020304" pitchFamily="18" charset="0"/>
                          <a:cs typeface="Times New Roman" panose="02020603050405020304" pitchFamily="18" charset="0"/>
                        </a:rPr>
                        <a:t>4.</a:t>
                      </a:r>
                    </a:p>
                  </a:txBody>
                  <a:tcPr/>
                </a:tc>
                <a:tc>
                  <a:txBody>
                    <a:bodyPr/>
                    <a:lstStyle/>
                    <a:p>
                      <a:r>
                        <a:rPr lang="en-IN" sz="1600" dirty="0">
                          <a:latin typeface="Times New Roman" panose="02020603050405020304" pitchFamily="18" charset="0"/>
                          <a:cs typeface="Times New Roman" panose="02020603050405020304" pitchFamily="18" charset="0"/>
                        </a:rPr>
                        <a:t>US 7,908,183 B2 </a:t>
                      </a:r>
                    </a:p>
                  </a:txBody>
                  <a:tcPr/>
                </a:tc>
                <a:tc>
                  <a:txBody>
                    <a:bodyPr/>
                    <a:lstStyle/>
                    <a:p>
                      <a:r>
                        <a:rPr lang="en-IN" sz="1600" dirty="0">
                          <a:latin typeface="Times New Roman" panose="02020603050405020304" pitchFamily="18" charset="0"/>
                          <a:cs typeface="Times New Roman" panose="02020603050405020304" pitchFamily="18" charset="0"/>
                        </a:rPr>
                        <a:t>Recommendation System</a:t>
                      </a:r>
                    </a:p>
                  </a:txBody>
                  <a:tcPr/>
                </a:tc>
                <a:tc>
                  <a:txBody>
                    <a:bodyPr/>
                    <a:lstStyle/>
                    <a:p>
                      <a:r>
                        <a:rPr lang="en-US" sz="1600" dirty="0">
                          <a:latin typeface="Times New Roman" panose="02020603050405020304" pitchFamily="18" charset="0"/>
                          <a:cs typeface="Times New Roman" panose="02020603050405020304" pitchFamily="18" charset="0"/>
                        </a:rPr>
                        <a:t>A computer-implemented service analyzes purchase histories and/or other types of behavioral data of users on an aggregated basis to detect and quantify associations between particular items represented in an electronic catalog.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21722292"/>
                  </a:ext>
                </a:extLst>
              </a:tr>
            </a:tbl>
          </a:graphicData>
        </a:graphic>
      </p:graphicFrame>
      <p:sp>
        <p:nvSpPr>
          <p:cNvPr id="2" name="Rectangle 1">
            <a:extLst>
              <a:ext uri="{FF2B5EF4-FFF2-40B4-BE49-F238E27FC236}">
                <a16:creationId xmlns:a16="http://schemas.microsoft.com/office/drawing/2014/main" id="{81AC2687-6A39-074B-65C2-91307FB6022E}"/>
              </a:ext>
            </a:extLst>
          </p:cNvPr>
          <p:cNvSpPr/>
          <p:nvPr/>
        </p:nvSpPr>
        <p:spPr>
          <a:xfrm>
            <a:off x="11925298" y="0"/>
            <a:ext cx="76200" cy="68580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F4A96D8E-7EB6-22D3-7B91-85F124F5629F}"/>
              </a:ext>
            </a:extLst>
          </p:cNvPr>
          <p:cNvSpPr/>
          <p:nvPr/>
        </p:nvSpPr>
        <p:spPr>
          <a:xfrm>
            <a:off x="0" y="6644184"/>
            <a:ext cx="12192000" cy="762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0155F3FB-A20B-0417-F1F3-8EEE51E9E90D}"/>
              </a:ext>
            </a:extLst>
          </p:cNvPr>
          <p:cNvSpPr/>
          <p:nvPr/>
        </p:nvSpPr>
        <p:spPr>
          <a:xfrm>
            <a:off x="11242602" y="0"/>
            <a:ext cx="533400"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F3F80E8-E126-61D0-7874-4D9A0519A8EE}"/>
              </a:ext>
            </a:extLst>
          </p:cNvPr>
          <p:cNvSpPr/>
          <p:nvPr/>
        </p:nvSpPr>
        <p:spPr>
          <a:xfrm>
            <a:off x="0" y="6125568"/>
            <a:ext cx="12192000" cy="381000"/>
          </a:xfrm>
          <a:prstGeom prst="rect">
            <a:avLst/>
          </a:prstGeom>
          <a:solidFill>
            <a:schemeClr val="accent1">
              <a:lumMod val="40000"/>
              <a:lumOff val="6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333848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29804"/>
          </a:schemeClr>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42627" y="0"/>
            <a:ext cx="10934593" cy="514350"/>
          </a:xfrm>
          <a:prstGeom prst="rect">
            <a:avLst/>
          </a:prstGeom>
        </p:spPr>
        <p:txBody>
          <a:bodyPr vert="horz" wrap="square" lIns="0" tIns="13335" rIns="0" bIns="0" rtlCol="0">
            <a:spAutoFit/>
          </a:bodyPr>
          <a:lstStyle/>
          <a:p>
            <a:pPr marL="12700">
              <a:lnSpc>
                <a:spcPct val="100000"/>
              </a:lnSpc>
              <a:spcBef>
                <a:spcPts val="105"/>
              </a:spcBef>
            </a:pPr>
            <a:r>
              <a:rPr lang="en-IN" sz="3200" b="1" spc="-10" dirty="0">
                <a:solidFill>
                  <a:schemeClr val="accent2">
                    <a:lumMod val="75000"/>
                  </a:schemeClr>
                </a:solidFill>
                <a:latin typeface="Times New Roman" panose="02020603050405020304" pitchFamily="18" charset="0"/>
                <a:cs typeface="Times New Roman" panose="02020603050405020304" pitchFamily="18" charset="0"/>
              </a:rPr>
              <a:t>                                      </a:t>
            </a:r>
            <a:r>
              <a:rPr sz="3200" b="1" spc="-10" dirty="0">
                <a:solidFill>
                  <a:schemeClr val="accent2">
                    <a:lumMod val="75000"/>
                  </a:schemeClr>
                </a:solidFill>
                <a:latin typeface="Times New Roman" panose="02020603050405020304" pitchFamily="18" charset="0"/>
                <a:cs typeface="Times New Roman" panose="02020603050405020304" pitchFamily="18" charset="0"/>
              </a:rPr>
              <a:t>Literature</a:t>
            </a:r>
            <a:r>
              <a:rPr sz="3200" b="1" spc="-105" dirty="0">
                <a:solidFill>
                  <a:schemeClr val="accent2">
                    <a:lumMod val="75000"/>
                  </a:schemeClr>
                </a:solidFill>
                <a:latin typeface="Times New Roman" panose="02020603050405020304" pitchFamily="18" charset="0"/>
                <a:cs typeface="Times New Roman" panose="02020603050405020304" pitchFamily="18" charset="0"/>
              </a:rPr>
              <a:t> </a:t>
            </a:r>
            <a:r>
              <a:rPr sz="3200" b="1" spc="10" dirty="0">
                <a:solidFill>
                  <a:schemeClr val="accent2">
                    <a:lumMod val="75000"/>
                  </a:schemeClr>
                </a:solidFill>
                <a:latin typeface="Times New Roman" panose="02020603050405020304" pitchFamily="18" charset="0"/>
                <a:cs typeface="Times New Roman" panose="02020603050405020304" pitchFamily="18" charset="0"/>
              </a:rPr>
              <a:t>reviews</a:t>
            </a:r>
            <a:endParaRPr sz="3200" dirty="0">
              <a:solidFill>
                <a:schemeClr val="accent2">
                  <a:lumMod val="75000"/>
                </a:schemeClr>
              </a:solidFill>
              <a:latin typeface="Times New Roman" panose="02020603050405020304" pitchFamily="18" charset="0"/>
              <a:cs typeface="Times New Roman" panose="02020603050405020304" pitchFamily="18" charset="0"/>
            </a:endParaRPr>
          </a:p>
        </p:txBody>
      </p:sp>
      <p:graphicFrame>
        <p:nvGraphicFramePr>
          <p:cNvPr id="3" name="object 3"/>
          <p:cNvGraphicFramePr>
            <a:graphicFrameLocks noGrp="1"/>
          </p:cNvGraphicFramePr>
          <p:nvPr>
            <p:extLst>
              <p:ext uri="{D42A27DB-BD31-4B8C-83A1-F6EECF244321}">
                <p14:modId xmlns:p14="http://schemas.microsoft.com/office/powerpoint/2010/main" val="3621657928"/>
              </p:ext>
            </p:extLst>
          </p:nvPr>
        </p:nvGraphicFramePr>
        <p:xfrm>
          <a:off x="606959" y="762000"/>
          <a:ext cx="10365841" cy="4993005"/>
        </p:xfrm>
        <a:graphic>
          <a:graphicData uri="http://schemas.openxmlformats.org/drawingml/2006/table">
            <a:tbl>
              <a:tblPr firstRow="1" bandRow="1">
                <a:tableStyleId>{2D5ABB26-0587-4C30-8999-92F81FD0307C}</a:tableStyleId>
              </a:tblPr>
              <a:tblGrid>
                <a:gridCol w="670614">
                  <a:extLst>
                    <a:ext uri="{9D8B030D-6E8A-4147-A177-3AD203B41FA5}">
                      <a16:colId xmlns:a16="http://schemas.microsoft.com/office/drawing/2014/main" val="20000"/>
                    </a:ext>
                  </a:extLst>
                </a:gridCol>
                <a:gridCol w="1983901">
                  <a:extLst>
                    <a:ext uri="{9D8B030D-6E8A-4147-A177-3AD203B41FA5}">
                      <a16:colId xmlns:a16="http://schemas.microsoft.com/office/drawing/2014/main" val="20001"/>
                    </a:ext>
                  </a:extLst>
                </a:gridCol>
                <a:gridCol w="1521100">
                  <a:extLst>
                    <a:ext uri="{9D8B030D-6E8A-4147-A177-3AD203B41FA5}">
                      <a16:colId xmlns:a16="http://schemas.microsoft.com/office/drawing/2014/main" val="20002"/>
                    </a:ext>
                  </a:extLst>
                </a:gridCol>
                <a:gridCol w="6190226">
                  <a:extLst>
                    <a:ext uri="{9D8B030D-6E8A-4147-A177-3AD203B41FA5}">
                      <a16:colId xmlns:a16="http://schemas.microsoft.com/office/drawing/2014/main" val="20003"/>
                    </a:ext>
                  </a:extLst>
                </a:gridCol>
              </a:tblGrid>
              <a:tr h="1066800">
                <a:tc>
                  <a:txBody>
                    <a:bodyPr/>
                    <a:lstStyle/>
                    <a:p>
                      <a:pPr marL="91440" marR="93345">
                        <a:lnSpc>
                          <a:spcPct val="100000"/>
                        </a:lnSpc>
                        <a:spcBef>
                          <a:spcPts val="309"/>
                        </a:spcBef>
                      </a:pPr>
                      <a:r>
                        <a:rPr sz="1600" b="1" dirty="0">
                          <a:latin typeface="Times New Roman" panose="02020603050405020304" pitchFamily="18" charset="0"/>
                          <a:cs typeface="Times New Roman" panose="02020603050405020304" pitchFamily="18" charset="0"/>
                        </a:rPr>
                        <a:t>S</a:t>
                      </a:r>
                      <a:r>
                        <a:rPr sz="1600" b="1" spc="-215" dirty="0">
                          <a:latin typeface="Times New Roman" panose="02020603050405020304" pitchFamily="18" charset="0"/>
                          <a:cs typeface="Times New Roman" panose="02020603050405020304" pitchFamily="18" charset="0"/>
                        </a:rPr>
                        <a:t>r</a:t>
                      </a:r>
                      <a:r>
                        <a:rPr sz="1600" b="1" dirty="0">
                          <a:latin typeface="Times New Roman" panose="02020603050405020304" pitchFamily="18" charset="0"/>
                          <a:cs typeface="Times New Roman" panose="02020603050405020304" pitchFamily="18" charset="0"/>
                        </a:rPr>
                        <a:t>.  </a:t>
                      </a:r>
                      <a:r>
                        <a:rPr sz="1600" b="1" spc="-5" dirty="0">
                          <a:latin typeface="Times New Roman" panose="02020603050405020304" pitchFamily="18" charset="0"/>
                          <a:cs typeface="Times New Roman" panose="02020603050405020304" pitchFamily="18" charset="0"/>
                        </a:rPr>
                        <a:t>N</a:t>
                      </a:r>
                      <a:r>
                        <a:rPr lang="en-IN" sz="1600" b="1" spc="-5" dirty="0">
                          <a:latin typeface="Times New Roman" panose="02020603050405020304" pitchFamily="18" charset="0"/>
                          <a:cs typeface="Times New Roman" panose="02020603050405020304" pitchFamily="18" charset="0"/>
                        </a:rPr>
                        <a:t>o</a:t>
                      </a:r>
                      <a:r>
                        <a:rPr sz="1600" b="1" dirty="0">
                          <a:latin typeface="Times New Roman" panose="02020603050405020304" pitchFamily="18" charset="0"/>
                          <a:cs typeface="Times New Roman" panose="02020603050405020304" pitchFamily="18" charset="0"/>
                        </a:rPr>
                        <a:t>.</a:t>
                      </a:r>
                    </a:p>
                  </a:txBody>
                  <a:tcPr marL="0" marR="0" marT="393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54965" lvl="0">
                        <a:lnSpc>
                          <a:spcPct val="100000"/>
                        </a:lnSpc>
                        <a:spcBef>
                          <a:spcPts val="309"/>
                        </a:spcBef>
                      </a:pPr>
                      <a:r>
                        <a:rPr sz="1600" b="1" spc="-20" dirty="0">
                          <a:latin typeface="Times New Roman" panose="02020603050405020304" pitchFamily="18" charset="0"/>
                          <a:cs typeface="Times New Roman" panose="02020603050405020304" pitchFamily="18" charset="0"/>
                        </a:rPr>
                        <a:t>Tittle</a:t>
                      </a:r>
                      <a:r>
                        <a:rPr sz="1600" b="1" spc="5" dirty="0">
                          <a:latin typeface="Times New Roman" panose="02020603050405020304" pitchFamily="18" charset="0"/>
                          <a:cs typeface="Times New Roman" panose="02020603050405020304" pitchFamily="18" charset="0"/>
                        </a:rPr>
                        <a:t> </a:t>
                      </a:r>
                      <a:r>
                        <a:rPr sz="1600" b="1" spc="-5" dirty="0">
                          <a:latin typeface="Times New Roman" panose="02020603050405020304" pitchFamily="18" charset="0"/>
                          <a:cs typeface="Times New Roman" panose="02020603050405020304" pitchFamily="18" charset="0"/>
                        </a:rPr>
                        <a:t>of </a:t>
                      </a:r>
                      <a:r>
                        <a:rPr sz="1600" b="1" spc="-10" dirty="0">
                          <a:latin typeface="Times New Roman" panose="02020603050405020304" pitchFamily="18" charset="0"/>
                          <a:cs typeface="Times New Roman" panose="02020603050405020304" pitchFamily="18" charset="0"/>
                        </a:rPr>
                        <a:t>paper</a:t>
                      </a:r>
                      <a:endParaRPr sz="1600" b="1" dirty="0">
                        <a:latin typeface="Times New Roman" panose="02020603050405020304" pitchFamily="18" charset="0"/>
                        <a:cs typeface="Times New Roman" panose="02020603050405020304" pitchFamily="18" charset="0"/>
                      </a:endParaRPr>
                    </a:p>
                  </a:txBody>
                  <a:tcPr marL="0" marR="0" marT="393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marR="84455">
                        <a:lnSpc>
                          <a:spcPct val="100000"/>
                        </a:lnSpc>
                        <a:spcBef>
                          <a:spcPts val="309"/>
                        </a:spcBef>
                        <a:tabLst>
                          <a:tab pos="1277620" algn="l"/>
                        </a:tabLst>
                      </a:pPr>
                      <a:r>
                        <a:rPr sz="1600" b="1" dirty="0">
                          <a:latin typeface="Times New Roman" panose="02020603050405020304" pitchFamily="18" charset="0"/>
                          <a:cs typeface="Times New Roman" panose="02020603050405020304" pitchFamily="18" charset="0"/>
                        </a:rPr>
                        <a:t>De</a:t>
                      </a:r>
                      <a:r>
                        <a:rPr sz="1600" b="1" spc="-5" dirty="0">
                          <a:latin typeface="Times New Roman" panose="02020603050405020304" pitchFamily="18" charset="0"/>
                          <a:cs typeface="Times New Roman" panose="02020603050405020304" pitchFamily="18" charset="0"/>
                        </a:rPr>
                        <a:t>t</a:t>
                      </a:r>
                      <a:r>
                        <a:rPr sz="1600" b="1" dirty="0">
                          <a:latin typeface="Times New Roman" panose="02020603050405020304" pitchFamily="18" charset="0"/>
                          <a:cs typeface="Times New Roman" panose="02020603050405020304" pitchFamily="18" charset="0"/>
                        </a:rPr>
                        <a:t>a</a:t>
                      </a:r>
                      <a:r>
                        <a:rPr sz="1600" b="1" spc="-5" dirty="0">
                          <a:latin typeface="Times New Roman" panose="02020603050405020304" pitchFamily="18" charset="0"/>
                          <a:cs typeface="Times New Roman" panose="02020603050405020304" pitchFamily="18" charset="0"/>
                        </a:rPr>
                        <a:t>il</a:t>
                      </a:r>
                      <a:r>
                        <a:rPr lang="en-IN" sz="1600" b="1" spc="-5" dirty="0">
                          <a:latin typeface="Times New Roman" panose="02020603050405020304" pitchFamily="18" charset="0"/>
                          <a:cs typeface="Times New Roman" panose="02020603050405020304" pitchFamily="18" charset="0"/>
                        </a:rPr>
                        <a:t>s o</a:t>
                      </a:r>
                      <a:r>
                        <a:rPr sz="1600" b="1" spc="-5" dirty="0">
                          <a:latin typeface="Times New Roman" panose="02020603050405020304" pitchFamily="18" charset="0"/>
                          <a:cs typeface="Times New Roman" panose="02020603050405020304" pitchFamily="18" charset="0"/>
                        </a:rPr>
                        <a:t>f  publication </a:t>
                      </a:r>
                      <a:r>
                        <a:rPr sz="1600" b="1" dirty="0">
                          <a:latin typeface="Times New Roman" panose="02020603050405020304" pitchFamily="18" charset="0"/>
                          <a:cs typeface="Times New Roman" panose="02020603050405020304" pitchFamily="18" charset="0"/>
                        </a:rPr>
                        <a:t> </a:t>
                      </a:r>
                      <a:r>
                        <a:rPr sz="1600" b="1" spc="-5" dirty="0">
                          <a:latin typeface="Times New Roman" panose="02020603050405020304" pitchFamily="18" charset="0"/>
                          <a:cs typeface="Times New Roman" panose="02020603050405020304" pitchFamily="18" charset="0"/>
                        </a:rPr>
                        <a:t>with</a:t>
                      </a:r>
                      <a:r>
                        <a:rPr sz="1600" b="1" spc="360" dirty="0">
                          <a:latin typeface="Times New Roman" panose="02020603050405020304" pitchFamily="18" charset="0"/>
                          <a:cs typeface="Times New Roman" panose="02020603050405020304" pitchFamily="18" charset="0"/>
                        </a:rPr>
                        <a:t> </a:t>
                      </a:r>
                      <a:r>
                        <a:rPr sz="1600" b="1" spc="-5" dirty="0">
                          <a:latin typeface="Times New Roman" panose="02020603050405020304" pitchFamily="18" charset="0"/>
                          <a:cs typeface="Times New Roman" panose="02020603050405020304" pitchFamily="18" charset="0"/>
                        </a:rPr>
                        <a:t>date</a:t>
                      </a:r>
                      <a:r>
                        <a:rPr sz="1600" b="1" spc="365" dirty="0">
                          <a:latin typeface="Times New Roman" panose="02020603050405020304" pitchFamily="18" charset="0"/>
                          <a:cs typeface="Times New Roman" panose="02020603050405020304" pitchFamily="18" charset="0"/>
                        </a:rPr>
                        <a:t> </a:t>
                      </a:r>
                      <a:r>
                        <a:rPr sz="1600" b="1" spc="-5" dirty="0">
                          <a:latin typeface="Times New Roman" panose="02020603050405020304" pitchFamily="18" charset="0"/>
                          <a:cs typeface="Times New Roman" panose="02020603050405020304" pitchFamily="18" charset="0"/>
                        </a:rPr>
                        <a:t>and </a:t>
                      </a:r>
                      <a:r>
                        <a:rPr sz="1600" b="1" spc="-465" dirty="0">
                          <a:latin typeface="Times New Roman" panose="02020603050405020304" pitchFamily="18" charset="0"/>
                          <a:cs typeface="Times New Roman" panose="02020603050405020304" pitchFamily="18" charset="0"/>
                        </a:rPr>
                        <a:t> </a:t>
                      </a:r>
                      <a:r>
                        <a:rPr sz="1600" b="1" spc="-5" dirty="0">
                          <a:latin typeface="Times New Roman" panose="02020603050405020304" pitchFamily="18" charset="0"/>
                          <a:cs typeface="Times New Roman" panose="02020603050405020304" pitchFamily="18" charset="0"/>
                        </a:rPr>
                        <a:t>year</a:t>
                      </a:r>
                      <a:endParaRPr sz="1600" b="1" dirty="0">
                        <a:latin typeface="Times New Roman" panose="02020603050405020304" pitchFamily="18" charset="0"/>
                        <a:cs typeface="Times New Roman" panose="02020603050405020304" pitchFamily="18" charset="0"/>
                      </a:endParaRPr>
                    </a:p>
                  </a:txBody>
                  <a:tcPr marL="0" marR="0" marT="393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09"/>
                        </a:spcBef>
                      </a:pPr>
                      <a:r>
                        <a:rPr lang="en-IN" sz="1600" b="1" spc="-5" dirty="0">
                          <a:latin typeface="Times New Roman" panose="02020603050405020304" pitchFamily="18" charset="0"/>
                          <a:cs typeface="Times New Roman" panose="02020603050405020304" pitchFamily="18" charset="0"/>
                        </a:rPr>
                        <a:t>                            </a:t>
                      </a:r>
                      <a:r>
                        <a:rPr sz="1600" b="1" spc="-5" dirty="0">
                          <a:latin typeface="Times New Roman" panose="02020603050405020304" pitchFamily="18" charset="0"/>
                          <a:cs typeface="Times New Roman" panose="02020603050405020304" pitchFamily="18" charset="0"/>
                        </a:rPr>
                        <a:t>Literature</a:t>
                      </a:r>
                      <a:r>
                        <a:rPr sz="1600" b="1" spc="25" dirty="0">
                          <a:latin typeface="Times New Roman" panose="02020603050405020304" pitchFamily="18" charset="0"/>
                          <a:cs typeface="Times New Roman" panose="02020603050405020304" pitchFamily="18" charset="0"/>
                        </a:rPr>
                        <a:t> </a:t>
                      </a:r>
                      <a:r>
                        <a:rPr sz="1600" b="1" spc="-5" dirty="0">
                          <a:latin typeface="Times New Roman" panose="02020603050405020304" pitchFamily="18" charset="0"/>
                          <a:cs typeface="Times New Roman" panose="02020603050405020304" pitchFamily="18" charset="0"/>
                        </a:rPr>
                        <a:t>identified</a:t>
                      </a:r>
                      <a:r>
                        <a:rPr sz="1600" b="1" spc="20" dirty="0">
                          <a:latin typeface="Times New Roman" panose="02020603050405020304" pitchFamily="18" charset="0"/>
                          <a:cs typeface="Times New Roman" panose="02020603050405020304" pitchFamily="18" charset="0"/>
                        </a:rPr>
                        <a:t> </a:t>
                      </a:r>
                      <a:r>
                        <a:rPr sz="1600" b="1" spc="-10" dirty="0">
                          <a:latin typeface="Times New Roman" panose="02020603050405020304" pitchFamily="18" charset="0"/>
                          <a:cs typeface="Times New Roman" panose="02020603050405020304" pitchFamily="18" charset="0"/>
                        </a:rPr>
                        <a:t>for</a:t>
                      </a:r>
                      <a:r>
                        <a:rPr sz="1600" b="1" dirty="0">
                          <a:latin typeface="Times New Roman" panose="02020603050405020304" pitchFamily="18" charset="0"/>
                          <a:cs typeface="Times New Roman" panose="02020603050405020304" pitchFamily="18" charset="0"/>
                        </a:rPr>
                        <a:t> </a:t>
                      </a:r>
                      <a:r>
                        <a:rPr sz="1600" b="1" spc="-10" dirty="0">
                          <a:latin typeface="Times New Roman" panose="02020603050405020304" pitchFamily="18" charset="0"/>
                          <a:cs typeface="Times New Roman" panose="02020603050405020304" pitchFamily="18" charset="0"/>
                        </a:rPr>
                        <a:t>project</a:t>
                      </a:r>
                      <a:endParaRPr sz="1600" b="1" dirty="0">
                        <a:latin typeface="Times New Roman" panose="02020603050405020304" pitchFamily="18" charset="0"/>
                        <a:cs typeface="Times New Roman" panose="02020603050405020304" pitchFamily="18" charset="0"/>
                      </a:endParaRPr>
                    </a:p>
                  </a:txBody>
                  <a:tcPr marL="0" marR="0" marT="393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143000">
                <a:tc>
                  <a:txBody>
                    <a:bodyPr/>
                    <a:lstStyle/>
                    <a:p>
                      <a:pPr marL="91440">
                        <a:lnSpc>
                          <a:spcPct val="100000"/>
                        </a:lnSpc>
                        <a:spcBef>
                          <a:spcPts val="310"/>
                        </a:spcBef>
                      </a:pPr>
                      <a:r>
                        <a:rPr sz="1600" dirty="0">
                          <a:latin typeface="Times New Roman" panose="02020603050405020304" pitchFamily="18" charset="0"/>
                          <a:cs typeface="Times New Roman" panose="02020603050405020304" pitchFamily="18" charset="0"/>
                        </a:rPr>
                        <a:t>1</a:t>
                      </a:r>
                      <a:endParaRPr sz="1600">
                        <a:latin typeface="Times New Roman" panose="02020603050405020304" pitchFamily="18" charset="0"/>
                        <a:cs typeface="Times New Roman" panose="02020603050405020304" pitchFamily="18" charset="0"/>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marR="84455" lvl="0">
                        <a:lnSpc>
                          <a:spcPct val="100000"/>
                        </a:lnSpc>
                        <a:spcBef>
                          <a:spcPts val="310"/>
                        </a:spcBef>
                        <a:tabLst>
                          <a:tab pos="950594" algn="l"/>
                          <a:tab pos="1475105" algn="l"/>
                          <a:tab pos="1504315" algn="l"/>
                        </a:tabLst>
                      </a:pPr>
                      <a:r>
                        <a:rPr sz="1600" spc="-75" dirty="0">
                          <a:latin typeface="Times New Roman" panose="02020603050405020304" pitchFamily="18" charset="0"/>
                          <a:cs typeface="Times New Roman" panose="02020603050405020304" pitchFamily="18" charset="0"/>
                        </a:rPr>
                        <a:t>P</a:t>
                      </a:r>
                      <a:r>
                        <a:rPr sz="1600" dirty="0">
                          <a:latin typeface="Times New Roman" panose="02020603050405020304" pitchFamily="18" charset="0"/>
                          <a:cs typeface="Times New Roman" panose="02020603050405020304" pitchFamily="18" charset="0"/>
                        </a:rPr>
                        <a:t>erson</a:t>
                      </a:r>
                      <a:r>
                        <a:rPr sz="1600" spc="5" dirty="0">
                          <a:latin typeface="Times New Roman" panose="02020603050405020304" pitchFamily="18" charset="0"/>
                          <a:cs typeface="Times New Roman" panose="02020603050405020304" pitchFamily="18" charset="0"/>
                        </a:rPr>
                        <a:t>al</a:t>
                      </a:r>
                      <a:r>
                        <a:rPr sz="1600" spc="-5" dirty="0">
                          <a:latin typeface="Times New Roman" panose="02020603050405020304" pitchFamily="18" charset="0"/>
                          <a:cs typeface="Times New Roman" panose="02020603050405020304" pitchFamily="18" charset="0"/>
                        </a:rPr>
                        <a:t>iz</a:t>
                      </a:r>
                      <a:r>
                        <a:rPr sz="1600" dirty="0">
                          <a:latin typeface="Times New Roman" panose="02020603050405020304" pitchFamily="18" charset="0"/>
                          <a:cs typeface="Times New Roman" panose="02020603050405020304" pitchFamily="18" charset="0"/>
                        </a:rPr>
                        <a:t>ed</a:t>
                      </a:r>
                      <a:r>
                        <a:rPr lang="en-IN" sz="1600"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N</a:t>
                      </a:r>
                      <a:r>
                        <a:rPr sz="1600" dirty="0">
                          <a:latin typeface="Times New Roman" panose="02020603050405020304" pitchFamily="18" charset="0"/>
                          <a:cs typeface="Times New Roman" panose="02020603050405020304" pitchFamily="18" charset="0"/>
                        </a:rPr>
                        <a:t>e</a:t>
                      </a:r>
                      <a:r>
                        <a:rPr sz="1600" spc="-5" dirty="0">
                          <a:latin typeface="Times New Roman" panose="02020603050405020304" pitchFamily="18" charset="0"/>
                          <a:cs typeface="Times New Roman" panose="02020603050405020304" pitchFamily="18" charset="0"/>
                        </a:rPr>
                        <a:t>ws  </a:t>
                      </a:r>
                      <a:r>
                        <a:rPr sz="1600" spc="-15" dirty="0">
                          <a:latin typeface="Times New Roman" panose="02020603050405020304" pitchFamily="18" charset="0"/>
                          <a:cs typeface="Times New Roman" panose="02020603050405020304" pitchFamily="18" charset="0"/>
                        </a:rPr>
                        <a:t>Recommendation </a:t>
                      </a:r>
                      <a:r>
                        <a:rPr sz="1600" spc="-1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Based</a:t>
                      </a:r>
                      <a:r>
                        <a:rPr lang="en-IN"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a:t>
                      </a:r>
                      <a:r>
                        <a:rPr sz="1600" dirty="0">
                          <a:latin typeface="Times New Roman" panose="02020603050405020304" pitchFamily="18" charset="0"/>
                          <a:cs typeface="Times New Roman" panose="02020603050405020304" pitchFamily="18" charset="0"/>
                        </a:rPr>
                        <a:t>n	</a:t>
                      </a:r>
                      <a:r>
                        <a:rPr sz="1600" spc="15" dirty="0">
                          <a:latin typeface="Times New Roman" panose="02020603050405020304" pitchFamily="18" charset="0"/>
                          <a:cs typeface="Times New Roman" panose="02020603050405020304" pitchFamily="18" charset="0"/>
                        </a:rPr>
                        <a:t>C</a:t>
                      </a:r>
                      <a:r>
                        <a:rPr sz="1600" dirty="0">
                          <a:latin typeface="Times New Roman" panose="02020603050405020304" pitchFamily="18" charset="0"/>
                          <a:cs typeface="Times New Roman" panose="02020603050405020304" pitchFamily="18" charset="0"/>
                        </a:rPr>
                        <a:t>lick  </a:t>
                      </a:r>
                      <a:r>
                        <a:rPr sz="1600" spc="-5" dirty="0">
                          <a:latin typeface="Times New Roman" panose="02020603050405020304" pitchFamily="18" charset="0"/>
                          <a:cs typeface="Times New Roman" panose="02020603050405020304" pitchFamily="18" charset="0"/>
                        </a:rPr>
                        <a:t>Behavior</a:t>
                      </a:r>
                      <a:endParaRPr sz="1600" dirty="0">
                        <a:latin typeface="Times New Roman" panose="02020603050405020304" pitchFamily="18" charset="0"/>
                        <a:cs typeface="Times New Roman" panose="02020603050405020304" pitchFamily="18" charset="0"/>
                      </a:endParaRPr>
                    </a:p>
                  </a:txBody>
                  <a:tcPr marL="0" marR="0" marT="3937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10"/>
                        </a:spcBef>
                      </a:pPr>
                      <a:r>
                        <a:rPr sz="1600" spc="-5" dirty="0">
                          <a:latin typeface="Times New Roman" panose="02020603050405020304" pitchFamily="18" charset="0"/>
                          <a:cs typeface="Times New Roman" panose="02020603050405020304" pitchFamily="18" charset="0"/>
                        </a:rPr>
                        <a:t>2020</a:t>
                      </a:r>
                      <a:endParaRPr sz="1600">
                        <a:latin typeface="Times New Roman" panose="02020603050405020304" pitchFamily="18" charset="0"/>
                        <a:cs typeface="Times New Roman" panose="02020603050405020304" pitchFamily="18" charset="0"/>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4135" marR="54610" algn="just">
                        <a:lnSpc>
                          <a:spcPct val="100000"/>
                        </a:lnSpc>
                        <a:spcBef>
                          <a:spcPts val="245"/>
                        </a:spcBef>
                      </a:pPr>
                      <a:r>
                        <a:rPr sz="1600" spc="55" dirty="0">
                          <a:latin typeface="Times New Roman" panose="02020603050405020304" pitchFamily="18" charset="0"/>
                          <a:cs typeface="Times New Roman" panose="02020603050405020304" pitchFamily="18" charset="0"/>
                        </a:rPr>
                        <a:t>It</a:t>
                      </a:r>
                      <a:r>
                        <a:rPr sz="1600" spc="60" dirty="0">
                          <a:latin typeface="Times New Roman" panose="02020603050405020304" pitchFamily="18" charset="0"/>
                          <a:cs typeface="Times New Roman" panose="02020603050405020304" pitchFamily="18" charset="0"/>
                        </a:rPr>
                        <a:t> </a:t>
                      </a:r>
                      <a:r>
                        <a:rPr sz="1600" spc="70" dirty="0">
                          <a:latin typeface="Times New Roman" panose="02020603050405020304" pitchFamily="18" charset="0"/>
                          <a:cs typeface="Times New Roman" panose="02020603050405020304" pitchFamily="18" charset="0"/>
                        </a:rPr>
                        <a:t>would</a:t>
                      </a:r>
                      <a:r>
                        <a:rPr sz="1600" spc="75" dirty="0">
                          <a:latin typeface="Times New Roman" panose="02020603050405020304" pitchFamily="18" charset="0"/>
                          <a:cs typeface="Times New Roman" panose="02020603050405020304" pitchFamily="18" charset="0"/>
                        </a:rPr>
                        <a:t> </a:t>
                      </a:r>
                      <a:r>
                        <a:rPr sz="1600" spc="30" dirty="0">
                          <a:latin typeface="Times New Roman" panose="02020603050405020304" pitchFamily="18" charset="0"/>
                          <a:cs typeface="Times New Roman" panose="02020603050405020304" pitchFamily="18" charset="0"/>
                        </a:rPr>
                        <a:t>involve</a:t>
                      </a:r>
                      <a:r>
                        <a:rPr sz="1600" spc="35" dirty="0">
                          <a:latin typeface="Times New Roman" panose="02020603050405020304" pitchFamily="18" charset="0"/>
                          <a:cs typeface="Times New Roman" panose="02020603050405020304" pitchFamily="18" charset="0"/>
                        </a:rPr>
                        <a:t> </a:t>
                      </a:r>
                      <a:r>
                        <a:rPr sz="1600" spc="40" dirty="0">
                          <a:latin typeface="Times New Roman" panose="02020603050405020304" pitchFamily="18" charset="0"/>
                          <a:cs typeface="Times New Roman" panose="02020603050405020304" pitchFamily="18" charset="0"/>
                        </a:rPr>
                        <a:t>examining</a:t>
                      </a:r>
                      <a:r>
                        <a:rPr sz="1600" spc="45" dirty="0">
                          <a:latin typeface="Times New Roman" panose="02020603050405020304" pitchFamily="18" charset="0"/>
                          <a:cs typeface="Times New Roman" panose="02020603050405020304" pitchFamily="18" charset="0"/>
                        </a:rPr>
                        <a:t> </a:t>
                      </a:r>
                      <a:r>
                        <a:rPr sz="1600" spc="25" dirty="0">
                          <a:latin typeface="Times New Roman" panose="02020603050405020304" pitchFamily="18" charset="0"/>
                          <a:cs typeface="Times New Roman" panose="02020603050405020304" pitchFamily="18" charset="0"/>
                        </a:rPr>
                        <a:t>existing</a:t>
                      </a:r>
                      <a:r>
                        <a:rPr sz="1600" spc="30" dirty="0">
                          <a:latin typeface="Times New Roman" panose="02020603050405020304" pitchFamily="18" charset="0"/>
                          <a:cs typeface="Times New Roman" panose="02020603050405020304" pitchFamily="18" charset="0"/>
                        </a:rPr>
                        <a:t> </a:t>
                      </a:r>
                      <a:r>
                        <a:rPr sz="1600" spc="20" dirty="0">
                          <a:latin typeface="Times New Roman" panose="02020603050405020304" pitchFamily="18" charset="0"/>
                          <a:cs typeface="Times New Roman" panose="02020603050405020304" pitchFamily="18" charset="0"/>
                        </a:rPr>
                        <a:t>research</a:t>
                      </a:r>
                      <a:r>
                        <a:rPr sz="1600" spc="25" dirty="0">
                          <a:latin typeface="Times New Roman" panose="02020603050405020304" pitchFamily="18" charset="0"/>
                          <a:cs typeface="Times New Roman" panose="02020603050405020304" pitchFamily="18" charset="0"/>
                        </a:rPr>
                        <a:t> </a:t>
                      </a:r>
                      <a:r>
                        <a:rPr sz="1600" spc="75" dirty="0">
                          <a:latin typeface="Times New Roman" panose="02020603050405020304" pitchFamily="18" charset="0"/>
                          <a:cs typeface="Times New Roman" panose="02020603050405020304" pitchFamily="18" charset="0"/>
                        </a:rPr>
                        <a:t>on </a:t>
                      </a:r>
                      <a:r>
                        <a:rPr sz="1600" spc="80" dirty="0">
                          <a:latin typeface="Times New Roman" panose="02020603050405020304" pitchFamily="18" charset="0"/>
                          <a:cs typeface="Times New Roman" panose="02020603050405020304" pitchFamily="18" charset="0"/>
                        </a:rPr>
                        <a:t> </a:t>
                      </a:r>
                      <a:r>
                        <a:rPr sz="1600" spc="35" dirty="0">
                          <a:latin typeface="Times New Roman" panose="02020603050405020304" pitchFamily="18" charset="0"/>
                          <a:cs typeface="Times New Roman" panose="02020603050405020304" pitchFamily="18" charset="0"/>
                        </a:rPr>
                        <a:t>personalized</a:t>
                      </a:r>
                      <a:r>
                        <a:rPr sz="1600" spc="40" dirty="0">
                          <a:latin typeface="Times New Roman" panose="02020603050405020304" pitchFamily="18" charset="0"/>
                          <a:cs typeface="Times New Roman" panose="02020603050405020304" pitchFamily="18" charset="0"/>
                        </a:rPr>
                        <a:t> </a:t>
                      </a:r>
                      <a:r>
                        <a:rPr sz="1600" spc="25" dirty="0">
                          <a:latin typeface="Times New Roman" panose="02020603050405020304" pitchFamily="18" charset="0"/>
                          <a:cs typeface="Times New Roman" panose="02020603050405020304" pitchFamily="18" charset="0"/>
                        </a:rPr>
                        <a:t>news</a:t>
                      </a:r>
                      <a:r>
                        <a:rPr sz="1600" spc="30" dirty="0">
                          <a:latin typeface="Times New Roman" panose="02020603050405020304" pitchFamily="18" charset="0"/>
                          <a:cs typeface="Times New Roman" panose="02020603050405020304" pitchFamily="18" charset="0"/>
                        </a:rPr>
                        <a:t> </a:t>
                      </a:r>
                      <a:r>
                        <a:rPr sz="1600" spc="55" dirty="0">
                          <a:latin typeface="Times New Roman" panose="02020603050405020304" pitchFamily="18" charset="0"/>
                          <a:cs typeface="Times New Roman" panose="02020603050405020304" pitchFamily="18" charset="0"/>
                        </a:rPr>
                        <a:t>recommendations</a:t>
                      </a:r>
                      <a:r>
                        <a:rPr sz="1600" spc="60" dirty="0">
                          <a:latin typeface="Times New Roman" panose="02020603050405020304" pitchFamily="18" charset="0"/>
                          <a:cs typeface="Times New Roman" panose="02020603050405020304" pitchFamily="18" charset="0"/>
                        </a:rPr>
                        <a:t> </a:t>
                      </a:r>
                      <a:r>
                        <a:rPr sz="1600" spc="50" dirty="0">
                          <a:latin typeface="Times New Roman" panose="02020603050405020304" pitchFamily="18" charset="0"/>
                          <a:cs typeface="Times New Roman" panose="02020603050405020304" pitchFamily="18" charset="0"/>
                        </a:rPr>
                        <a:t>and</a:t>
                      </a:r>
                      <a:r>
                        <a:rPr sz="1600" spc="55" dirty="0">
                          <a:latin typeface="Times New Roman" panose="02020603050405020304" pitchFamily="18" charset="0"/>
                          <a:cs typeface="Times New Roman" panose="02020603050405020304" pitchFamily="18" charset="0"/>
                        </a:rPr>
                        <a:t> </a:t>
                      </a:r>
                      <a:r>
                        <a:rPr sz="1600" spc="70" dirty="0">
                          <a:latin typeface="Times New Roman" panose="02020603050405020304" pitchFamily="18" charset="0"/>
                          <a:cs typeface="Times New Roman" panose="02020603050405020304" pitchFamily="18" charset="0"/>
                        </a:rPr>
                        <a:t>how  </a:t>
                      </a:r>
                      <a:r>
                        <a:rPr sz="1600" spc="45" dirty="0">
                          <a:latin typeface="Times New Roman" panose="02020603050405020304" pitchFamily="18" charset="0"/>
                          <a:cs typeface="Times New Roman" panose="02020603050405020304" pitchFamily="18" charset="0"/>
                        </a:rPr>
                        <a:t>they </a:t>
                      </a:r>
                      <a:r>
                        <a:rPr sz="1600" spc="50" dirty="0">
                          <a:latin typeface="Times New Roman" panose="02020603050405020304" pitchFamily="18" charset="0"/>
                          <a:cs typeface="Times New Roman" panose="02020603050405020304" pitchFamily="18" charset="0"/>
                        </a:rPr>
                        <a:t> </a:t>
                      </a:r>
                      <a:r>
                        <a:rPr sz="1600" spc="35" dirty="0">
                          <a:latin typeface="Times New Roman" panose="02020603050405020304" pitchFamily="18" charset="0"/>
                          <a:cs typeface="Times New Roman" panose="02020603050405020304" pitchFamily="18" charset="0"/>
                        </a:rPr>
                        <a:t>utilize</a:t>
                      </a:r>
                      <a:r>
                        <a:rPr sz="1600" spc="40" dirty="0">
                          <a:latin typeface="Times New Roman" panose="02020603050405020304" pitchFamily="18" charset="0"/>
                          <a:cs typeface="Times New Roman" panose="02020603050405020304" pitchFamily="18" charset="0"/>
                        </a:rPr>
                        <a:t> </a:t>
                      </a:r>
                      <a:r>
                        <a:rPr sz="1600" spc="25" dirty="0">
                          <a:latin typeface="Times New Roman" panose="02020603050405020304" pitchFamily="18" charset="0"/>
                          <a:cs typeface="Times New Roman" panose="02020603050405020304" pitchFamily="18" charset="0"/>
                        </a:rPr>
                        <a:t>users'</a:t>
                      </a:r>
                      <a:r>
                        <a:rPr sz="1600" spc="3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click</a:t>
                      </a:r>
                      <a:r>
                        <a:rPr sz="1600" spc="10" dirty="0">
                          <a:latin typeface="Times New Roman" panose="02020603050405020304" pitchFamily="18" charset="0"/>
                          <a:cs typeface="Times New Roman" panose="02020603050405020304" pitchFamily="18" charset="0"/>
                        </a:rPr>
                        <a:t> </a:t>
                      </a:r>
                      <a:r>
                        <a:rPr sz="1600" spc="40" dirty="0">
                          <a:latin typeface="Times New Roman" panose="02020603050405020304" pitchFamily="18" charset="0"/>
                          <a:cs typeface="Times New Roman" panose="02020603050405020304" pitchFamily="18" charset="0"/>
                        </a:rPr>
                        <a:t>behavior.</a:t>
                      </a:r>
                      <a:r>
                        <a:rPr sz="1600" spc="45" dirty="0">
                          <a:latin typeface="Times New Roman" panose="02020603050405020304" pitchFamily="18" charset="0"/>
                          <a:cs typeface="Times New Roman" panose="02020603050405020304" pitchFamily="18" charset="0"/>
                        </a:rPr>
                        <a:t> Limitations</a:t>
                      </a:r>
                      <a:r>
                        <a:rPr sz="1600" spc="50" dirty="0">
                          <a:latin typeface="Times New Roman" panose="02020603050405020304" pitchFamily="18" charset="0"/>
                          <a:cs typeface="Times New Roman" panose="02020603050405020304" pitchFamily="18" charset="0"/>
                        </a:rPr>
                        <a:t> </a:t>
                      </a:r>
                      <a:r>
                        <a:rPr sz="1600" spc="75" dirty="0">
                          <a:latin typeface="Times New Roman" panose="02020603050405020304" pitchFamily="18" charset="0"/>
                          <a:cs typeface="Times New Roman" panose="02020603050405020304" pitchFamily="18" charset="0"/>
                        </a:rPr>
                        <a:t>might</a:t>
                      </a:r>
                      <a:r>
                        <a:rPr sz="1600" spc="80" dirty="0">
                          <a:latin typeface="Times New Roman" panose="02020603050405020304" pitchFamily="18" charset="0"/>
                          <a:cs typeface="Times New Roman" panose="02020603050405020304" pitchFamily="18" charset="0"/>
                        </a:rPr>
                        <a:t> </a:t>
                      </a:r>
                      <a:r>
                        <a:rPr sz="1600" spc="40" dirty="0">
                          <a:latin typeface="Times New Roman" panose="02020603050405020304" pitchFamily="18" charset="0"/>
                          <a:cs typeface="Times New Roman" panose="02020603050405020304" pitchFamily="18" charset="0"/>
                        </a:rPr>
                        <a:t>include </a:t>
                      </a:r>
                      <a:r>
                        <a:rPr sz="1600" spc="4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issues </a:t>
                      </a:r>
                      <a:r>
                        <a:rPr sz="1600" spc="80" dirty="0">
                          <a:latin typeface="Times New Roman" panose="02020603050405020304" pitchFamily="18" charset="0"/>
                          <a:cs typeface="Times New Roman" panose="02020603050405020304" pitchFamily="18" charset="0"/>
                        </a:rPr>
                        <a:t>with </a:t>
                      </a:r>
                      <a:r>
                        <a:rPr sz="1600" spc="5" dirty="0">
                          <a:latin typeface="Times New Roman" panose="02020603050405020304" pitchFamily="18" charset="0"/>
                          <a:cs typeface="Times New Roman" panose="02020603050405020304" pitchFamily="18" charset="0"/>
                        </a:rPr>
                        <a:t>privacy, </a:t>
                      </a:r>
                      <a:r>
                        <a:rPr sz="1600" spc="25" dirty="0">
                          <a:latin typeface="Times New Roman" panose="02020603050405020304" pitchFamily="18" charset="0"/>
                          <a:cs typeface="Times New Roman" panose="02020603050405020304" pitchFamily="18" charset="0"/>
                        </a:rPr>
                        <a:t>over-reliance </a:t>
                      </a:r>
                      <a:r>
                        <a:rPr sz="1600" spc="75" dirty="0">
                          <a:latin typeface="Times New Roman" panose="02020603050405020304" pitchFamily="18" charset="0"/>
                          <a:cs typeface="Times New Roman" panose="02020603050405020304" pitchFamily="18" charset="0"/>
                        </a:rPr>
                        <a:t>on </a:t>
                      </a:r>
                      <a:r>
                        <a:rPr sz="1600" spc="40" dirty="0">
                          <a:latin typeface="Times New Roman" panose="02020603050405020304" pitchFamily="18" charset="0"/>
                          <a:cs typeface="Times New Roman" panose="02020603050405020304" pitchFamily="18" charset="0"/>
                        </a:rPr>
                        <a:t>past </a:t>
                      </a:r>
                      <a:r>
                        <a:rPr sz="1600" spc="35" dirty="0">
                          <a:latin typeface="Times New Roman" panose="02020603050405020304" pitchFamily="18" charset="0"/>
                          <a:cs typeface="Times New Roman" panose="02020603050405020304" pitchFamily="18" charset="0"/>
                        </a:rPr>
                        <a:t>behavior, </a:t>
                      </a:r>
                      <a:r>
                        <a:rPr sz="1600" spc="50" dirty="0">
                          <a:latin typeface="Times New Roman" panose="02020603050405020304" pitchFamily="18" charset="0"/>
                          <a:cs typeface="Times New Roman" panose="02020603050405020304" pitchFamily="18" charset="0"/>
                        </a:rPr>
                        <a:t>and </a:t>
                      </a:r>
                      <a:r>
                        <a:rPr sz="1600" spc="55" dirty="0">
                          <a:latin typeface="Times New Roman" panose="02020603050405020304" pitchFamily="18" charset="0"/>
                          <a:cs typeface="Times New Roman" panose="02020603050405020304" pitchFamily="18" charset="0"/>
                        </a:rPr>
                        <a:t> </a:t>
                      </a:r>
                      <a:r>
                        <a:rPr sz="1600" spc="60" dirty="0">
                          <a:latin typeface="Times New Roman" panose="02020603050405020304" pitchFamily="18" charset="0"/>
                          <a:cs typeface="Times New Roman" panose="02020603050405020304" pitchFamily="18" charset="0"/>
                        </a:rPr>
                        <a:t>potential</a:t>
                      </a:r>
                      <a:r>
                        <a:rPr sz="1600" spc="-3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biases</a:t>
                      </a:r>
                      <a:r>
                        <a:rPr sz="1600" spc="-15" dirty="0">
                          <a:latin typeface="Times New Roman" panose="02020603050405020304" pitchFamily="18" charset="0"/>
                          <a:cs typeface="Times New Roman" panose="02020603050405020304" pitchFamily="18" charset="0"/>
                        </a:rPr>
                        <a:t> </a:t>
                      </a:r>
                      <a:r>
                        <a:rPr sz="1600" spc="60" dirty="0">
                          <a:latin typeface="Times New Roman" panose="02020603050405020304" pitchFamily="18" charset="0"/>
                          <a:cs typeface="Times New Roman" panose="02020603050405020304" pitchFamily="18" charset="0"/>
                        </a:rPr>
                        <a:t>in</a:t>
                      </a:r>
                      <a:r>
                        <a:rPr sz="1600" spc="-5" dirty="0">
                          <a:latin typeface="Times New Roman" panose="02020603050405020304" pitchFamily="18" charset="0"/>
                          <a:cs typeface="Times New Roman" panose="02020603050405020304" pitchFamily="18" charset="0"/>
                        </a:rPr>
                        <a:t> </a:t>
                      </a:r>
                      <a:r>
                        <a:rPr sz="1600" spc="70" dirty="0">
                          <a:latin typeface="Times New Roman" panose="02020603050405020304" pitchFamily="18" charset="0"/>
                          <a:cs typeface="Times New Roman" panose="02020603050405020304" pitchFamily="18" charset="0"/>
                        </a:rPr>
                        <a:t>the</a:t>
                      </a:r>
                      <a:r>
                        <a:rPr sz="1600" spc="-5" dirty="0">
                          <a:latin typeface="Times New Roman" panose="02020603050405020304" pitchFamily="18" charset="0"/>
                          <a:cs typeface="Times New Roman" panose="02020603050405020304" pitchFamily="18" charset="0"/>
                        </a:rPr>
                        <a:t> </a:t>
                      </a:r>
                      <a:r>
                        <a:rPr sz="1600" spc="60" dirty="0">
                          <a:latin typeface="Times New Roman" panose="02020603050405020304" pitchFamily="18" charset="0"/>
                          <a:cs typeface="Times New Roman" panose="02020603050405020304" pitchFamily="18" charset="0"/>
                        </a:rPr>
                        <a:t>recommendation</a:t>
                      </a:r>
                      <a:r>
                        <a:rPr sz="1600" spc="5" dirty="0">
                          <a:latin typeface="Times New Roman" panose="02020603050405020304" pitchFamily="18" charset="0"/>
                          <a:cs typeface="Times New Roman" panose="02020603050405020304" pitchFamily="18" charset="0"/>
                        </a:rPr>
                        <a:t> </a:t>
                      </a:r>
                      <a:r>
                        <a:rPr sz="1600" spc="55" dirty="0">
                          <a:latin typeface="Times New Roman" panose="02020603050405020304" pitchFamily="18" charset="0"/>
                          <a:cs typeface="Times New Roman" panose="02020603050405020304" pitchFamily="18" charset="0"/>
                        </a:rPr>
                        <a:t>algorithm</a:t>
                      </a:r>
                      <a:r>
                        <a:rPr sz="1600" spc="55" dirty="0">
                          <a:solidFill>
                            <a:srgbClr val="695D46"/>
                          </a:solidFill>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0">
                <a:tc>
                  <a:txBody>
                    <a:bodyPr/>
                    <a:lstStyle/>
                    <a:p>
                      <a:pPr marL="91440">
                        <a:lnSpc>
                          <a:spcPct val="100000"/>
                        </a:lnSpc>
                        <a:spcBef>
                          <a:spcPts val="315"/>
                        </a:spcBef>
                      </a:pPr>
                      <a:r>
                        <a:rPr sz="1600" dirty="0">
                          <a:latin typeface="Times New Roman" panose="02020603050405020304" pitchFamily="18" charset="0"/>
                          <a:cs typeface="Times New Roman" panose="02020603050405020304" pitchFamily="18" charset="0"/>
                        </a:rPr>
                        <a:t>2</a:t>
                      </a:r>
                      <a:endParaRPr sz="1600">
                        <a:latin typeface="Times New Roman" panose="02020603050405020304" pitchFamily="18" charset="0"/>
                        <a:cs typeface="Times New Roman" panose="02020603050405020304" pitchFamily="18" charset="0"/>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marR="85725" lvl="0" algn="just">
                        <a:lnSpc>
                          <a:spcPct val="100000"/>
                        </a:lnSpc>
                        <a:spcBef>
                          <a:spcPts val="315"/>
                        </a:spcBef>
                        <a:tabLst>
                          <a:tab pos="1407795" algn="l"/>
                        </a:tabLst>
                      </a:pPr>
                      <a:r>
                        <a:rPr sz="1600" spc="-5" dirty="0">
                          <a:latin typeface="Times New Roman" panose="02020603050405020304" pitchFamily="18" charset="0"/>
                          <a:cs typeface="Times New Roman" panose="02020603050405020304" pitchFamily="18" charset="0"/>
                        </a:rPr>
                        <a:t>News</a:t>
                      </a:r>
                      <a:r>
                        <a:rPr lang="en-IN" sz="1600" spc="-5"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Recommendation </a:t>
                      </a:r>
                      <a:r>
                        <a:rPr sz="1600" spc="-5" dirty="0">
                          <a:latin typeface="Times New Roman" panose="02020603050405020304" pitchFamily="18" charset="0"/>
                          <a:cs typeface="Times New Roman" panose="02020603050405020304" pitchFamily="18" charset="0"/>
                        </a:rPr>
                        <a:t> Based</a:t>
                      </a:r>
                      <a:r>
                        <a:rPr sz="1600" spc="9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on</a:t>
                      </a:r>
                      <a:r>
                        <a:rPr sz="1600" spc="10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User</a:t>
                      </a:r>
                      <a:r>
                        <a:rPr sz="1600" spc="120" dirty="0">
                          <a:latin typeface="Times New Roman" panose="02020603050405020304" pitchFamily="18" charset="0"/>
                          <a:cs typeface="Times New Roman" panose="02020603050405020304" pitchFamily="18" charset="0"/>
                        </a:rPr>
                        <a:t> </a:t>
                      </a:r>
                      <a:r>
                        <a:rPr sz="1600" spc="-45" dirty="0">
                          <a:latin typeface="Times New Roman" panose="02020603050405020304" pitchFamily="18" charset="0"/>
                          <a:cs typeface="Times New Roman" panose="02020603050405020304" pitchFamily="18" charset="0"/>
                        </a:rPr>
                        <a:t>Topic </a:t>
                      </a:r>
                      <a:r>
                        <a:rPr sz="1600" spc="-47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a</a:t>
                      </a:r>
                      <a:r>
                        <a:rPr sz="1600" dirty="0">
                          <a:latin typeface="Times New Roman" panose="02020603050405020304" pitchFamily="18" charset="0"/>
                          <a:cs typeface="Times New Roman" panose="02020603050405020304" pitchFamily="18" charset="0"/>
                        </a:rPr>
                        <a:t>nd</a:t>
                      </a:r>
                      <a:r>
                        <a:rPr lang="en-IN" sz="160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E</a:t>
                      </a:r>
                      <a:r>
                        <a:rPr sz="1600" spc="10" dirty="0">
                          <a:latin typeface="Times New Roman" panose="02020603050405020304" pitchFamily="18" charset="0"/>
                          <a:cs typeface="Times New Roman" panose="02020603050405020304" pitchFamily="18" charset="0"/>
                        </a:rPr>
                        <a:t>n</a:t>
                      </a:r>
                      <a:r>
                        <a:rPr sz="1600" spc="-5" dirty="0">
                          <a:latin typeface="Times New Roman" panose="02020603050405020304" pitchFamily="18" charset="0"/>
                          <a:cs typeface="Times New Roman" panose="02020603050405020304" pitchFamily="18" charset="0"/>
                        </a:rPr>
                        <a:t>t</a:t>
                      </a:r>
                      <a:r>
                        <a:rPr sz="1600" dirty="0">
                          <a:latin typeface="Times New Roman" panose="02020603050405020304" pitchFamily="18" charset="0"/>
                          <a:cs typeface="Times New Roman" panose="02020603050405020304" pitchFamily="18" charset="0"/>
                        </a:rPr>
                        <a:t>i</a:t>
                      </a:r>
                      <a:r>
                        <a:rPr sz="1600" spc="-5" dirty="0">
                          <a:latin typeface="Times New Roman" panose="02020603050405020304" pitchFamily="18" charset="0"/>
                          <a:cs typeface="Times New Roman" panose="02020603050405020304" pitchFamily="18" charset="0"/>
                        </a:rPr>
                        <a:t>ty</a:t>
                      </a:r>
                      <a:r>
                        <a:rPr lang="en-IN" sz="1600" spc="0" dirty="0">
                          <a:latin typeface="Times New Roman" panose="02020603050405020304" pitchFamily="18" charset="0"/>
                          <a:cs typeface="Times New Roman" panose="02020603050405020304" pitchFamily="18" charset="0"/>
                        </a:rPr>
                        <a:t> </a:t>
                      </a:r>
                      <a:r>
                        <a:rPr sz="1600" spc="-75" dirty="0">
                          <a:latin typeface="Times New Roman" panose="02020603050405020304" pitchFamily="18" charset="0"/>
                          <a:cs typeface="Times New Roman" panose="02020603050405020304" pitchFamily="18" charset="0"/>
                        </a:rPr>
                        <a:t>P</a:t>
                      </a:r>
                      <a:r>
                        <a:rPr sz="1600" dirty="0">
                          <a:latin typeface="Times New Roman" panose="02020603050405020304" pitchFamily="18" charset="0"/>
                          <a:cs typeface="Times New Roman" panose="02020603050405020304" pitchFamily="18" charset="0"/>
                        </a:rPr>
                        <a:t>r</a:t>
                      </a:r>
                      <a:r>
                        <a:rPr sz="1600" spc="5" dirty="0">
                          <a:latin typeface="Times New Roman" panose="02020603050405020304" pitchFamily="18" charset="0"/>
                          <a:cs typeface="Times New Roman" panose="02020603050405020304" pitchFamily="18" charset="0"/>
                        </a:rPr>
                        <a:t>e</a:t>
                      </a:r>
                      <a:r>
                        <a:rPr sz="1600" dirty="0">
                          <a:latin typeface="Times New Roman" panose="02020603050405020304" pitchFamily="18" charset="0"/>
                          <a:cs typeface="Times New Roman" panose="02020603050405020304" pitchFamily="18" charset="0"/>
                        </a:rPr>
                        <a:t>fe</a:t>
                      </a:r>
                      <a:r>
                        <a:rPr sz="1600" spc="5" dirty="0">
                          <a:latin typeface="Times New Roman" panose="02020603050405020304" pitchFamily="18" charset="0"/>
                          <a:cs typeface="Times New Roman" panose="02020603050405020304" pitchFamily="18" charset="0"/>
                        </a:rPr>
                        <a:t>r</a:t>
                      </a:r>
                      <a:r>
                        <a:rPr sz="1600" dirty="0">
                          <a:latin typeface="Times New Roman" panose="02020603050405020304" pitchFamily="18" charset="0"/>
                          <a:cs typeface="Times New Roman" panose="02020603050405020304" pitchFamily="18" charset="0"/>
                        </a:rPr>
                        <a:t>e</a:t>
                      </a:r>
                      <a:r>
                        <a:rPr sz="1600" spc="-5" dirty="0">
                          <a:latin typeface="Times New Roman" panose="02020603050405020304" pitchFamily="18" charset="0"/>
                          <a:cs typeface="Times New Roman" panose="02020603050405020304" pitchFamily="18" charset="0"/>
                        </a:rPr>
                        <a:t>n</a:t>
                      </a:r>
                      <a:r>
                        <a:rPr sz="1600" dirty="0">
                          <a:latin typeface="Times New Roman" panose="02020603050405020304" pitchFamily="18" charset="0"/>
                          <a:cs typeface="Times New Roman" panose="02020603050405020304" pitchFamily="18" charset="0"/>
                        </a:rPr>
                        <a:t>ce</a:t>
                      </a:r>
                      <a:r>
                        <a:rPr lang="en-IN" sz="160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in </a:t>
                      </a:r>
                      <a:r>
                        <a:rPr sz="1600" spc="-5" dirty="0">
                          <a:latin typeface="Times New Roman" panose="02020603050405020304" pitchFamily="18" charset="0"/>
                          <a:cs typeface="Times New Roman" panose="02020603050405020304" pitchFamily="18" charset="0"/>
                        </a:rPr>
                        <a:t>Historical</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Behavior</a:t>
                      </a:r>
                      <a:endParaRPr sz="1600" dirty="0">
                        <a:latin typeface="Times New Roman" panose="02020603050405020304" pitchFamily="18" charset="0"/>
                        <a:cs typeface="Times New Roman" panose="02020603050405020304" pitchFamily="18" charset="0"/>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15"/>
                        </a:spcBef>
                      </a:pPr>
                      <a:r>
                        <a:rPr sz="1600" spc="-5" dirty="0">
                          <a:latin typeface="Times New Roman" panose="02020603050405020304" pitchFamily="18" charset="0"/>
                          <a:cs typeface="Times New Roman" panose="02020603050405020304" pitchFamily="18" charset="0"/>
                        </a:rPr>
                        <a:t>2020</a:t>
                      </a:r>
                      <a:endParaRPr sz="1600" dirty="0">
                        <a:latin typeface="Times New Roman" panose="02020603050405020304" pitchFamily="18" charset="0"/>
                        <a:cs typeface="Times New Roman" panose="02020603050405020304" pitchFamily="18" charset="0"/>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marR="83185" algn="just">
                        <a:lnSpc>
                          <a:spcPct val="100000"/>
                        </a:lnSpc>
                        <a:spcBef>
                          <a:spcPts val="315"/>
                        </a:spcBef>
                      </a:pPr>
                      <a:r>
                        <a:rPr sz="1600" spc="-5" dirty="0">
                          <a:latin typeface="Times New Roman" panose="02020603050405020304" pitchFamily="18" charset="0"/>
                          <a:cs typeface="Times New Roman" panose="02020603050405020304" pitchFamily="18" charset="0"/>
                        </a:rPr>
                        <a:t>It</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would</a:t>
                      </a:r>
                      <a:r>
                        <a:rPr sz="1600" dirty="0">
                          <a:latin typeface="Times New Roman" panose="02020603050405020304" pitchFamily="18" charset="0"/>
                          <a:cs typeface="Times New Roman" panose="02020603050405020304" pitchFamily="18" charset="0"/>
                        </a:rPr>
                        <a:t> involve</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exploring</a:t>
                      </a:r>
                      <a:r>
                        <a:rPr sz="1600" dirty="0">
                          <a:latin typeface="Times New Roman" panose="02020603050405020304" pitchFamily="18" charset="0"/>
                          <a:cs typeface="Times New Roman" panose="02020603050405020304" pitchFamily="18" charset="0"/>
                        </a:rPr>
                        <a:t> existing</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studies</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on</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news </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recommendation</a:t>
                      </a:r>
                      <a:r>
                        <a:rPr sz="1600" spc="36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systems</a:t>
                      </a:r>
                      <a:r>
                        <a:rPr sz="1600" spc="36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that</a:t>
                      </a:r>
                      <a:r>
                        <a:rPr sz="1600" spc="37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leverage</a:t>
                      </a:r>
                      <a:r>
                        <a:rPr sz="1600" spc="35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user</a:t>
                      </a:r>
                      <a:r>
                        <a:rPr sz="1600" spc="36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preferences </a:t>
                      </a:r>
                      <a:r>
                        <a:rPr sz="1600" spc="-470"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for</a:t>
                      </a:r>
                      <a:r>
                        <a:rPr sz="1600" spc="-5" dirty="0">
                          <a:latin typeface="Times New Roman" panose="02020603050405020304" pitchFamily="18" charset="0"/>
                          <a:cs typeface="Times New Roman" panose="02020603050405020304" pitchFamily="18" charset="0"/>
                        </a:rPr>
                        <a:t> topics</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and</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entities</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from</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their</a:t>
                      </a:r>
                      <a:r>
                        <a:rPr sz="1600" dirty="0">
                          <a:latin typeface="Times New Roman" panose="02020603050405020304" pitchFamily="18" charset="0"/>
                          <a:cs typeface="Times New Roman" panose="02020603050405020304" pitchFamily="18" charset="0"/>
                        </a:rPr>
                        <a:t> historical</a:t>
                      </a:r>
                      <a:r>
                        <a:rPr sz="1600" spc="5" dirty="0">
                          <a:latin typeface="Times New Roman" panose="02020603050405020304" pitchFamily="18" charset="0"/>
                          <a:cs typeface="Times New Roman" panose="02020603050405020304" pitchFamily="18" charset="0"/>
                        </a:rPr>
                        <a:t> </a:t>
                      </a:r>
                      <a:r>
                        <a:rPr sz="1600" spc="-30" dirty="0">
                          <a:latin typeface="Times New Roman" panose="02020603050405020304" pitchFamily="18" charset="0"/>
                          <a:cs typeface="Times New Roman" panose="02020603050405020304" pitchFamily="18" charset="0"/>
                        </a:rPr>
                        <a:t>behavior. </a:t>
                      </a:r>
                      <a:r>
                        <a:rPr sz="1600" spc="-2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Limitations</a:t>
                      </a:r>
                      <a:r>
                        <a:rPr sz="1600" dirty="0">
                          <a:latin typeface="Times New Roman" panose="02020603050405020304" pitchFamily="18" charset="0"/>
                          <a:cs typeface="Times New Roman" panose="02020603050405020304" pitchFamily="18" charset="0"/>
                        </a:rPr>
                        <a:t> could</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encompass</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challenges</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in</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accurately </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capturing</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evolving</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user</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interests,</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potential</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information </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filter bubbles, and difficulties in handling sparse user data </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for</a:t>
                      </a:r>
                      <a:r>
                        <a:rPr sz="1600" spc="2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effective</a:t>
                      </a:r>
                      <a:r>
                        <a:rPr sz="1600" spc="1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recommendations.</a:t>
                      </a:r>
                      <a:endParaRPr sz="1600" dirty="0">
                        <a:latin typeface="Times New Roman" panose="02020603050405020304" pitchFamily="18" charset="0"/>
                        <a:cs typeface="Times New Roman" panose="02020603050405020304" pitchFamily="18" charset="0"/>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898322">
                <a:tc>
                  <a:txBody>
                    <a:bodyPr/>
                    <a:lstStyle/>
                    <a:p>
                      <a:pPr marL="91440">
                        <a:lnSpc>
                          <a:spcPct val="100000"/>
                        </a:lnSpc>
                        <a:spcBef>
                          <a:spcPts val="315"/>
                        </a:spcBef>
                      </a:pPr>
                      <a:r>
                        <a:rPr sz="1600" dirty="0">
                          <a:latin typeface="Times New Roman" panose="02020603050405020304" pitchFamily="18" charset="0"/>
                          <a:cs typeface="Times New Roman" panose="02020603050405020304" pitchFamily="18" charset="0"/>
                        </a:rPr>
                        <a:t>3</a:t>
                      </a:r>
                      <a:endParaRPr sz="1600">
                        <a:latin typeface="Times New Roman" panose="02020603050405020304" pitchFamily="18" charset="0"/>
                        <a:cs typeface="Times New Roman" panose="02020603050405020304" pitchFamily="18" charset="0"/>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marR="84455" lvl="0">
                        <a:lnSpc>
                          <a:spcPct val="100000"/>
                        </a:lnSpc>
                        <a:spcBef>
                          <a:spcPts val="315"/>
                        </a:spcBef>
                        <a:tabLst>
                          <a:tab pos="850265" algn="l"/>
                          <a:tab pos="1489075" algn="l"/>
                          <a:tab pos="1687195" algn="l"/>
                        </a:tabLst>
                      </a:pPr>
                      <a:r>
                        <a:rPr sz="1600" spc="-30" dirty="0">
                          <a:latin typeface="Times New Roman" panose="02020603050405020304" pitchFamily="18" charset="0"/>
                          <a:cs typeface="Times New Roman" panose="02020603050405020304" pitchFamily="18" charset="0"/>
                        </a:rPr>
                        <a:t>W</a:t>
                      </a:r>
                      <a:r>
                        <a:rPr sz="1600" spc="-5" dirty="0">
                          <a:latin typeface="Times New Roman" panose="02020603050405020304" pitchFamily="18" charset="0"/>
                          <a:cs typeface="Times New Roman" panose="02020603050405020304" pitchFamily="18" charset="0"/>
                        </a:rPr>
                        <a:t>id</a:t>
                      </a:r>
                      <a:r>
                        <a:rPr sz="1600" dirty="0">
                          <a:latin typeface="Times New Roman" panose="02020603050405020304" pitchFamily="18" charset="0"/>
                          <a:cs typeface="Times New Roman" panose="02020603050405020304" pitchFamily="18" charset="0"/>
                        </a:rPr>
                        <a:t>e</a:t>
                      </a:r>
                      <a:r>
                        <a:rPr lang="en-IN"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a</a:t>
                      </a:r>
                      <a:r>
                        <a:rPr sz="1600" dirty="0">
                          <a:latin typeface="Times New Roman" panose="02020603050405020304" pitchFamily="18" charset="0"/>
                          <a:cs typeface="Times New Roman" panose="02020603050405020304" pitchFamily="18" charset="0"/>
                        </a:rPr>
                        <a:t>nd</a:t>
                      </a:r>
                      <a:r>
                        <a:rPr lang="en-IN" sz="1600" dirty="0">
                          <a:latin typeface="Times New Roman" panose="02020603050405020304" pitchFamily="18" charset="0"/>
                          <a:cs typeface="Times New Roman" panose="02020603050405020304" pitchFamily="18" charset="0"/>
                        </a:rPr>
                        <a:t> </a:t>
                      </a:r>
                      <a:r>
                        <a:rPr sz="1600" spc="15" dirty="0">
                          <a:latin typeface="Times New Roman" panose="02020603050405020304" pitchFamily="18" charset="0"/>
                          <a:cs typeface="Times New Roman" panose="02020603050405020304" pitchFamily="18" charset="0"/>
                        </a:rPr>
                        <a:t>D</a:t>
                      </a:r>
                      <a:r>
                        <a:rPr sz="1600" dirty="0">
                          <a:latin typeface="Times New Roman" panose="02020603050405020304" pitchFamily="18" charset="0"/>
                          <a:cs typeface="Times New Roman" panose="02020603050405020304" pitchFamily="18" charset="0"/>
                        </a:rPr>
                        <a:t>eep  </a:t>
                      </a:r>
                      <a:r>
                        <a:rPr sz="1600" spc="-5" dirty="0">
                          <a:latin typeface="Times New Roman" panose="02020603050405020304" pitchFamily="18" charset="0"/>
                          <a:cs typeface="Times New Roman" panose="02020603050405020304" pitchFamily="18" charset="0"/>
                        </a:rPr>
                        <a:t>Lea</a:t>
                      </a:r>
                      <a:r>
                        <a:rPr sz="1600" spc="5" dirty="0">
                          <a:latin typeface="Times New Roman" panose="02020603050405020304" pitchFamily="18" charset="0"/>
                          <a:cs typeface="Times New Roman" panose="02020603050405020304" pitchFamily="18" charset="0"/>
                        </a:rPr>
                        <a:t>r</a:t>
                      </a:r>
                      <a:r>
                        <a:rPr sz="1600" spc="-5" dirty="0">
                          <a:latin typeface="Times New Roman" panose="02020603050405020304" pitchFamily="18" charset="0"/>
                          <a:cs typeface="Times New Roman" panose="02020603050405020304" pitchFamily="18" charset="0"/>
                        </a:rPr>
                        <a:t>n</a:t>
                      </a:r>
                      <a:r>
                        <a:rPr sz="1600" dirty="0">
                          <a:latin typeface="Times New Roman" panose="02020603050405020304" pitchFamily="18" charset="0"/>
                          <a:cs typeface="Times New Roman" panose="02020603050405020304" pitchFamily="18" charset="0"/>
                        </a:rPr>
                        <a:t>i</a:t>
                      </a:r>
                      <a:r>
                        <a:rPr sz="1600" spc="-5" dirty="0">
                          <a:latin typeface="Times New Roman" panose="02020603050405020304" pitchFamily="18" charset="0"/>
                          <a:cs typeface="Times New Roman" panose="02020603050405020304" pitchFamily="18" charset="0"/>
                        </a:rPr>
                        <a:t>n</a:t>
                      </a:r>
                      <a:r>
                        <a:rPr sz="1600" dirty="0">
                          <a:latin typeface="Times New Roman" panose="02020603050405020304" pitchFamily="18" charset="0"/>
                          <a:cs typeface="Times New Roman" panose="02020603050405020304" pitchFamily="18" charset="0"/>
                        </a:rPr>
                        <a:t>g	</a:t>
                      </a:r>
                      <a:r>
                        <a:rPr lang="en-IN" sz="160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f</a:t>
                      </a:r>
                      <a:r>
                        <a:rPr sz="1600" spc="-10" dirty="0">
                          <a:latin typeface="Times New Roman" panose="02020603050405020304" pitchFamily="18" charset="0"/>
                          <a:cs typeface="Times New Roman" panose="02020603050405020304" pitchFamily="18" charset="0"/>
                        </a:rPr>
                        <a:t>o</a:t>
                      </a:r>
                      <a:r>
                        <a:rPr sz="1600" dirty="0">
                          <a:latin typeface="Times New Roman" panose="02020603050405020304" pitchFamily="18" charset="0"/>
                          <a:cs typeface="Times New Roman" panose="02020603050405020304" pitchFamily="18" charset="0"/>
                        </a:rPr>
                        <a:t>r  </a:t>
                      </a:r>
                      <a:r>
                        <a:rPr sz="1600" spc="-15" dirty="0">
                          <a:latin typeface="Times New Roman" panose="02020603050405020304" pitchFamily="18" charset="0"/>
                          <a:cs typeface="Times New Roman" panose="02020603050405020304" pitchFamily="18" charset="0"/>
                        </a:rPr>
                        <a:t>Recommender </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Systems</a:t>
                      </a:r>
                      <a:endParaRPr sz="1600" dirty="0">
                        <a:latin typeface="Times New Roman" panose="02020603050405020304" pitchFamily="18" charset="0"/>
                        <a:cs typeface="Times New Roman" panose="02020603050405020304" pitchFamily="18" charset="0"/>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15"/>
                        </a:spcBef>
                      </a:pPr>
                      <a:r>
                        <a:rPr sz="1600" spc="-5" dirty="0">
                          <a:latin typeface="Times New Roman" panose="02020603050405020304" pitchFamily="18" charset="0"/>
                          <a:cs typeface="Times New Roman" panose="02020603050405020304" pitchFamily="18" charset="0"/>
                        </a:rPr>
                        <a:t>2019</a:t>
                      </a:r>
                      <a:endParaRPr sz="1600" dirty="0">
                        <a:latin typeface="Times New Roman" panose="02020603050405020304" pitchFamily="18" charset="0"/>
                        <a:cs typeface="Times New Roman" panose="02020603050405020304" pitchFamily="18" charset="0"/>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marR="85090" indent="60960" algn="just">
                        <a:lnSpc>
                          <a:spcPct val="100000"/>
                        </a:lnSpc>
                        <a:spcBef>
                          <a:spcPts val="315"/>
                        </a:spcBef>
                      </a:pPr>
                      <a:r>
                        <a:rPr sz="1600" spc="-5" dirty="0">
                          <a:latin typeface="Times New Roman" panose="02020603050405020304" pitchFamily="18" charset="0"/>
                          <a:cs typeface="Times New Roman" panose="02020603050405020304" pitchFamily="18" charset="0"/>
                        </a:rPr>
                        <a:t>It</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would</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involve</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surveying</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existing</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research</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on</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the </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application</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of</a:t>
                      </a:r>
                      <a:r>
                        <a:rPr sz="1600"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wide</a:t>
                      </a:r>
                      <a:r>
                        <a:rPr sz="1600" spc="-5" dirty="0">
                          <a:latin typeface="Times New Roman" panose="02020603050405020304" pitchFamily="18" charset="0"/>
                          <a:cs typeface="Times New Roman" panose="02020603050405020304" pitchFamily="18" charset="0"/>
                        </a:rPr>
                        <a:t> and</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deep</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learning</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techniques</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in </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recommender systems. Limitations </a:t>
                      </a:r>
                      <a:r>
                        <a:rPr sz="1600" spc="-10" dirty="0">
                          <a:latin typeface="Times New Roman" panose="02020603050405020304" pitchFamily="18" charset="0"/>
                          <a:cs typeface="Times New Roman" panose="02020603050405020304" pitchFamily="18" charset="0"/>
                        </a:rPr>
                        <a:t>may include </a:t>
                      </a:r>
                      <a:r>
                        <a:rPr sz="1600" spc="-5" dirty="0">
                          <a:latin typeface="Times New Roman" panose="02020603050405020304" pitchFamily="18" charset="0"/>
                          <a:cs typeface="Times New Roman" panose="02020603050405020304" pitchFamily="18" charset="0"/>
                        </a:rPr>
                        <a:t>the </a:t>
                      </a:r>
                      <a:r>
                        <a:rPr sz="1600" dirty="0">
                          <a:latin typeface="Times New Roman" panose="02020603050405020304" pitchFamily="18" charset="0"/>
                          <a:cs typeface="Times New Roman" panose="02020603050405020304" pitchFamily="18" charset="0"/>
                        </a:rPr>
                        <a:t>need </a:t>
                      </a:r>
                      <a:r>
                        <a:rPr sz="1600" spc="5"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for </a:t>
                      </a:r>
                      <a:r>
                        <a:rPr sz="1600" spc="-5" dirty="0">
                          <a:latin typeface="Times New Roman" panose="02020603050405020304" pitchFamily="18" charset="0"/>
                          <a:cs typeface="Times New Roman" panose="02020603050405020304" pitchFamily="18" charset="0"/>
                        </a:rPr>
                        <a:t>substantial computational </a:t>
                      </a:r>
                      <a:r>
                        <a:rPr sz="1600" dirty="0">
                          <a:latin typeface="Times New Roman" panose="02020603050405020304" pitchFamily="18" charset="0"/>
                          <a:cs typeface="Times New Roman" panose="02020603050405020304" pitchFamily="18" charset="0"/>
                        </a:rPr>
                        <a:t>resources, </a:t>
                      </a:r>
                      <a:r>
                        <a:rPr sz="1600" spc="-5" dirty="0">
                          <a:latin typeface="Times New Roman" panose="02020603050405020304" pitchFamily="18" charset="0"/>
                          <a:cs typeface="Times New Roman" panose="02020603050405020304" pitchFamily="18" charset="0"/>
                        </a:rPr>
                        <a:t>potential model </a:t>
                      </a:r>
                      <a:r>
                        <a:rPr sz="1600" dirty="0">
                          <a:latin typeface="Times New Roman" panose="02020603050405020304" pitchFamily="18" charset="0"/>
                          <a:cs typeface="Times New Roman" panose="02020603050405020304" pitchFamily="18" charset="0"/>
                        </a:rPr>
                        <a:t> </a:t>
                      </a:r>
                      <a:r>
                        <a:rPr sz="1600" spc="-25" dirty="0">
                          <a:latin typeface="Times New Roman" panose="02020603050405020304" pitchFamily="18" charset="0"/>
                          <a:cs typeface="Times New Roman" panose="02020603050405020304" pitchFamily="18" charset="0"/>
                        </a:rPr>
                        <a:t>complexity,</a:t>
                      </a:r>
                      <a:r>
                        <a:rPr sz="1600" spc="-2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and</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challenges</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in</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incorporating</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contextual </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information</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effectively</a:t>
                      </a:r>
                      <a:r>
                        <a:rPr sz="1600" dirty="0">
                          <a:latin typeface="Times New Roman" panose="02020603050405020304" pitchFamily="18" charset="0"/>
                          <a:cs typeface="Times New Roman" panose="02020603050405020304" pitchFamily="18" charset="0"/>
                        </a:rPr>
                        <a:t> for</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diverse</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recommendation </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scenarios.</a:t>
                      </a:r>
                      <a:endParaRPr sz="1600" dirty="0">
                        <a:latin typeface="Times New Roman" panose="02020603050405020304" pitchFamily="18" charset="0"/>
                        <a:cs typeface="Times New Roman" panose="02020603050405020304" pitchFamily="18" charset="0"/>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4" name="Rectangle 3">
            <a:extLst>
              <a:ext uri="{FF2B5EF4-FFF2-40B4-BE49-F238E27FC236}">
                <a16:creationId xmlns:a16="http://schemas.microsoft.com/office/drawing/2014/main" id="{46360083-2089-DFA6-4A93-8E94D57E860C}"/>
              </a:ext>
            </a:extLst>
          </p:cNvPr>
          <p:cNvSpPr/>
          <p:nvPr/>
        </p:nvSpPr>
        <p:spPr>
          <a:xfrm>
            <a:off x="11925298" y="0"/>
            <a:ext cx="76200" cy="68580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26467B18-E2A1-1239-F81F-65CC027A3A15}"/>
              </a:ext>
            </a:extLst>
          </p:cNvPr>
          <p:cNvSpPr/>
          <p:nvPr/>
        </p:nvSpPr>
        <p:spPr>
          <a:xfrm>
            <a:off x="0" y="6644184"/>
            <a:ext cx="12192000" cy="76200"/>
          </a:xfrm>
          <a:prstGeom prst="rect">
            <a:avLst/>
          </a:prstGeom>
          <a:solidFill>
            <a:srgbClr val="EED5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B0D4D0E-7E20-86BF-6794-F6ADBC1A274F}"/>
              </a:ext>
            </a:extLst>
          </p:cNvPr>
          <p:cNvSpPr/>
          <p:nvPr/>
        </p:nvSpPr>
        <p:spPr>
          <a:xfrm>
            <a:off x="11242602" y="0"/>
            <a:ext cx="533400"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021EC610-8AE4-139E-9EE5-D65899049FAF}"/>
              </a:ext>
            </a:extLst>
          </p:cNvPr>
          <p:cNvSpPr/>
          <p:nvPr/>
        </p:nvSpPr>
        <p:spPr>
          <a:xfrm>
            <a:off x="0" y="6125568"/>
            <a:ext cx="12192000" cy="381000"/>
          </a:xfrm>
          <a:prstGeom prst="rect">
            <a:avLst/>
          </a:prstGeom>
          <a:solidFill>
            <a:schemeClr val="accent1">
              <a:lumMod val="40000"/>
              <a:lumOff val="6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461</TotalTime>
  <Words>1696</Words>
  <Application>Microsoft Office PowerPoint</Application>
  <PresentationFormat>Widescreen</PresentationFormat>
  <Paragraphs>138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Presentation on</vt:lpstr>
      <vt:lpstr>KAVIKULGURU INSTITUTE OF TECHNOLOGY AND SCIENCE RAMTEK - 441106</vt:lpstr>
      <vt:lpstr>PowerPoint Presentation</vt:lpstr>
      <vt:lpstr>Introduction</vt:lpstr>
      <vt:lpstr>PowerPoint Presentation</vt:lpstr>
      <vt:lpstr>                                       Objectives</vt:lpstr>
      <vt:lpstr>PowerPoint Presentation</vt:lpstr>
      <vt:lpstr>PowerPoint Presentation</vt:lpstr>
      <vt:lpstr>                                      Literature reviews</vt:lpstr>
      <vt:lpstr>PowerPoint Presentation</vt:lpstr>
      <vt:lpstr>                              Proposed Approach</vt:lpstr>
      <vt:lpstr>PowerPoint Presentation</vt:lpstr>
      <vt:lpstr>PowerPoint Presentation</vt:lpstr>
      <vt:lpstr>PowerPoint Presentation</vt:lpstr>
      <vt:lpstr>PowerPoint Presentation</vt:lpstr>
      <vt:lpstr>PowerPoint Presentation</vt:lpstr>
      <vt:lpstr>                        Future Scope</vt:lpstr>
      <vt:lpstr>                               Conclusion</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multanedevyani1501@outlook.com</dc:creator>
  <cp:lastModifiedBy>Aditya Darne</cp:lastModifiedBy>
  <cp:revision>63</cp:revision>
  <dcterms:created xsi:type="dcterms:W3CDTF">2023-09-04T08:43:32Z</dcterms:created>
  <dcterms:modified xsi:type="dcterms:W3CDTF">2024-03-30T15:06:17Z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2023-08-18T00:00:00Z</vt:filetime>
  </property>
  <property fmtid="{D5CDD505-2E9C-101B-9397-08002B2CF9AE}" pid="3" name="Creator">
    <vt:lpwstr>Microsoft® PowerPoint® 2016</vt:lpwstr>
  </property>
  <property fmtid="{D5CDD505-2E9C-101B-9397-08002B2CF9AE}" pid="4" name="LastSaved">
    <vt:filetime>2023-09-04T00:00:00Z</vt:filetime>
  </property>
</Properties>
</file>