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7"/>
  </p:notesMasterIdLst>
  <p:sldIdLst>
    <p:sldId id="256" r:id="rId2"/>
    <p:sldId id="280" r:id="rId3"/>
    <p:sldId id="258" r:id="rId4"/>
    <p:sldId id="279" r:id="rId5"/>
    <p:sldId id="27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 type="screen4x3"/>
  <p:notesSz cx="6858000" cy="9144000"/>
  <p:custShowLst>
    <p:custShow name="Custom Show 1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0"/>
        <p:sld r:id="rId21"/>
        <p:sld r:id="rId21"/>
        <p:sld r:id="rId22"/>
        <p:sld r:id="rId22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398" autoAdjust="0"/>
    <p:restoredTop sz="94660"/>
  </p:normalViewPr>
  <p:slideViewPr>
    <p:cSldViewPr>
      <p:cViewPr>
        <p:scale>
          <a:sx n="66" d="100"/>
          <a:sy n="66" d="100"/>
        </p:scale>
        <p:origin x="-1848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587" y="-7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B8759-EE16-4B17-8A9D-E3237D7913C2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343B5-C58A-48B1-839D-3A158B8BE5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D44F-92BD-46F6-9F65-097A65EF4A6E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1192-A359-4BD9-97D6-1B7502DB68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D44F-92BD-46F6-9F65-097A65EF4A6E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1192-A359-4BD9-97D6-1B7502DB6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D44F-92BD-46F6-9F65-097A65EF4A6E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1192-A359-4BD9-97D6-1B7502DB6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D44F-92BD-46F6-9F65-097A65EF4A6E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1192-A359-4BD9-97D6-1B7502DB6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D44F-92BD-46F6-9F65-097A65EF4A6E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16B1192-A359-4BD9-97D6-1B7502DB6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D44F-92BD-46F6-9F65-097A65EF4A6E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1192-A359-4BD9-97D6-1B7502DB6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D44F-92BD-46F6-9F65-097A65EF4A6E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1192-A359-4BD9-97D6-1B7502DB6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D44F-92BD-46F6-9F65-097A65EF4A6E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1192-A359-4BD9-97D6-1B7502DB6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D44F-92BD-46F6-9F65-097A65EF4A6E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1192-A359-4BD9-97D6-1B7502DB6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D44F-92BD-46F6-9F65-097A65EF4A6E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1192-A359-4BD9-97D6-1B7502DB6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D44F-92BD-46F6-9F65-097A65EF4A6E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1192-A359-4BD9-97D6-1B7502DB6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90BD44F-92BD-46F6-9F65-097A65EF4A6E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16B1192-A359-4BD9-97D6-1B7502DB6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1920x1080 Light Pink Solid Color Backgrou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772400" cy="10699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ahnschrift Light SemiCondensed" pitchFamily="34" charset="0"/>
              </a:rPr>
              <a:t>CASE STUDY OF </a:t>
            </a:r>
            <a:br>
              <a:rPr lang="en-US" dirty="0" smtClean="0">
                <a:latin typeface="Bahnschrift Light SemiCondensed" pitchFamily="34" charset="0"/>
              </a:rPr>
            </a:br>
            <a:endParaRPr lang="en-US" dirty="0">
              <a:latin typeface="Bahnschrift Light SemiCondensed" pitchFamily="34" charset="0"/>
            </a:endParaRPr>
          </a:p>
        </p:txBody>
      </p:sp>
      <p:pic>
        <p:nvPicPr>
          <p:cNvPr id="1027" name="Picture 3" descr="C:\Users\Lenovo\Downloads\who-emble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91400" y="152400"/>
            <a:ext cx="1600200" cy="12954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381000"/>
            <a:ext cx="8382000" cy="609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/>
              <a:t>QUERY TO WRITE DIFFERENT PARAMETER </a:t>
            </a:r>
            <a:br>
              <a:rPr lang="en-US" sz="2000" dirty="0" smtClean="0"/>
            </a:br>
            <a:r>
              <a:rPr lang="en-US" sz="2000" dirty="0" smtClean="0">
                <a:latin typeface="Arial Black" pitchFamily="34" charset="0"/>
              </a:rPr>
              <a:t>(select id, diagnosis, </a:t>
            </a:r>
            <a:r>
              <a:rPr lang="en-US" sz="2000" dirty="0" err="1" smtClean="0">
                <a:latin typeface="Arial Black" pitchFamily="34" charset="0"/>
              </a:rPr>
              <a:t>radius_mean,perimeter_mean,area_mean</a:t>
            </a:r>
            <a:r>
              <a:rPr lang="en-US" sz="2000" dirty="0" smtClean="0">
                <a:latin typeface="Arial Black" pitchFamily="34" charset="0"/>
              </a:rPr>
              <a:t> from </a:t>
            </a:r>
            <a:r>
              <a:rPr lang="en-US" sz="2000" dirty="0" err="1" smtClean="0">
                <a:latin typeface="Arial Black" pitchFamily="34" charset="0"/>
              </a:rPr>
              <a:t>breastcancer</a:t>
            </a:r>
            <a:r>
              <a:rPr lang="en-US" sz="2000" dirty="0" smtClean="0">
                <a:latin typeface="Arial Black" pitchFamily="34" charset="0"/>
              </a:rPr>
              <a:t>;)</a:t>
            </a:r>
            <a:endParaRPr lang="en-US" sz="2000" dirty="0">
              <a:latin typeface="Arial Black" pitchFamily="34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402336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752600"/>
            <a:ext cx="403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8382000" cy="609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QUERY TO COUNT ID</a:t>
            </a:r>
            <a:br>
              <a:rPr lang="en-US" sz="2000" dirty="0" smtClean="0"/>
            </a:br>
            <a:r>
              <a:rPr lang="en-US" sz="2000" dirty="0" smtClean="0">
                <a:latin typeface="Arial Black" pitchFamily="34" charset="0"/>
              </a:rPr>
              <a:t>(select  count(id) from </a:t>
            </a:r>
            <a:r>
              <a:rPr lang="en-US" sz="2000" dirty="0" err="1" smtClean="0">
                <a:latin typeface="Arial Black" pitchFamily="34" charset="0"/>
              </a:rPr>
              <a:t>breastcancer</a:t>
            </a:r>
            <a:r>
              <a:rPr lang="en-US" sz="2000" dirty="0" smtClean="0">
                <a:latin typeface="Arial Black" pitchFamily="34" charset="0"/>
              </a:rPr>
              <a:t> ;)</a:t>
            </a:r>
            <a:endParaRPr lang="en-US" sz="2000" dirty="0">
              <a:latin typeface="Arial Black" pitchFamily="34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38200" y="1524000"/>
            <a:ext cx="7467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381000"/>
            <a:ext cx="8382000" cy="609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QUERY TO DISPLAY THE DISTINCT VALUE ORDER BY</a:t>
            </a:r>
            <a:br>
              <a:rPr lang="en-US" sz="2000" dirty="0" smtClean="0"/>
            </a:br>
            <a:r>
              <a:rPr lang="en-US" sz="2000" dirty="0" smtClean="0">
                <a:latin typeface="Arial Black" pitchFamily="34" charset="0"/>
              </a:rPr>
              <a:t>(select distinct id, diagnosis from </a:t>
            </a:r>
            <a:r>
              <a:rPr lang="en-US" sz="2000" dirty="0" err="1" smtClean="0">
                <a:latin typeface="Arial Black" pitchFamily="34" charset="0"/>
              </a:rPr>
              <a:t>breastcancer</a:t>
            </a:r>
            <a:r>
              <a:rPr lang="en-US" sz="2000" dirty="0" smtClean="0">
                <a:latin typeface="Arial Black" pitchFamily="34" charset="0"/>
              </a:rPr>
              <a:t> order by id;)</a:t>
            </a:r>
            <a:endParaRPr lang="en-US" sz="20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1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8382000" cy="609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/>
              <a:t>QUERY TO DISPLAY THE DISTINCT VALUE GROUP BY</a:t>
            </a:r>
            <a:br>
              <a:rPr lang="en-US" sz="2000" dirty="0" smtClean="0"/>
            </a:br>
            <a:r>
              <a:rPr lang="en-US" sz="2000" dirty="0" smtClean="0"/>
              <a:t>(</a:t>
            </a:r>
            <a:r>
              <a:rPr lang="en-US" sz="2000" dirty="0" smtClean="0">
                <a:latin typeface="Arial Black" pitchFamily="34" charset="0"/>
              </a:rPr>
              <a:t>(select distinct id, diagnosis from </a:t>
            </a:r>
            <a:r>
              <a:rPr lang="en-US" sz="2000" dirty="0" err="1" smtClean="0">
                <a:latin typeface="Arial Black" pitchFamily="34" charset="0"/>
              </a:rPr>
              <a:t>breastcancer</a:t>
            </a:r>
            <a:r>
              <a:rPr lang="en-US" sz="2000" dirty="0" smtClean="0">
                <a:latin typeface="Arial Black" pitchFamily="34" charset="0"/>
              </a:rPr>
              <a:t> group by id;)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543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8382000" cy="609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QUERY TO DISPLAY THE AVG(),MIN(),MAX(),SUM(),COUNT() FUNCTION</a:t>
            </a:r>
            <a:br>
              <a:rPr lang="en-US" sz="2000" dirty="0" smtClean="0"/>
            </a:br>
            <a:r>
              <a:rPr lang="en-US" sz="2200" dirty="0" smtClean="0">
                <a:latin typeface="Arial Black" pitchFamily="34" charset="0"/>
              </a:rPr>
              <a:t>(select max(</a:t>
            </a:r>
            <a:r>
              <a:rPr lang="en-US" sz="2200" dirty="0" err="1" smtClean="0">
                <a:latin typeface="Arial Black" pitchFamily="34" charset="0"/>
              </a:rPr>
              <a:t>radius_mean</a:t>
            </a:r>
            <a:r>
              <a:rPr lang="en-US" sz="2200" dirty="0" smtClean="0">
                <a:latin typeface="Arial Black" pitchFamily="34" charset="0"/>
              </a:rPr>
              <a:t>),sum(</a:t>
            </a:r>
            <a:r>
              <a:rPr lang="en-US" sz="2200" dirty="0" err="1" smtClean="0">
                <a:latin typeface="Arial Black" pitchFamily="34" charset="0"/>
              </a:rPr>
              <a:t>radius_mean</a:t>
            </a:r>
            <a:r>
              <a:rPr lang="en-US" sz="2200" dirty="0" smtClean="0">
                <a:latin typeface="Arial Black" pitchFamily="34" charset="0"/>
              </a:rPr>
              <a:t>),</a:t>
            </a:r>
            <a:r>
              <a:rPr lang="en-US" sz="2200" dirty="0" err="1" smtClean="0">
                <a:latin typeface="Arial Black" pitchFamily="34" charset="0"/>
              </a:rPr>
              <a:t>avg</a:t>
            </a:r>
            <a:r>
              <a:rPr lang="en-US" sz="2200" dirty="0" smtClean="0">
                <a:latin typeface="Arial Black" pitchFamily="34" charset="0"/>
              </a:rPr>
              <a:t>(</a:t>
            </a:r>
            <a:r>
              <a:rPr lang="en-US" sz="2200" dirty="0" err="1" smtClean="0">
                <a:latin typeface="Arial Black" pitchFamily="34" charset="0"/>
              </a:rPr>
              <a:t>radius_mean</a:t>
            </a:r>
            <a:r>
              <a:rPr lang="en-US" sz="2200" dirty="0" smtClean="0">
                <a:latin typeface="Arial Black" pitchFamily="34" charset="0"/>
              </a:rPr>
              <a:t>),min(</a:t>
            </a:r>
            <a:r>
              <a:rPr lang="en-US" sz="2200" dirty="0" err="1" smtClean="0">
                <a:latin typeface="Arial Black" pitchFamily="34" charset="0"/>
              </a:rPr>
              <a:t>radius_mean</a:t>
            </a:r>
            <a:r>
              <a:rPr lang="en-US" sz="2200" dirty="0" smtClean="0">
                <a:latin typeface="Arial Black" pitchFamily="34" charset="0"/>
              </a:rPr>
              <a:t>),count(</a:t>
            </a:r>
            <a:r>
              <a:rPr lang="en-US" sz="2200" dirty="0" err="1" smtClean="0">
                <a:latin typeface="Arial Black" pitchFamily="34" charset="0"/>
              </a:rPr>
              <a:t>radius_mean</a:t>
            </a:r>
            <a:r>
              <a:rPr lang="en-US" sz="2200" dirty="0" smtClean="0">
                <a:latin typeface="Arial Black" pitchFamily="34" charset="0"/>
              </a:rPr>
              <a:t>) from  </a:t>
            </a:r>
            <a:r>
              <a:rPr lang="en-US" sz="2200" dirty="0" err="1" smtClean="0">
                <a:latin typeface="Arial Black" pitchFamily="34" charset="0"/>
              </a:rPr>
              <a:t>breastcancer</a:t>
            </a:r>
            <a:r>
              <a:rPr lang="en-US" sz="2200" dirty="0" smtClean="0">
                <a:latin typeface="Arial Black" pitchFamily="34" charset="0"/>
              </a:rPr>
              <a:t>;)</a:t>
            </a:r>
            <a:endParaRPr lang="en-US" sz="2200" dirty="0">
              <a:latin typeface="Arial Black" pitchFamily="34" charset="0"/>
            </a:endParaRPr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10690" y="2518092"/>
            <a:ext cx="5722620" cy="287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8382000" cy="609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QUERY TO USE WHERE CLAUSE FUNCTION</a:t>
            </a:r>
            <a:br>
              <a:rPr lang="en-US" sz="2000" dirty="0" smtClean="0"/>
            </a:br>
            <a:r>
              <a:rPr lang="en-US" sz="2000" dirty="0" smtClean="0">
                <a:latin typeface="Arial Black" pitchFamily="34" charset="0"/>
              </a:rPr>
              <a:t>(select </a:t>
            </a:r>
            <a:r>
              <a:rPr lang="en-US" sz="2000" dirty="0" err="1" smtClean="0">
                <a:latin typeface="Arial Black" pitchFamily="34" charset="0"/>
              </a:rPr>
              <a:t>symmetry_mean</a:t>
            </a:r>
            <a:r>
              <a:rPr lang="en-US" sz="2000" dirty="0" smtClean="0">
                <a:latin typeface="Arial Black" pitchFamily="34" charset="0"/>
              </a:rPr>
              <a:t> ,id from </a:t>
            </a:r>
            <a:r>
              <a:rPr lang="en-US" sz="2000" dirty="0" err="1" smtClean="0">
                <a:latin typeface="Arial Black" pitchFamily="34" charset="0"/>
              </a:rPr>
              <a:t>breastcancer</a:t>
            </a:r>
            <a:r>
              <a:rPr lang="en-US" sz="2000" dirty="0" smtClean="0">
                <a:latin typeface="Arial Black" pitchFamily="34" charset="0"/>
              </a:rPr>
              <a:t> where </a:t>
            </a:r>
            <a:r>
              <a:rPr lang="en-US" sz="2000" dirty="0" err="1" smtClean="0">
                <a:latin typeface="Arial Black" pitchFamily="34" charset="0"/>
              </a:rPr>
              <a:t>symmetry_mean</a:t>
            </a:r>
            <a:r>
              <a:rPr lang="en-US" sz="2000" dirty="0" smtClean="0">
                <a:latin typeface="Arial Black" pitchFamily="34" charset="0"/>
              </a:rPr>
              <a:t>&lt;0.2069 group by id;)</a:t>
            </a:r>
            <a:endParaRPr lang="en-US" sz="2000" dirty="0">
              <a:latin typeface="Arial Black" pitchFamily="34" charset="0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66800" y="1524000"/>
            <a:ext cx="7010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8382000" cy="609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QUERY TO USE LIMIT FUNCTION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200" dirty="0" smtClean="0">
                <a:latin typeface="Arial Black" pitchFamily="34" charset="0"/>
              </a:rPr>
              <a:t>(select id ,diagnosis,texture_mean,area_mean,perimeter_mean,compactness_mean,smoothness_worst,concavity_worst,fractal_dimension_worst from </a:t>
            </a:r>
            <a:r>
              <a:rPr lang="en-US" sz="2200" dirty="0" err="1" smtClean="0">
                <a:latin typeface="Arial Black" pitchFamily="34" charset="0"/>
              </a:rPr>
              <a:t>breastcancer</a:t>
            </a:r>
            <a:r>
              <a:rPr lang="en-US" sz="2200" dirty="0" smtClean="0">
                <a:latin typeface="Arial Black" pitchFamily="34" charset="0"/>
              </a:rPr>
              <a:t> limit 10;)</a:t>
            </a:r>
            <a:endParaRPr lang="en-US" sz="2200" dirty="0">
              <a:latin typeface="Arial Black" pitchFamily="34" charset="0"/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639854"/>
            <a:ext cx="8229600" cy="2629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381000"/>
            <a:ext cx="8382000" cy="609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QUERY TO ADD A NEW COLUMN </a:t>
            </a:r>
            <a:br>
              <a:rPr lang="en-US" sz="2000" dirty="0" smtClean="0"/>
            </a:br>
            <a:r>
              <a:rPr lang="en-US" sz="2000" dirty="0" smtClean="0">
                <a:latin typeface="Arial Black" pitchFamily="34" charset="0"/>
              </a:rPr>
              <a:t>(alter table </a:t>
            </a:r>
            <a:r>
              <a:rPr lang="en-US" sz="2000" dirty="0" err="1" smtClean="0">
                <a:latin typeface="Arial Black" pitchFamily="34" charset="0"/>
              </a:rPr>
              <a:t>breastcancer</a:t>
            </a:r>
            <a:r>
              <a:rPr lang="en-US" sz="2000" dirty="0" smtClean="0">
                <a:latin typeface="Arial Black" pitchFamily="34" charset="0"/>
              </a:rPr>
              <a:t> add column  </a:t>
            </a:r>
            <a:r>
              <a:rPr lang="en-US" sz="2000" dirty="0" err="1" smtClean="0">
                <a:latin typeface="Arial Black" pitchFamily="34" charset="0"/>
              </a:rPr>
              <a:t>total_mean</a:t>
            </a:r>
            <a:r>
              <a:rPr lang="en-US" sz="2000" dirty="0" smtClean="0">
                <a:latin typeface="Arial Black" pitchFamily="34" charset="0"/>
              </a:rPr>
              <a:t> float;)</a:t>
            </a:r>
            <a:endParaRPr lang="en-US" sz="20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own Arrow 4"/>
          <p:cNvSpPr/>
          <p:nvPr/>
        </p:nvSpPr>
        <p:spPr>
          <a:xfrm>
            <a:off x="8305800" y="1752600"/>
            <a:ext cx="76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8382000" cy="609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QUERY TO DISPLAY THE TOTAL_MEAN</a:t>
            </a:r>
            <a:br>
              <a:rPr lang="en-US" sz="2000" dirty="0" smtClean="0"/>
            </a:br>
            <a:r>
              <a:rPr lang="en-US" sz="2000" dirty="0" smtClean="0">
                <a:latin typeface="Arial Black" pitchFamily="34" charset="0"/>
              </a:rPr>
              <a:t>(select </a:t>
            </a:r>
            <a:r>
              <a:rPr lang="en-US" sz="2000" dirty="0" err="1" smtClean="0">
                <a:latin typeface="Arial Black" pitchFamily="34" charset="0"/>
              </a:rPr>
              <a:t>id,diagnosis</a:t>
            </a:r>
            <a:r>
              <a:rPr lang="en-US" sz="2000" dirty="0" smtClean="0">
                <a:latin typeface="Arial Black" pitchFamily="34" charset="0"/>
              </a:rPr>
              <a:t>, </a:t>
            </a:r>
            <a:r>
              <a:rPr lang="en-US" sz="2000" dirty="0" err="1" smtClean="0">
                <a:latin typeface="Arial Black" pitchFamily="34" charset="0"/>
              </a:rPr>
              <a:t>radius_mean</a:t>
            </a:r>
            <a:r>
              <a:rPr lang="en-US" sz="2000" dirty="0" smtClean="0">
                <a:latin typeface="Arial Black" pitchFamily="34" charset="0"/>
              </a:rPr>
              <a:t> + </a:t>
            </a:r>
            <a:r>
              <a:rPr lang="en-US" sz="2000" dirty="0" err="1" smtClean="0">
                <a:latin typeface="Arial Black" pitchFamily="34" charset="0"/>
              </a:rPr>
              <a:t>area_mean</a:t>
            </a:r>
            <a:r>
              <a:rPr lang="en-US" sz="2000" dirty="0" smtClean="0">
                <a:latin typeface="Arial Black" pitchFamily="34" charset="0"/>
              </a:rPr>
              <a:t> as </a:t>
            </a:r>
            <a:r>
              <a:rPr lang="en-US" sz="2000" dirty="0" err="1" smtClean="0">
                <a:latin typeface="Arial Black" pitchFamily="34" charset="0"/>
              </a:rPr>
              <a:t>total_mean</a:t>
            </a:r>
            <a:r>
              <a:rPr lang="en-US" sz="2000" dirty="0" smtClean="0">
                <a:latin typeface="Arial Black" pitchFamily="34" charset="0"/>
              </a:rPr>
              <a:t> from </a:t>
            </a:r>
            <a:r>
              <a:rPr lang="en-US" sz="2000" dirty="0" err="1" smtClean="0">
                <a:latin typeface="Arial Black" pitchFamily="34" charset="0"/>
              </a:rPr>
              <a:t>breastcancer</a:t>
            </a:r>
            <a:r>
              <a:rPr lang="en-US" sz="2000" dirty="0" smtClean="0">
                <a:latin typeface="Arial Black" pitchFamily="34" charset="0"/>
              </a:rPr>
              <a:t>;)</a:t>
            </a:r>
            <a:endParaRPr lang="en-US" sz="2000" dirty="0">
              <a:latin typeface="Arial Black" pitchFamily="34" charset="0"/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85800" y="1905000"/>
            <a:ext cx="7696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381000"/>
            <a:ext cx="8382000" cy="609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QUERY TO DELETE THE ID FROM RECORD</a:t>
            </a:r>
            <a:br>
              <a:rPr lang="en-US" sz="2000" dirty="0" smtClean="0"/>
            </a:br>
            <a:r>
              <a:rPr lang="en-US" sz="2000" dirty="0" smtClean="0">
                <a:latin typeface="Arial Black" pitchFamily="34" charset="0"/>
              </a:rPr>
              <a:t>(delete from </a:t>
            </a:r>
            <a:r>
              <a:rPr lang="en-US" sz="2000" dirty="0" err="1" smtClean="0">
                <a:latin typeface="Arial Black" pitchFamily="34" charset="0"/>
              </a:rPr>
              <a:t>breastcancer</a:t>
            </a:r>
            <a:r>
              <a:rPr lang="en-US" sz="2000" dirty="0" smtClean="0">
                <a:latin typeface="Arial Black" pitchFamily="34" charset="0"/>
              </a:rPr>
              <a:t> where id= 842517;)</a:t>
            </a:r>
            <a:endParaRPr lang="en-US" sz="2000" dirty="0">
              <a:latin typeface="Arial Black" pitchFamily="34" charset="0"/>
            </a:endParaRPr>
          </a:p>
        </p:txBody>
      </p:sp>
      <p:pic>
        <p:nvPicPr>
          <p:cNvPr id="1536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7924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762000" y="838200"/>
            <a:ext cx="2286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191000"/>
            <a:ext cx="8077200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286000" y="3810000"/>
            <a:ext cx="490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AFTER DELETING THE ID FROM RECORD 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81000"/>
            <a:ext cx="8534400" cy="6248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651510" indent="-514350">
              <a:buFont typeface="+mj-lt"/>
              <a:buAutoNum type="arabicPeriod"/>
            </a:pPr>
            <a:r>
              <a:rPr lang="en-US" sz="2900" dirty="0" smtClean="0"/>
              <a:t>INTRODUCTON</a:t>
            </a:r>
          </a:p>
          <a:p>
            <a:pPr marL="651510" indent="-514350">
              <a:buFont typeface="+mj-lt"/>
              <a:buAutoNum type="arabicPeriod"/>
            </a:pPr>
            <a:r>
              <a:rPr lang="en-US" sz="2900" dirty="0" smtClean="0"/>
              <a:t>WHAT IS BREAST CANCER?</a:t>
            </a:r>
          </a:p>
          <a:p>
            <a:pPr marL="651510" indent="-514350">
              <a:buFont typeface="+mj-lt"/>
              <a:buAutoNum type="arabicPeriod"/>
            </a:pPr>
            <a:r>
              <a:rPr lang="en-US" sz="2900" dirty="0" smtClean="0"/>
              <a:t>REPRESENTATIONOF BREAST CANCER DATA</a:t>
            </a:r>
          </a:p>
          <a:p>
            <a:pPr marL="651510" indent="-514350">
              <a:buFont typeface="+mj-lt"/>
              <a:buAutoNum type="arabicPeriod"/>
            </a:pPr>
            <a:r>
              <a:rPr lang="en-US" sz="2900" dirty="0" smtClean="0"/>
              <a:t>QUERY TO CREATE TABLE AND INSERT VALUE.</a:t>
            </a:r>
          </a:p>
          <a:p>
            <a:pPr marL="651510" indent="-514350">
              <a:buFont typeface="+mj-lt"/>
              <a:buAutoNum type="arabicPeriod"/>
            </a:pPr>
            <a:r>
              <a:rPr lang="en-US" sz="2900" dirty="0" smtClean="0"/>
              <a:t>QUERY TO CHECK PERIMETER_MEAN</a:t>
            </a:r>
          </a:p>
          <a:p>
            <a:pPr marL="651510" indent="-514350">
              <a:buFont typeface="+mj-lt"/>
              <a:buAutoNum type="arabicPeriod"/>
            </a:pPr>
            <a:r>
              <a:rPr lang="en-US" sz="2900" dirty="0" smtClean="0"/>
              <a:t>QUERY TO MODIFY DATATYPE.</a:t>
            </a:r>
          </a:p>
          <a:p>
            <a:pPr marL="651510" indent="-514350">
              <a:buFont typeface="+mj-lt"/>
              <a:buAutoNum type="arabicPeriod"/>
            </a:pPr>
            <a:r>
              <a:rPr lang="en-US" sz="2900" dirty="0" smtClean="0"/>
              <a:t>QUERY TO UPDATE SMOOTHNESS_MEAN.</a:t>
            </a:r>
          </a:p>
          <a:p>
            <a:pPr marL="651510" indent="-514350">
              <a:buFont typeface="+mj-lt"/>
              <a:buAutoNum type="arabicPeriod"/>
            </a:pPr>
            <a:r>
              <a:rPr lang="en-US" sz="2900" dirty="0" smtClean="0"/>
              <a:t>QUERY TO WRITE DIFFERENT PARAMETER</a:t>
            </a:r>
          </a:p>
          <a:p>
            <a:pPr marL="651510" indent="-514350">
              <a:buFont typeface="+mj-lt"/>
              <a:buAutoNum type="arabicPeriod"/>
            </a:pPr>
            <a:r>
              <a:rPr lang="en-US" sz="2900" dirty="0" smtClean="0"/>
              <a:t>QUERY TO COUNT ID.</a:t>
            </a:r>
          </a:p>
          <a:p>
            <a:pPr marL="651510" indent="-514350">
              <a:buFont typeface="+mj-lt"/>
              <a:buAutoNum type="arabicPeriod"/>
            </a:pPr>
            <a:r>
              <a:rPr lang="en-US" sz="2900" dirty="0" smtClean="0"/>
              <a:t>QUERY TO DISPLAY THE DISTINCT VALUE ORDER BY</a:t>
            </a:r>
          </a:p>
          <a:p>
            <a:pPr marL="651510" indent="-514350">
              <a:buFont typeface="+mj-lt"/>
              <a:buAutoNum type="arabicPeriod"/>
            </a:pPr>
            <a:r>
              <a:rPr lang="en-US" sz="2900" dirty="0" smtClean="0"/>
              <a:t>QUERY TO DISPLAY THE AVG(),MIN(),MAX(),SUM(),COUNT() FUNCTION.</a:t>
            </a:r>
          </a:p>
          <a:p>
            <a:pPr marL="651510" indent="-514350">
              <a:buFont typeface="+mj-lt"/>
              <a:buAutoNum type="arabicPeriod"/>
            </a:pPr>
            <a:r>
              <a:rPr lang="en-US" sz="2900" dirty="0" smtClean="0"/>
              <a:t>QUERY TO USE WHERE CLAUSE FUNCTION.</a:t>
            </a:r>
          </a:p>
          <a:p>
            <a:pPr marL="651510" indent="-514350">
              <a:buFont typeface="+mj-lt"/>
              <a:buAutoNum type="arabicPeriod"/>
            </a:pPr>
            <a:r>
              <a:rPr lang="en-US" sz="2900" dirty="0" smtClean="0"/>
              <a:t>QUERY TO USE LIMIT FUNCTION.</a:t>
            </a:r>
          </a:p>
          <a:p>
            <a:pPr marL="651510" indent="-514350">
              <a:buFont typeface="+mj-lt"/>
              <a:buAutoNum type="arabicPeriod"/>
            </a:pPr>
            <a:r>
              <a:rPr lang="en-US" sz="2900" dirty="0" smtClean="0"/>
              <a:t>QUERY TO ADD A NEW COLUMN.</a:t>
            </a:r>
          </a:p>
          <a:p>
            <a:pPr marL="651510" indent="-514350">
              <a:buFont typeface="+mj-lt"/>
              <a:buAutoNum type="arabicPeriod"/>
            </a:pPr>
            <a:r>
              <a:rPr lang="en-US" sz="2900" dirty="0" smtClean="0"/>
              <a:t>QUERY TO DISPLAY THE TOTAL_MEAN.</a:t>
            </a:r>
          </a:p>
          <a:p>
            <a:pPr marL="651510" indent="-514350">
              <a:buFont typeface="+mj-lt"/>
              <a:buAutoNum type="arabicPeriod"/>
            </a:pPr>
            <a:r>
              <a:rPr lang="en-US" sz="2900" dirty="0" smtClean="0"/>
              <a:t>QUERY TO DELETE THE ID FROM RECORD.</a:t>
            </a:r>
          </a:p>
          <a:p>
            <a:pPr marL="651510" indent="-514350">
              <a:buFont typeface="+mj-lt"/>
              <a:buAutoNum type="arabicPeriod"/>
            </a:pPr>
            <a:r>
              <a:rPr lang="en-US" sz="2900" dirty="0" smtClean="0"/>
              <a:t>QUERY TO DISPLAY THE HAVING CLAUSE  FUNCTION.</a:t>
            </a:r>
          </a:p>
          <a:p>
            <a:pPr marL="651510" indent="-514350">
              <a:buFont typeface="+mj-lt"/>
              <a:buAutoNum type="arabicPeriod"/>
            </a:pPr>
            <a:r>
              <a:rPr lang="en-US" sz="2900" dirty="0" smtClean="0"/>
              <a:t>QUERY TO USE CONCAT FUNCTION.</a:t>
            </a:r>
          </a:p>
          <a:p>
            <a:pPr marL="651510" indent="-514350">
              <a:buFont typeface="+mj-lt"/>
              <a:buAutoNum type="arabicPeriod"/>
            </a:pPr>
            <a:r>
              <a:rPr lang="en-US" sz="2900" dirty="0" smtClean="0"/>
              <a:t>QUERY TO USE BETWEEN OPERATOR.</a:t>
            </a:r>
          </a:p>
          <a:p>
            <a:pPr marL="651510" indent="-514350">
              <a:buFont typeface="+mj-lt"/>
              <a:buAutoNum type="arabicPeriod"/>
            </a:pPr>
            <a:r>
              <a:rPr lang="en-US" sz="2900" dirty="0" smtClean="0"/>
              <a:t>QUERY TO DELETE THE TABLE.</a:t>
            </a:r>
          </a:p>
          <a:p>
            <a:pPr marL="651510" indent="-514350">
              <a:buFont typeface="+mj-lt"/>
              <a:buAutoNum type="arabicPeriod"/>
            </a:pPr>
            <a:r>
              <a:rPr lang="en-US" sz="2900" dirty="0" smtClean="0"/>
              <a:t>QUERY TO USE DROP FUNCTION.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8382000" cy="609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QUERY TO DISPLAY THE HAVING CLAUSE  FUNCTION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200" dirty="0" smtClean="0">
                <a:latin typeface="Arial Black" pitchFamily="34" charset="0"/>
              </a:rPr>
              <a:t>(select </a:t>
            </a:r>
            <a:r>
              <a:rPr lang="en-US" sz="2200" dirty="0" err="1" smtClean="0">
                <a:latin typeface="Arial Black" pitchFamily="34" charset="0"/>
              </a:rPr>
              <a:t>radius_mean,smoothness_mean,diagnosis</a:t>
            </a:r>
            <a:r>
              <a:rPr lang="en-US" sz="2200" dirty="0" smtClean="0">
                <a:latin typeface="Arial Black" pitchFamily="34" charset="0"/>
              </a:rPr>
              <a:t> from </a:t>
            </a:r>
            <a:r>
              <a:rPr lang="en-US" sz="2200" dirty="0" err="1" smtClean="0">
                <a:latin typeface="Arial Black" pitchFamily="34" charset="0"/>
              </a:rPr>
              <a:t>breastcancer</a:t>
            </a:r>
            <a:r>
              <a:rPr lang="en-US" sz="2200" dirty="0" smtClean="0">
                <a:latin typeface="Arial Black" pitchFamily="34" charset="0"/>
              </a:rPr>
              <a:t> where </a:t>
            </a:r>
            <a:r>
              <a:rPr lang="en-US" sz="2200" dirty="0" err="1" smtClean="0">
                <a:latin typeface="Arial Black" pitchFamily="34" charset="0"/>
              </a:rPr>
              <a:t>radius_mean</a:t>
            </a:r>
            <a:r>
              <a:rPr lang="en-US" sz="2200" dirty="0" smtClean="0">
                <a:latin typeface="Arial Black" pitchFamily="34" charset="0"/>
              </a:rPr>
              <a:t>&gt;=13 group by </a:t>
            </a:r>
            <a:r>
              <a:rPr lang="en-US" sz="2200" dirty="0" err="1" smtClean="0">
                <a:latin typeface="Arial Black" pitchFamily="34" charset="0"/>
              </a:rPr>
              <a:t>radius_mean</a:t>
            </a:r>
            <a:r>
              <a:rPr lang="en-US" sz="2200" dirty="0" smtClean="0">
                <a:latin typeface="Arial Black" pitchFamily="34" charset="0"/>
              </a:rPr>
              <a:t> having </a:t>
            </a:r>
            <a:r>
              <a:rPr lang="en-US" sz="2200" dirty="0" err="1" smtClean="0">
                <a:latin typeface="Arial Black" pitchFamily="34" charset="0"/>
              </a:rPr>
              <a:t>smoothness_mean</a:t>
            </a:r>
            <a:r>
              <a:rPr lang="en-US" sz="2200" dirty="0" smtClean="0">
                <a:latin typeface="Arial Black" pitchFamily="34" charset="0"/>
              </a:rPr>
              <a:t>&lt;=0.456 order by </a:t>
            </a:r>
            <a:r>
              <a:rPr lang="en-US" sz="2200" dirty="0" err="1" smtClean="0">
                <a:latin typeface="Arial Black" pitchFamily="34" charset="0"/>
              </a:rPr>
              <a:t>smoothness_mean</a:t>
            </a:r>
            <a:r>
              <a:rPr lang="en-US" sz="2200" dirty="0" smtClean="0">
                <a:latin typeface="Arial Black" pitchFamily="34" charset="0"/>
              </a:rPr>
              <a:t>;)</a:t>
            </a:r>
            <a:endParaRPr lang="en-US" sz="2200" dirty="0"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209800"/>
            <a:ext cx="4191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8382000" cy="609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QUERY TO USE CONCAT FUNCTION</a:t>
            </a:r>
            <a:br>
              <a:rPr lang="en-US" sz="2000" dirty="0" smtClean="0"/>
            </a:br>
            <a:r>
              <a:rPr lang="en-US" sz="2000" dirty="0" smtClean="0">
                <a:latin typeface="Arial Black" pitchFamily="34" charset="0"/>
              </a:rPr>
              <a:t>(select </a:t>
            </a:r>
            <a:r>
              <a:rPr lang="en-US" sz="2000" dirty="0" err="1" smtClean="0">
                <a:latin typeface="Arial Black" pitchFamily="34" charset="0"/>
              </a:rPr>
              <a:t>concat</a:t>
            </a:r>
            <a:r>
              <a:rPr lang="en-US" sz="2000" dirty="0" smtClean="0">
                <a:latin typeface="Arial Black" pitchFamily="34" charset="0"/>
              </a:rPr>
              <a:t>(</a:t>
            </a:r>
            <a:r>
              <a:rPr lang="en-US" sz="2000" dirty="0" err="1" smtClean="0">
                <a:latin typeface="Arial Black" pitchFamily="34" charset="0"/>
              </a:rPr>
              <a:t>texture_mean</a:t>
            </a:r>
            <a:r>
              <a:rPr lang="en-US" sz="2000" dirty="0" smtClean="0">
                <a:latin typeface="Arial Black" pitchFamily="34" charset="0"/>
              </a:rPr>
              <a:t>," ", </a:t>
            </a:r>
            <a:r>
              <a:rPr lang="en-US" sz="2000" dirty="0" err="1" smtClean="0">
                <a:latin typeface="Arial Black" pitchFamily="34" charset="0"/>
              </a:rPr>
              <a:t>radius_mean</a:t>
            </a:r>
            <a:r>
              <a:rPr lang="en-US" sz="2000" dirty="0" smtClean="0">
                <a:latin typeface="Arial Black" pitchFamily="34" charset="0"/>
              </a:rPr>
              <a:t>)from </a:t>
            </a:r>
            <a:r>
              <a:rPr lang="en-US" sz="2000" dirty="0" err="1" smtClean="0">
                <a:latin typeface="Arial Black" pitchFamily="34" charset="0"/>
              </a:rPr>
              <a:t>breastcancer</a:t>
            </a:r>
            <a:r>
              <a:rPr lang="en-US" sz="2000" dirty="0" smtClean="0">
                <a:latin typeface="Arial Black" pitchFamily="34" charset="0"/>
              </a:rPr>
              <a:t>;)</a:t>
            </a:r>
            <a:endParaRPr lang="en-US" sz="2000" dirty="0">
              <a:latin typeface="Arial Black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8229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8382000" cy="609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QUERY TO USE BETWEEN OPERATOR</a:t>
            </a:r>
            <a:br>
              <a:rPr lang="en-US" sz="2000" dirty="0" smtClean="0"/>
            </a:br>
            <a:r>
              <a:rPr lang="en-US" sz="2000" dirty="0" smtClean="0">
                <a:latin typeface="Arial Black" pitchFamily="34" charset="0"/>
              </a:rPr>
              <a:t>(select* from </a:t>
            </a:r>
            <a:r>
              <a:rPr lang="en-US" sz="2000" dirty="0" err="1" smtClean="0">
                <a:latin typeface="Arial Black" pitchFamily="34" charset="0"/>
              </a:rPr>
              <a:t>breastcancer</a:t>
            </a:r>
            <a:r>
              <a:rPr lang="en-US" sz="2000" dirty="0" smtClean="0">
                <a:latin typeface="Arial Black" pitchFamily="34" charset="0"/>
              </a:rPr>
              <a:t> where </a:t>
            </a:r>
            <a:r>
              <a:rPr lang="en-US" sz="2000" dirty="0" err="1" smtClean="0">
                <a:latin typeface="Arial Black" pitchFamily="34" charset="0"/>
              </a:rPr>
              <a:t>texture_mean</a:t>
            </a:r>
            <a:r>
              <a:rPr lang="en-US" sz="2000" dirty="0" smtClean="0">
                <a:latin typeface="Arial Black" pitchFamily="34" charset="0"/>
              </a:rPr>
              <a:t> between 15.7 and 21.25;)</a:t>
            </a:r>
            <a:endParaRPr lang="en-US" sz="2000" dirty="0"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4478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381000"/>
            <a:ext cx="8382000" cy="609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QUERY TO DELETE THE TABLE</a:t>
            </a:r>
            <a:br>
              <a:rPr lang="en-US" sz="2000" dirty="0" smtClean="0"/>
            </a:br>
            <a:r>
              <a:rPr lang="en-US" sz="2000" dirty="0" smtClean="0">
                <a:latin typeface="Arial Black" pitchFamily="34" charset="0"/>
              </a:rPr>
              <a:t>(drop table </a:t>
            </a:r>
            <a:r>
              <a:rPr lang="en-US" sz="2000" dirty="0" err="1" smtClean="0">
                <a:latin typeface="Arial Black" pitchFamily="34" charset="0"/>
              </a:rPr>
              <a:t>breastcancer</a:t>
            </a:r>
            <a:r>
              <a:rPr lang="en-US" sz="2000" dirty="0" smtClean="0">
                <a:latin typeface="Arial Black" pitchFamily="34" charset="0"/>
              </a:rPr>
              <a:t>;)</a:t>
            </a:r>
            <a:endParaRPr lang="en-US" sz="2000" dirty="0">
              <a:latin typeface="Arial Black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29600" cy="1621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038600"/>
            <a:ext cx="830580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743200" y="3429000"/>
            <a:ext cx="350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DELETING THE TABLE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381000"/>
            <a:ext cx="8382000" cy="609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QUERY TO USE DROP FUNCTION</a:t>
            </a:r>
            <a:br>
              <a:rPr lang="en-US" sz="2000" dirty="0" smtClean="0"/>
            </a:br>
            <a:r>
              <a:rPr lang="en-US" sz="2000" dirty="0" smtClean="0"/>
              <a:t>(drop table </a:t>
            </a:r>
            <a:r>
              <a:rPr lang="en-US" sz="2000" dirty="0" err="1" smtClean="0"/>
              <a:t>breastcancer</a:t>
            </a:r>
            <a:r>
              <a:rPr lang="en-US" sz="2000" dirty="0" smtClean="0"/>
              <a:t>;)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7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848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14600" y="434340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DROPING TABLE SUCCESFULLY</a:t>
            </a:r>
            <a:endParaRPr lang="en-US" sz="20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381000"/>
            <a:ext cx="8382000" cy="609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8382000" cy="609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94360" indent="-457200">
              <a:buFont typeface="+mj-lt"/>
              <a:buAutoNum type="alphaLcParenR"/>
            </a:pPr>
            <a:r>
              <a:rPr lang="en-US" sz="1800" dirty="0" smtClean="0">
                <a:latin typeface="Algerian" pitchFamily="82" charset="0"/>
              </a:rPr>
              <a:t>ID number 2) Diagnosis (M = malignant, B = benign) 3-32)</a:t>
            </a:r>
          </a:p>
          <a:p>
            <a:pPr marL="594360" indent="-457200">
              <a:buFont typeface="+mj-lt"/>
              <a:buAutoNum type="alphaLcParenR"/>
            </a:pPr>
            <a:r>
              <a:rPr lang="en-US" sz="1800" dirty="0" smtClean="0">
                <a:latin typeface="Algerian" pitchFamily="82" charset="0"/>
              </a:rPr>
              <a:t>Ten real-valued features are computed for each cell nucleus:</a:t>
            </a:r>
          </a:p>
          <a:p>
            <a:pPr marL="594360" indent="-457200">
              <a:buFont typeface="+mj-lt"/>
              <a:buAutoNum type="alphaLcParenR"/>
            </a:pPr>
            <a:r>
              <a:rPr lang="en-US" sz="1800" dirty="0" smtClean="0">
                <a:latin typeface="Algerian" pitchFamily="82" charset="0"/>
              </a:rPr>
              <a:t>radius (mean of distances from center to points on the perimeter)</a:t>
            </a:r>
          </a:p>
          <a:p>
            <a:pPr marL="594360" indent="-457200">
              <a:buFont typeface="+mj-lt"/>
              <a:buAutoNum type="alphaLcParenR"/>
            </a:pPr>
            <a:r>
              <a:rPr lang="en-US" sz="1800" dirty="0" smtClean="0">
                <a:latin typeface="Algerian" pitchFamily="82" charset="0"/>
              </a:rPr>
              <a:t>texture (standard deviation of gray-scale values)perimeter</a:t>
            </a:r>
          </a:p>
          <a:p>
            <a:pPr marL="594360" indent="-457200">
              <a:buFont typeface="+mj-lt"/>
              <a:buAutoNum type="alphaLcParenR"/>
            </a:pPr>
            <a:r>
              <a:rPr lang="en-US" sz="1800" dirty="0" smtClean="0">
                <a:latin typeface="Algerian" pitchFamily="82" charset="0"/>
              </a:rPr>
              <a:t>Area </a:t>
            </a:r>
          </a:p>
          <a:p>
            <a:pPr marL="594360" indent="-457200">
              <a:buFont typeface="+mj-lt"/>
              <a:buAutoNum type="alphaLcParenR"/>
            </a:pPr>
            <a:r>
              <a:rPr lang="en-US" sz="1800" dirty="0" smtClean="0">
                <a:latin typeface="Algerian" pitchFamily="82" charset="0"/>
              </a:rPr>
              <a:t>smoothness (local variation in radius lengths)</a:t>
            </a:r>
          </a:p>
          <a:p>
            <a:pPr marL="594360" indent="-457200">
              <a:buFont typeface="+mj-lt"/>
              <a:buAutoNum type="alphaLcParenR"/>
            </a:pPr>
            <a:r>
              <a:rPr lang="en-US" sz="1800" dirty="0" smtClean="0">
                <a:latin typeface="Algerian" pitchFamily="82" charset="0"/>
              </a:rPr>
              <a:t>compactness (perimeter^2 / area - 1.0)</a:t>
            </a:r>
          </a:p>
          <a:p>
            <a:pPr marL="594360" indent="-457200">
              <a:buFont typeface="+mj-lt"/>
              <a:buAutoNum type="alphaLcParenR"/>
            </a:pPr>
            <a:r>
              <a:rPr lang="en-US" sz="1800" dirty="0" smtClean="0">
                <a:latin typeface="Algerian" pitchFamily="82" charset="0"/>
              </a:rPr>
              <a:t>concavity (severity of concave portions of the contour)</a:t>
            </a:r>
          </a:p>
          <a:p>
            <a:pPr marL="594360" indent="-457200">
              <a:buFont typeface="+mj-lt"/>
              <a:buAutoNum type="alphaLcParenR"/>
            </a:pPr>
            <a:r>
              <a:rPr lang="en-US" sz="1800" dirty="0" smtClean="0">
                <a:latin typeface="Algerian" pitchFamily="82" charset="0"/>
              </a:rPr>
              <a:t>concave points (number of concave portions of the contour)</a:t>
            </a:r>
          </a:p>
          <a:p>
            <a:pPr marL="594360" indent="-457200">
              <a:buFont typeface="+mj-lt"/>
              <a:buAutoNum type="alphaLcParenR"/>
            </a:pPr>
            <a:r>
              <a:rPr lang="en-US" sz="1800" dirty="0" smtClean="0">
                <a:latin typeface="Algerian" pitchFamily="82" charset="0"/>
              </a:rPr>
              <a:t>Symmetry</a:t>
            </a:r>
          </a:p>
          <a:p>
            <a:pPr marL="594360" indent="-457200">
              <a:buFont typeface="+mj-lt"/>
              <a:buAutoNum type="alphaLcParenR"/>
            </a:pPr>
            <a:r>
              <a:rPr lang="en-US" sz="1800" dirty="0" smtClean="0">
                <a:latin typeface="Algerian" pitchFamily="82" charset="0"/>
              </a:rPr>
              <a:t>fractal dimension (“coastline approximation” - 1)</a:t>
            </a:r>
            <a:endParaRPr lang="en-US" sz="1800" dirty="0">
              <a:latin typeface="Algerian" pitchFamily="82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381000"/>
            <a:ext cx="8382000" cy="609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Breast Cancer?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51510" indent="-514350">
              <a:buFont typeface="+mj-lt"/>
              <a:buAutoNum type="alphaUcPeriod"/>
            </a:pPr>
            <a:r>
              <a:rPr lang="en-US" dirty="0" smtClean="0"/>
              <a:t>Breast cancer is a type of cancer that starts in the breast. It can start in one or both breasts.</a:t>
            </a:r>
          </a:p>
          <a:p>
            <a:pPr marL="651510" indent="-514350">
              <a:buFont typeface="+mj-lt"/>
              <a:buAutoNum type="alphaUcPeriod"/>
            </a:pPr>
            <a:r>
              <a:rPr lang="en-US" dirty="0" smtClean="0"/>
              <a:t>Cancer starts when cells begin to grow out of control. </a:t>
            </a:r>
          </a:p>
          <a:p>
            <a:pPr marL="651510" indent="-514350">
              <a:buFont typeface="+mj-lt"/>
              <a:buAutoNum type="alphaUcPeriod"/>
            </a:pPr>
            <a:r>
              <a:rPr lang="en-US" smtClean="0"/>
              <a:t>Breast </a:t>
            </a:r>
            <a:r>
              <a:rPr lang="en-US" dirty="0" smtClean="0"/>
              <a:t>cancer occurs almost entirely in women, but men can get breast cancer, too.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381000"/>
            <a:ext cx="8382000" cy="609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REPRESENTING BREAST CANCER DATA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815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381000"/>
            <a:ext cx="8382000" cy="609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QUERY TO CREATE TABLE AND INSERT VALUE </a:t>
            </a:r>
            <a:br>
              <a:rPr lang="en-US" sz="2000" dirty="0" smtClean="0"/>
            </a:br>
            <a:r>
              <a:rPr lang="en-US" sz="2000" dirty="0" smtClean="0">
                <a:latin typeface="Arial Black" pitchFamily="34" charset="0"/>
              </a:rPr>
              <a:t>(select * from </a:t>
            </a:r>
            <a:r>
              <a:rPr lang="en-US" sz="2000" dirty="0" err="1" smtClean="0">
                <a:latin typeface="Arial Black" pitchFamily="34" charset="0"/>
              </a:rPr>
              <a:t>breastcancer</a:t>
            </a:r>
            <a:r>
              <a:rPr lang="en-US" sz="2000" dirty="0" smtClean="0">
                <a:latin typeface="Arial Black" pitchFamily="34" charset="0"/>
              </a:rPr>
              <a:t>;)</a:t>
            </a:r>
            <a:endParaRPr lang="en-US" sz="2000" dirty="0">
              <a:latin typeface="Arial Black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7924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8382000" cy="609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QUERY TO </a:t>
            </a:r>
            <a:r>
              <a:rPr lang="en-US" sz="2700" dirty="0" smtClean="0"/>
              <a:t>CHECK</a:t>
            </a:r>
            <a:r>
              <a:rPr lang="en-US" sz="2800" dirty="0" smtClean="0"/>
              <a:t> PERIMETER_MEAN</a:t>
            </a:r>
            <a:br>
              <a:rPr lang="en-US" sz="2800" dirty="0" smtClean="0"/>
            </a:br>
            <a:r>
              <a:rPr lang="en-US" sz="2200" dirty="0" smtClean="0">
                <a:latin typeface="Arial Black" pitchFamily="34" charset="0"/>
              </a:rPr>
              <a:t>(select* from </a:t>
            </a:r>
            <a:r>
              <a:rPr lang="en-US" sz="2200" dirty="0" err="1" smtClean="0">
                <a:latin typeface="Arial Black" pitchFamily="34" charset="0"/>
              </a:rPr>
              <a:t>breastcancer</a:t>
            </a:r>
            <a:r>
              <a:rPr lang="en-US" sz="2200" dirty="0" smtClean="0">
                <a:latin typeface="Arial Black" pitchFamily="34" charset="0"/>
              </a:rPr>
              <a:t> where </a:t>
            </a:r>
            <a:r>
              <a:rPr lang="en-US" sz="2200" dirty="0" err="1" smtClean="0">
                <a:latin typeface="Arial Black" pitchFamily="34" charset="0"/>
              </a:rPr>
              <a:t>perimeter_mean</a:t>
            </a:r>
            <a:r>
              <a:rPr lang="en-US" sz="2200" dirty="0" smtClean="0">
                <a:latin typeface="Arial Black" pitchFamily="34" charset="0"/>
              </a:rPr>
              <a:t>=87.5;)</a:t>
            </a:r>
            <a:endParaRPr lang="en-US" sz="2200" dirty="0">
              <a:latin typeface="Arial Black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8382000" cy="609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QUERY TO MODIFY DATATYPE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>
                <a:latin typeface="Arial Black" pitchFamily="34" charset="0"/>
              </a:rPr>
              <a:t>(alter table </a:t>
            </a:r>
            <a:r>
              <a:rPr lang="en-US" sz="2200" dirty="0" err="1" smtClean="0">
                <a:latin typeface="Arial Black" pitchFamily="34" charset="0"/>
              </a:rPr>
              <a:t>breastcancer</a:t>
            </a:r>
            <a:r>
              <a:rPr lang="en-US" sz="2200" dirty="0" smtClean="0">
                <a:latin typeface="Arial Black" pitchFamily="34" charset="0"/>
              </a:rPr>
              <a:t> modify diagnosis char</a:t>
            </a:r>
            <a:r>
              <a:rPr lang="en-US" sz="2000" dirty="0" smtClean="0"/>
              <a:t>;</a:t>
            </a:r>
            <a:r>
              <a:rPr lang="en-US" sz="2000" dirty="0">
                <a:latin typeface="Arial Black" pitchFamily="34" charset="0"/>
              </a:rPr>
              <a:t>)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6764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381000"/>
            <a:ext cx="8382000" cy="609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QUERY TO UPDATE SMOOTHNESS_MEAN</a:t>
            </a:r>
            <a:br>
              <a:rPr lang="en-US" sz="2000" dirty="0" smtClean="0"/>
            </a:br>
            <a:r>
              <a:rPr lang="en-US" sz="1800" dirty="0" smtClean="0">
                <a:latin typeface="Arial Black" pitchFamily="34" charset="0"/>
              </a:rPr>
              <a:t>(update </a:t>
            </a:r>
            <a:r>
              <a:rPr lang="en-US" sz="1800" dirty="0" err="1" smtClean="0">
                <a:latin typeface="Arial Black" pitchFamily="34" charset="0"/>
              </a:rPr>
              <a:t>breastcancer</a:t>
            </a:r>
            <a:r>
              <a:rPr lang="en-US" sz="1800" dirty="0" smtClean="0">
                <a:latin typeface="Arial Black" pitchFamily="34" charset="0"/>
              </a:rPr>
              <a:t> set </a:t>
            </a:r>
            <a:r>
              <a:rPr lang="en-US" sz="1800" dirty="0" err="1" smtClean="0">
                <a:latin typeface="Arial Black" pitchFamily="34" charset="0"/>
              </a:rPr>
              <a:t>smoothness_mean</a:t>
            </a:r>
            <a:r>
              <a:rPr lang="en-US" sz="1800" dirty="0" smtClean="0">
                <a:latin typeface="Arial Black" pitchFamily="34" charset="0"/>
              </a:rPr>
              <a:t>= 0.456 where id=844359;)</a:t>
            </a:r>
            <a:endParaRPr lang="en-US" sz="1800" dirty="0">
              <a:latin typeface="Arial Black" pitchFamily="34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Left Arrow 8"/>
          <p:cNvSpPr/>
          <p:nvPr/>
        </p:nvSpPr>
        <p:spPr>
          <a:xfrm>
            <a:off x="3886200" y="3352800"/>
            <a:ext cx="38100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1750</TotalTime>
  <Words>411</Words>
  <Application>Microsoft Office PowerPoint</Application>
  <PresentationFormat>On-screen Show (4:3)</PresentationFormat>
  <Paragraphs>73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  <vt:variant>
        <vt:lpstr>Custom Shows</vt:lpstr>
      </vt:variant>
      <vt:variant>
        <vt:i4>1</vt:i4>
      </vt:variant>
    </vt:vector>
  </HeadingPairs>
  <TitlesOfParts>
    <vt:vector size="27" baseType="lpstr">
      <vt:lpstr>Apex</vt:lpstr>
      <vt:lpstr>CASE STUDY OF  </vt:lpstr>
      <vt:lpstr>INDEX</vt:lpstr>
      <vt:lpstr>INTRODUCTION</vt:lpstr>
      <vt:lpstr>What Is Breast Cancer?</vt:lpstr>
      <vt:lpstr>REPRESENTING BREAST CANCER DATA</vt:lpstr>
      <vt:lpstr>QUERY TO CREATE TABLE AND INSERT VALUE  (select * from breastcancer;)</vt:lpstr>
      <vt:lpstr>QUERY TO CHECK PERIMETER_MEAN (select* from breastcancer where perimeter_mean=87.5;)</vt:lpstr>
      <vt:lpstr>QUERY TO MODIFY DATATYPE (alter table breastcancer modify diagnosis char;)</vt:lpstr>
      <vt:lpstr>QUERY TO UPDATE SMOOTHNESS_MEAN (update breastcancer set smoothness_mean= 0.456 where id=844359;)</vt:lpstr>
      <vt:lpstr>QUERY TO WRITE DIFFERENT PARAMETER  (select id, diagnosis, radius_mean,perimeter_mean,area_mean from breastcancer;)</vt:lpstr>
      <vt:lpstr>QUERY TO COUNT ID (select  count(id) from breastcancer ;)</vt:lpstr>
      <vt:lpstr>QUERY TO DISPLAY THE DISTINCT VALUE ORDER BY (select distinct id, diagnosis from breastcancer order by id;)</vt:lpstr>
      <vt:lpstr>QUERY TO DISPLAY THE DISTINCT VALUE GROUP BY ((select distinct id, diagnosis from breastcancer group by id;)) </vt:lpstr>
      <vt:lpstr>QUERY TO DISPLAY THE AVG(),MIN(),MAX(),SUM(),COUNT() FUNCTION (select max(radius_mean),sum(radius_mean),avg(radius_mean),min(radius_mean),count(radius_mean) from  breastcancer;)</vt:lpstr>
      <vt:lpstr>QUERY TO USE WHERE CLAUSE FUNCTION (select symmetry_mean ,id from breastcancer where symmetry_mean&lt;0.2069 group by id;)</vt:lpstr>
      <vt:lpstr>QUERY TO USE LIMIT FUNCTION (select id ,diagnosis,texture_mean,area_mean,perimeter_mean,compactness_mean,smoothness_worst,concavity_worst,fractal_dimension_worst from breastcancer limit 10;)</vt:lpstr>
      <vt:lpstr>QUERY TO ADD A NEW COLUMN  (alter table breastcancer add column  total_mean float;)</vt:lpstr>
      <vt:lpstr>QUERY TO DISPLAY THE TOTAL_MEAN (select id,diagnosis, radius_mean + area_mean as total_mean from breastcancer;)</vt:lpstr>
      <vt:lpstr>QUERY TO DELETE THE ID FROM RECORD (delete from breastcancer where id= 842517;)</vt:lpstr>
      <vt:lpstr>QUERY TO DISPLAY THE HAVING CLAUSE  FUNCTION (select radius_mean,smoothness_mean,diagnosis from breastcancer where radius_mean&gt;=13 group by radius_mean having smoothness_mean&lt;=0.456 order by smoothness_mean;)</vt:lpstr>
      <vt:lpstr>QUERY TO USE CONCAT FUNCTION (select concat(texture_mean," ", radius_mean)from breastcancer;)</vt:lpstr>
      <vt:lpstr>QUERY TO USE BETWEEN OPERATOR (select* from breastcancer where texture_mean between 15.7 and 21.25;)</vt:lpstr>
      <vt:lpstr>QUERY TO DELETE THE TABLE (drop table breastcancer;)</vt:lpstr>
      <vt:lpstr>QUERY TO USE DROP FUNCTION (drop table breastcancer;)</vt:lpstr>
      <vt:lpstr>Slide 25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42</cp:revision>
  <dcterms:created xsi:type="dcterms:W3CDTF">2022-11-18T10:53:05Z</dcterms:created>
  <dcterms:modified xsi:type="dcterms:W3CDTF">2022-11-20T17:53:19Z</dcterms:modified>
</cp:coreProperties>
</file>