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6" r:id="rId10"/>
  </p:sldIdLst>
  <p:sldSz cx="12192000" cy="6858000"/>
  <p:notesSz cx="6858000" cy="9144000"/>
  <p:embeddedFontLst>
    <p:embeddedFont>
      <p:font typeface="Arial Black" panose="020B0A04020102020204" pitchFamily="34" charset="0"/>
      <p:regular r:id="rId12"/>
      <p:bold r:id="rId13"/>
    </p:embeddedFont>
    <p:embeddedFont>
      <p:font typeface="Raleway ExtraBold" pitchFamily="2"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poA7bZpGpTRMNZA8x5WJ8dtuO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8c2989966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8c2989966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8c2989966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8c2989966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8c2989966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68c2989966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2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2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2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2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rogram-ace.com/blog/augmented-reality-in-education/#:~:text=What%20is%20AR%20in%20school,math%20more%20interactively%20and%20engagingly" TargetMode="External"/><Relationship Id="rId7" Type="http://schemas.openxmlformats.org/officeDocument/2006/relationships/hyperlink" Target="https://overlyapp.com/blog/augmented-reality-in-the-classroom-ideas-for-digitizing-education-and-trainin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asternpeak.com/blog/augmented-reality-in-education/" TargetMode="External"/><Relationship Id="rId5" Type="http://schemas.openxmlformats.org/officeDocument/2006/relationships/hyperlink" Target="https://www.fingent.com/blog/augmented-reality-in-education-training-use-cases-and-business-benefits/" TargetMode="External"/><Relationship Id="rId4" Type="http://schemas.openxmlformats.org/officeDocument/2006/relationships/hyperlink" Target="https://elearningindustry.com/augmented-reality-in-education-staggering-insight-into-fu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 name="Google Shape;98;p1"/>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 IN</a:t>
            </a:r>
            <a:endParaRPr/>
          </a:p>
          <a:p>
            <a:pPr marL="0" marR="0" lvl="0" indent="0" algn="ctr" rtl="0">
              <a:lnSpc>
                <a:spcPct val="150000"/>
              </a:lnSpc>
              <a:spcBef>
                <a:spcPts val="0"/>
              </a:spcBef>
              <a:spcAft>
                <a:spcPts val="0"/>
              </a:spcAft>
              <a:buNone/>
            </a:pPr>
            <a:r>
              <a:rPr lang="en-US" sz="2400" b="1">
                <a:latin typeface="Calibri"/>
                <a:ea typeface="Calibri"/>
                <a:cs typeface="Calibri"/>
                <a:sym typeface="Calibri"/>
              </a:rPr>
              <a:t>Computer Science (AIML) Hons.</a:t>
            </a:r>
            <a:endParaRPr sz="2400" b="0" i="0" u="none" strike="noStrike" cap="none">
              <a:solidFill>
                <a:srgbClr val="000000"/>
              </a:solidFill>
              <a:latin typeface="Calibri"/>
              <a:ea typeface="Calibri"/>
              <a:cs typeface="Calibri"/>
              <a:sym typeface="Calibri"/>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03" name="Google Shape;103;p1"/>
          <p:cNvSpPr txBox="1"/>
          <p:nvPr/>
        </p:nvSpPr>
        <p:spPr>
          <a:xfrm>
            <a:off x="1657138" y="443068"/>
            <a:ext cx="84771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Arial Black"/>
                <a:ea typeface="Arial Black"/>
                <a:cs typeface="Arial Black"/>
                <a:sym typeface="Arial Black"/>
              </a:rPr>
              <a:t>Augmented Reality in Education</a:t>
            </a:r>
            <a:endParaRPr sz="3600" b="0" i="0" u="none" strike="noStrike" cap="none">
              <a:solidFill>
                <a:schemeClr val="dk1"/>
              </a:solidFill>
              <a:latin typeface="Raleway ExtraBold"/>
              <a:ea typeface="Raleway ExtraBold"/>
              <a:cs typeface="Raleway ExtraBold"/>
              <a:sym typeface="Raleway ExtraBold"/>
            </a:endParaRPr>
          </a:p>
        </p:txBody>
      </p:sp>
      <p:sp>
        <p:nvSpPr>
          <p:cNvPr id="104" name="Google Shape;10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5" name="Google Shape;105;p1"/>
          <p:cNvSpPr txBox="1"/>
          <p:nvPr/>
        </p:nvSpPr>
        <p:spPr>
          <a:xfrm>
            <a:off x="1856200" y="4713450"/>
            <a:ext cx="33066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Submitted by: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Aditya Anand - 21BCS6098</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Vanshika Tonk - 21BCS6140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Medhavi Sharma - 21BCS6095</a:t>
            </a:r>
            <a:endParaRPr sz="2000">
              <a:solidFill>
                <a:schemeClr val="dk1"/>
              </a:solidFill>
              <a:latin typeface="Calibri"/>
              <a:ea typeface="Calibri"/>
              <a:cs typeface="Calibri"/>
              <a:sym typeface="Calibri"/>
            </a:endParaRPr>
          </a:p>
        </p:txBody>
      </p:sp>
      <p:sp>
        <p:nvSpPr>
          <p:cNvPr id="106" name="Google Shape;106;p1"/>
          <p:cNvSpPr txBox="1"/>
          <p:nvPr/>
        </p:nvSpPr>
        <p:spPr>
          <a:xfrm>
            <a:off x="7681250" y="4725655"/>
            <a:ext cx="29091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Surinder Chauhan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Outline</a:t>
            </a:r>
            <a:endParaRPr dirty="0"/>
          </a:p>
        </p:txBody>
      </p:sp>
      <p:sp>
        <p:nvSpPr>
          <p:cNvPr id="112" name="Google Shape;112;p2"/>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4400" dirty="0">
                <a:latin typeface="Times New Roman" panose="02020603050405020304" pitchFamily="18" charset="0"/>
                <a:cs typeface="Times New Roman" panose="02020603050405020304" pitchFamily="18" charset="0"/>
                <a:sym typeface="Times New Roman"/>
              </a:rPr>
              <a:t>Feature/Characteristics Identification</a:t>
            </a:r>
            <a:endParaRPr sz="4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US" sz="4400" dirty="0">
                <a:latin typeface="Times New Roman" panose="02020603050405020304" pitchFamily="18" charset="0"/>
                <a:ea typeface="Times New Roman"/>
                <a:cs typeface="Times New Roman" panose="02020603050405020304" pitchFamily="18" charset="0"/>
                <a:sym typeface="Times New Roman"/>
              </a:rPr>
              <a:t>Constraints Identification</a:t>
            </a:r>
          </a:p>
          <a:p>
            <a:pPr marL="228600" lvl="0" indent="-228600" algn="l" rtl="0">
              <a:lnSpc>
                <a:spcPct val="90000"/>
              </a:lnSpc>
              <a:spcBef>
                <a:spcPts val="1000"/>
              </a:spcBef>
              <a:spcAft>
                <a:spcPts val="0"/>
              </a:spcAft>
              <a:buClr>
                <a:schemeClr val="dk1"/>
              </a:buClr>
              <a:buSzPts val="2800"/>
              <a:buChar char="•"/>
            </a:pPr>
            <a:r>
              <a:rPr lang="en-US" sz="4400" dirty="0">
                <a:latin typeface="Times New Roman" panose="02020603050405020304" pitchFamily="18" charset="0"/>
                <a:ea typeface="Times New Roman"/>
                <a:cs typeface="Times New Roman" panose="02020603050405020304" pitchFamily="18" charset="0"/>
                <a:sym typeface="Times New Roman"/>
              </a:rPr>
              <a:t>Analysis of Features</a:t>
            </a:r>
          </a:p>
          <a:p>
            <a:pPr marL="228600" lvl="0" indent="-228600" algn="l" rtl="0">
              <a:lnSpc>
                <a:spcPct val="90000"/>
              </a:lnSpc>
              <a:spcBef>
                <a:spcPts val="1000"/>
              </a:spcBef>
              <a:spcAft>
                <a:spcPts val="0"/>
              </a:spcAft>
              <a:buClr>
                <a:schemeClr val="dk1"/>
              </a:buClr>
              <a:buSzPts val="2800"/>
              <a:buChar char="•"/>
            </a:pPr>
            <a:r>
              <a:rPr lang="en-US" sz="4400" dirty="0">
                <a:latin typeface="Times New Roman" panose="02020603050405020304" pitchFamily="18" charset="0"/>
                <a:ea typeface="Times New Roman"/>
                <a:cs typeface="Times New Roman" panose="02020603050405020304" pitchFamily="18" charset="0"/>
                <a:sym typeface="Times New Roman"/>
              </a:rPr>
              <a:t>Finalization Subject to Constraints </a:t>
            </a:r>
          </a:p>
          <a:p>
            <a:pPr marL="228600" lvl="0" indent="-228600" algn="l" rtl="0">
              <a:lnSpc>
                <a:spcPct val="90000"/>
              </a:lnSpc>
              <a:spcBef>
                <a:spcPts val="1000"/>
              </a:spcBef>
              <a:spcAft>
                <a:spcPts val="0"/>
              </a:spcAft>
              <a:buClr>
                <a:schemeClr val="dk1"/>
              </a:buClr>
              <a:buSzPts val="2800"/>
              <a:buChar char="•"/>
            </a:pPr>
            <a:r>
              <a:rPr lang="en-US" sz="4400" dirty="0">
                <a:latin typeface="Times New Roman" panose="02020603050405020304" pitchFamily="18" charset="0"/>
                <a:ea typeface="Times New Roman"/>
                <a:cs typeface="Times New Roman" panose="02020603050405020304" pitchFamily="18" charset="0"/>
                <a:sym typeface="Times New Roman"/>
              </a:rPr>
              <a:t>Design Selection</a:t>
            </a:r>
            <a:endParaRPr lang="en-US" sz="4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US" sz="4400" dirty="0">
                <a:latin typeface="Times New Roman" panose="02020603050405020304" pitchFamily="18" charset="0"/>
                <a:ea typeface="Times New Roman"/>
                <a:cs typeface="Times New Roman" panose="02020603050405020304" pitchFamily="18" charset="0"/>
                <a:sym typeface="Times New Roman"/>
              </a:rPr>
              <a:t>References</a:t>
            </a:r>
            <a:endParaRPr sz="4400"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ts val="2800"/>
              <a:buNone/>
            </a:pPr>
            <a:endParaRPr sz="4400"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ts val="2800"/>
              <a:buNone/>
            </a:pPr>
            <a:endParaRPr dirty="0"/>
          </a:p>
        </p:txBody>
      </p:sp>
      <p:sp>
        <p:nvSpPr>
          <p:cNvPr id="113" name="Google Shape;11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Feature/Characteristics Identification</a:t>
            </a:r>
            <a:endParaRPr b="1" dirty="0">
              <a:latin typeface="Times New Roman" panose="02020603050405020304" pitchFamily="18" charset="0"/>
              <a:cs typeface="Times New Roman" panose="02020603050405020304" pitchFamily="18" charset="0"/>
            </a:endParaRPr>
          </a:p>
        </p:txBody>
      </p:sp>
      <p:sp>
        <p:nvSpPr>
          <p:cNvPr id="119" name="Google Shape;1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Interactive Learning: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AR allows students to interact with digital content in real-world environments. This hands-on approach can make learning more engaging and memorable.</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Visual and Spatial Understanding: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AR provides visual and spatial cues that help students better understand complex concepts, especially in subjects like mathematics, science, and engineering.</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Personalized Learning: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AR apps can be tailored to individual student needs, offering personalized learning experiences that cater to different learning styles and paces.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Real-world Context: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By overlaying digital information on the physical world, AR helps students relate abstract concepts to real-world scenarios, making learning more relevant and contextual.</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Collaborative Learning: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AR can facilitate collaborative learning experiences where students can work together on projects or tasks, fostering teamwork and communication skills.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Multisensory Engagement: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AR apps often incorporate audio, visual, and tactile elements, providing a multisensory learning experience that can enhance retention and comprehension</a:t>
            </a:r>
          </a:p>
          <a:p>
            <a:pPr marL="0" lvl="0" indent="0" algn="l" rtl="0">
              <a:lnSpc>
                <a:spcPct val="90000"/>
              </a:lnSpc>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 name="Google Shape;1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68c2989966_0_3"/>
          <p:cNvSpPr txBox="1">
            <a:spLocks noGrp="1"/>
          </p:cNvSpPr>
          <p:nvPr>
            <p:ph type="body" idx="1"/>
          </p:nvPr>
        </p:nvSpPr>
        <p:spPr>
          <a:xfrm>
            <a:off x="904189" y="1206631"/>
            <a:ext cx="10515600" cy="6066148"/>
          </a:xfrm>
          <a:prstGeom prst="rect">
            <a:avLst/>
          </a:prstGeom>
        </p:spPr>
        <p:txBody>
          <a:bodyPr spcFirstLastPara="1" wrap="square" lIns="91425" tIns="45700" rIns="91425" bIns="45700" anchor="t" anchorCtr="0">
            <a:normAutofit/>
          </a:bodyPr>
          <a:lstStyle/>
          <a:p>
            <a:pPr algn="l">
              <a:buFont typeface="Wingdings" panose="05000000000000000000" pitchFamily="2" charset="2"/>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AR can make learning more accessible to students with disabilities by offering alternative ways to interact with content, such as voice commands or gesture-based controls.</a:t>
            </a:r>
          </a:p>
          <a:p>
            <a:pPr algn="l">
              <a:buFont typeface="Wingdings" panose="05000000000000000000" pitchFamily="2" charset="2"/>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Gamification: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Many AR educational apps use gamification techniques to motivate students and make learning more enjoyable. This can include rewards, challenges, and interactive storytelling.</a:t>
            </a:r>
          </a:p>
          <a:p>
            <a:pPr algn="l">
              <a:buFont typeface="Wingdings" panose="05000000000000000000" pitchFamily="2" charset="2"/>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Real-time Feedback:</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AR apps can provide real-time feedback to students, allowing them to instantly see the results of their actions and make adjustments as needed.</a:t>
            </a:r>
          </a:p>
          <a:p>
            <a:pPr algn="l">
              <a:buFont typeface="Wingdings" panose="05000000000000000000" pitchFamily="2" charset="2"/>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Cost-effective: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With the increasing availability of AR-capable devices like smartphones and tablets, AR can be a cost-effective solution compared to traditional educational tools and materials.</a:t>
            </a:r>
          </a:p>
          <a:p>
            <a:pPr algn="l">
              <a:buFont typeface="Wingdings" panose="05000000000000000000" pitchFamily="2" charset="2"/>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Safe Learning Environment: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AR simulations can create safe learning environments for students to practice skills or conduct experiments without the risk of real-world consequences.</a:t>
            </a:r>
          </a:p>
          <a:p>
            <a:pPr algn="l">
              <a:buFont typeface="Wingdings" panose="05000000000000000000" pitchFamily="2" charset="2"/>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Global Learning Opportunities: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AR can connect students with virtual classrooms, guest lectures, or cultural experiences from around the world, expanding their horizons and global awareness.</a:t>
            </a:r>
          </a:p>
          <a:p>
            <a:pPr lvl="0" indent="-457200" algn="l" rtl="0">
              <a:spcBef>
                <a:spcPts val="1000"/>
              </a:spcBef>
              <a:spcAft>
                <a:spcPts val="0"/>
              </a:spcAft>
              <a:buFont typeface="Wingdings" panose="05000000000000000000" pitchFamily="2" charset="2"/>
              <a:buChar char="§"/>
            </a:pPr>
            <a:endParaRPr sz="2000" dirty="0">
              <a:latin typeface="Times New Roman" panose="02020603050405020304" pitchFamily="18" charset="0"/>
              <a:cs typeface="Times New Roman" panose="02020603050405020304" pitchFamily="18" charset="0"/>
            </a:endParaRPr>
          </a:p>
        </p:txBody>
      </p:sp>
      <p:sp>
        <p:nvSpPr>
          <p:cNvPr id="127" name="Google Shape;127;g268c2989966_0_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Constraints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Identification</a:t>
            </a:r>
            <a:endParaRPr b="1" dirty="0">
              <a:latin typeface="Times New Roman" panose="02020603050405020304" pitchFamily="18" charset="0"/>
              <a:cs typeface="Times New Roman" panose="02020603050405020304" pitchFamily="18" charset="0"/>
            </a:endParaRPr>
          </a:p>
        </p:txBody>
      </p:sp>
      <p:sp>
        <p:nvSpPr>
          <p:cNvPr id="133" name="Google Shape;133;p4"/>
          <p:cNvSpPr txBox="1">
            <a:spLocks noGrp="1"/>
          </p:cNvSpPr>
          <p:nvPr>
            <p:ph type="body" idx="1"/>
          </p:nvPr>
        </p:nvSpPr>
        <p:spPr>
          <a:xfrm>
            <a:off x="838200" y="1432875"/>
            <a:ext cx="10515600" cy="50600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Cost: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development and implementation of AR applications can be expensive. Schools may need to invest in AR-compatible devices, software, and professional development for teachers. Additionally, creating high-quality AR content can require specialized skills and resources.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Technical Requirements: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AR applications require devices with specific technical capabilities, such as cameras, sensors, and processing power. Not all students may have access to these devices, leading to disparities in learning opportunities.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Content Quality and Relevance: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Ensuring that AR content is accurate, up-to-date, and aligned with curriculum standards can be challenging. Poorly designed or irrelevant AR experiences may not effectively support learning objectives.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 and Support: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Teachers and students may need training and ongoing support to effectively use AR technology. Without proper training, educators may struggle to integrate AR into their teaching practices, limiting its impact on student learning.</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Privacy and Security Concerns: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AR applications often collect data about users, including their location and interactions. Schools must address privacy concerns and ensure compliance with regulations like the Children's Online Privacy Protection Act (COPPA) to protect students' personal information.</a:t>
            </a:r>
          </a:p>
          <a:p>
            <a:pPr marL="114300" indent="0">
              <a:buNone/>
            </a:pPr>
            <a:br>
              <a:rPr lang="en-US"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134" name="Google Shape;1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68c2989966_0_15"/>
          <p:cNvSpPr txBox="1">
            <a:spLocks noGrp="1"/>
          </p:cNvSpPr>
          <p:nvPr>
            <p:ph type="body" idx="1"/>
          </p:nvPr>
        </p:nvSpPr>
        <p:spPr>
          <a:xfrm>
            <a:off x="838200" y="1389900"/>
            <a:ext cx="10515600" cy="5468100"/>
          </a:xfrm>
          <a:prstGeom prst="rect">
            <a:avLst/>
          </a:prstGeom>
        </p:spPr>
        <p:txBody>
          <a:bodyPr spcFirstLastPara="1" wrap="square" lIns="91425" tIns="45700" rIns="91425" bIns="45700" anchor="t" anchorCtr="0">
            <a:normAutofit fontScale="70000" lnSpcReduction="20000"/>
          </a:bodyPr>
          <a:lstStyle/>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Interactive Learning:</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AR's interactivity promotes active engagement, allowing students to manipulate and explore content directly. This hands-on approach can improve retention as learners are more likely to remember information they've interacted with.</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Visual and Spatial Understanding:</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AR enhances visual and spatial comprehension by overlaying digital information on the physical world. This visual aid can be particularly beneficial for subjects that involve complex spatial relationships or abstract concepts, aiding in deeper understanding.</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Personalized Learning: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AR's adaptability allows for personalized learning experiences tailored to individual student needs. By catering to different learning styles and paces, AR can help address the diverse needs of students, potentially leading to better learning outcomes.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Real-world Context:</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AR bridges the gap between abstract concepts and real-world applications. By contextualizing learning within familiar environments, students can better relate to and understand the relevance of what they're learning, making education more meaningful.</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Collaborative Learning:</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AR facilitates collaboration by enabling students to work together on AR-enhanced projects or tasks. This promotes teamwork and communication skills, essential competencies for success in the modern world.</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Multisensory Engagement:</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AR's multisensory approach engages multiple senses, enhancing the learning experience. By incorporating audio, visual, and tactile elements, AR can cater to different sensory preferences, making learning</a:t>
            </a:r>
          </a:p>
          <a:p>
            <a:pPr marL="0" lvl="0" indent="0" algn="l" rtl="0">
              <a:spcBef>
                <a:spcPts val="100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1" name="Google Shape;141;g268c2989966_0_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4" name="TextBox 3">
            <a:extLst>
              <a:ext uri="{FF2B5EF4-FFF2-40B4-BE49-F238E27FC236}">
                <a16:creationId xmlns:a16="http://schemas.microsoft.com/office/drawing/2014/main" id="{410D21D5-873A-3D85-3647-DC4BCC090532}"/>
              </a:ext>
            </a:extLst>
          </p:cNvPr>
          <p:cNvSpPr txBox="1"/>
          <p:nvPr/>
        </p:nvSpPr>
        <p:spPr>
          <a:xfrm>
            <a:off x="707010" y="405353"/>
            <a:ext cx="10350631"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Analysis of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Finalization Subject to Constraints</a:t>
            </a:r>
            <a:endParaRPr b="1" dirty="0">
              <a:latin typeface="Times New Roman" panose="02020603050405020304" pitchFamily="18" charset="0"/>
              <a:cs typeface="Times New Roman" panose="02020603050405020304" pitchFamily="18" charset="0"/>
            </a:endParaRPr>
          </a:p>
        </p:txBody>
      </p:sp>
      <p:sp>
        <p:nvSpPr>
          <p:cNvPr id="147" name="Google Shape;147;p5"/>
          <p:cNvSpPr txBox="1">
            <a:spLocks noGrp="1"/>
          </p:cNvSpPr>
          <p:nvPr>
            <p:ph type="body" idx="1"/>
          </p:nvPr>
        </p:nvSpPr>
        <p:spPr>
          <a:xfrm>
            <a:off x="838200" y="1825625"/>
            <a:ext cx="10515600" cy="4746900"/>
          </a:xfrm>
          <a:prstGeom prst="rect">
            <a:avLst/>
          </a:prstGeom>
          <a:noFill/>
          <a:ln>
            <a:noFill/>
          </a:ln>
        </p:spPr>
        <p:txBody>
          <a:bodyPr spcFirstLastPara="1" wrap="square" lIns="91425" tIns="45700" rIns="91425" bIns="45700" anchor="t" anchorCtr="0">
            <a:normAutofit fontScale="70000" lnSpcReduction="20000"/>
          </a:bodyPr>
          <a:lstStyle/>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with Curriculum:</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Ensure that AR applications align with the educational curriculum to enhance learning outcomes and reinforce educational objectives.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 and Equity: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AR solutions that are accessible to all students, including those with disabilities, and consider affordability to ensure equity in educational opportunities.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Teacher Training and Support:</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comprehensive training and ongoing support for educators to effectively integrate AR technology into their teaching methods and classroom activities.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Content Quality and Relevance:</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Ensure that AR content is of high quality, accurate, and relevant to the subject matter, maintaining educational standards and fostering engagement.</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Privacy and Security: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strict privacy measures to protect students' personal data and ensure that AR applications comply with relevant data protection regulations.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Infrastructure and Technical Support: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Invest in the necessary infrastructure and technical support to ensure seamless implementation and operation of AR technology in educational settings, considering hardware, software, and network requirements.</a:t>
            </a:r>
          </a:p>
          <a:p>
            <a:pPr marL="114300" indent="0">
              <a:buNone/>
            </a:pP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48" name="Google Shape;14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838200" y="365125"/>
            <a:ext cx="10515600" cy="7849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Design Selection</a:t>
            </a:r>
            <a:endParaRPr b="1" dirty="0">
              <a:latin typeface="Times New Roman" panose="02020603050405020304" pitchFamily="18" charset="0"/>
              <a:cs typeface="Times New Roman" panose="02020603050405020304" pitchFamily="18" charset="0"/>
            </a:endParaRPr>
          </a:p>
        </p:txBody>
      </p:sp>
      <p:sp>
        <p:nvSpPr>
          <p:cNvPr id="154" name="Google Shape;154;p6"/>
          <p:cNvSpPr txBox="1">
            <a:spLocks noGrp="1"/>
          </p:cNvSpPr>
          <p:nvPr>
            <p:ph type="body" idx="1"/>
          </p:nvPr>
        </p:nvSpPr>
        <p:spPr>
          <a:xfrm>
            <a:off x="838200" y="1366886"/>
            <a:ext cx="10379400" cy="5213023"/>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User-Centered Design:</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Prioritize a user-centered design approach, focusing on the needs and preferences of both educators and students. Conduct user research to understand their requirements, expectations, and challenges related to AR in education.</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 and Flexibility:</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Select AR solutions that are scalable and flexible, allowing for easy integration with existing educational systems and adaptability to different learning environments and subjects.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Interactivity and Engagement:</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Choose AR applications that offer interactive and engaging experiences, enabling students to actively participate in learning activities and explore concepts in a more immersive way.</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Content Creation and Customization:</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Opt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for AR platforms that provide tools for educators to create and customize content according to their curriculum and teaching objectives, ensuring alignment with educational standards.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Compatibility and Integration:</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Ensure compatibility with a variety of devices, including smartphones, tablets, and AR glasses. Additionally, prioritize AR solutions that can be seamlessly integrated with Learning Management Systems (LMS) and other educational technologies used in schools.</a:t>
            </a:r>
          </a:p>
          <a:p>
            <a:pPr marL="11430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155" name="Google Shape;15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References</a:t>
            </a:r>
            <a:endParaRPr b="1" dirty="0">
              <a:latin typeface="Times New Roman" panose="02020603050405020304" pitchFamily="18" charset="0"/>
              <a:cs typeface="Times New Roman" panose="02020603050405020304" pitchFamily="18" charset="0"/>
            </a:endParaRPr>
          </a:p>
        </p:txBody>
      </p:sp>
      <p:sp>
        <p:nvSpPr>
          <p:cNvPr id="175" name="Google Shape;17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None/>
            </a:pPr>
            <a:r>
              <a:rPr lang="en-US"/>
              <a:t>1.</a:t>
            </a:r>
            <a:r>
              <a:rPr lang="en-US" u="sng">
                <a:solidFill>
                  <a:schemeClr val="hlink"/>
                </a:solidFill>
                <a:hlinkClick r:id="rId3"/>
              </a:rPr>
              <a:t>https://program-ace.com/blog/augmented-reality-in-education/#:~:text=What%20is%20AR%20in%20school,math%20more%20interactively%20and%20engagingly</a:t>
            </a:r>
            <a:r>
              <a:rPr lang="en-US"/>
              <a:t>.</a:t>
            </a:r>
            <a:endParaRPr/>
          </a:p>
          <a:p>
            <a:pPr marL="0" lvl="0" indent="0" algn="l" rtl="0">
              <a:lnSpc>
                <a:spcPct val="90000"/>
              </a:lnSpc>
              <a:spcBef>
                <a:spcPts val="1000"/>
              </a:spcBef>
              <a:spcAft>
                <a:spcPts val="0"/>
              </a:spcAft>
              <a:buNone/>
            </a:pPr>
            <a:r>
              <a:rPr lang="en-US"/>
              <a:t>2.</a:t>
            </a:r>
            <a:r>
              <a:rPr lang="en-US" u="sng">
                <a:solidFill>
                  <a:schemeClr val="hlink"/>
                </a:solidFill>
                <a:hlinkClick r:id="rId4"/>
              </a:rPr>
              <a:t>https://elearningindustry.com/augmented-reality-in-education-staggering-insight-into-future</a:t>
            </a:r>
            <a:endParaRPr/>
          </a:p>
          <a:p>
            <a:pPr marL="0" lvl="0" indent="0" algn="l" rtl="0">
              <a:lnSpc>
                <a:spcPct val="90000"/>
              </a:lnSpc>
              <a:spcBef>
                <a:spcPts val="1000"/>
              </a:spcBef>
              <a:spcAft>
                <a:spcPts val="0"/>
              </a:spcAft>
              <a:buNone/>
            </a:pPr>
            <a:r>
              <a:rPr lang="en-US"/>
              <a:t>3.</a:t>
            </a:r>
            <a:r>
              <a:rPr lang="en-US" u="sng">
                <a:solidFill>
                  <a:schemeClr val="hlink"/>
                </a:solidFill>
                <a:hlinkClick r:id="rId5"/>
              </a:rPr>
              <a:t>https://www.fingent.com/blog/augmented-reality-in-education-training-use-cases-and-business-benefits/</a:t>
            </a:r>
            <a:endParaRPr/>
          </a:p>
          <a:p>
            <a:pPr marL="0" lvl="0" indent="0" algn="l" rtl="0">
              <a:lnSpc>
                <a:spcPct val="90000"/>
              </a:lnSpc>
              <a:spcBef>
                <a:spcPts val="1000"/>
              </a:spcBef>
              <a:spcAft>
                <a:spcPts val="0"/>
              </a:spcAft>
              <a:buNone/>
            </a:pPr>
            <a:r>
              <a:rPr lang="en-US"/>
              <a:t>4.</a:t>
            </a:r>
            <a:r>
              <a:rPr lang="en-US" u="sng">
                <a:solidFill>
                  <a:schemeClr val="hlink"/>
                </a:solidFill>
                <a:hlinkClick r:id="rId6"/>
              </a:rPr>
              <a:t>https://easternpeak.com/blog/augmented-reality-in-education/</a:t>
            </a:r>
            <a:endParaRPr/>
          </a:p>
          <a:p>
            <a:pPr marL="0" lvl="0" indent="0" algn="l" rtl="0">
              <a:lnSpc>
                <a:spcPct val="90000"/>
              </a:lnSpc>
              <a:spcBef>
                <a:spcPts val="1000"/>
              </a:spcBef>
              <a:spcAft>
                <a:spcPts val="0"/>
              </a:spcAft>
              <a:buNone/>
            </a:pPr>
            <a:r>
              <a:rPr lang="en-US"/>
              <a:t>5.</a:t>
            </a:r>
            <a:r>
              <a:rPr lang="en-US" u="sng">
                <a:solidFill>
                  <a:schemeClr val="hlink"/>
                </a:solidFill>
                <a:hlinkClick r:id="rId7"/>
              </a:rPr>
              <a:t>https://overlyapp.com/blog/augmented-reality-in-the-classroom-ideas-for-digitizing-education-and-training/</a:t>
            </a:r>
            <a:endParaRPr/>
          </a:p>
        </p:txBody>
      </p:sp>
      <p:sp>
        <p:nvSpPr>
          <p:cNvPr id="176" name="Google Shape;1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1300</Words>
  <Application>Microsoft Office PowerPoint</Application>
  <PresentationFormat>Widescreen</PresentationFormat>
  <Paragraphs>79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Raleway ExtraBold</vt:lpstr>
      <vt:lpstr>Calibri</vt:lpstr>
      <vt:lpstr>Arial</vt:lpstr>
      <vt:lpstr>Arial Black</vt:lpstr>
      <vt:lpstr>Wingdings</vt:lpstr>
      <vt:lpstr>Times New Roman</vt:lpstr>
      <vt:lpstr>1_Office Theme</vt:lpstr>
      <vt:lpstr>PowerPoint Presentation</vt:lpstr>
      <vt:lpstr>Outline</vt:lpstr>
      <vt:lpstr>Feature/Characteristics Identification</vt:lpstr>
      <vt:lpstr>PowerPoint Presentation</vt:lpstr>
      <vt:lpstr>Constraints Identification</vt:lpstr>
      <vt:lpstr>PowerPoint Presentation</vt:lpstr>
      <vt:lpstr>Finalization Subject to Constraints</vt:lpstr>
      <vt:lpstr>Design Selection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Avanish Kumar</cp:lastModifiedBy>
  <cp:revision>1</cp:revision>
  <dcterms:created xsi:type="dcterms:W3CDTF">2019-01-09T10:33:58Z</dcterms:created>
  <dcterms:modified xsi:type="dcterms:W3CDTF">2024-04-30T07:17:16Z</dcterms:modified>
</cp:coreProperties>
</file>