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87" r:id="rId3"/>
    <p:sldId id="260" r:id="rId4"/>
    <p:sldId id="262" r:id="rId5"/>
    <p:sldId id="261" r:id="rId6"/>
    <p:sldId id="263" r:id="rId7"/>
    <p:sldId id="265" r:id="rId8"/>
    <p:sldId id="266" r:id="rId9"/>
    <p:sldId id="267" r:id="rId10"/>
    <p:sldId id="268" r:id="rId11"/>
    <p:sldId id="270" r:id="rId12"/>
    <p:sldId id="278" r:id="rId13"/>
    <p:sldId id="279" r:id="rId14"/>
    <p:sldId id="280" r:id="rId15"/>
    <p:sldId id="281" r:id="rId16"/>
    <p:sldId id="282" r:id="rId17"/>
    <p:sldId id="283" r:id="rId18"/>
    <p:sldId id="284" r:id="rId19"/>
    <p:sldId id="285" r:id="rId20"/>
    <p:sldId id="286" r:id="rId21"/>
    <p:sldId id="257" r:id="rId22"/>
    <p:sldId id="271" r:id="rId23"/>
    <p:sldId id="272" r:id="rId24"/>
    <p:sldId id="273" r:id="rId25"/>
    <p:sldId id="274" r:id="rId26"/>
    <p:sldId id="277"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A0505-9984-421A-B703-7C88C50219E6}" type="doc">
      <dgm:prSet loTypeId="urn:microsoft.com/office/officeart/2005/8/layout/pList2" loCatId="list" qsTypeId="urn:microsoft.com/office/officeart/2005/8/quickstyle/simple1" qsCatId="simple" csTypeId="urn:microsoft.com/office/officeart/2005/8/colors/colorful2" csCatId="colorful" phldr="1"/>
      <dgm:spPr/>
      <dgm:t>
        <a:bodyPr/>
        <a:lstStyle/>
        <a:p>
          <a:endParaRPr lang="es-ES"/>
        </a:p>
      </dgm:t>
    </dgm:pt>
    <dgm:pt modelId="{0CD7B179-06E5-4249-A722-C61C53D8CC8E}">
      <dgm:prSet phldrT="[Texto]"/>
      <dgm:spPr/>
      <dgm:t>
        <a:bodyPr/>
        <a:lstStyle/>
        <a:p>
          <a:r>
            <a:rPr lang="es-ES" dirty="0" err="1"/>
            <a:t>CouchDB</a:t>
          </a:r>
          <a:endParaRPr lang="es-ES" dirty="0"/>
        </a:p>
      </dgm:t>
    </dgm:pt>
    <dgm:pt modelId="{10544A56-6534-4E92-B71B-A6FECC0D86DE}" type="parTrans" cxnId="{DADD3097-3A39-4FAA-89ED-19DA899A3F1A}">
      <dgm:prSet/>
      <dgm:spPr/>
      <dgm:t>
        <a:bodyPr/>
        <a:lstStyle/>
        <a:p>
          <a:endParaRPr lang="es-ES"/>
        </a:p>
      </dgm:t>
    </dgm:pt>
    <dgm:pt modelId="{D1A2F5FD-B94E-43DE-8393-37A08FBB4FC9}" type="sibTrans" cxnId="{DADD3097-3A39-4FAA-89ED-19DA899A3F1A}">
      <dgm:prSet/>
      <dgm:spPr/>
      <dgm:t>
        <a:bodyPr/>
        <a:lstStyle/>
        <a:p>
          <a:endParaRPr lang="es-ES"/>
        </a:p>
      </dgm:t>
    </dgm:pt>
    <dgm:pt modelId="{56328077-DBCE-4BC9-BE05-B888DEE9735B}">
      <dgm:prSet phldrT="[Texto]"/>
      <dgm:spPr/>
      <dgm:t>
        <a:bodyPr/>
        <a:lstStyle/>
        <a:p>
          <a:r>
            <a:rPr lang="es-EC" dirty="0" err="1"/>
            <a:t>Elasticsearch</a:t>
          </a:r>
          <a:endParaRPr lang="es-ES" dirty="0"/>
        </a:p>
      </dgm:t>
    </dgm:pt>
    <dgm:pt modelId="{23A9A745-E4B3-47EC-9E88-A6BCB613D5C7}" type="parTrans" cxnId="{55E09191-14B9-48F1-AAED-1E49EA43C031}">
      <dgm:prSet/>
      <dgm:spPr/>
      <dgm:t>
        <a:bodyPr/>
        <a:lstStyle/>
        <a:p>
          <a:endParaRPr lang="es-ES"/>
        </a:p>
      </dgm:t>
    </dgm:pt>
    <dgm:pt modelId="{25465F05-40C2-4999-9D67-E03B7EAE5F3D}" type="sibTrans" cxnId="{55E09191-14B9-48F1-AAED-1E49EA43C031}">
      <dgm:prSet/>
      <dgm:spPr/>
      <dgm:t>
        <a:bodyPr/>
        <a:lstStyle/>
        <a:p>
          <a:endParaRPr lang="es-ES"/>
        </a:p>
      </dgm:t>
    </dgm:pt>
    <dgm:pt modelId="{DA77C788-723D-49B6-9F6C-2ACE87477A97}">
      <dgm:prSet phldrT="[Texto]"/>
      <dgm:spPr/>
      <dgm:t>
        <a:bodyPr/>
        <a:lstStyle/>
        <a:p>
          <a:r>
            <a:rPr lang="es-EC" dirty="0" err="1"/>
            <a:t>Logstash</a:t>
          </a:r>
          <a:endParaRPr lang="es-ES" dirty="0"/>
        </a:p>
      </dgm:t>
    </dgm:pt>
    <dgm:pt modelId="{77593511-2A59-4530-A062-9882EDFDD123}" type="parTrans" cxnId="{DE260EE7-B039-4F04-80AB-91742666410A}">
      <dgm:prSet/>
      <dgm:spPr/>
      <dgm:t>
        <a:bodyPr/>
        <a:lstStyle/>
        <a:p>
          <a:endParaRPr lang="es-ES"/>
        </a:p>
      </dgm:t>
    </dgm:pt>
    <dgm:pt modelId="{73005AFB-5F9F-484E-A922-B304EA7F347F}" type="sibTrans" cxnId="{DE260EE7-B039-4F04-80AB-91742666410A}">
      <dgm:prSet/>
      <dgm:spPr/>
      <dgm:t>
        <a:bodyPr/>
        <a:lstStyle/>
        <a:p>
          <a:endParaRPr lang="es-ES"/>
        </a:p>
      </dgm:t>
    </dgm:pt>
    <dgm:pt modelId="{13F8DA5F-F58A-48C9-BB86-5FCF7E1FE256}">
      <dgm:prSet phldrT="[Texto]"/>
      <dgm:spPr/>
      <dgm:t>
        <a:bodyPr/>
        <a:lstStyle/>
        <a:p>
          <a:r>
            <a:rPr lang="es-EC" dirty="0"/>
            <a:t>Cerebro</a:t>
          </a:r>
          <a:endParaRPr lang="es-ES" dirty="0"/>
        </a:p>
      </dgm:t>
    </dgm:pt>
    <dgm:pt modelId="{2C86595F-959C-48EF-AED6-2434E9166270}" type="parTrans" cxnId="{B6B76E2E-9EDB-443F-8DA5-964E8C0B98E5}">
      <dgm:prSet/>
      <dgm:spPr/>
      <dgm:t>
        <a:bodyPr/>
        <a:lstStyle/>
        <a:p>
          <a:endParaRPr lang="es-ES"/>
        </a:p>
      </dgm:t>
    </dgm:pt>
    <dgm:pt modelId="{DA6DE0E9-BA99-46A4-92CB-EC633905A495}" type="sibTrans" cxnId="{B6B76E2E-9EDB-443F-8DA5-964E8C0B98E5}">
      <dgm:prSet/>
      <dgm:spPr/>
      <dgm:t>
        <a:bodyPr/>
        <a:lstStyle/>
        <a:p>
          <a:endParaRPr lang="es-ES"/>
        </a:p>
      </dgm:t>
    </dgm:pt>
    <dgm:pt modelId="{41D522FE-9687-4932-B505-90A228CE16B6}">
      <dgm:prSet phldrT="[Texto]"/>
      <dgm:spPr/>
      <dgm:t>
        <a:bodyPr/>
        <a:lstStyle/>
        <a:p>
          <a:r>
            <a:rPr lang="es-ES" dirty="0" err="1"/>
            <a:t>Kibana</a:t>
          </a:r>
          <a:endParaRPr lang="es-ES" dirty="0"/>
        </a:p>
      </dgm:t>
    </dgm:pt>
    <dgm:pt modelId="{7551204A-91CC-4165-9698-977F103C30E5}" type="parTrans" cxnId="{678D2B41-6941-45EC-BA50-43F034F164D0}">
      <dgm:prSet/>
      <dgm:spPr/>
      <dgm:t>
        <a:bodyPr/>
        <a:lstStyle/>
        <a:p>
          <a:endParaRPr lang="es-ES"/>
        </a:p>
      </dgm:t>
    </dgm:pt>
    <dgm:pt modelId="{DDAE1CA7-DF4A-464C-A018-01837D726965}" type="sibTrans" cxnId="{678D2B41-6941-45EC-BA50-43F034F164D0}">
      <dgm:prSet/>
      <dgm:spPr/>
      <dgm:t>
        <a:bodyPr/>
        <a:lstStyle/>
        <a:p>
          <a:endParaRPr lang="es-ES"/>
        </a:p>
      </dgm:t>
    </dgm:pt>
    <dgm:pt modelId="{254B1F6A-10A4-49E5-9D03-02833BE2950D}">
      <dgm:prSet phldrT="[Texto]"/>
      <dgm:spPr/>
      <dgm:t>
        <a:bodyPr/>
        <a:lstStyle/>
        <a:p>
          <a:r>
            <a:rPr lang="es-ES" dirty="0"/>
            <a:t>Twitter</a:t>
          </a:r>
        </a:p>
      </dgm:t>
    </dgm:pt>
    <dgm:pt modelId="{80384CC9-AAB6-42B9-A8E6-ABEF09508E4C}" type="parTrans" cxnId="{D92AF95E-1175-48CF-8CFA-C452C221C898}">
      <dgm:prSet/>
      <dgm:spPr/>
      <dgm:t>
        <a:bodyPr/>
        <a:lstStyle/>
        <a:p>
          <a:endParaRPr lang="es-ES"/>
        </a:p>
      </dgm:t>
    </dgm:pt>
    <dgm:pt modelId="{6095AB3E-3BFD-4E35-B65D-9335108E09E4}" type="sibTrans" cxnId="{D92AF95E-1175-48CF-8CFA-C452C221C898}">
      <dgm:prSet/>
      <dgm:spPr/>
      <dgm:t>
        <a:bodyPr/>
        <a:lstStyle/>
        <a:p>
          <a:endParaRPr lang="es-ES"/>
        </a:p>
      </dgm:t>
    </dgm:pt>
    <dgm:pt modelId="{BC36DE4E-DD75-4A0C-ADB9-4DCCFB0865DB}" type="pres">
      <dgm:prSet presAssocID="{06AA0505-9984-421A-B703-7C88C50219E6}" presName="Name0" presStyleCnt="0">
        <dgm:presLayoutVars>
          <dgm:dir/>
          <dgm:resizeHandles val="exact"/>
        </dgm:presLayoutVars>
      </dgm:prSet>
      <dgm:spPr/>
    </dgm:pt>
    <dgm:pt modelId="{9EA288EF-CF2E-42AB-B382-B2A5BD162CF2}" type="pres">
      <dgm:prSet presAssocID="{06AA0505-9984-421A-B703-7C88C50219E6}" presName="bkgdShp" presStyleLbl="alignAccFollowNode1" presStyleIdx="0" presStyleCnt="1"/>
      <dgm:spPr/>
    </dgm:pt>
    <dgm:pt modelId="{3F4F02C7-7EC1-40AC-B3BD-FC4DA77BC339}" type="pres">
      <dgm:prSet presAssocID="{06AA0505-9984-421A-B703-7C88C50219E6}" presName="linComp" presStyleCnt="0"/>
      <dgm:spPr/>
    </dgm:pt>
    <dgm:pt modelId="{2D212A8D-B92E-4232-8DEA-D58DEB242BB9}" type="pres">
      <dgm:prSet presAssocID="{0CD7B179-06E5-4249-A722-C61C53D8CC8E}" presName="compNode" presStyleCnt="0"/>
      <dgm:spPr/>
    </dgm:pt>
    <dgm:pt modelId="{CF717406-DE29-4A1C-B77F-AF5697529E33}" type="pres">
      <dgm:prSet presAssocID="{0CD7B179-06E5-4249-A722-C61C53D8CC8E}" presName="node" presStyleLbl="node1" presStyleIdx="0" presStyleCnt="6">
        <dgm:presLayoutVars>
          <dgm:bulletEnabled val="1"/>
        </dgm:presLayoutVars>
      </dgm:prSet>
      <dgm:spPr/>
    </dgm:pt>
    <dgm:pt modelId="{6C296FF4-6723-401A-A31C-4B524B095331}" type="pres">
      <dgm:prSet presAssocID="{0CD7B179-06E5-4249-A722-C61C53D8CC8E}" presName="invisiNode" presStyleLbl="node1" presStyleIdx="0" presStyleCnt="6"/>
      <dgm:spPr/>
    </dgm:pt>
    <dgm:pt modelId="{6544C414-8C91-4B2E-848C-ACAF6BB98E07}" type="pres">
      <dgm:prSet presAssocID="{0CD7B179-06E5-4249-A722-C61C53D8CC8E}" presName="imagNode" presStyleLbl="fgImgPlace1" presStyleIdx="0" presStyleCnt="6"/>
      <dgm:spPr>
        <a:blipFill rotWithShape="1">
          <a:blip xmlns:r="http://schemas.openxmlformats.org/officeDocument/2006/relationships" r:embed="rId1"/>
          <a:stretch>
            <a:fillRect/>
          </a:stretch>
        </a:blipFill>
      </dgm:spPr>
    </dgm:pt>
    <dgm:pt modelId="{BF52A8C8-E757-4B31-AF9E-AC0EDC143D57}" type="pres">
      <dgm:prSet presAssocID="{D1A2F5FD-B94E-43DE-8393-37A08FBB4FC9}" presName="sibTrans" presStyleLbl="sibTrans2D1" presStyleIdx="0" presStyleCnt="0"/>
      <dgm:spPr/>
    </dgm:pt>
    <dgm:pt modelId="{E1FD5E94-86A1-4B7B-ABA0-A564786C6321}" type="pres">
      <dgm:prSet presAssocID="{56328077-DBCE-4BC9-BE05-B888DEE9735B}" presName="compNode" presStyleCnt="0"/>
      <dgm:spPr/>
    </dgm:pt>
    <dgm:pt modelId="{D5B1294C-B784-45AA-B716-2BB27497AC34}" type="pres">
      <dgm:prSet presAssocID="{56328077-DBCE-4BC9-BE05-B888DEE9735B}" presName="node" presStyleLbl="node1" presStyleIdx="1" presStyleCnt="6">
        <dgm:presLayoutVars>
          <dgm:bulletEnabled val="1"/>
        </dgm:presLayoutVars>
      </dgm:prSet>
      <dgm:spPr/>
    </dgm:pt>
    <dgm:pt modelId="{E33B3B95-A06C-4A9C-BBAB-4097574BEFF9}" type="pres">
      <dgm:prSet presAssocID="{56328077-DBCE-4BC9-BE05-B888DEE9735B}" presName="invisiNode" presStyleLbl="node1" presStyleIdx="1" presStyleCnt="6"/>
      <dgm:spPr/>
    </dgm:pt>
    <dgm:pt modelId="{E61A32C9-7566-4E2E-92A3-B0B8418553C7}" type="pres">
      <dgm:prSet presAssocID="{56328077-DBCE-4BC9-BE05-B888DEE9735B}" presName="imagNode" presStyleLbl="fgImgPlace1" presStyleIdx="1" presStyleCnt="6"/>
      <dgm:spPr>
        <a:blipFill rotWithShape="1">
          <a:blip xmlns:r="http://schemas.openxmlformats.org/officeDocument/2006/relationships" r:embed="rId2"/>
          <a:stretch>
            <a:fillRect/>
          </a:stretch>
        </a:blipFill>
      </dgm:spPr>
    </dgm:pt>
    <dgm:pt modelId="{4DB37BAE-AF53-4234-AEA2-848167F5769E}" type="pres">
      <dgm:prSet presAssocID="{25465F05-40C2-4999-9D67-E03B7EAE5F3D}" presName="sibTrans" presStyleLbl="sibTrans2D1" presStyleIdx="0" presStyleCnt="0"/>
      <dgm:spPr/>
    </dgm:pt>
    <dgm:pt modelId="{1700988C-9072-4F3E-808D-A70F24983302}" type="pres">
      <dgm:prSet presAssocID="{DA77C788-723D-49B6-9F6C-2ACE87477A97}" presName="compNode" presStyleCnt="0"/>
      <dgm:spPr/>
    </dgm:pt>
    <dgm:pt modelId="{ED3A3B1F-B70B-4ACB-88EC-93E3B31A9201}" type="pres">
      <dgm:prSet presAssocID="{DA77C788-723D-49B6-9F6C-2ACE87477A97}" presName="node" presStyleLbl="node1" presStyleIdx="2" presStyleCnt="6">
        <dgm:presLayoutVars>
          <dgm:bulletEnabled val="1"/>
        </dgm:presLayoutVars>
      </dgm:prSet>
      <dgm:spPr/>
    </dgm:pt>
    <dgm:pt modelId="{16C259C9-73DD-4EF8-A10F-D1A8D9FFE460}" type="pres">
      <dgm:prSet presAssocID="{DA77C788-723D-49B6-9F6C-2ACE87477A97}" presName="invisiNode" presStyleLbl="node1" presStyleIdx="2" presStyleCnt="6"/>
      <dgm:spPr/>
    </dgm:pt>
    <dgm:pt modelId="{8930FFBA-8ECA-43AB-9D33-6E175C698BC9}" type="pres">
      <dgm:prSet presAssocID="{DA77C788-723D-49B6-9F6C-2ACE87477A97}" presName="imagNode" presStyleLbl="fgImgPlace1" presStyleIdx="2" presStyleCnt="6" custScaleX="70799" custScaleY="95366"/>
      <dgm:spPr>
        <a:blipFill rotWithShape="1">
          <a:blip xmlns:r="http://schemas.openxmlformats.org/officeDocument/2006/relationships" r:embed="rId3"/>
          <a:stretch>
            <a:fillRect/>
          </a:stretch>
        </a:blipFill>
      </dgm:spPr>
    </dgm:pt>
    <dgm:pt modelId="{CAB28CD7-0E94-4D0D-945B-3D6C7C4C9E76}" type="pres">
      <dgm:prSet presAssocID="{73005AFB-5F9F-484E-A922-B304EA7F347F}" presName="sibTrans" presStyleLbl="sibTrans2D1" presStyleIdx="0" presStyleCnt="0"/>
      <dgm:spPr/>
    </dgm:pt>
    <dgm:pt modelId="{188E9B5F-B363-42B7-AEEE-84EBF980221F}" type="pres">
      <dgm:prSet presAssocID="{13F8DA5F-F58A-48C9-BB86-5FCF7E1FE256}" presName="compNode" presStyleCnt="0"/>
      <dgm:spPr/>
    </dgm:pt>
    <dgm:pt modelId="{B9D96B69-C86B-4F89-84BB-1DCCAABCD325}" type="pres">
      <dgm:prSet presAssocID="{13F8DA5F-F58A-48C9-BB86-5FCF7E1FE256}" presName="node" presStyleLbl="node1" presStyleIdx="3" presStyleCnt="6">
        <dgm:presLayoutVars>
          <dgm:bulletEnabled val="1"/>
        </dgm:presLayoutVars>
      </dgm:prSet>
      <dgm:spPr/>
    </dgm:pt>
    <dgm:pt modelId="{014F969E-48F5-4F83-A999-062FB71E97FA}" type="pres">
      <dgm:prSet presAssocID="{13F8DA5F-F58A-48C9-BB86-5FCF7E1FE256}" presName="invisiNode" presStyleLbl="node1" presStyleIdx="3" presStyleCnt="6"/>
      <dgm:spPr/>
    </dgm:pt>
    <dgm:pt modelId="{A410C6CC-D302-45CD-9252-4C14E7D90856}" type="pres">
      <dgm:prSet presAssocID="{13F8DA5F-F58A-48C9-BB86-5FCF7E1FE256}" presName="imagNode" presStyleLbl="fgImgPlace1" presStyleIdx="3" presStyleCnt="6"/>
      <dgm:spPr>
        <a:blipFill rotWithShape="1">
          <a:blip xmlns:r="http://schemas.openxmlformats.org/officeDocument/2006/relationships" r:embed="rId4"/>
          <a:stretch>
            <a:fillRect/>
          </a:stretch>
        </a:blipFill>
      </dgm:spPr>
    </dgm:pt>
    <dgm:pt modelId="{A34DAF52-F685-426A-8CB9-318148D91803}" type="pres">
      <dgm:prSet presAssocID="{DA6DE0E9-BA99-46A4-92CB-EC633905A495}" presName="sibTrans" presStyleLbl="sibTrans2D1" presStyleIdx="0" presStyleCnt="0"/>
      <dgm:spPr/>
    </dgm:pt>
    <dgm:pt modelId="{0461DCA5-CCEF-4B78-9323-E43F9214AC2E}" type="pres">
      <dgm:prSet presAssocID="{41D522FE-9687-4932-B505-90A228CE16B6}" presName="compNode" presStyleCnt="0"/>
      <dgm:spPr/>
    </dgm:pt>
    <dgm:pt modelId="{2E9813D1-776E-4420-8770-56D59BC6CFD8}" type="pres">
      <dgm:prSet presAssocID="{41D522FE-9687-4932-B505-90A228CE16B6}" presName="node" presStyleLbl="node1" presStyleIdx="4" presStyleCnt="6">
        <dgm:presLayoutVars>
          <dgm:bulletEnabled val="1"/>
        </dgm:presLayoutVars>
      </dgm:prSet>
      <dgm:spPr/>
    </dgm:pt>
    <dgm:pt modelId="{919CA5D1-E647-4A86-9C1F-38F218B52478}" type="pres">
      <dgm:prSet presAssocID="{41D522FE-9687-4932-B505-90A228CE16B6}" presName="invisiNode" presStyleLbl="node1" presStyleIdx="4" presStyleCnt="6"/>
      <dgm:spPr/>
    </dgm:pt>
    <dgm:pt modelId="{99F3B593-62F7-4703-A7DB-EEB8FEAE26D1}" type="pres">
      <dgm:prSet presAssocID="{41D522FE-9687-4932-B505-90A228CE16B6}" presName="imagNode" presStyleLbl="fgImgPlace1" presStyleIdx="4" presStyleCnt="6" custScaleX="60084"/>
      <dgm:spPr>
        <a:blipFill rotWithShape="1">
          <a:blip xmlns:r="http://schemas.openxmlformats.org/officeDocument/2006/relationships" r:embed="rId5"/>
          <a:stretch>
            <a:fillRect/>
          </a:stretch>
        </a:blipFill>
      </dgm:spPr>
    </dgm:pt>
    <dgm:pt modelId="{E8B20ECC-6873-43B6-BC5A-CAF3B465CD44}" type="pres">
      <dgm:prSet presAssocID="{DDAE1CA7-DF4A-464C-A018-01837D726965}" presName="sibTrans" presStyleLbl="sibTrans2D1" presStyleIdx="0" presStyleCnt="0"/>
      <dgm:spPr/>
    </dgm:pt>
    <dgm:pt modelId="{62F94BD7-FBFA-4A99-B6AB-13F3D5009FCB}" type="pres">
      <dgm:prSet presAssocID="{254B1F6A-10A4-49E5-9D03-02833BE2950D}" presName="compNode" presStyleCnt="0"/>
      <dgm:spPr/>
    </dgm:pt>
    <dgm:pt modelId="{4BA863E4-059F-44A0-81E6-AE3BC744DE0F}" type="pres">
      <dgm:prSet presAssocID="{254B1F6A-10A4-49E5-9D03-02833BE2950D}" presName="node" presStyleLbl="node1" presStyleIdx="5" presStyleCnt="6">
        <dgm:presLayoutVars>
          <dgm:bulletEnabled val="1"/>
        </dgm:presLayoutVars>
      </dgm:prSet>
      <dgm:spPr/>
    </dgm:pt>
    <dgm:pt modelId="{5CAC24E9-DF1D-4CF8-B161-E4968C392E14}" type="pres">
      <dgm:prSet presAssocID="{254B1F6A-10A4-49E5-9D03-02833BE2950D}" presName="invisiNode" presStyleLbl="node1" presStyleIdx="5" presStyleCnt="6"/>
      <dgm:spPr/>
    </dgm:pt>
    <dgm:pt modelId="{4BC648FA-A825-435C-87BA-0DD9A3B973F2}" type="pres">
      <dgm:prSet presAssocID="{254B1F6A-10A4-49E5-9D03-02833BE2950D}" presName="imagNode" presStyleLbl="fgImgPlace1" presStyleIdx="5" presStyleCnt="6"/>
      <dgm:spPr>
        <a:blipFill rotWithShape="1">
          <a:blip xmlns:r="http://schemas.openxmlformats.org/officeDocument/2006/relationships" r:embed="rId6"/>
          <a:stretch>
            <a:fillRect/>
          </a:stretch>
        </a:blipFill>
      </dgm:spPr>
    </dgm:pt>
  </dgm:ptLst>
  <dgm:cxnLst>
    <dgm:cxn modelId="{2C61FF1E-7713-45F8-9D44-1C00DD7DDCDA}" type="presOf" srcId="{DA6DE0E9-BA99-46A4-92CB-EC633905A495}" destId="{A34DAF52-F685-426A-8CB9-318148D91803}" srcOrd="0" destOrd="0" presId="urn:microsoft.com/office/officeart/2005/8/layout/pList2"/>
    <dgm:cxn modelId="{B6B76E2E-9EDB-443F-8DA5-964E8C0B98E5}" srcId="{06AA0505-9984-421A-B703-7C88C50219E6}" destId="{13F8DA5F-F58A-48C9-BB86-5FCF7E1FE256}" srcOrd="3" destOrd="0" parTransId="{2C86595F-959C-48EF-AED6-2434E9166270}" sibTransId="{DA6DE0E9-BA99-46A4-92CB-EC633905A495}"/>
    <dgm:cxn modelId="{D5590733-6F26-4209-A26C-87B54E9952FB}" type="presOf" srcId="{13F8DA5F-F58A-48C9-BB86-5FCF7E1FE256}" destId="{B9D96B69-C86B-4F89-84BB-1DCCAABCD325}" srcOrd="0" destOrd="0" presId="urn:microsoft.com/office/officeart/2005/8/layout/pList2"/>
    <dgm:cxn modelId="{D92AF95E-1175-48CF-8CFA-C452C221C898}" srcId="{06AA0505-9984-421A-B703-7C88C50219E6}" destId="{254B1F6A-10A4-49E5-9D03-02833BE2950D}" srcOrd="5" destOrd="0" parTransId="{80384CC9-AAB6-42B9-A8E6-ABEF09508E4C}" sibTransId="{6095AB3E-3BFD-4E35-B65D-9335108E09E4}"/>
    <dgm:cxn modelId="{678D2B41-6941-45EC-BA50-43F034F164D0}" srcId="{06AA0505-9984-421A-B703-7C88C50219E6}" destId="{41D522FE-9687-4932-B505-90A228CE16B6}" srcOrd="4" destOrd="0" parTransId="{7551204A-91CC-4165-9698-977F103C30E5}" sibTransId="{DDAE1CA7-DF4A-464C-A018-01837D726965}"/>
    <dgm:cxn modelId="{5AE2A277-DC87-49E1-896D-4242D33AE7E6}" type="presOf" srcId="{06AA0505-9984-421A-B703-7C88C50219E6}" destId="{BC36DE4E-DD75-4A0C-ADB9-4DCCFB0865DB}" srcOrd="0" destOrd="0" presId="urn:microsoft.com/office/officeart/2005/8/layout/pList2"/>
    <dgm:cxn modelId="{55E09191-14B9-48F1-AAED-1E49EA43C031}" srcId="{06AA0505-9984-421A-B703-7C88C50219E6}" destId="{56328077-DBCE-4BC9-BE05-B888DEE9735B}" srcOrd="1" destOrd="0" parTransId="{23A9A745-E4B3-47EC-9E88-A6BCB613D5C7}" sibTransId="{25465F05-40C2-4999-9D67-E03B7EAE5F3D}"/>
    <dgm:cxn modelId="{DADD3097-3A39-4FAA-89ED-19DA899A3F1A}" srcId="{06AA0505-9984-421A-B703-7C88C50219E6}" destId="{0CD7B179-06E5-4249-A722-C61C53D8CC8E}" srcOrd="0" destOrd="0" parTransId="{10544A56-6534-4E92-B71B-A6FECC0D86DE}" sibTransId="{D1A2F5FD-B94E-43DE-8393-37A08FBB4FC9}"/>
    <dgm:cxn modelId="{2D2CDE9B-43CE-417A-9D57-8A5C9B7797C4}" type="presOf" srcId="{25465F05-40C2-4999-9D67-E03B7EAE5F3D}" destId="{4DB37BAE-AF53-4234-AEA2-848167F5769E}" srcOrd="0" destOrd="0" presId="urn:microsoft.com/office/officeart/2005/8/layout/pList2"/>
    <dgm:cxn modelId="{CF34E4BA-4F03-4502-BB43-35B00979FB86}" type="presOf" srcId="{73005AFB-5F9F-484E-A922-B304EA7F347F}" destId="{CAB28CD7-0E94-4D0D-945B-3D6C7C4C9E76}" srcOrd="0" destOrd="0" presId="urn:microsoft.com/office/officeart/2005/8/layout/pList2"/>
    <dgm:cxn modelId="{5FA179C5-8237-4D84-A86C-506848F39A47}" type="presOf" srcId="{D1A2F5FD-B94E-43DE-8393-37A08FBB4FC9}" destId="{BF52A8C8-E757-4B31-AF9E-AC0EDC143D57}" srcOrd="0" destOrd="0" presId="urn:microsoft.com/office/officeart/2005/8/layout/pList2"/>
    <dgm:cxn modelId="{00A486C7-ADB8-4F98-A32C-871C9E23E270}" type="presOf" srcId="{56328077-DBCE-4BC9-BE05-B888DEE9735B}" destId="{D5B1294C-B784-45AA-B716-2BB27497AC34}" srcOrd="0" destOrd="0" presId="urn:microsoft.com/office/officeart/2005/8/layout/pList2"/>
    <dgm:cxn modelId="{655D84CD-EC59-4CFA-AE5E-2EFE70B6F4D1}" type="presOf" srcId="{DA77C788-723D-49B6-9F6C-2ACE87477A97}" destId="{ED3A3B1F-B70B-4ACB-88EC-93E3B31A9201}" srcOrd="0" destOrd="0" presId="urn:microsoft.com/office/officeart/2005/8/layout/pList2"/>
    <dgm:cxn modelId="{F6A7BCDC-ED9E-4ED5-A2D4-9514F4ADBEAA}" type="presOf" srcId="{DDAE1CA7-DF4A-464C-A018-01837D726965}" destId="{E8B20ECC-6873-43B6-BC5A-CAF3B465CD44}" srcOrd="0" destOrd="0" presId="urn:microsoft.com/office/officeart/2005/8/layout/pList2"/>
    <dgm:cxn modelId="{DE260EE7-B039-4F04-80AB-91742666410A}" srcId="{06AA0505-9984-421A-B703-7C88C50219E6}" destId="{DA77C788-723D-49B6-9F6C-2ACE87477A97}" srcOrd="2" destOrd="0" parTransId="{77593511-2A59-4530-A062-9882EDFDD123}" sibTransId="{73005AFB-5F9F-484E-A922-B304EA7F347F}"/>
    <dgm:cxn modelId="{4425F6F0-CAAB-479D-87C0-C44859D5F497}" type="presOf" srcId="{41D522FE-9687-4932-B505-90A228CE16B6}" destId="{2E9813D1-776E-4420-8770-56D59BC6CFD8}" srcOrd="0" destOrd="0" presId="urn:microsoft.com/office/officeart/2005/8/layout/pList2"/>
    <dgm:cxn modelId="{7A3109F6-36A4-4E7F-96AE-9000C27EA33E}" type="presOf" srcId="{0CD7B179-06E5-4249-A722-C61C53D8CC8E}" destId="{CF717406-DE29-4A1C-B77F-AF5697529E33}" srcOrd="0" destOrd="0" presId="urn:microsoft.com/office/officeart/2005/8/layout/pList2"/>
    <dgm:cxn modelId="{2BC104FA-0687-4F30-857F-518293D45654}" type="presOf" srcId="{254B1F6A-10A4-49E5-9D03-02833BE2950D}" destId="{4BA863E4-059F-44A0-81E6-AE3BC744DE0F}" srcOrd="0" destOrd="0" presId="urn:microsoft.com/office/officeart/2005/8/layout/pList2"/>
    <dgm:cxn modelId="{DC8EDD2B-4BF8-48AA-8FDE-CED2F94022EC}" type="presParOf" srcId="{BC36DE4E-DD75-4A0C-ADB9-4DCCFB0865DB}" destId="{9EA288EF-CF2E-42AB-B382-B2A5BD162CF2}" srcOrd="0" destOrd="0" presId="urn:microsoft.com/office/officeart/2005/8/layout/pList2"/>
    <dgm:cxn modelId="{7F420963-A005-4B56-839C-16B5ECDDF61B}" type="presParOf" srcId="{BC36DE4E-DD75-4A0C-ADB9-4DCCFB0865DB}" destId="{3F4F02C7-7EC1-40AC-B3BD-FC4DA77BC339}" srcOrd="1" destOrd="0" presId="urn:microsoft.com/office/officeart/2005/8/layout/pList2"/>
    <dgm:cxn modelId="{E8BA6D1A-6032-4AB9-ABFF-B83C532F0465}" type="presParOf" srcId="{3F4F02C7-7EC1-40AC-B3BD-FC4DA77BC339}" destId="{2D212A8D-B92E-4232-8DEA-D58DEB242BB9}" srcOrd="0" destOrd="0" presId="urn:microsoft.com/office/officeart/2005/8/layout/pList2"/>
    <dgm:cxn modelId="{EEA26E03-2F51-46CC-90CF-E3C394F80E9B}" type="presParOf" srcId="{2D212A8D-B92E-4232-8DEA-D58DEB242BB9}" destId="{CF717406-DE29-4A1C-B77F-AF5697529E33}" srcOrd="0" destOrd="0" presId="urn:microsoft.com/office/officeart/2005/8/layout/pList2"/>
    <dgm:cxn modelId="{80A16872-3F29-40D7-B4F6-9A87F21C1018}" type="presParOf" srcId="{2D212A8D-B92E-4232-8DEA-D58DEB242BB9}" destId="{6C296FF4-6723-401A-A31C-4B524B095331}" srcOrd="1" destOrd="0" presId="urn:microsoft.com/office/officeart/2005/8/layout/pList2"/>
    <dgm:cxn modelId="{337C357D-0802-4CF6-8DC4-2246A7958AF7}" type="presParOf" srcId="{2D212A8D-B92E-4232-8DEA-D58DEB242BB9}" destId="{6544C414-8C91-4B2E-848C-ACAF6BB98E07}" srcOrd="2" destOrd="0" presId="urn:microsoft.com/office/officeart/2005/8/layout/pList2"/>
    <dgm:cxn modelId="{640ECE6C-1342-466F-9452-97BBDE22729C}" type="presParOf" srcId="{3F4F02C7-7EC1-40AC-B3BD-FC4DA77BC339}" destId="{BF52A8C8-E757-4B31-AF9E-AC0EDC143D57}" srcOrd="1" destOrd="0" presId="urn:microsoft.com/office/officeart/2005/8/layout/pList2"/>
    <dgm:cxn modelId="{8DA5EF46-C404-44F3-AF5F-D32FDC8C68F8}" type="presParOf" srcId="{3F4F02C7-7EC1-40AC-B3BD-FC4DA77BC339}" destId="{E1FD5E94-86A1-4B7B-ABA0-A564786C6321}" srcOrd="2" destOrd="0" presId="urn:microsoft.com/office/officeart/2005/8/layout/pList2"/>
    <dgm:cxn modelId="{9F8140B0-E7C8-4F4E-B56B-BAF082CE40C6}" type="presParOf" srcId="{E1FD5E94-86A1-4B7B-ABA0-A564786C6321}" destId="{D5B1294C-B784-45AA-B716-2BB27497AC34}" srcOrd="0" destOrd="0" presId="urn:microsoft.com/office/officeart/2005/8/layout/pList2"/>
    <dgm:cxn modelId="{7D4C83B1-79B9-4B0D-98BD-E6C1D27B4757}" type="presParOf" srcId="{E1FD5E94-86A1-4B7B-ABA0-A564786C6321}" destId="{E33B3B95-A06C-4A9C-BBAB-4097574BEFF9}" srcOrd="1" destOrd="0" presId="urn:microsoft.com/office/officeart/2005/8/layout/pList2"/>
    <dgm:cxn modelId="{9212F863-19EB-4F66-8906-5FB0AE388489}" type="presParOf" srcId="{E1FD5E94-86A1-4B7B-ABA0-A564786C6321}" destId="{E61A32C9-7566-4E2E-92A3-B0B8418553C7}" srcOrd="2" destOrd="0" presId="urn:microsoft.com/office/officeart/2005/8/layout/pList2"/>
    <dgm:cxn modelId="{D9E57312-367F-4488-B23B-D4B214C850F4}" type="presParOf" srcId="{3F4F02C7-7EC1-40AC-B3BD-FC4DA77BC339}" destId="{4DB37BAE-AF53-4234-AEA2-848167F5769E}" srcOrd="3" destOrd="0" presId="urn:microsoft.com/office/officeart/2005/8/layout/pList2"/>
    <dgm:cxn modelId="{69C9E72D-7C41-4DCC-BAC8-B2A0BF2EAB67}" type="presParOf" srcId="{3F4F02C7-7EC1-40AC-B3BD-FC4DA77BC339}" destId="{1700988C-9072-4F3E-808D-A70F24983302}" srcOrd="4" destOrd="0" presId="urn:microsoft.com/office/officeart/2005/8/layout/pList2"/>
    <dgm:cxn modelId="{847E0190-5A64-4A91-B403-226661C4C02C}" type="presParOf" srcId="{1700988C-9072-4F3E-808D-A70F24983302}" destId="{ED3A3B1F-B70B-4ACB-88EC-93E3B31A9201}" srcOrd="0" destOrd="0" presId="urn:microsoft.com/office/officeart/2005/8/layout/pList2"/>
    <dgm:cxn modelId="{22049098-18C9-46BD-BFA6-71D9251E9ADA}" type="presParOf" srcId="{1700988C-9072-4F3E-808D-A70F24983302}" destId="{16C259C9-73DD-4EF8-A10F-D1A8D9FFE460}" srcOrd="1" destOrd="0" presId="urn:microsoft.com/office/officeart/2005/8/layout/pList2"/>
    <dgm:cxn modelId="{23131F57-E4D8-4FFA-BCBE-F95617CE2EF4}" type="presParOf" srcId="{1700988C-9072-4F3E-808D-A70F24983302}" destId="{8930FFBA-8ECA-43AB-9D33-6E175C698BC9}" srcOrd="2" destOrd="0" presId="urn:microsoft.com/office/officeart/2005/8/layout/pList2"/>
    <dgm:cxn modelId="{91B55C0D-AD69-4EF8-9DA9-8BF494FB8C34}" type="presParOf" srcId="{3F4F02C7-7EC1-40AC-B3BD-FC4DA77BC339}" destId="{CAB28CD7-0E94-4D0D-945B-3D6C7C4C9E76}" srcOrd="5" destOrd="0" presId="urn:microsoft.com/office/officeart/2005/8/layout/pList2"/>
    <dgm:cxn modelId="{1C73B95C-71DF-4ABA-B77B-E630495BFB2D}" type="presParOf" srcId="{3F4F02C7-7EC1-40AC-B3BD-FC4DA77BC339}" destId="{188E9B5F-B363-42B7-AEEE-84EBF980221F}" srcOrd="6" destOrd="0" presId="urn:microsoft.com/office/officeart/2005/8/layout/pList2"/>
    <dgm:cxn modelId="{92F05FCC-F7FB-4CE4-912B-7D1D09A4DC09}" type="presParOf" srcId="{188E9B5F-B363-42B7-AEEE-84EBF980221F}" destId="{B9D96B69-C86B-4F89-84BB-1DCCAABCD325}" srcOrd="0" destOrd="0" presId="urn:microsoft.com/office/officeart/2005/8/layout/pList2"/>
    <dgm:cxn modelId="{72A499C2-5F0F-45A0-9910-53C9FD1D8943}" type="presParOf" srcId="{188E9B5F-B363-42B7-AEEE-84EBF980221F}" destId="{014F969E-48F5-4F83-A999-062FB71E97FA}" srcOrd="1" destOrd="0" presId="urn:microsoft.com/office/officeart/2005/8/layout/pList2"/>
    <dgm:cxn modelId="{AD945654-F777-440F-8F9A-2D65F0259A24}" type="presParOf" srcId="{188E9B5F-B363-42B7-AEEE-84EBF980221F}" destId="{A410C6CC-D302-45CD-9252-4C14E7D90856}" srcOrd="2" destOrd="0" presId="urn:microsoft.com/office/officeart/2005/8/layout/pList2"/>
    <dgm:cxn modelId="{6087CA30-9BC8-495E-B4C1-CDAD9CCFF4C4}" type="presParOf" srcId="{3F4F02C7-7EC1-40AC-B3BD-FC4DA77BC339}" destId="{A34DAF52-F685-426A-8CB9-318148D91803}" srcOrd="7" destOrd="0" presId="urn:microsoft.com/office/officeart/2005/8/layout/pList2"/>
    <dgm:cxn modelId="{8FD71D03-FFB1-45A0-A145-67A55F14510E}" type="presParOf" srcId="{3F4F02C7-7EC1-40AC-B3BD-FC4DA77BC339}" destId="{0461DCA5-CCEF-4B78-9323-E43F9214AC2E}" srcOrd="8" destOrd="0" presId="urn:microsoft.com/office/officeart/2005/8/layout/pList2"/>
    <dgm:cxn modelId="{EC6AD73C-CE6B-4731-B91A-43D35286A386}" type="presParOf" srcId="{0461DCA5-CCEF-4B78-9323-E43F9214AC2E}" destId="{2E9813D1-776E-4420-8770-56D59BC6CFD8}" srcOrd="0" destOrd="0" presId="urn:microsoft.com/office/officeart/2005/8/layout/pList2"/>
    <dgm:cxn modelId="{D44823D1-B50D-433A-B212-227C32A01D5A}" type="presParOf" srcId="{0461DCA5-CCEF-4B78-9323-E43F9214AC2E}" destId="{919CA5D1-E647-4A86-9C1F-38F218B52478}" srcOrd="1" destOrd="0" presId="urn:microsoft.com/office/officeart/2005/8/layout/pList2"/>
    <dgm:cxn modelId="{45223501-1517-4B95-B4A4-BD335AAC38DF}" type="presParOf" srcId="{0461DCA5-CCEF-4B78-9323-E43F9214AC2E}" destId="{99F3B593-62F7-4703-A7DB-EEB8FEAE26D1}" srcOrd="2" destOrd="0" presId="urn:microsoft.com/office/officeart/2005/8/layout/pList2"/>
    <dgm:cxn modelId="{C275B097-10A5-4F8D-B411-6C3C8D3DA4AF}" type="presParOf" srcId="{3F4F02C7-7EC1-40AC-B3BD-FC4DA77BC339}" destId="{E8B20ECC-6873-43B6-BC5A-CAF3B465CD44}" srcOrd="9" destOrd="0" presId="urn:microsoft.com/office/officeart/2005/8/layout/pList2"/>
    <dgm:cxn modelId="{C1A9B630-EA71-4023-951F-5989E610DB91}" type="presParOf" srcId="{3F4F02C7-7EC1-40AC-B3BD-FC4DA77BC339}" destId="{62F94BD7-FBFA-4A99-B6AB-13F3D5009FCB}" srcOrd="10" destOrd="0" presId="urn:microsoft.com/office/officeart/2005/8/layout/pList2"/>
    <dgm:cxn modelId="{607FED45-5B88-434B-9081-F26ED581B2B1}" type="presParOf" srcId="{62F94BD7-FBFA-4A99-B6AB-13F3D5009FCB}" destId="{4BA863E4-059F-44A0-81E6-AE3BC744DE0F}" srcOrd="0" destOrd="0" presId="urn:microsoft.com/office/officeart/2005/8/layout/pList2"/>
    <dgm:cxn modelId="{C4D6CD7C-E6DA-4374-8E0C-11187EE02385}" type="presParOf" srcId="{62F94BD7-FBFA-4A99-B6AB-13F3D5009FCB}" destId="{5CAC24E9-DF1D-4CF8-B161-E4968C392E14}" srcOrd="1" destOrd="0" presId="urn:microsoft.com/office/officeart/2005/8/layout/pList2"/>
    <dgm:cxn modelId="{33BB5397-7EED-4C30-9B4E-CE53BBB68524}" type="presParOf" srcId="{62F94BD7-FBFA-4A99-B6AB-13F3D5009FCB}" destId="{4BC648FA-A825-435C-87BA-0DD9A3B973F2}"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288EF-CF2E-42AB-B382-B2A5BD162CF2}">
      <dsp:nvSpPr>
        <dsp:cNvPr id="0" name=""/>
        <dsp:cNvSpPr/>
      </dsp:nvSpPr>
      <dsp:spPr>
        <a:xfrm>
          <a:off x="0" y="0"/>
          <a:ext cx="10772774" cy="1846399"/>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44C414-8C91-4B2E-848C-ACAF6BB98E07}">
      <dsp:nvSpPr>
        <dsp:cNvPr id="0" name=""/>
        <dsp:cNvSpPr/>
      </dsp:nvSpPr>
      <dsp:spPr>
        <a:xfrm>
          <a:off x="324419" y="246186"/>
          <a:ext cx="1557528" cy="1354025"/>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717406-DE29-4A1C-B77F-AF5697529E33}">
      <dsp:nvSpPr>
        <dsp:cNvPr id="0" name=""/>
        <dsp:cNvSpPr/>
      </dsp:nvSpPr>
      <dsp:spPr>
        <a:xfrm rot="10800000">
          <a:off x="324419" y="1846399"/>
          <a:ext cx="1557528" cy="2256709"/>
        </a:xfrm>
        <a:prstGeom prst="round2SameRect">
          <a:avLst>
            <a:gd name="adj1" fmla="val 10500"/>
            <a:gd name="adj2" fmla="val 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ES" sz="1800" kern="1200" dirty="0" err="1"/>
            <a:t>CouchDB</a:t>
          </a:r>
          <a:endParaRPr lang="es-ES" sz="1800" kern="1200" dirty="0"/>
        </a:p>
      </dsp:txBody>
      <dsp:txXfrm rot="10800000">
        <a:off x="372318" y="1846399"/>
        <a:ext cx="1461730" cy="2208810"/>
      </dsp:txXfrm>
    </dsp:sp>
    <dsp:sp modelId="{E61A32C9-7566-4E2E-92A3-B0B8418553C7}">
      <dsp:nvSpPr>
        <dsp:cNvPr id="0" name=""/>
        <dsp:cNvSpPr/>
      </dsp:nvSpPr>
      <dsp:spPr>
        <a:xfrm>
          <a:off x="2037700" y="246186"/>
          <a:ext cx="1557528" cy="1354025"/>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B1294C-B784-45AA-B716-2BB27497AC34}">
      <dsp:nvSpPr>
        <dsp:cNvPr id="0" name=""/>
        <dsp:cNvSpPr/>
      </dsp:nvSpPr>
      <dsp:spPr>
        <a:xfrm rot="10800000">
          <a:off x="2037700" y="1846399"/>
          <a:ext cx="1557528" cy="2256709"/>
        </a:xfrm>
        <a:prstGeom prst="round2SameRect">
          <a:avLst>
            <a:gd name="adj1" fmla="val 10500"/>
            <a:gd name="adj2" fmla="val 0"/>
          </a:avLst>
        </a:prstGeom>
        <a:solidFill>
          <a:schemeClr val="accent2">
            <a:hueOff val="167755"/>
            <a:satOff val="-1585"/>
            <a:lumOff val="-1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EC" sz="1800" kern="1200" dirty="0" err="1"/>
            <a:t>Elasticsearch</a:t>
          </a:r>
          <a:endParaRPr lang="es-ES" sz="1800" kern="1200" dirty="0"/>
        </a:p>
      </dsp:txBody>
      <dsp:txXfrm rot="10800000">
        <a:off x="2085599" y="1846399"/>
        <a:ext cx="1461730" cy="2208810"/>
      </dsp:txXfrm>
    </dsp:sp>
    <dsp:sp modelId="{8930FFBA-8ECA-43AB-9D33-6E175C698BC9}">
      <dsp:nvSpPr>
        <dsp:cNvPr id="0" name=""/>
        <dsp:cNvSpPr/>
      </dsp:nvSpPr>
      <dsp:spPr>
        <a:xfrm>
          <a:off x="3978389" y="277559"/>
          <a:ext cx="1102714" cy="1291280"/>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3A3B1F-B70B-4ACB-88EC-93E3B31A9201}">
      <dsp:nvSpPr>
        <dsp:cNvPr id="0" name=""/>
        <dsp:cNvSpPr/>
      </dsp:nvSpPr>
      <dsp:spPr>
        <a:xfrm rot="10800000">
          <a:off x="3750982" y="1846399"/>
          <a:ext cx="1557528" cy="2256709"/>
        </a:xfrm>
        <a:prstGeom prst="round2SameRect">
          <a:avLst>
            <a:gd name="adj1" fmla="val 10500"/>
            <a:gd name="adj2" fmla="val 0"/>
          </a:avLst>
        </a:prstGeom>
        <a:solidFill>
          <a:schemeClr val="accent2">
            <a:hueOff val="335510"/>
            <a:satOff val="-3169"/>
            <a:lumOff val="-329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EC" sz="1800" kern="1200" dirty="0" err="1"/>
            <a:t>Logstash</a:t>
          </a:r>
          <a:endParaRPr lang="es-ES" sz="1800" kern="1200" dirty="0"/>
        </a:p>
      </dsp:txBody>
      <dsp:txXfrm rot="10800000">
        <a:off x="3798881" y="1846399"/>
        <a:ext cx="1461730" cy="2208810"/>
      </dsp:txXfrm>
    </dsp:sp>
    <dsp:sp modelId="{A410C6CC-D302-45CD-9252-4C14E7D90856}">
      <dsp:nvSpPr>
        <dsp:cNvPr id="0" name=""/>
        <dsp:cNvSpPr/>
      </dsp:nvSpPr>
      <dsp:spPr>
        <a:xfrm>
          <a:off x="5464263" y="246186"/>
          <a:ext cx="1557528" cy="1354025"/>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96B69-C86B-4F89-84BB-1DCCAABCD325}">
      <dsp:nvSpPr>
        <dsp:cNvPr id="0" name=""/>
        <dsp:cNvSpPr/>
      </dsp:nvSpPr>
      <dsp:spPr>
        <a:xfrm rot="10800000">
          <a:off x="5464263" y="1846399"/>
          <a:ext cx="1557528" cy="2256709"/>
        </a:xfrm>
        <a:prstGeom prst="round2SameRect">
          <a:avLst>
            <a:gd name="adj1" fmla="val 10500"/>
            <a:gd name="adj2" fmla="val 0"/>
          </a:avLst>
        </a:prstGeom>
        <a:solidFill>
          <a:schemeClr val="accent2">
            <a:hueOff val="503265"/>
            <a:satOff val="-4754"/>
            <a:lumOff val="-494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EC" sz="1800" kern="1200" dirty="0"/>
            <a:t>Cerebro</a:t>
          </a:r>
          <a:endParaRPr lang="es-ES" sz="1800" kern="1200" dirty="0"/>
        </a:p>
      </dsp:txBody>
      <dsp:txXfrm rot="10800000">
        <a:off x="5512162" y="1846399"/>
        <a:ext cx="1461730" cy="2208810"/>
      </dsp:txXfrm>
    </dsp:sp>
    <dsp:sp modelId="{99F3B593-62F7-4703-A7DB-EEB8FEAE26D1}">
      <dsp:nvSpPr>
        <dsp:cNvPr id="0" name=""/>
        <dsp:cNvSpPr/>
      </dsp:nvSpPr>
      <dsp:spPr>
        <a:xfrm>
          <a:off x="7488396" y="246186"/>
          <a:ext cx="935825" cy="1354025"/>
        </a:xfrm>
        <a:prstGeom prst="roundRect">
          <a:avLst>
            <a:gd name="adj" fmla="val 10000"/>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9813D1-776E-4420-8770-56D59BC6CFD8}">
      <dsp:nvSpPr>
        <dsp:cNvPr id="0" name=""/>
        <dsp:cNvSpPr/>
      </dsp:nvSpPr>
      <dsp:spPr>
        <a:xfrm rot="10800000">
          <a:off x="7177544" y="1846399"/>
          <a:ext cx="1557528" cy="2256709"/>
        </a:xfrm>
        <a:prstGeom prst="round2SameRect">
          <a:avLst>
            <a:gd name="adj1" fmla="val 10500"/>
            <a:gd name="adj2" fmla="val 0"/>
          </a:avLst>
        </a:prstGeom>
        <a:solidFill>
          <a:schemeClr val="accent2">
            <a:hueOff val="671020"/>
            <a:satOff val="-6338"/>
            <a:lumOff val="-65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ES" sz="1800" kern="1200" dirty="0" err="1"/>
            <a:t>Kibana</a:t>
          </a:r>
          <a:endParaRPr lang="es-ES" sz="1800" kern="1200" dirty="0"/>
        </a:p>
      </dsp:txBody>
      <dsp:txXfrm rot="10800000">
        <a:off x="7225443" y="1846399"/>
        <a:ext cx="1461730" cy="2208810"/>
      </dsp:txXfrm>
    </dsp:sp>
    <dsp:sp modelId="{4BC648FA-A825-435C-87BA-0DD9A3B973F2}">
      <dsp:nvSpPr>
        <dsp:cNvPr id="0" name=""/>
        <dsp:cNvSpPr/>
      </dsp:nvSpPr>
      <dsp:spPr>
        <a:xfrm>
          <a:off x="8890826" y="246186"/>
          <a:ext cx="1557528" cy="1354025"/>
        </a:xfrm>
        <a:prstGeom prst="roundRect">
          <a:avLst>
            <a:gd name="adj" fmla="val 10000"/>
          </a:avLst>
        </a:prstGeom>
        <a:blipFill rotWithShape="1">
          <a:blip xmlns:r="http://schemas.openxmlformats.org/officeDocument/2006/relationships" r:embed="rId6"/>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A863E4-059F-44A0-81E6-AE3BC744DE0F}">
      <dsp:nvSpPr>
        <dsp:cNvPr id="0" name=""/>
        <dsp:cNvSpPr/>
      </dsp:nvSpPr>
      <dsp:spPr>
        <a:xfrm rot="10800000">
          <a:off x="8890826" y="1846399"/>
          <a:ext cx="1557528" cy="2256709"/>
        </a:xfrm>
        <a:prstGeom prst="round2SameRect">
          <a:avLst>
            <a:gd name="adj1" fmla="val 10500"/>
            <a:gd name="adj2" fmla="val 0"/>
          </a:avLst>
        </a:prstGeom>
        <a:solidFill>
          <a:schemeClr val="accent2">
            <a:hueOff val="838775"/>
            <a:satOff val="-7923"/>
            <a:lumOff val="-82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ES" sz="1800" kern="1200" dirty="0"/>
            <a:t>Twitter</a:t>
          </a:r>
        </a:p>
      </dsp:txBody>
      <dsp:txXfrm rot="10800000">
        <a:off x="8938725" y="1846399"/>
        <a:ext cx="1461730" cy="220881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AFDB7-13F6-4C42-970E-43D450A607D4}" type="datetimeFigureOut">
              <a:rPr lang="en-US" smtClean="0"/>
              <a:t>2/5/2019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D4028-F58A-45C4-A22C-CBCE366D1A61}" type="slidenum">
              <a:rPr lang="en-US" smtClean="0"/>
              <a:t>‹Nº›</a:t>
            </a:fld>
            <a:endParaRPr lang="en-US"/>
          </a:p>
        </p:txBody>
      </p:sp>
    </p:spTree>
    <p:extLst>
      <p:ext uri="{BB962C8B-B14F-4D97-AF65-F5344CB8AC3E}">
        <p14:creationId xmlns:p14="http://schemas.microsoft.com/office/powerpoint/2010/main" val="51079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C" sz="1200" kern="1200" dirty="0">
                <a:solidFill>
                  <a:schemeClr val="tx1"/>
                </a:solidFill>
                <a:effectLst/>
                <a:latin typeface="+mn-lt"/>
                <a:ea typeface="+mn-ea"/>
                <a:cs typeface="+mn-cs"/>
              </a:rPr>
              <a:t>Las opciones que nos ofrece en autentificación, se usara en el caso de que hayamos registrado un usuario y contraseña a </a:t>
            </a:r>
            <a:r>
              <a:rPr lang="es-EC" sz="1200" kern="1200" dirty="0" err="1">
                <a:solidFill>
                  <a:schemeClr val="tx1"/>
                </a:solidFill>
                <a:effectLst/>
                <a:latin typeface="+mn-lt"/>
                <a:ea typeface="+mn-ea"/>
                <a:cs typeface="+mn-cs"/>
              </a:rPr>
              <a:t>CouchDB</a:t>
            </a:r>
            <a:r>
              <a:rPr lang="es-EC" sz="1200" kern="1200" dirty="0">
                <a:solidFill>
                  <a:schemeClr val="tx1"/>
                </a:solidFill>
                <a:effectLst/>
                <a:latin typeface="+mn-lt"/>
                <a:ea typeface="+mn-ea"/>
                <a:cs typeface="+mn-cs"/>
              </a:rPr>
              <a:t>, caso contrario podemos dejarlo en </a:t>
            </a:r>
            <a:r>
              <a:rPr lang="es-EC" sz="1200" b="1" kern="1200" dirty="0" err="1">
                <a:solidFill>
                  <a:schemeClr val="tx1"/>
                </a:solidFill>
                <a:effectLst/>
                <a:latin typeface="+mn-lt"/>
                <a:ea typeface="+mn-ea"/>
                <a:cs typeface="+mn-cs"/>
              </a:rPr>
              <a:t>None</a:t>
            </a:r>
            <a:r>
              <a:rPr lang="es-EC" sz="1200" kern="1200" dirty="0">
                <a:solidFill>
                  <a:schemeClr val="tx1"/>
                </a:solidFill>
                <a:effectLst/>
                <a:latin typeface="+mn-lt"/>
                <a:ea typeface="+mn-ea"/>
                <a:cs typeface="+mn-cs"/>
              </a:rPr>
              <a:t>, mientras en la opción de tipo de réplicas, tenemos dos opciones: </a:t>
            </a:r>
            <a:r>
              <a:rPr lang="es-EC" sz="1200" b="1" kern="1200" dirty="0" err="1">
                <a:solidFill>
                  <a:schemeClr val="tx1"/>
                </a:solidFill>
                <a:effectLst/>
                <a:latin typeface="+mn-lt"/>
                <a:ea typeface="+mn-ea"/>
                <a:cs typeface="+mn-cs"/>
              </a:rPr>
              <a:t>One</a:t>
            </a:r>
            <a:r>
              <a:rPr lang="es-EC" sz="1200" b="1" kern="1200" dirty="0">
                <a:solidFill>
                  <a:schemeClr val="tx1"/>
                </a:solidFill>
                <a:effectLst/>
                <a:latin typeface="+mn-lt"/>
                <a:ea typeface="+mn-ea"/>
                <a:cs typeface="+mn-cs"/>
              </a:rPr>
              <a:t> Time</a:t>
            </a:r>
            <a:r>
              <a:rPr lang="es-EC" sz="1200" kern="1200" dirty="0">
                <a:solidFill>
                  <a:schemeClr val="tx1"/>
                </a:solidFill>
                <a:effectLst/>
                <a:latin typeface="+mn-lt"/>
                <a:ea typeface="+mn-ea"/>
                <a:cs typeface="+mn-cs"/>
              </a:rPr>
              <a:t> que permite replicar los datos solo una vez y la opción </a:t>
            </a:r>
            <a:r>
              <a:rPr lang="es-EC" sz="1200" b="1" kern="1200" dirty="0" err="1">
                <a:solidFill>
                  <a:schemeClr val="tx1"/>
                </a:solidFill>
                <a:effectLst/>
                <a:latin typeface="+mn-lt"/>
                <a:ea typeface="+mn-ea"/>
                <a:cs typeface="+mn-cs"/>
              </a:rPr>
              <a:t>Continous</a:t>
            </a:r>
            <a:r>
              <a:rPr lang="es-EC" sz="1200" kern="1200" dirty="0">
                <a:solidFill>
                  <a:schemeClr val="tx1"/>
                </a:solidFill>
                <a:effectLst/>
                <a:latin typeface="+mn-lt"/>
                <a:ea typeface="+mn-ea"/>
                <a:cs typeface="+mn-cs"/>
              </a:rPr>
              <a:t> que nos permite que las réplicas se realicen automáticamente si se detecta q se ha ingresado un dato en la base de origen.</a:t>
            </a:r>
            <a:endParaRPr lang="en-US" sz="1200" kern="1200" dirty="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10"/>
          </p:nvPr>
        </p:nvSpPr>
        <p:spPr/>
        <p:txBody>
          <a:bodyPr/>
          <a:lstStyle/>
          <a:p>
            <a:fld id="{92ED4028-F58A-45C4-A22C-CBCE366D1A61}" type="slidenum">
              <a:rPr lang="en-US" smtClean="0"/>
              <a:t>9</a:t>
            </a:fld>
            <a:endParaRPr lang="en-US"/>
          </a:p>
        </p:txBody>
      </p:sp>
    </p:spTree>
    <p:extLst>
      <p:ext uri="{BB962C8B-B14F-4D97-AF65-F5344CB8AC3E}">
        <p14:creationId xmlns:p14="http://schemas.microsoft.com/office/powerpoint/2010/main" val="71426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161486F-1393-4943-BBF8-7A01ACF6D5D5}" type="datetimeFigureOut">
              <a:rPr lang="en-US" smtClean="0"/>
              <a:t>2/5/2019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1297A39-8F6C-41DF-A270-EE0C530492D8}" type="slidenum">
              <a:rPr lang="en-US" smtClean="0"/>
              <a:t>‹Nº›</a:t>
            </a:fld>
            <a:endParaRPr lang="en-US"/>
          </a:p>
        </p:txBody>
      </p:sp>
    </p:spTree>
    <p:extLst>
      <p:ext uri="{BB962C8B-B14F-4D97-AF65-F5344CB8AC3E}">
        <p14:creationId xmlns:p14="http://schemas.microsoft.com/office/powerpoint/2010/main" val="105495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61486F-1393-4943-BBF8-7A01ACF6D5D5}"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256464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61486F-1393-4943-BBF8-7A01ACF6D5D5}"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200193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61486F-1393-4943-BBF8-7A01ACF6D5D5}"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47744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161486F-1393-4943-BBF8-7A01ACF6D5D5}"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205675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61486F-1393-4943-BBF8-7A01ACF6D5D5}"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74359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61486F-1393-4943-BBF8-7A01ACF6D5D5}"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186152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61486F-1393-4943-BBF8-7A01ACF6D5D5}" type="datetimeFigureOut">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2164914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486F-1393-4943-BBF8-7A01ACF6D5D5}" type="datetimeFigureOut">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97A39-8F6C-41DF-A270-EE0C530492D8}" type="slidenum">
              <a:rPr lang="en-US" smtClean="0"/>
              <a:t>‹Nº›</a:t>
            </a:fld>
            <a:endParaRPr lang="en-US"/>
          </a:p>
        </p:txBody>
      </p:sp>
    </p:spTree>
    <p:extLst>
      <p:ext uri="{BB962C8B-B14F-4D97-AF65-F5344CB8AC3E}">
        <p14:creationId xmlns:p14="http://schemas.microsoft.com/office/powerpoint/2010/main" val="54215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a:t>Editar el estilo de texto del patrón</a:t>
            </a:r>
          </a:p>
        </p:txBody>
      </p:sp>
      <p:sp>
        <p:nvSpPr>
          <p:cNvPr id="5" name="Date Placeholder 4"/>
          <p:cNvSpPr>
            <a:spLocks noGrp="1"/>
          </p:cNvSpPr>
          <p:nvPr>
            <p:ph type="dt" sz="half" idx="10"/>
          </p:nvPr>
        </p:nvSpPr>
        <p:spPr/>
        <p:txBody>
          <a:bodyPr/>
          <a:lstStyle/>
          <a:p>
            <a:fld id="{7161486F-1393-4943-BBF8-7A01ACF6D5D5}"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1297A39-8F6C-41DF-A270-EE0C530492D8}" type="slidenum">
              <a:rPr lang="en-US" smtClean="0"/>
              <a:t>‹Nº›</a:t>
            </a:fld>
            <a:endParaRPr lang="en-US"/>
          </a:p>
        </p:txBody>
      </p:sp>
    </p:spTree>
    <p:extLst>
      <p:ext uri="{BB962C8B-B14F-4D97-AF65-F5344CB8AC3E}">
        <p14:creationId xmlns:p14="http://schemas.microsoft.com/office/powerpoint/2010/main" val="4850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161486F-1393-4943-BBF8-7A01ACF6D5D5}" type="datetimeFigureOut">
              <a:rPr lang="en-US" smtClean="0"/>
              <a:t>2/5/2019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1297A39-8F6C-41DF-A270-EE0C530492D8}" type="slidenum">
              <a:rPr lang="en-US" smtClean="0"/>
              <a:t>‹Nº›</a:t>
            </a:fld>
            <a:endParaRPr lang="en-US"/>
          </a:p>
        </p:txBody>
      </p:sp>
    </p:spTree>
    <p:extLst>
      <p:ext uri="{BB962C8B-B14F-4D97-AF65-F5344CB8AC3E}">
        <p14:creationId xmlns:p14="http://schemas.microsoft.com/office/powerpoint/2010/main" val="240377760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161486F-1393-4943-BBF8-7A01ACF6D5D5}" type="datetimeFigureOut">
              <a:rPr lang="en-US" smtClean="0"/>
              <a:t>2/5/2019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1297A39-8F6C-41DF-A270-EE0C530492D8}" type="slidenum">
              <a:rPr lang="en-US" smtClean="0"/>
              <a:t>‹Nº›</a:t>
            </a:fld>
            <a:endParaRPr lang="en-US"/>
          </a:p>
        </p:txBody>
      </p:sp>
    </p:spTree>
    <p:extLst>
      <p:ext uri="{BB962C8B-B14F-4D97-AF65-F5344CB8AC3E}">
        <p14:creationId xmlns:p14="http://schemas.microsoft.com/office/powerpoint/2010/main" val="7706694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03504" y="1388776"/>
            <a:ext cx="10782300" cy="1798562"/>
          </a:xfrm>
        </p:spPr>
        <p:txBody>
          <a:bodyPr/>
          <a:lstStyle/>
          <a:p>
            <a:pPr algn="ctr"/>
            <a:r>
              <a:rPr lang="es-EC" dirty="0"/>
              <a:t>PROYECTO FINAL</a:t>
            </a:r>
            <a:br>
              <a:rPr lang="es-EC" dirty="0"/>
            </a:br>
            <a:r>
              <a:rPr lang="es-EC" sz="4800" b="1" dirty="0"/>
              <a:t>BASE DE DATOS MULTIDIMENSIONAL</a:t>
            </a:r>
            <a:endParaRPr lang="en-US" sz="4800" b="1" dirty="0"/>
          </a:p>
        </p:txBody>
      </p:sp>
      <p:sp>
        <p:nvSpPr>
          <p:cNvPr id="3" name="Subtítulo 2"/>
          <p:cNvSpPr>
            <a:spLocks noGrp="1"/>
          </p:cNvSpPr>
          <p:nvPr>
            <p:ph type="subTitle" idx="1"/>
          </p:nvPr>
        </p:nvSpPr>
        <p:spPr/>
        <p:txBody>
          <a:bodyPr>
            <a:normAutofit/>
          </a:bodyPr>
          <a:lstStyle/>
          <a:p>
            <a:pPr algn="r"/>
            <a:r>
              <a:rPr lang="es-EC" dirty="0"/>
              <a:t>Adriana Santacruz</a:t>
            </a:r>
          </a:p>
          <a:p>
            <a:pPr algn="r"/>
            <a:r>
              <a:rPr lang="es-EC" dirty="0"/>
              <a:t>Wendy Villegas</a:t>
            </a:r>
          </a:p>
        </p:txBody>
      </p:sp>
    </p:spTree>
    <p:extLst>
      <p:ext uri="{BB962C8B-B14F-4D97-AF65-F5344CB8AC3E}">
        <p14:creationId xmlns:p14="http://schemas.microsoft.com/office/powerpoint/2010/main" val="1820953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676655" y="1998134"/>
            <a:ext cx="4679115" cy="3767328"/>
          </a:xfrm>
        </p:spPr>
        <p:txBody>
          <a:bodyPr/>
          <a:lstStyle/>
          <a:p>
            <a:pPr algn="just"/>
            <a:r>
              <a:rPr lang="es-EC" dirty="0"/>
              <a:t>Para la temática del pulso político en cinco ciudades se han escogido: Quito, Guayaquil, Cuenca, Ambato y Manta. </a:t>
            </a:r>
          </a:p>
          <a:p>
            <a:pPr algn="just"/>
            <a:r>
              <a:rPr lang="es-EC" dirty="0"/>
              <a:t>En estas ciudades se ha realizado la cosecha de tweets mediante filtro de palabras y con coordenadas de geolocalización. </a:t>
            </a:r>
            <a:endParaRPr lang="en-US" dirty="0"/>
          </a:p>
        </p:txBody>
      </p:sp>
      <p:sp>
        <p:nvSpPr>
          <p:cNvPr id="4" name="Marcador de contenido 3"/>
          <p:cNvSpPr>
            <a:spLocks noGrp="1"/>
          </p:cNvSpPr>
          <p:nvPr>
            <p:ph sz="half" idx="2"/>
          </p:nvPr>
        </p:nvSpPr>
        <p:spPr/>
        <p:txBody>
          <a:bodyPr/>
          <a:lstStyle/>
          <a:p>
            <a:pPr algn="just"/>
            <a:r>
              <a:rPr lang="es-EC" dirty="0"/>
              <a:t>El análisis de datos se realizara la creación de graficas de barras, en donde se especifiquen los candidatos a la alcaldía de dichas ciudades con sus respectivos porcentajes de aceptación, defiendo así cual podrían ser los resultados del ganador en las próximas elecciones.</a:t>
            </a:r>
            <a:endParaRPr lang="en-US" dirty="0"/>
          </a:p>
          <a:p>
            <a:endParaRPr lang="en-US" dirty="0"/>
          </a:p>
        </p:txBody>
      </p:sp>
      <p:sp>
        <p:nvSpPr>
          <p:cNvPr id="5" name="Título 4"/>
          <p:cNvSpPr>
            <a:spLocks noGrp="1"/>
          </p:cNvSpPr>
          <p:nvPr>
            <p:ph type="title"/>
          </p:nvPr>
        </p:nvSpPr>
        <p:spPr/>
        <p:txBody>
          <a:bodyPr/>
          <a:lstStyle/>
          <a:p>
            <a:r>
              <a:rPr lang="es-EC" dirty="0"/>
              <a:t>ANALISIS DE INFORMACION</a:t>
            </a:r>
            <a:endParaRPr lang="en-US" dirty="0"/>
          </a:p>
        </p:txBody>
      </p:sp>
    </p:spTree>
    <p:extLst>
      <p:ext uri="{BB962C8B-B14F-4D97-AF65-F5344CB8AC3E}">
        <p14:creationId xmlns:p14="http://schemas.microsoft.com/office/powerpoint/2010/main" val="199081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normAutofit lnSpcReduction="10000"/>
          </a:bodyPr>
          <a:lstStyle/>
          <a:p>
            <a:pPr algn="just"/>
            <a:r>
              <a:rPr lang="es-EC" dirty="0"/>
              <a:t>Para la temática del top diez de twitteros en cinco ciudades del país, se han elegido las mismas ciudades anteriores y se las recopilo en una base unificada, con la cual mediante una tabla de posiciones se podrá visualizar cuales son los nombres de los usuarios que más tweets genera en el país. </a:t>
            </a:r>
            <a:endParaRPr lang="en-US" dirty="0"/>
          </a:p>
          <a:p>
            <a:endParaRPr lang="en-US" dirty="0"/>
          </a:p>
        </p:txBody>
      </p:sp>
      <p:sp>
        <p:nvSpPr>
          <p:cNvPr id="4" name="Marcador de contenido 3"/>
          <p:cNvSpPr>
            <a:spLocks noGrp="1"/>
          </p:cNvSpPr>
          <p:nvPr>
            <p:ph sz="half" idx="2"/>
          </p:nvPr>
        </p:nvSpPr>
        <p:spPr/>
        <p:txBody>
          <a:bodyPr>
            <a:normAutofit lnSpcReduction="10000"/>
          </a:bodyPr>
          <a:lstStyle/>
          <a:p>
            <a:pPr algn="just"/>
            <a:r>
              <a:rPr lang="es-EC" dirty="0"/>
              <a:t>Mientras que para la temática última de Femicidio en el Mundo, se ha recolectado información acerca de las tendencias actuales que han surgió a de la misma, que es </a:t>
            </a:r>
            <a:r>
              <a:rPr lang="es-EC" b="1" dirty="0"/>
              <a:t>#NiUnaMenos</a:t>
            </a:r>
            <a:r>
              <a:rPr lang="es-EC" dirty="0"/>
              <a:t>, </a:t>
            </a:r>
            <a:r>
              <a:rPr lang="es-EC" b="1" dirty="0"/>
              <a:t>#NiUnaMas, #VivasNosQueremos, </a:t>
            </a:r>
            <a:r>
              <a:rPr lang="es-EC" dirty="0"/>
              <a:t>entre otras tendencias. Para poder visualizar dicha información se optó por conocer cuáles son los porcentajes según cada país en el que más realice tweets, mediante la gráfica de pastel</a:t>
            </a:r>
            <a:endParaRPr lang="en-US" dirty="0"/>
          </a:p>
        </p:txBody>
      </p:sp>
      <p:sp>
        <p:nvSpPr>
          <p:cNvPr id="5" name="Título 4"/>
          <p:cNvSpPr>
            <a:spLocks noGrp="1"/>
          </p:cNvSpPr>
          <p:nvPr>
            <p:ph type="title"/>
          </p:nvPr>
        </p:nvSpPr>
        <p:spPr/>
        <p:txBody>
          <a:bodyPr/>
          <a:lstStyle/>
          <a:p>
            <a:r>
              <a:rPr lang="es-EC" dirty="0"/>
              <a:t>ANALISIS DE INFORMACION</a:t>
            </a:r>
            <a:endParaRPr lang="en-US" dirty="0"/>
          </a:p>
        </p:txBody>
      </p:sp>
    </p:spTree>
    <p:extLst>
      <p:ext uri="{BB962C8B-B14F-4D97-AF65-F5344CB8AC3E}">
        <p14:creationId xmlns:p14="http://schemas.microsoft.com/office/powerpoint/2010/main" val="137591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3" name="Marcador de contenido 2"/>
          <p:cNvSpPr>
            <a:spLocks noGrp="1"/>
          </p:cNvSpPr>
          <p:nvPr>
            <p:ph sz="half" idx="1"/>
          </p:nvPr>
        </p:nvSpPr>
        <p:spPr/>
        <p:txBody>
          <a:bodyPr/>
          <a:lstStyle/>
          <a:p>
            <a:pPr algn="just"/>
            <a:r>
              <a:rPr lang="es-EC" dirty="0"/>
              <a:t>Primero debemos levantar el servicio de </a:t>
            </a:r>
            <a:r>
              <a:rPr lang="es-EC" dirty="0" err="1"/>
              <a:t>Kibana</a:t>
            </a:r>
            <a:r>
              <a:rPr lang="es-EC" dirty="0"/>
              <a:t>.</a:t>
            </a:r>
          </a:p>
          <a:p>
            <a:pPr algn="just"/>
            <a:r>
              <a:rPr lang="es-EC" dirty="0"/>
              <a:t>Ingresamos en el navegador agregamos </a:t>
            </a:r>
            <a:r>
              <a:rPr lang="es-EC" b="1" dirty="0"/>
              <a:t>localhost:5601, </a:t>
            </a:r>
            <a:r>
              <a:rPr lang="es-EC" dirty="0"/>
              <a:t>luego debemos crear índices para poder realizar las gráficas.</a:t>
            </a:r>
            <a:endParaRPr lang="en-US" dirty="0"/>
          </a:p>
          <a:p>
            <a:pPr algn="just"/>
            <a:r>
              <a:rPr lang="es-EC" dirty="0"/>
              <a:t>Nos dirigimos a la parte de </a:t>
            </a:r>
            <a:r>
              <a:rPr lang="es-EC" b="1" dirty="0" err="1"/>
              <a:t>Managment</a:t>
            </a:r>
            <a:r>
              <a:rPr lang="es-EC" b="1" dirty="0"/>
              <a:t>, </a:t>
            </a:r>
            <a:r>
              <a:rPr lang="es-EC" dirty="0"/>
              <a:t>elegimos la opción </a:t>
            </a:r>
            <a:r>
              <a:rPr lang="es-EC" b="1" dirty="0" err="1"/>
              <a:t>Index</a:t>
            </a:r>
            <a:r>
              <a:rPr lang="es-EC" b="1" dirty="0"/>
              <a:t> </a:t>
            </a:r>
            <a:r>
              <a:rPr lang="es-EC" b="1" dirty="0" err="1"/>
              <a:t>Patterns</a:t>
            </a:r>
            <a:r>
              <a:rPr lang="es-EC" b="1" dirty="0"/>
              <a:t>.</a:t>
            </a:r>
            <a:endParaRPr lang="en-US" dirty="0"/>
          </a:p>
          <a:p>
            <a:endParaRPr lang="en-US" dirty="0"/>
          </a:p>
        </p:txBody>
      </p:sp>
      <p:pic>
        <p:nvPicPr>
          <p:cNvPr id="6" name="Imagen 5"/>
          <p:cNvPicPr/>
          <p:nvPr/>
        </p:nvPicPr>
        <p:blipFill rotWithShape="1">
          <a:blip r:embed="rId2"/>
          <a:srcRect l="2" t="89196" r="85932"/>
          <a:stretch/>
        </p:blipFill>
        <p:spPr>
          <a:xfrm>
            <a:off x="7364626" y="1931436"/>
            <a:ext cx="2721766" cy="1049641"/>
          </a:xfrm>
          <a:prstGeom prst="rect">
            <a:avLst/>
          </a:prstGeom>
        </p:spPr>
      </p:pic>
      <p:pic>
        <p:nvPicPr>
          <p:cNvPr id="7" name="Imagen 6"/>
          <p:cNvPicPr/>
          <p:nvPr/>
        </p:nvPicPr>
        <p:blipFill rotWithShape="1">
          <a:blip r:embed="rId2"/>
          <a:srcRect l="14089" r="40356" b="24357"/>
          <a:stretch/>
        </p:blipFill>
        <p:spPr>
          <a:xfrm>
            <a:off x="6643396" y="3489648"/>
            <a:ext cx="4469363" cy="2761861"/>
          </a:xfrm>
          <a:prstGeom prst="rect">
            <a:avLst/>
          </a:prstGeom>
        </p:spPr>
      </p:pic>
    </p:spTree>
    <p:extLst>
      <p:ext uri="{BB962C8B-B14F-4D97-AF65-F5344CB8AC3E}">
        <p14:creationId xmlns:p14="http://schemas.microsoft.com/office/powerpoint/2010/main" val="59944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6" y="1998134"/>
            <a:ext cx="4663440" cy="782388"/>
          </a:xfrm>
        </p:spPr>
        <p:txBody>
          <a:bodyPr/>
          <a:lstStyle/>
          <a:p>
            <a:pPr algn="just"/>
            <a:r>
              <a:rPr lang="es-EC" dirty="0"/>
              <a:t>Elegiremos el nombre de la base de datos de </a:t>
            </a:r>
            <a:r>
              <a:rPr lang="es-EC" dirty="0" err="1"/>
              <a:t>Elasticsearch</a:t>
            </a:r>
            <a:r>
              <a:rPr lang="es-EC" dirty="0"/>
              <a:t>, y </a:t>
            </a:r>
            <a:r>
              <a:rPr lang="es-EC" b="1" dirty="0"/>
              <a:t>siguiente</a:t>
            </a:r>
            <a:r>
              <a:rPr lang="es-EC" dirty="0"/>
              <a:t>.</a:t>
            </a:r>
            <a:endParaRPr lang="en-US" dirty="0"/>
          </a:p>
        </p:txBody>
      </p:sp>
      <p:sp>
        <p:nvSpPr>
          <p:cNvPr id="5" name="Marcador de contenido 4"/>
          <p:cNvSpPr>
            <a:spLocks noGrp="1"/>
          </p:cNvSpPr>
          <p:nvPr>
            <p:ph sz="half" idx="2"/>
          </p:nvPr>
        </p:nvSpPr>
        <p:spPr>
          <a:xfrm>
            <a:off x="6011330" y="1998134"/>
            <a:ext cx="4663440" cy="782388"/>
          </a:xfrm>
        </p:spPr>
        <p:txBody>
          <a:bodyPr/>
          <a:lstStyle/>
          <a:p>
            <a:r>
              <a:rPr lang="es-EC" dirty="0"/>
              <a:t>Seleccionamos el tipo de tiempo de los filtros y </a:t>
            </a:r>
            <a:r>
              <a:rPr lang="es-EC" b="1" dirty="0"/>
              <a:t>crear índice</a:t>
            </a:r>
            <a:r>
              <a:rPr lang="es-EC" dirty="0"/>
              <a:t>.</a:t>
            </a:r>
            <a:endParaRPr lang="en-US" dirty="0"/>
          </a:p>
        </p:txBody>
      </p:sp>
      <p:pic>
        <p:nvPicPr>
          <p:cNvPr id="8" name="Imagen 7"/>
          <p:cNvPicPr/>
          <p:nvPr/>
        </p:nvPicPr>
        <p:blipFill>
          <a:blip r:embed="rId2"/>
          <a:stretch>
            <a:fillRect/>
          </a:stretch>
        </p:blipFill>
        <p:spPr>
          <a:xfrm>
            <a:off x="520511" y="3258743"/>
            <a:ext cx="5432420" cy="2954239"/>
          </a:xfrm>
          <a:prstGeom prst="rect">
            <a:avLst/>
          </a:prstGeom>
        </p:spPr>
      </p:pic>
      <p:pic>
        <p:nvPicPr>
          <p:cNvPr id="9" name="Imagen 8"/>
          <p:cNvPicPr/>
          <p:nvPr/>
        </p:nvPicPr>
        <p:blipFill>
          <a:blip r:embed="rId3"/>
          <a:stretch>
            <a:fillRect/>
          </a:stretch>
        </p:blipFill>
        <p:spPr>
          <a:xfrm>
            <a:off x="6214187" y="3258743"/>
            <a:ext cx="5215812" cy="2954239"/>
          </a:xfrm>
          <a:prstGeom prst="rect">
            <a:avLst/>
          </a:prstGeom>
        </p:spPr>
      </p:pic>
    </p:spTree>
    <p:extLst>
      <p:ext uri="{BB962C8B-B14F-4D97-AF65-F5344CB8AC3E}">
        <p14:creationId xmlns:p14="http://schemas.microsoft.com/office/powerpoint/2010/main" val="218659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4"/>
            <a:ext cx="4679115" cy="1323564"/>
          </a:xfrm>
        </p:spPr>
        <p:txBody>
          <a:bodyPr>
            <a:normAutofit fontScale="92500" lnSpcReduction="20000"/>
          </a:bodyPr>
          <a:lstStyle/>
          <a:p>
            <a:pPr algn="just"/>
            <a:r>
              <a:rPr lang="es-EC" dirty="0"/>
              <a:t>Una vez creado el índice se podrá visualizar los datos del índice creado. Este proceso se deberá crear por cada base de datos que se quiera generar gráficas.</a:t>
            </a:r>
            <a:endParaRPr lang="en-US" dirty="0"/>
          </a:p>
        </p:txBody>
      </p:sp>
      <p:sp>
        <p:nvSpPr>
          <p:cNvPr id="5" name="Marcador de contenido 4"/>
          <p:cNvSpPr>
            <a:spLocks noGrp="1"/>
          </p:cNvSpPr>
          <p:nvPr>
            <p:ph sz="half" idx="2"/>
          </p:nvPr>
        </p:nvSpPr>
        <p:spPr>
          <a:xfrm>
            <a:off x="6011330" y="1998134"/>
            <a:ext cx="4663440" cy="1220928"/>
          </a:xfrm>
        </p:spPr>
        <p:txBody>
          <a:bodyPr>
            <a:normAutofit fontScale="92500" lnSpcReduction="20000"/>
          </a:bodyPr>
          <a:lstStyle/>
          <a:p>
            <a:pPr algn="just"/>
            <a:r>
              <a:rPr lang="es-EC" dirty="0"/>
              <a:t>Si el índice se correctamente creado en la parte de </a:t>
            </a:r>
            <a:r>
              <a:rPr lang="es-EC" b="1" dirty="0" err="1"/>
              <a:t>Discover</a:t>
            </a:r>
            <a:r>
              <a:rPr lang="es-EC" dirty="0"/>
              <a:t>, deberá aparecer los datos que se encuentran dentro de </a:t>
            </a:r>
            <a:r>
              <a:rPr lang="es-EC" dirty="0" err="1"/>
              <a:t>Elasticsearch</a:t>
            </a:r>
            <a:r>
              <a:rPr lang="es-EC" dirty="0"/>
              <a:t>.</a:t>
            </a:r>
            <a:endParaRPr lang="en-US" dirty="0"/>
          </a:p>
        </p:txBody>
      </p:sp>
      <p:pic>
        <p:nvPicPr>
          <p:cNvPr id="7" name="Imagen 6"/>
          <p:cNvPicPr/>
          <p:nvPr/>
        </p:nvPicPr>
        <p:blipFill rotWithShape="1">
          <a:blip r:embed="rId2"/>
          <a:srcRect t="4619" b="4910"/>
          <a:stretch/>
        </p:blipFill>
        <p:spPr bwMode="auto">
          <a:xfrm>
            <a:off x="388788" y="3219062"/>
            <a:ext cx="5554812" cy="3373930"/>
          </a:xfrm>
          <a:prstGeom prst="rect">
            <a:avLst/>
          </a:prstGeom>
          <a:ln>
            <a:noFill/>
          </a:ln>
          <a:extLst>
            <a:ext uri="{53640926-AAD7-44D8-BBD7-CCE9431645EC}">
              <a14:shadowObscured xmlns:a14="http://schemas.microsoft.com/office/drawing/2010/main"/>
            </a:ext>
          </a:extLst>
        </p:spPr>
      </p:pic>
      <p:pic>
        <p:nvPicPr>
          <p:cNvPr id="10" name="Imagen 9"/>
          <p:cNvPicPr/>
          <p:nvPr/>
        </p:nvPicPr>
        <p:blipFill>
          <a:blip r:embed="rId3"/>
          <a:stretch>
            <a:fillRect/>
          </a:stretch>
        </p:blipFill>
        <p:spPr>
          <a:xfrm>
            <a:off x="6524249" y="3656332"/>
            <a:ext cx="3995420" cy="1501775"/>
          </a:xfrm>
          <a:prstGeom prst="rect">
            <a:avLst/>
          </a:prstGeom>
        </p:spPr>
      </p:pic>
    </p:spTree>
    <p:extLst>
      <p:ext uri="{BB962C8B-B14F-4D97-AF65-F5344CB8AC3E}">
        <p14:creationId xmlns:p14="http://schemas.microsoft.com/office/powerpoint/2010/main" val="19242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4"/>
            <a:ext cx="4679115" cy="1538168"/>
          </a:xfrm>
        </p:spPr>
        <p:txBody>
          <a:bodyPr>
            <a:normAutofit lnSpcReduction="10000"/>
          </a:bodyPr>
          <a:lstStyle/>
          <a:p>
            <a:pPr algn="just"/>
            <a:r>
              <a:rPr lang="es-EC" dirty="0"/>
              <a:t>Una vez creado el índice, en la parte de</a:t>
            </a:r>
            <a:r>
              <a:rPr lang="es-EC" b="1" dirty="0"/>
              <a:t> Visualización, </a:t>
            </a:r>
            <a:r>
              <a:rPr lang="es-EC" dirty="0"/>
              <a:t>ponemos la opción de crear</a:t>
            </a:r>
            <a:r>
              <a:rPr lang="es-EC" b="1" dirty="0"/>
              <a:t> visualización. </a:t>
            </a:r>
            <a:r>
              <a:rPr lang="es-EC" dirty="0"/>
              <a:t>Para este caso seleccionamos Barras Verticales u </a:t>
            </a:r>
            <a:r>
              <a:rPr lang="es-EC" dirty="0" err="1"/>
              <a:t>Horizantal</a:t>
            </a:r>
            <a:r>
              <a:rPr lang="es-EC" dirty="0"/>
              <a:t>.</a:t>
            </a:r>
            <a:endParaRPr lang="en-US" dirty="0"/>
          </a:p>
        </p:txBody>
      </p:sp>
      <p:sp>
        <p:nvSpPr>
          <p:cNvPr id="5" name="Marcador de contenido 4"/>
          <p:cNvSpPr>
            <a:spLocks noGrp="1"/>
          </p:cNvSpPr>
          <p:nvPr>
            <p:ph sz="half" idx="2"/>
          </p:nvPr>
        </p:nvSpPr>
        <p:spPr>
          <a:xfrm>
            <a:off x="6580497" y="1998134"/>
            <a:ext cx="4663440" cy="1220928"/>
          </a:xfrm>
        </p:spPr>
        <p:txBody>
          <a:bodyPr>
            <a:normAutofit lnSpcReduction="10000"/>
          </a:bodyPr>
          <a:lstStyle/>
          <a:p>
            <a:pPr algn="just"/>
            <a:r>
              <a:rPr lang="es-EC" dirty="0"/>
              <a:t>Luego se selecciona el índice para el cual se quiere crear la gráfica</a:t>
            </a:r>
            <a:endParaRPr lang="en-US" dirty="0"/>
          </a:p>
        </p:txBody>
      </p:sp>
      <p:pic>
        <p:nvPicPr>
          <p:cNvPr id="8" name="Imagen 7"/>
          <p:cNvPicPr/>
          <p:nvPr/>
        </p:nvPicPr>
        <p:blipFill>
          <a:blip r:embed="rId2"/>
          <a:stretch>
            <a:fillRect/>
          </a:stretch>
        </p:blipFill>
        <p:spPr>
          <a:xfrm>
            <a:off x="210147" y="3536302"/>
            <a:ext cx="5612130" cy="3216275"/>
          </a:xfrm>
          <a:prstGeom prst="rect">
            <a:avLst/>
          </a:prstGeom>
        </p:spPr>
      </p:pic>
      <p:pic>
        <p:nvPicPr>
          <p:cNvPr id="9" name="Imagen 8"/>
          <p:cNvPicPr/>
          <p:nvPr/>
        </p:nvPicPr>
        <p:blipFill rotWithShape="1">
          <a:blip r:embed="rId3"/>
          <a:srcRect r="40433"/>
          <a:stretch/>
        </p:blipFill>
        <p:spPr>
          <a:xfrm>
            <a:off x="7086769" y="3750905"/>
            <a:ext cx="3650896" cy="2099387"/>
          </a:xfrm>
          <a:prstGeom prst="rect">
            <a:avLst/>
          </a:prstGeom>
        </p:spPr>
      </p:pic>
    </p:spTree>
    <p:extLst>
      <p:ext uri="{BB962C8B-B14F-4D97-AF65-F5344CB8AC3E}">
        <p14:creationId xmlns:p14="http://schemas.microsoft.com/office/powerpoint/2010/main" val="3528976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4"/>
            <a:ext cx="4679115" cy="1687458"/>
          </a:xfrm>
        </p:spPr>
        <p:txBody>
          <a:bodyPr>
            <a:normAutofit fontScale="92500" lnSpcReduction="10000"/>
          </a:bodyPr>
          <a:lstStyle/>
          <a:p>
            <a:pPr algn="just"/>
            <a:r>
              <a:rPr lang="es-EC" dirty="0"/>
              <a:t>En la parte de datos seleccionamos </a:t>
            </a:r>
            <a:r>
              <a:rPr lang="es-EC" b="1" dirty="0"/>
              <a:t>X-Axis</a:t>
            </a:r>
            <a:r>
              <a:rPr lang="es-EC" dirty="0"/>
              <a:t>, y seleccionamos </a:t>
            </a:r>
            <a:r>
              <a:rPr lang="es-EC" b="1" dirty="0"/>
              <a:t>Filtros</a:t>
            </a:r>
            <a:r>
              <a:rPr lang="es-EC" dirty="0"/>
              <a:t>, ya que usaremos palabras para saber el porcentaje que apoya a cada candidato a la alcandía de cada ciudad.</a:t>
            </a:r>
            <a:endParaRPr lang="en-US" dirty="0"/>
          </a:p>
        </p:txBody>
      </p:sp>
      <p:sp>
        <p:nvSpPr>
          <p:cNvPr id="5" name="Marcador de contenido 4"/>
          <p:cNvSpPr>
            <a:spLocks noGrp="1"/>
          </p:cNvSpPr>
          <p:nvPr>
            <p:ph sz="half" idx="2"/>
          </p:nvPr>
        </p:nvSpPr>
        <p:spPr>
          <a:xfrm>
            <a:off x="6074229" y="1998133"/>
            <a:ext cx="5169708" cy="1762103"/>
          </a:xfrm>
        </p:spPr>
        <p:txBody>
          <a:bodyPr>
            <a:normAutofit fontScale="92500" lnSpcReduction="10000"/>
          </a:bodyPr>
          <a:lstStyle/>
          <a:p>
            <a:pPr algn="just"/>
            <a:r>
              <a:rPr lang="es-EC" dirty="0"/>
              <a:t>Luego procedemos a ingresar las palabras claves, puede ser una o varias, y podemos añadir una etiqueta para que aparezca en la gráfica. Podemos añadir varios filtros. En este caso se usaron 6 filtros para cada candidato.</a:t>
            </a:r>
            <a:endParaRPr lang="en-US" dirty="0"/>
          </a:p>
        </p:txBody>
      </p:sp>
      <p:pic>
        <p:nvPicPr>
          <p:cNvPr id="7" name="Imagen 6"/>
          <p:cNvPicPr/>
          <p:nvPr/>
        </p:nvPicPr>
        <p:blipFill>
          <a:blip r:embed="rId2"/>
          <a:stretch>
            <a:fillRect/>
          </a:stretch>
        </p:blipFill>
        <p:spPr>
          <a:xfrm>
            <a:off x="1554434" y="3536302"/>
            <a:ext cx="2625680" cy="3231392"/>
          </a:xfrm>
          <a:prstGeom prst="rect">
            <a:avLst/>
          </a:prstGeom>
        </p:spPr>
      </p:pic>
      <p:pic>
        <p:nvPicPr>
          <p:cNvPr id="10" name="Imagen 9"/>
          <p:cNvPicPr/>
          <p:nvPr/>
        </p:nvPicPr>
        <p:blipFill rotWithShape="1">
          <a:blip r:embed="rId3"/>
          <a:srcRect b="1980"/>
          <a:stretch/>
        </p:blipFill>
        <p:spPr bwMode="auto">
          <a:xfrm>
            <a:off x="7858927" y="3340359"/>
            <a:ext cx="2913848" cy="35176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258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4"/>
            <a:ext cx="4679115" cy="1687458"/>
          </a:xfrm>
        </p:spPr>
        <p:txBody>
          <a:bodyPr>
            <a:normAutofit/>
          </a:bodyPr>
          <a:lstStyle/>
          <a:p>
            <a:pPr algn="just"/>
            <a:r>
              <a:rPr lang="es-EC" dirty="0"/>
              <a:t>En la parte de</a:t>
            </a:r>
            <a:r>
              <a:rPr lang="es-EC" b="1" dirty="0"/>
              <a:t> Visualización, </a:t>
            </a:r>
            <a:r>
              <a:rPr lang="es-EC" dirty="0"/>
              <a:t>ponemos la opción de crear</a:t>
            </a:r>
            <a:r>
              <a:rPr lang="es-EC" b="1" dirty="0"/>
              <a:t> visualización. </a:t>
            </a:r>
            <a:r>
              <a:rPr lang="es-EC" dirty="0"/>
              <a:t>Seleccionamos </a:t>
            </a:r>
            <a:r>
              <a:rPr lang="es-EC" b="1" dirty="0"/>
              <a:t>Data </a:t>
            </a:r>
            <a:r>
              <a:rPr lang="es-EC" b="1" dirty="0" err="1"/>
              <a:t>Table</a:t>
            </a:r>
            <a:r>
              <a:rPr lang="es-EC" b="1" dirty="0"/>
              <a:t>.</a:t>
            </a:r>
            <a:endParaRPr lang="en-US" dirty="0"/>
          </a:p>
        </p:txBody>
      </p:sp>
      <p:sp>
        <p:nvSpPr>
          <p:cNvPr id="5" name="Marcador de contenido 4"/>
          <p:cNvSpPr>
            <a:spLocks noGrp="1"/>
          </p:cNvSpPr>
          <p:nvPr>
            <p:ph sz="half" idx="2"/>
          </p:nvPr>
        </p:nvSpPr>
        <p:spPr>
          <a:xfrm>
            <a:off x="6074229" y="1998133"/>
            <a:ext cx="5169708" cy="1762103"/>
          </a:xfrm>
        </p:spPr>
        <p:txBody>
          <a:bodyPr>
            <a:normAutofit/>
          </a:bodyPr>
          <a:lstStyle/>
          <a:p>
            <a:pPr algn="just"/>
            <a:r>
              <a:rPr lang="es-EC" dirty="0"/>
              <a:t>En la parte de datos seleccionamos </a:t>
            </a:r>
            <a:r>
              <a:rPr lang="es-EC" b="1" dirty="0"/>
              <a:t>Split </a:t>
            </a:r>
            <a:r>
              <a:rPr lang="es-EC" b="1" dirty="0" err="1"/>
              <a:t>Rows</a:t>
            </a:r>
            <a:r>
              <a:rPr lang="es-EC" dirty="0"/>
              <a:t>, y seleccionamos </a:t>
            </a:r>
            <a:r>
              <a:rPr lang="es-EC" b="1" dirty="0" err="1"/>
              <a:t>Terms</a:t>
            </a:r>
            <a:r>
              <a:rPr lang="es-EC" dirty="0"/>
              <a:t>, ya que usaremos un atributos de Twitter para conocer el nombre de usuarios que más cantidad de tweets genera.</a:t>
            </a:r>
            <a:endParaRPr lang="en-US" dirty="0"/>
          </a:p>
        </p:txBody>
      </p:sp>
      <p:pic>
        <p:nvPicPr>
          <p:cNvPr id="8" name="Imagen 7"/>
          <p:cNvPicPr/>
          <p:nvPr/>
        </p:nvPicPr>
        <p:blipFill>
          <a:blip r:embed="rId2"/>
          <a:stretch>
            <a:fillRect/>
          </a:stretch>
        </p:blipFill>
        <p:spPr>
          <a:xfrm>
            <a:off x="210147" y="3509703"/>
            <a:ext cx="5612130" cy="3216275"/>
          </a:xfrm>
          <a:prstGeom prst="rect">
            <a:avLst/>
          </a:prstGeom>
        </p:spPr>
      </p:pic>
      <p:pic>
        <p:nvPicPr>
          <p:cNvPr id="9" name="Imagen 8"/>
          <p:cNvPicPr/>
          <p:nvPr/>
        </p:nvPicPr>
        <p:blipFill>
          <a:blip r:embed="rId3"/>
          <a:stretch>
            <a:fillRect/>
          </a:stretch>
        </p:blipFill>
        <p:spPr>
          <a:xfrm>
            <a:off x="7430519" y="4084074"/>
            <a:ext cx="2795832" cy="2641904"/>
          </a:xfrm>
          <a:prstGeom prst="rect">
            <a:avLst/>
          </a:prstGeom>
        </p:spPr>
      </p:pic>
    </p:spTree>
    <p:extLst>
      <p:ext uri="{BB962C8B-B14F-4D97-AF65-F5344CB8AC3E}">
        <p14:creationId xmlns:p14="http://schemas.microsoft.com/office/powerpoint/2010/main" val="225594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a:xfrm>
            <a:off x="676655" y="1998133"/>
            <a:ext cx="4679115" cy="2648512"/>
          </a:xfrm>
        </p:spPr>
        <p:txBody>
          <a:bodyPr>
            <a:normAutofit lnSpcReduction="10000"/>
          </a:bodyPr>
          <a:lstStyle/>
          <a:p>
            <a:pPr algn="just"/>
            <a:r>
              <a:rPr lang="es-EC" dirty="0"/>
              <a:t>Usaremos el atributo </a:t>
            </a:r>
            <a:r>
              <a:rPr lang="es-EC" b="1" dirty="0" err="1"/>
              <a:t>quoted_status.user.screen_name.keyword</a:t>
            </a:r>
            <a:r>
              <a:rPr lang="es-EC" b="1" dirty="0"/>
              <a:t>,</a:t>
            </a:r>
            <a:r>
              <a:rPr lang="es-EC" dirty="0"/>
              <a:t> como la temática nos pide los 10 primeros, en la parte de tamaño añadimos el número 10 y con orden descendiente.</a:t>
            </a:r>
          </a:p>
          <a:p>
            <a:pPr algn="just"/>
            <a:r>
              <a:rPr lang="es-EC" dirty="0"/>
              <a:t>Damos clic en </a:t>
            </a:r>
            <a:r>
              <a:rPr lang="es-EC" b="1" dirty="0"/>
              <a:t>Play, </a:t>
            </a:r>
            <a:r>
              <a:rPr lang="es-EC" dirty="0"/>
              <a:t>y nos mostrara la tabla de posiciones.</a:t>
            </a:r>
            <a:endParaRPr lang="en-US" dirty="0"/>
          </a:p>
          <a:p>
            <a:pPr algn="just"/>
            <a:endParaRPr lang="es-EC" dirty="0"/>
          </a:p>
          <a:p>
            <a:pPr algn="just"/>
            <a:endParaRPr lang="en-US" dirty="0"/>
          </a:p>
        </p:txBody>
      </p:sp>
      <p:pic>
        <p:nvPicPr>
          <p:cNvPr id="7" name="Imagen 6"/>
          <p:cNvPicPr/>
          <p:nvPr/>
        </p:nvPicPr>
        <p:blipFill rotWithShape="1">
          <a:blip r:embed="rId2"/>
          <a:srcRect t="6467"/>
          <a:stretch/>
        </p:blipFill>
        <p:spPr>
          <a:xfrm>
            <a:off x="7153437" y="1819469"/>
            <a:ext cx="3679404" cy="4490845"/>
          </a:xfrm>
          <a:prstGeom prst="rect">
            <a:avLst/>
          </a:prstGeom>
        </p:spPr>
      </p:pic>
    </p:spTree>
    <p:extLst>
      <p:ext uri="{BB962C8B-B14F-4D97-AF65-F5344CB8AC3E}">
        <p14:creationId xmlns:p14="http://schemas.microsoft.com/office/powerpoint/2010/main" val="321792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p:txBody>
          <a:bodyPr>
            <a:normAutofit/>
          </a:bodyPr>
          <a:lstStyle/>
          <a:p>
            <a:pPr algn="just"/>
            <a:r>
              <a:rPr lang="es-EC" dirty="0"/>
              <a:t>Igual que los anteriores nos dirigimos a la parte de </a:t>
            </a:r>
            <a:r>
              <a:rPr lang="es-EC" b="1" dirty="0"/>
              <a:t>Visualización, Nueva Visualización. </a:t>
            </a:r>
            <a:r>
              <a:rPr lang="es-EC" dirty="0"/>
              <a:t>Elegimos la opción de </a:t>
            </a:r>
            <a:r>
              <a:rPr lang="es-EC" b="1" dirty="0" err="1"/>
              <a:t>Tag</a:t>
            </a:r>
            <a:r>
              <a:rPr lang="es-EC" b="1" dirty="0"/>
              <a:t> Cloud.</a:t>
            </a:r>
            <a:endParaRPr lang="en-US" dirty="0"/>
          </a:p>
          <a:p>
            <a:pPr algn="just"/>
            <a:endParaRPr lang="es-EC" dirty="0"/>
          </a:p>
          <a:p>
            <a:pPr algn="just"/>
            <a:endParaRPr lang="en-US" dirty="0"/>
          </a:p>
        </p:txBody>
      </p:sp>
      <p:sp>
        <p:nvSpPr>
          <p:cNvPr id="3" name="Marcador de contenido 2"/>
          <p:cNvSpPr>
            <a:spLocks noGrp="1"/>
          </p:cNvSpPr>
          <p:nvPr>
            <p:ph sz="half" idx="2"/>
          </p:nvPr>
        </p:nvSpPr>
        <p:spPr>
          <a:xfrm>
            <a:off x="6043611" y="1764869"/>
            <a:ext cx="5438101" cy="2779139"/>
          </a:xfrm>
        </p:spPr>
        <p:txBody>
          <a:bodyPr>
            <a:normAutofit/>
          </a:bodyPr>
          <a:lstStyle/>
          <a:p>
            <a:pPr algn="just"/>
            <a:r>
              <a:rPr lang="es-EC" dirty="0"/>
              <a:t>Seleccionamos el índice creado, nos mostrará la un </a:t>
            </a:r>
            <a:r>
              <a:rPr lang="es-EC" dirty="0" err="1"/>
              <a:t>dashboard</a:t>
            </a:r>
            <a:r>
              <a:rPr lang="es-EC" dirty="0"/>
              <a:t> por defecto. En la parte de datos seleccionamos </a:t>
            </a:r>
            <a:r>
              <a:rPr lang="es-EC" b="1" dirty="0" err="1"/>
              <a:t>Tag</a:t>
            </a:r>
            <a:r>
              <a:rPr lang="es-EC" b="1" dirty="0"/>
              <a:t>,</a:t>
            </a:r>
            <a:r>
              <a:rPr lang="es-EC" dirty="0"/>
              <a:t> y seleccionamos </a:t>
            </a:r>
            <a:r>
              <a:rPr lang="es-EC" b="1" dirty="0" err="1"/>
              <a:t>Terms</a:t>
            </a:r>
            <a:r>
              <a:rPr lang="es-EC" dirty="0"/>
              <a:t>, ya que atributos de Twitter para conocer el nombre de la ciudad que más cantidad de tweets genera. El atributo que agregaremos será: </a:t>
            </a:r>
            <a:r>
              <a:rPr lang="es-EC" b="1" dirty="0" err="1"/>
              <a:t>retweet_status.place.country.keyword</a:t>
            </a:r>
            <a:r>
              <a:rPr lang="es-EC" b="1" dirty="0"/>
              <a:t>.</a:t>
            </a:r>
            <a:endParaRPr lang="en-US" dirty="0"/>
          </a:p>
        </p:txBody>
      </p:sp>
      <p:pic>
        <p:nvPicPr>
          <p:cNvPr id="5" name="Imagen 4"/>
          <p:cNvPicPr/>
          <p:nvPr/>
        </p:nvPicPr>
        <p:blipFill>
          <a:blip r:embed="rId2"/>
          <a:stretch>
            <a:fillRect/>
          </a:stretch>
        </p:blipFill>
        <p:spPr>
          <a:xfrm>
            <a:off x="431481" y="3442996"/>
            <a:ext cx="5372160" cy="3202344"/>
          </a:xfrm>
          <a:prstGeom prst="rect">
            <a:avLst/>
          </a:prstGeom>
        </p:spPr>
      </p:pic>
      <p:pic>
        <p:nvPicPr>
          <p:cNvPr id="8" name="Imagen 7"/>
          <p:cNvPicPr/>
          <p:nvPr/>
        </p:nvPicPr>
        <p:blipFill rotWithShape="1">
          <a:blip r:embed="rId3"/>
          <a:srcRect l="63910" t="36503"/>
          <a:stretch/>
        </p:blipFill>
        <p:spPr>
          <a:xfrm>
            <a:off x="7735076" y="4301412"/>
            <a:ext cx="2733871" cy="2502158"/>
          </a:xfrm>
          <a:prstGeom prst="rect">
            <a:avLst/>
          </a:prstGeom>
        </p:spPr>
      </p:pic>
    </p:spTree>
    <p:extLst>
      <p:ext uri="{BB962C8B-B14F-4D97-AF65-F5344CB8AC3E}">
        <p14:creationId xmlns:p14="http://schemas.microsoft.com/office/powerpoint/2010/main" val="153927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270735" y="2567024"/>
            <a:ext cx="3383280" cy="1920240"/>
          </a:xfrm>
        </p:spPr>
        <p:txBody>
          <a:bodyPr/>
          <a:lstStyle/>
          <a:p>
            <a:pPr lvl="0" algn="ctr"/>
            <a:r>
              <a:rPr lang="es-EC" b="1" dirty="0"/>
              <a:t>DEFINICION DEL CASO DE ESTUDIO</a:t>
            </a:r>
            <a:br>
              <a:rPr lang="en-US" dirty="0"/>
            </a:br>
            <a:endParaRPr lang="en-US" dirty="0"/>
          </a:p>
        </p:txBody>
      </p:sp>
      <p:sp>
        <p:nvSpPr>
          <p:cNvPr id="5" name="Marcador de contenido 4"/>
          <p:cNvSpPr>
            <a:spLocks noGrp="1"/>
          </p:cNvSpPr>
          <p:nvPr>
            <p:ph idx="1"/>
          </p:nvPr>
        </p:nvSpPr>
        <p:spPr>
          <a:xfrm>
            <a:off x="762000" y="1135224"/>
            <a:ext cx="6096000" cy="4572000"/>
          </a:xfrm>
        </p:spPr>
        <p:txBody>
          <a:bodyPr>
            <a:normAutofit lnSpcReduction="10000"/>
          </a:bodyPr>
          <a:lstStyle/>
          <a:p>
            <a:pPr algn="just"/>
            <a:r>
              <a:rPr lang="es-EC" dirty="0"/>
              <a:t>El proyecto se dirige a la recopilación de información acerca de las temáticas: pulso político, top 10 de twitteros, y femicidios en el mundo. Los cuáles serán tomados de la fuente de Twitter, para luego ser almacenados en la base de datos CouchDB, luego mediante Logstash insertarlos con un mapeo correcto a Elasticsearch y para luego poder manipularlos y visualizarlos mediante Kibana.</a:t>
            </a:r>
            <a:endParaRPr lang="en-US" dirty="0"/>
          </a:p>
          <a:p>
            <a:pPr algn="just"/>
            <a:endParaRPr lang="en-US" dirty="0"/>
          </a:p>
        </p:txBody>
      </p:sp>
    </p:spTree>
    <p:extLst>
      <p:ext uri="{BB962C8B-B14F-4D97-AF65-F5344CB8AC3E}">
        <p14:creationId xmlns:p14="http://schemas.microsoft.com/office/powerpoint/2010/main" val="3226747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C" dirty="0"/>
              <a:t>VISUALIZACION DE LA INFORMACION </a:t>
            </a:r>
            <a:endParaRPr lang="en-US" dirty="0"/>
          </a:p>
        </p:txBody>
      </p:sp>
      <p:sp>
        <p:nvSpPr>
          <p:cNvPr id="4" name="Marcador de contenido 3"/>
          <p:cNvSpPr>
            <a:spLocks noGrp="1"/>
          </p:cNvSpPr>
          <p:nvPr>
            <p:ph sz="half" idx="1"/>
          </p:nvPr>
        </p:nvSpPr>
        <p:spPr/>
        <p:txBody>
          <a:bodyPr>
            <a:normAutofit fontScale="92500" lnSpcReduction="20000"/>
          </a:bodyPr>
          <a:lstStyle/>
          <a:p>
            <a:pPr algn="just"/>
            <a:r>
              <a:rPr lang="es-EC" dirty="0"/>
              <a:t>Ahora para conocer el porcentaje de cada país que </a:t>
            </a:r>
            <a:r>
              <a:rPr lang="es-EC" dirty="0" err="1"/>
              <a:t>tweetea</a:t>
            </a:r>
            <a:r>
              <a:rPr lang="es-EC" dirty="0"/>
              <a:t> sobre la temática generamos una gráfica de tipo pastel.</a:t>
            </a:r>
            <a:endParaRPr lang="en-US" dirty="0"/>
          </a:p>
          <a:p>
            <a:pPr algn="just"/>
            <a:r>
              <a:rPr lang="es-EC" dirty="0"/>
              <a:t>En donde, seleccionamos </a:t>
            </a:r>
            <a:r>
              <a:rPr lang="es-EC" b="1" dirty="0"/>
              <a:t>Split </a:t>
            </a:r>
            <a:r>
              <a:rPr lang="es-EC" b="1" dirty="0" err="1"/>
              <a:t>Slices</a:t>
            </a:r>
            <a:r>
              <a:rPr lang="es-EC" b="1" dirty="0"/>
              <a:t>, </a:t>
            </a:r>
            <a:r>
              <a:rPr lang="es-EC" dirty="0"/>
              <a:t>en la parte de datos y mediante filtros ingresamos las palabras clave para conocer el resultado, en este caso se seleccionaron los países de Ecuador, Perú, Colombia, Argentina, </a:t>
            </a:r>
            <a:r>
              <a:rPr lang="es-EC" dirty="0" err="1"/>
              <a:t>Mexico</a:t>
            </a:r>
            <a:r>
              <a:rPr lang="es-EC" dirty="0"/>
              <a:t>, Chile y España.</a:t>
            </a:r>
          </a:p>
          <a:p>
            <a:pPr algn="just"/>
            <a:r>
              <a:rPr lang="es-EC" dirty="0"/>
              <a:t>Hacemos que se genere la gráfica dando clic en </a:t>
            </a:r>
            <a:r>
              <a:rPr lang="es-EC" b="1" dirty="0"/>
              <a:t>Play, </a:t>
            </a:r>
            <a:r>
              <a:rPr lang="es-EC" dirty="0"/>
              <a:t>y observamos los resultados.</a:t>
            </a:r>
            <a:endParaRPr lang="en-US" dirty="0"/>
          </a:p>
          <a:p>
            <a:pPr algn="just"/>
            <a:endParaRPr lang="en-US" dirty="0"/>
          </a:p>
          <a:p>
            <a:pPr algn="just"/>
            <a:endParaRPr lang="es-EC" dirty="0"/>
          </a:p>
          <a:p>
            <a:pPr algn="just"/>
            <a:endParaRPr lang="en-US" dirty="0"/>
          </a:p>
        </p:txBody>
      </p:sp>
      <p:pic>
        <p:nvPicPr>
          <p:cNvPr id="9" name="Imagen 8"/>
          <p:cNvPicPr/>
          <p:nvPr/>
        </p:nvPicPr>
        <p:blipFill>
          <a:blip r:embed="rId2"/>
          <a:stretch>
            <a:fillRect/>
          </a:stretch>
        </p:blipFill>
        <p:spPr>
          <a:xfrm>
            <a:off x="6789542" y="1707502"/>
            <a:ext cx="3595429" cy="4964203"/>
          </a:xfrm>
          <a:prstGeom prst="rect">
            <a:avLst/>
          </a:prstGeom>
        </p:spPr>
      </p:pic>
    </p:spTree>
    <p:extLst>
      <p:ext uri="{BB962C8B-B14F-4D97-AF65-F5344CB8AC3E}">
        <p14:creationId xmlns:p14="http://schemas.microsoft.com/office/powerpoint/2010/main" val="2192888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a:srcRect l="32537" t="8709" r="4516"/>
          <a:stretch/>
        </p:blipFill>
        <p:spPr>
          <a:xfrm>
            <a:off x="0" y="0"/>
            <a:ext cx="7912358" cy="5330951"/>
          </a:xfrm>
          <a:prstGeom prst="rect">
            <a:avLst/>
          </a:prstGeom>
        </p:spPr>
      </p:pic>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lnSpcReduction="100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a:solidFill>
                <a:schemeClr val="bg1"/>
              </a:solidFill>
            </a:endParaRPr>
          </a:p>
          <a:p>
            <a:pPr algn="ctr"/>
            <a:r>
              <a:rPr lang="es-EC" sz="3200" b="1" dirty="0">
                <a:solidFill>
                  <a:schemeClr val="bg1"/>
                </a:solidFill>
              </a:rPr>
              <a:t>PULSO POLITICO QUITO</a:t>
            </a:r>
          </a:p>
          <a:p>
            <a:pPr algn="just"/>
            <a:r>
              <a:rPr lang="es-EC" sz="2400" dirty="0">
                <a:solidFill>
                  <a:schemeClr val="bg1"/>
                </a:solidFill>
              </a:rPr>
              <a:t>Entre los alcaldes más sonados para el posible mandado en la Alcaldía de la capital del Ecuador Quito, el alcance Paco Moncayo es uno de los apoyados, con más aceptación de los ciudadanos y con más probabilidades de ganar, mientras que otro candidato que también cuenta con apoyo de una buena parte de la cuidad es Cesar Montufar. Ellos son los que representan mayor apoyo en la ciudad de Quito.</a:t>
            </a:r>
            <a:endParaRPr lang="en-US" sz="2400" dirty="0">
              <a:solidFill>
                <a:schemeClr val="bg1"/>
              </a:solidFill>
            </a:endParaRPr>
          </a:p>
          <a:p>
            <a:endParaRPr lang="en-US" sz="2400" b="1" dirty="0"/>
          </a:p>
        </p:txBody>
      </p:sp>
      <p:sp>
        <p:nvSpPr>
          <p:cNvPr id="8"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174940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fontScale="925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a:solidFill>
                <a:schemeClr val="bg1"/>
              </a:solidFill>
            </a:endParaRPr>
          </a:p>
          <a:p>
            <a:pPr algn="ctr"/>
            <a:r>
              <a:rPr lang="es-EC" sz="3200" b="1" dirty="0">
                <a:solidFill>
                  <a:schemeClr val="bg1"/>
                </a:solidFill>
              </a:rPr>
              <a:t>PULSO POLITICO GUAYAQUIL</a:t>
            </a:r>
          </a:p>
          <a:p>
            <a:pPr algn="just"/>
            <a:r>
              <a:rPr lang="es-EC" sz="2400" dirty="0">
                <a:solidFill>
                  <a:schemeClr val="bg1"/>
                </a:solidFill>
              </a:rPr>
              <a:t>Entre los candidatos para la </a:t>
            </a:r>
            <a:r>
              <a:rPr lang="es-EC" sz="2400" dirty="0" err="1">
                <a:solidFill>
                  <a:schemeClr val="bg1"/>
                </a:solidFill>
              </a:rPr>
              <a:t>Alcaldia</a:t>
            </a:r>
            <a:r>
              <a:rPr lang="es-EC" sz="2400" dirty="0">
                <a:solidFill>
                  <a:schemeClr val="bg1"/>
                </a:solidFill>
              </a:rPr>
              <a:t> de Guayaquil, se encuentran: Jimmy </a:t>
            </a:r>
            <a:r>
              <a:rPr lang="es-EC" sz="2400" dirty="0" err="1">
                <a:solidFill>
                  <a:schemeClr val="bg1"/>
                </a:solidFill>
              </a:rPr>
              <a:t>Jairala</a:t>
            </a:r>
            <a:r>
              <a:rPr lang="es-EC" sz="2400" dirty="0">
                <a:solidFill>
                  <a:schemeClr val="bg1"/>
                </a:solidFill>
              </a:rPr>
              <a:t>, Paco </a:t>
            </a:r>
            <a:r>
              <a:rPr lang="es-EC" sz="2400" dirty="0" err="1">
                <a:solidFill>
                  <a:schemeClr val="bg1"/>
                </a:solidFill>
              </a:rPr>
              <a:t>Buendia</a:t>
            </a:r>
            <a:r>
              <a:rPr lang="es-EC" sz="2400" dirty="0">
                <a:solidFill>
                  <a:schemeClr val="bg1"/>
                </a:solidFill>
              </a:rPr>
              <a:t> y Cynthia Viteri como los candidatos con más apoyo de la ciudadanía. Posicionando así a Jimmy </a:t>
            </a:r>
            <a:r>
              <a:rPr lang="es-EC" sz="2400" dirty="0" err="1">
                <a:solidFill>
                  <a:schemeClr val="bg1"/>
                </a:solidFill>
              </a:rPr>
              <a:t>Jairala</a:t>
            </a:r>
            <a:r>
              <a:rPr lang="es-EC" sz="2400" dirty="0">
                <a:solidFill>
                  <a:schemeClr val="bg1"/>
                </a:solidFill>
              </a:rPr>
              <a:t> como uno de los candidatos con más probabilidades de ganar en las próximas elecciones, mientras que los demás candidatos presentan muy poco apoyo con respecto al anterior.</a:t>
            </a:r>
            <a:endParaRPr lang="en-US" sz="2400" dirty="0">
              <a:solidFill>
                <a:schemeClr val="bg1"/>
              </a:solidFill>
            </a:endParaRPr>
          </a:p>
        </p:txBody>
      </p:sp>
      <p:pic>
        <p:nvPicPr>
          <p:cNvPr id="5" name="Imagen 4"/>
          <p:cNvPicPr/>
          <p:nvPr/>
        </p:nvPicPr>
        <p:blipFill rotWithShape="1">
          <a:blip r:embed="rId2"/>
          <a:srcRect l="42131" t="17737" r="-71" b="4050"/>
          <a:stretch/>
        </p:blipFill>
        <p:spPr>
          <a:xfrm>
            <a:off x="0" y="0"/>
            <a:ext cx="7912357" cy="5330951"/>
          </a:xfrm>
          <a:prstGeom prst="rect">
            <a:avLst/>
          </a:prstGeom>
        </p:spPr>
      </p:pic>
      <p:sp>
        <p:nvSpPr>
          <p:cNvPr id="7" name="Título 1"/>
          <p:cNvSpPr txBox="1">
            <a:spLocks/>
          </p:cNvSpPr>
          <p:nvPr/>
        </p:nvSpPr>
        <p:spPr>
          <a:xfrm>
            <a:off x="649224" y="5418667"/>
            <a:ext cx="10780776" cy="123406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200" b="0" kern="1200" spc="-120" baseline="0">
                <a:solidFill>
                  <a:srgbClr val="FFFFFF"/>
                </a:solidFill>
                <a:latin typeface="+mj-lt"/>
                <a:ea typeface="+mj-ea"/>
                <a:cs typeface="+mj-cs"/>
              </a:defRPr>
            </a:lvl1pPr>
          </a:lstStyle>
          <a:p>
            <a:r>
              <a:rPr lang="es-EC" sz="4400" b="1"/>
              <a:t>RESULTADOS OBTENIDOS</a:t>
            </a:r>
            <a:endParaRPr lang="en-US" sz="4400" dirty="0"/>
          </a:p>
        </p:txBody>
      </p:sp>
    </p:spTree>
    <p:extLst>
      <p:ext uri="{BB962C8B-B14F-4D97-AF65-F5344CB8AC3E}">
        <p14:creationId xmlns:p14="http://schemas.microsoft.com/office/powerpoint/2010/main" val="167229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lnSpcReduction="100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a:solidFill>
                <a:schemeClr val="bg1"/>
              </a:solidFill>
            </a:endParaRPr>
          </a:p>
          <a:p>
            <a:pPr algn="ctr"/>
            <a:r>
              <a:rPr lang="es-EC" sz="3200" b="1" dirty="0">
                <a:solidFill>
                  <a:schemeClr val="bg1"/>
                </a:solidFill>
              </a:rPr>
              <a:t>PULSO POLITICO CUENCA</a:t>
            </a:r>
          </a:p>
          <a:p>
            <a:pPr algn="just"/>
            <a:r>
              <a:rPr lang="es-EC" sz="2400" dirty="0">
                <a:solidFill>
                  <a:schemeClr val="bg1"/>
                </a:solidFill>
              </a:rPr>
              <a:t>En la graficas de barras horizontales, se puede observar que las tendencias de voto a la alcaldía de Cuenca probablemente, se encuentran dirigidas con más aceptación con el candidato Marcelo Cabrera, el candidato Pedro Palacios es otro que se encuentra compitiendo con su rival muy a la par. Ellos son los dos candidatos que se reporta más probabilidades de que ganen en el puesto a la Alcaldía de la ciudad</a:t>
            </a:r>
            <a:r>
              <a:rPr lang="es-EC" dirty="0"/>
              <a:t>. </a:t>
            </a:r>
            <a:endParaRPr lang="en-US" dirty="0"/>
          </a:p>
        </p:txBody>
      </p:sp>
      <p:pic>
        <p:nvPicPr>
          <p:cNvPr id="7" name="Imagen 6"/>
          <p:cNvPicPr>
            <a:picLocks noChangeAspect="1"/>
          </p:cNvPicPr>
          <p:nvPr/>
        </p:nvPicPr>
        <p:blipFill rotWithShape="1">
          <a:blip r:embed="rId2"/>
          <a:srcRect l="29897"/>
          <a:stretch/>
        </p:blipFill>
        <p:spPr>
          <a:xfrm>
            <a:off x="13880" y="0"/>
            <a:ext cx="7898478" cy="5330952"/>
          </a:xfrm>
          <a:prstGeom prst="rect">
            <a:avLst/>
          </a:prstGeom>
        </p:spPr>
      </p:pic>
      <p:sp>
        <p:nvSpPr>
          <p:cNvPr id="9"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18093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lnSpcReduction="100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a:solidFill>
                <a:schemeClr val="bg1"/>
              </a:solidFill>
            </a:endParaRPr>
          </a:p>
          <a:p>
            <a:pPr algn="ctr"/>
            <a:r>
              <a:rPr lang="es-EC" sz="3200" b="1" dirty="0">
                <a:solidFill>
                  <a:schemeClr val="bg1"/>
                </a:solidFill>
              </a:rPr>
              <a:t>PULSO POLITICO MANTA</a:t>
            </a:r>
          </a:p>
          <a:p>
            <a:pPr algn="just"/>
            <a:r>
              <a:rPr lang="es-EC" sz="2400" dirty="0">
                <a:solidFill>
                  <a:schemeClr val="bg1"/>
                </a:solidFill>
              </a:rPr>
              <a:t>En la visualización de nuestros datos, llegamos a la conclusión de que el candidato Víctor Chiriboga es el que cuenta con más apoyo de la ciudadanía de la Cuidad de Manta, es el candidato con más probabilidades de ganar en estas elecciones 2019. Mientras que los demás cuentan con un porcentaje de apoyo demasiado bajo, que no podrían competir directamente con Víctor Chiriboga.</a:t>
            </a:r>
            <a:endParaRPr lang="en-US" sz="2400" dirty="0">
              <a:solidFill>
                <a:schemeClr val="bg1"/>
              </a:solidFill>
            </a:endParaRPr>
          </a:p>
        </p:txBody>
      </p:sp>
      <p:pic>
        <p:nvPicPr>
          <p:cNvPr id="5" name="Imagen 4"/>
          <p:cNvPicPr/>
          <p:nvPr/>
        </p:nvPicPr>
        <p:blipFill rotWithShape="1">
          <a:blip r:embed="rId2"/>
          <a:srcRect l="28455" t="2654" r="1091" b="2302"/>
          <a:stretch/>
        </p:blipFill>
        <p:spPr bwMode="auto">
          <a:xfrm>
            <a:off x="0" y="0"/>
            <a:ext cx="7912357" cy="5330951"/>
          </a:xfrm>
          <a:prstGeom prst="rect">
            <a:avLst/>
          </a:prstGeom>
          <a:ln>
            <a:noFill/>
          </a:ln>
          <a:extLst>
            <a:ext uri="{53640926-AAD7-44D8-BBD7-CCE9431645EC}">
              <a14:shadowObscured xmlns:a14="http://schemas.microsoft.com/office/drawing/2010/main"/>
            </a:ext>
          </a:extLst>
        </p:spPr>
      </p:pic>
      <p:sp>
        <p:nvSpPr>
          <p:cNvPr id="8"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1881564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fontScale="925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a:solidFill>
                <a:schemeClr val="bg1"/>
              </a:solidFill>
            </a:endParaRPr>
          </a:p>
          <a:p>
            <a:pPr algn="ctr"/>
            <a:r>
              <a:rPr lang="es-EC" sz="3200" b="1" dirty="0">
                <a:solidFill>
                  <a:schemeClr val="bg1"/>
                </a:solidFill>
              </a:rPr>
              <a:t>PULSO POLITICO AMBATO</a:t>
            </a:r>
          </a:p>
          <a:p>
            <a:pPr algn="just"/>
            <a:r>
              <a:rPr lang="es-EC" sz="2400" dirty="0">
                <a:solidFill>
                  <a:schemeClr val="bg1"/>
                </a:solidFill>
              </a:rPr>
              <a:t>Los candidatos para alcaldía de Ambato, se encuentras entre los más propensos a ganar: Javier Altamirano, Fernando Naranjo y Luis Amoroso. De ellos Fernando Naranjo es el que presenta mayor porcentaje de apoyo de la ciudadanía, le sigue Javier Altamirano y por ultimo Luis Amoroso. Dado como ganador a Fernando Naranjo como alcalde de Ambato en las próximas elecciones 2019.</a:t>
            </a:r>
            <a:endParaRPr lang="en-US" sz="2400" dirty="0">
              <a:solidFill>
                <a:schemeClr val="bg1"/>
              </a:solidFill>
            </a:endParaRPr>
          </a:p>
        </p:txBody>
      </p:sp>
      <p:pic>
        <p:nvPicPr>
          <p:cNvPr id="5" name="Imagen 4"/>
          <p:cNvPicPr/>
          <p:nvPr/>
        </p:nvPicPr>
        <p:blipFill rotWithShape="1">
          <a:blip r:embed="rId2"/>
          <a:srcRect l="29574" t="2467"/>
          <a:stretch/>
        </p:blipFill>
        <p:spPr bwMode="auto">
          <a:xfrm>
            <a:off x="0" y="0"/>
            <a:ext cx="7912358" cy="5330951"/>
          </a:xfrm>
          <a:prstGeom prst="rect">
            <a:avLst/>
          </a:prstGeom>
          <a:ln>
            <a:noFill/>
          </a:ln>
          <a:extLst>
            <a:ext uri="{53640926-AAD7-44D8-BBD7-CCE9431645EC}">
              <a14:shadowObscured xmlns:a14="http://schemas.microsoft.com/office/drawing/2010/main"/>
            </a:ext>
          </a:extLst>
        </p:spPr>
      </p:pic>
      <p:sp>
        <p:nvSpPr>
          <p:cNvPr id="8"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117605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a:solidFill>
                <a:schemeClr val="bg1"/>
              </a:solidFill>
            </a:endParaRPr>
          </a:p>
          <a:p>
            <a:pPr algn="ctr"/>
            <a:r>
              <a:rPr lang="es-EC" sz="3200" b="1" dirty="0">
                <a:solidFill>
                  <a:schemeClr val="bg1"/>
                </a:solidFill>
              </a:rPr>
              <a:t>TOP 10 TWITTEROS ECUADOR</a:t>
            </a:r>
          </a:p>
          <a:p>
            <a:r>
              <a:rPr lang="es-EC" sz="2400" dirty="0">
                <a:solidFill>
                  <a:schemeClr val="bg1"/>
                </a:solidFill>
              </a:rPr>
              <a:t>En la tabla de posiciones se puede observar que existen dos personas con alrededor de 90 veces que </a:t>
            </a:r>
            <a:r>
              <a:rPr lang="es-EC" sz="2400" dirty="0" err="1">
                <a:solidFill>
                  <a:schemeClr val="bg1"/>
                </a:solidFill>
              </a:rPr>
              <a:t>tweetean</a:t>
            </a:r>
            <a:r>
              <a:rPr lang="es-EC" sz="2400" dirty="0">
                <a:solidFill>
                  <a:schemeClr val="bg1"/>
                </a:solidFill>
              </a:rPr>
              <a:t> información en Ecuador, tomando como base las ciudades de Quito, Guayaquil, Cuenca, Ambato y Manta</a:t>
            </a:r>
            <a:r>
              <a:rPr lang="es-EC" dirty="0"/>
              <a:t>.</a:t>
            </a:r>
            <a:endParaRPr lang="en-US" dirty="0"/>
          </a:p>
        </p:txBody>
      </p:sp>
      <p:pic>
        <p:nvPicPr>
          <p:cNvPr id="7" name="Imagen 6"/>
          <p:cNvPicPr/>
          <p:nvPr/>
        </p:nvPicPr>
        <p:blipFill rotWithShape="1">
          <a:blip r:embed="rId2"/>
          <a:srcRect l="30533" b="36653"/>
          <a:stretch/>
        </p:blipFill>
        <p:spPr bwMode="auto">
          <a:xfrm>
            <a:off x="0" y="0"/>
            <a:ext cx="7912358" cy="5330951"/>
          </a:xfrm>
          <a:prstGeom prst="rect">
            <a:avLst/>
          </a:prstGeom>
          <a:ln>
            <a:noFill/>
          </a:ln>
          <a:extLst>
            <a:ext uri="{53640926-AAD7-44D8-BBD7-CCE9431645EC}">
              <a14:shadowObscured xmlns:a14="http://schemas.microsoft.com/office/drawing/2010/main"/>
            </a:ext>
          </a:extLst>
        </p:spPr>
      </p:pic>
      <p:sp>
        <p:nvSpPr>
          <p:cNvPr id="11"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Tree>
    <p:extLst>
      <p:ext uri="{BB962C8B-B14F-4D97-AF65-F5344CB8AC3E}">
        <p14:creationId xmlns:p14="http://schemas.microsoft.com/office/powerpoint/2010/main" val="312046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9224" y="5418667"/>
            <a:ext cx="10780776" cy="1234060"/>
          </a:xfrm>
        </p:spPr>
        <p:txBody>
          <a:bodyPr>
            <a:noAutofit/>
          </a:bodyPr>
          <a:lstStyle/>
          <a:p>
            <a:pPr lvl="0"/>
            <a:r>
              <a:rPr lang="es-EC" sz="4400" b="1" dirty="0"/>
              <a:t>RESULTADOS OBTENIDOS</a:t>
            </a:r>
            <a:endParaRPr lang="en-US" sz="4400" dirty="0"/>
          </a:p>
        </p:txBody>
      </p:sp>
      <p:sp>
        <p:nvSpPr>
          <p:cNvPr id="6" name="Marcador de contenido 3"/>
          <p:cNvSpPr txBox="1">
            <a:spLocks/>
          </p:cNvSpPr>
          <p:nvPr/>
        </p:nvSpPr>
        <p:spPr>
          <a:xfrm>
            <a:off x="7912358" y="0"/>
            <a:ext cx="4279642" cy="5330951"/>
          </a:xfrm>
          <a:prstGeom prst="rect">
            <a:avLst/>
          </a:prstGeom>
          <a:solidFill>
            <a:schemeClr val="bg1">
              <a:lumMod val="50000"/>
            </a:schemeClr>
          </a:solidFill>
        </p:spPr>
        <p:txBody>
          <a:bodyPr vert="horz" lIns="91440" tIns="45720" rIns="91440" bIns="45720" rtlCol="0">
            <a:normAutofit lnSpcReduction="10000"/>
          </a:bodyPr>
          <a:lstStyle>
            <a:lvl1pPr marL="0" indent="0" algn="l" defTabSz="914400" rtl="0" eaLnBrk="1" latinLnBrk="0" hangingPunct="1">
              <a:lnSpc>
                <a:spcPct val="90000"/>
              </a:lnSpc>
              <a:spcBef>
                <a:spcPts val="1300"/>
              </a:spcBef>
              <a:buFont typeface="Arial" pitchFamily="34" charset="0"/>
              <a:buNone/>
              <a:defRPr sz="1400" kern="1200">
                <a:solidFill>
                  <a:srgbClr val="262626"/>
                </a:solidFill>
                <a:latin typeface="+mn-lt"/>
                <a:ea typeface="+mn-ea"/>
                <a:cs typeface="+mn-cs"/>
              </a:defRPr>
            </a:lvl1pPr>
            <a:lvl2pPr marL="457200" indent="0" algn="l" defTabSz="914400" rtl="0" eaLnBrk="1" latinLnBrk="0" hangingPunct="1">
              <a:lnSpc>
                <a:spcPct val="85000"/>
              </a:lnSpc>
              <a:spcBef>
                <a:spcPts val="600"/>
              </a:spcBef>
              <a:buFont typeface="Arial" pitchFamily="34" charset="0"/>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85000"/>
              </a:lnSpc>
              <a:spcBef>
                <a:spcPts val="600"/>
              </a:spcBef>
              <a:buFont typeface="Arial" pitchFamily="34" charset="0"/>
              <a:buNone/>
              <a:defRPr sz="1000" i="1" kern="1200">
                <a:solidFill>
                  <a:schemeClr val="tx1">
                    <a:lumMod val="85000"/>
                    <a:lumOff val="15000"/>
                  </a:schemeClr>
                </a:solidFill>
                <a:latin typeface="+mn-lt"/>
                <a:ea typeface="+mn-ea"/>
                <a:cs typeface="+mn-cs"/>
              </a:defRPr>
            </a:lvl3pPr>
            <a:lvl4pPr marL="1371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85000"/>
              </a:lnSpc>
              <a:spcBef>
                <a:spcPts val="600"/>
              </a:spcBef>
              <a:buFont typeface="Arial" pitchFamily="34" charset="0"/>
              <a:buNone/>
              <a:defRPr sz="900" kern="1200">
                <a:solidFill>
                  <a:schemeClr val="tx1">
                    <a:lumMod val="85000"/>
                    <a:lumOff val="15000"/>
                  </a:schemeClr>
                </a:solidFill>
                <a:latin typeface="+mn-lt"/>
                <a:ea typeface="+mn-ea"/>
                <a:cs typeface="+mn-cs"/>
              </a:defRPr>
            </a:lvl9pPr>
          </a:lstStyle>
          <a:p>
            <a:pPr algn="ctr"/>
            <a:endParaRPr lang="es-EC" sz="3200" b="1" dirty="0">
              <a:solidFill>
                <a:schemeClr val="bg1"/>
              </a:solidFill>
            </a:endParaRPr>
          </a:p>
          <a:p>
            <a:pPr algn="ctr"/>
            <a:r>
              <a:rPr lang="es-EC" sz="3200" b="1" dirty="0">
                <a:solidFill>
                  <a:schemeClr val="bg1"/>
                </a:solidFill>
              </a:rPr>
              <a:t>FEMICIOS EN ECUADOR</a:t>
            </a:r>
          </a:p>
          <a:p>
            <a:pPr algn="just"/>
            <a:r>
              <a:rPr lang="es-EC" sz="2000" dirty="0">
                <a:solidFill>
                  <a:schemeClr val="bg1"/>
                </a:solidFill>
              </a:rPr>
              <a:t>Para esta temática según las gráficas obtenidas, se puede concluir que existe un gran porcentaje en Latinoamérica, que habla sobre un alto a la violencia hacia la mujer, en los últimos tiempos se han dado muchas noticias sobre ataques a mujeres, por ello a gran escala mujeres de todo el mundo se pronuncias y exigen de esa manera un alto a esta situación.</a:t>
            </a:r>
            <a:endParaRPr lang="en-US" sz="2000" dirty="0">
              <a:solidFill>
                <a:schemeClr val="bg1"/>
              </a:solidFill>
            </a:endParaRPr>
          </a:p>
          <a:p>
            <a:pPr algn="just"/>
            <a:r>
              <a:rPr lang="es-EC" sz="2000" dirty="0">
                <a:solidFill>
                  <a:schemeClr val="bg1"/>
                </a:solidFill>
              </a:rPr>
              <a:t>Entre los países que más se encuentran liderando este movimiento de Alto al </a:t>
            </a:r>
            <a:r>
              <a:rPr lang="es-EC" sz="2000" dirty="0" err="1">
                <a:solidFill>
                  <a:schemeClr val="bg1"/>
                </a:solidFill>
              </a:rPr>
              <a:t>Femicidio</a:t>
            </a:r>
            <a:r>
              <a:rPr lang="es-EC" sz="2000" dirty="0">
                <a:solidFill>
                  <a:schemeClr val="bg1"/>
                </a:solidFill>
              </a:rPr>
              <a:t>, se encuentran México como principal y le siguen Argentina y Chile correspondientemente.</a:t>
            </a:r>
            <a:endParaRPr lang="en-US" sz="2000" dirty="0">
              <a:solidFill>
                <a:schemeClr val="bg1"/>
              </a:solidFill>
            </a:endParaRPr>
          </a:p>
        </p:txBody>
      </p:sp>
      <p:pic>
        <p:nvPicPr>
          <p:cNvPr id="7" name="Imagen 6"/>
          <p:cNvPicPr/>
          <p:nvPr/>
        </p:nvPicPr>
        <p:blipFill rotWithShape="1">
          <a:blip r:embed="rId2"/>
          <a:srcRect l="37515" t="3122" r="2358" b="3789"/>
          <a:stretch/>
        </p:blipFill>
        <p:spPr bwMode="auto">
          <a:xfrm>
            <a:off x="1" y="1"/>
            <a:ext cx="7912358" cy="52438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660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EC" b="1" dirty="0"/>
              <a:t>OBJETIVO GENERAL</a:t>
            </a:r>
            <a:endParaRPr lang="en-US" b="1" dirty="0"/>
          </a:p>
        </p:txBody>
      </p:sp>
      <p:sp>
        <p:nvSpPr>
          <p:cNvPr id="5" name="Marcador de contenido 4"/>
          <p:cNvSpPr>
            <a:spLocks noGrp="1"/>
          </p:cNvSpPr>
          <p:nvPr>
            <p:ph idx="1"/>
          </p:nvPr>
        </p:nvSpPr>
        <p:spPr>
          <a:xfrm>
            <a:off x="762000" y="1223556"/>
            <a:ext cx="6096000" cy="4572000"/>
          </a:xfrm>
        </p:spPr>
        <p:txBody>
          <a:bodyPr/>
          <a:lstStyle/>
          <a:p>
            <a:r>
              <a:rPr lang="es-EC" b="1" dirty="0"/>
              <a:t>OBJETIVOS ESPECIFICOS</a:t>
            </a:r>
            <a:r>
              <a:rPr lang="en-US" b="1" dirty="0"/>
              <a:t>:</a:t>
            </a:r>
          </a:p>
          <a:p>
            <a:endParaRPr lang="en-US" dirty="0"/>
          </a:p>
          <a:p>
            <a:pPr lvl="1" algn="just">
              <a:buFont typeface="Wingdings" panose="05000000000000000000" pitchFamily="2" charset="2"/>
              <a:buChar char="Ø"/>
            </a:pPr>
            <a:r>
              <a:rPr lang="es-EC" dirty="0"/>
              <a:t>Recopilar información de las temáticas mediante geolocalización y filtro de palabras.</a:t>
            </a:r>
            <a:endParaRPr lang="en-US" dirty="0"/>
          </a:p>
          <a:p>
            <a:pPr lvl="1" algn="just">
              <a:buFont typeface="Wingdings" panose="05000000000000000000" pitchFamily="2" charset="2"/>
              <a:buChar char="Ø"/>
            </a:pPr>
            <a:r>
              <a:rPr lang="es-EC" dirty="0"/>
              <a:t>Guardar información en una base de datos con formato correcto.</a:t>
            </a:r>
            <a:endParaRPr lang="en-US" dirty="0"/>
          </a:p>
          <a:p>
            <a:pPr lvl="1" algn="just">
              <a:buFont typeface="Wingdings" panose="05000000000000000000" pitchFamily="2" charset="2"/>
              <a:buChar char="Ø"/>
            </a:pPr>
            <a:r>
              <a:rPr lang="es-EC" dirty="0"/>
              <a:t>Generar visualizaciones para la interpretación de la información.</a:t>
            </a:r>
            <a:endParaRPr lang="en-US" dirty="0"/>
          </a:p>
          <a:p>
            <a:endParaRPr lang="es-EC" dirty="0"/>
          </a:p>
        </p:txBody>
      </p:sp>
      <p:sp>
        <p:nvSpPr>
          <p:cNvPr id="6" name="Marcador de texto 5"/>
          <p:cNvSpPr>
            <a:spLocks noGrp="1"/>
          </p:cNvSpPr>
          <p:nvPr>
            <p:ph type="body" sz="half" idx="2"/>
          </p:nvPr>
        </p:nvSpPr>
        <p:spPr/>
        <p:txBody>
          <a:bodyPr/>
          <a:lstStyle/>
          <a:p>
            <a:pPr algn="just"/>
            <a:r>
              <a:rPr lang="es-EC" sz="2800" dirty="0"/>
              <a:t>Realizar un caso de estudio de las temáticas: pulso político, top 10 de twitteros, y Femicidios en el Mundo.</a:t>
            </a:r>
            <a:endParaRPr lang="en-US" sz="2800" dirty="0"/>
          </a:p>
          <a:p>
            <a:endParaRPr lang="en-US" dirty="0"/>
          </a:p>
        </p:txBody>
      </p:sp>
    </p:spTree>
    <p:extLst>
      <p:ext uri="{BB962C8B-B14F-4D97-AF65-F5344CB8AC3E}">
        <p14:creationId xmlns:p14="http://schemas.microsoft.com/office/powerpoint/2010/main" val="186687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lvl="0"/>
            <a:r>
              <a:rPr lang="es-EC" b="1" dirty="0"/>
              <a:t>RECURSOS Y HERRAMIENTAS UTILIZADAS</a:t>
            </a:r>
            <a:br>
              <a:rPr lang="en-US" dirty="0"/>
            </a:br>
            <a:endParaRPr lang="en-US" dirty="0"/>
          </a:p>
        </p:txBody>
      </p:sp>
      <p:graphicFrame>
        <p:nvGraphicFramePr>
          <p:cNvPr id="6" name="Diagrama 5"/>
          <p:cNvGraphicFramePr/>
          <p:nvPr>
            <p:extLst>
              <p:ext uri="{D42A27DB-BD31-4B8C-83A1-F6EECF244321}">
                <p14:modId xmlns:p14="http://schemas.microsoft.com/office/powerpoint/2010/main" val="2970271409"/>
              </p:ext>
            </p:extLst>
          </p:nvPr>
        </p:nvGraphicFramePr>
        <p:xfrm>
          <a:off x="657225" y="2157731"/>
          <a:ext cx="10772774" cy="4103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05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49224" y="5418667"/>
            <a:ext cx="10780776" cy="1121470"/>
          </a:xfrm>
        </p:spPr>
        <p:txBody>
          <a:bodyPr>
            <a:normAutofit/>
          </a:bodyPr>
          <a:lstStyle/>
          <a:p>
            <a:r>
              <a:rPr lang="es-EC" sz="4000" b="1" dirty="0"/>
              <a:t>ARQUITECTURA DE LA SOLUCIÓN</a:t>
            </a:r>
            <a:endParaRPr lang="en-US" sz="4000" b="1" dirty="0"/>
          </a:p>
        </p:txBody>
      </p:sp>
      <p:pic>
        <p:nvPicPr>
          <p:cNvPr id="10" name="Imagen 9"/>
          <p:cNvPicPr/>
          <p:nvPr/>
        </p:nvPicPr>
        <p:blipFill>
          <a:blip r:embed="rId2"/>
          <a:stretch>
            <a:fillRect/>
          </a:stretch>
        </p:blipFill>
        <p:spPr>
          <a:xfrm>
            <a:off x="653147" y="1045030"/>
            <a:ext cx="5292000" cy="3421035"/>
          </a:xfrm>
          <a:prstGeom prst="rect">
            <a:avLst/>
          </a:prstGeom>
          <a:ln>
            <a:solidFill>
              <a:schemeClr val="tx1"/>
            </a:solidFill>
          </a:ln>
        </p:spPr>
      </p:pic>
      <p:pic>
        <p:nvPicPr>
          <p:cNvPr id="11" name="Imagen 10"/>
          <p:cNvPicPr/>
          <p:nvPr/>
        </p:nvPicPr>
        <p:blipFill>
          <a:blip r:embed="rId3"/>
          <a:stretch>
            <a:fillRect/>
          </a:stretch>
        </p:blipFill>
        <p:spPr>
          <a:xfrm>
            <a:off x="6112425" y="1045030"/>
            <a:ext cx="5292000" cy="3421036"/>
          </a:xfrm>
          <a:prstGeom prst="rect">
            <a:avLst/>
          </a:prstGeom>
          <a:ln>
            <a:solidFill>
              <a:schemeClr val="tx1"/>
            </a:solidFill>
          </a:ln>
        </p:spPr>
      </p:pic>
    </p:spTree>
    <p:extLst>
      <p:ext uri="{BB962C8B-B14F-4D97-AF65-F5344CB8AC3E}">
        <p14:creationId xmlns:p14="http://schemas.microsoft.com/office/powerpoint/2010/main" val="62612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C" dirty="0"/>
              <a:t>EXTRACCION DE DATOS</a:t>
            </a:r>
            <a:endParaRPr lang="en-US" dirty="0"/>
          </a:p>
        </p:txBody>
      </p:sp>
      <p:sp>
        <p:nvSpPr>
          <p:cNvPr id="6" name="Marcador de contenido 5"/>
          <p:cNvSpPr>
            <a:spLocks noGrp="1"/>
          </p:cNvSpPr>
          <p:nvPr>
            <p:ph sz="half" idx="1"/>
          </p:nvPr>
        </p:nvSpPr>
        <p:spPr/>
        <p:txBody>
          <a:bodyPr/>
          <a:lstStyle/>
          <a:p>
            <a:pPr algn="just"/>
            <a:r>
              <a:rPr lang="es-EC" dirty="0"/>
              <a:t>Para la extracción de datos, se han utilizado Scripts de tipo Python, para la recopilación de la fuente de Twitter y estos almacenarlos en </a:t>
            </a:r>
            <a:r>
              <a:rPr lang="es-EC" dirty="0" err="1"/>
              <a:t>CouchBD</a:t>
            </a:r>
            <a:r>
              <a:rPr lang="es-EC" dirty="0"/>
              <a:t>. </a:t>
            </a:r>
            <a:endParaRPr lang="en-US" dirty="0"/>
          </a:p>
          <a:p>
            <a:pPr algn="just"/>
            <a:r>
              <a:rPr lang="es-EC" dirty="0"/>
              <a:t>La cosecha será en base a geolocalización y por filtro de palabras. </a:t>
            </a:r>
            <a:endParaRPr lang="en-US" dirty="0"/>
          </a:p>
          <a:p>
            <a:endParaRPr lang="en-US" dirty="0"/>
          </a:p>
        </p:txBody>
      </p:sp>
      <p:pic>
        <p:nvPicPr>
          <p:cNvPr id="8" name="Imagen 7"/>
          <p:cNvPicPr/>
          <p:nvPr/>
        </p:nvPicPr>
        <p:blipFill>
          <a:blip r:embed="rId2"/>
          <a:stretch>
            <a:fillRect/>
          </a:stretch>
        </p:blipFill>
        <p:spPr>
          <a:xfrm>
            <a:off x="7079309" y="1604865"/>
            <a:ext cx="4518642" cy="5154693"/>
          </a:xfrm>
          <a:prstGeom prst="rect">
            <a:avLst/>
          </a:prstGeom>
        </p:spPr>
      </p:pic>
    </p:spTree>
    <p:extLst>
      <p:ext uri="{BB962C8B-B14F-4D97-AF65-F5344CB8AC3E}">
        <p14:creationId xmlns:p14="http://schemas.microsoft.com/office/powerpoint/2010/main" val="184912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C" dirty="0"/>
              <a:t>EXTRACCION DE DATOS</a:t>
            </a:r>
            <a:endParaRPr lang="en-US" dirty="0"/>
          </a:p>
        </p:txBody>
      </p:sp>
      <p:sp>
        <p:nvSpPr>
          <p:cNvPr id="6" name="Marcador de contenido 5"/>
          <p:cNvSpPr>
            <a:spLocks noGrp="1"/>
          </p:cNvSpPr>
          <p:nvPr>
            <p:ph sz="half" idx="1"/>
          </p:nvPr>
        </p:nvSpPr>
        <p:spPr/>
        <p:txBody>
          <a:bodyPr/>
          <a:lstStyle/>
          <a:p>
            <a:pPr algn="just"/>
            <a:r>
              <a:rPr lang="es-EC" dirty="0"/>
              <a:t>Luego del almacenamiento en </a:t>
            </a:r>
            <a:r>
              <a:rPr lang="es-EC" dirty="0" err="1"/>
              <a:t>CouchDB</a:t>
            </a:r>
            <a:r>
              <a:rPr lang="es-EC" dirty="0"/>
              <a:t>, procedemos a esos datos pasarlos a </a:t>
            </a:r>
            <a:r>
              <a:rPr lang="es-EC" dirty="0" err="1"/>
              <a:t>Elasticsearch</a:t>
            </a:r>
            <a:r>
              <a:rPr lang="es-EC" dirty="0"/>
              <a:t>, para ello se crean script de tipo configuración, para ser ejecutados con </a:t>
            </a:r>
            <a:r>
              <a:rPr lang="es-EC" dirty="0" err="1"/>
              <a:t>Logstash</a:t>
            </a:r>
            <a:r>
              <a:rPr lang="es-EC" dirty="0"/>
              <a:t>.</a:t>
            </a:r>
          </a:p>
          <a:p>
            <a:pPr algn="just"/>
            <a:r>
              <a:rPr lang="es-EC" dirty="0"/>
              <a:t>Antes de la ejecución del script tipo </a:t>
            </a:r>
            <a:r>
              <a:rPr lang="es-EC" dirty="0" err="1"/>
              <a:t>conf</a:t>
            </a:r>
            <a:r>
              <a:rPr lang="es-EC" dirty="0"/>
              <a:t>, debemos levantar los servicios necesarios. Y crear los índices mapeados en </a:t>
            </a:r>
            <a:r>
              <a:rPr lang="es-EC" dirty="0" err="1"/>
              <a:t>Elasticsearch</a:t>
            </a:r>
            <a:r>
              <a:rPr lang="es-EC" dirty="0"/>
              <a:t>.</a:t>
            </a:r>
            <a:endParaRPr lang="en-US" dirty="0"/>
          </a:p>
        </p:txBody>
      </p:sp>
      <p:pic>
        <p:nvPicPr>
          <p:cNvPr id="7" name="Imagen 6"/>
          <p:cNvPicPr/>
          <p:nvPr/>
        </p:nvPicPr>
        <p:blipFill>
          <a:blip r:embed="rId2"/>
          <a:stretch>
            <a:fillRect/>
          </a:stretch>
        </p:blipFill>
        <p:spPr>
          <a:xfrm>
            <a:off x="6690049" y="1782147"/>
            <a:ext cx="4871129" cy="3293706"/>
          </a:xfrm>
          <a:prstGeom prst="rect">
            <a:avLst/>
          </a:prstGeom>
        </p:spPr>
      </p:pic>
    </p:spTree>
    <p:extLst>
      <p:ext uri="{BB962C8B-B14F-4D97-AF65-F5344CB8AC3E}">
        <p14:creationId xmlns:p14="http://schemas.microsoft.com/office/powerpoint/2010/main" val="363264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p:txBody>
          <a:bodyPr/>
          <a:lstStyle/>
          <a:p>
            <a:pPr algn="just"/>
            <a:r>
              <a:rPr lang="es-EC" dirty="0"/>
              <a:t>Para la creación de los índices abrimos el navegador en </a:t>
            </a:r>
            <a:r>
              <a:rPr lang="es-EC" b="1" dirty="0"/>
              <a:t>localhost:9000, </a:t>
            </a:r>
            <a:r>
              <a:rPr lang="es-EC" dirty="0"/>
              <a:t>luego insertamos </a:t>
            </a:r>
            <a:r>
              <a:rPr lang="es-EC" b="1" dirty="0"/>
              <a:t>localhost:9200.</a:t>
            </a:r>
            <a:endParaRPr lang="en-US" dirty="0"/>
          </a:p>
          <a:p>
            <a:endParaRPr lang="en-US" dirty="0"/>
          </a:p>
        </p:txBody>
      </p:sp>
      <p:sp>
        <p:nvSpPr>
          <p:cNvPr id="5" name="Título 4"/>
          <p:cNvSpPr>
            <a:spLocks noGrp="1"/>
          </p:cNvSpPr>
          <p:nvPr>
            <p:ph type="title"/>
          </p:nvPr>
        </p:nvSpPr>
        <p:spPr/>
        <p:txBody>
          <a:bodyPr/>
          <a:lstStyle/>
          <a:p>
            <a:r>
              <a:rPr lang="es-EC" dirty="0"/>
              <a:t>EXTRACCION DE DATOS</a:t>
            </a:r>
            <a:endParaRPr lang="en-US" dirty="0"/>
          </a:p>
        </p:txBody>
      </p:sp>
      <p:pic>
        <p:nvPicPr>
          <p:cNvPr id="6" name="Picture 162"/>
          <p:cNvPicPr/>
          <p:nvPr/>
        </p:nvPicPr>
        <p:blipFill rotWithShape="1">
          <a:blip r:embed="rId2">
            <a:extLst>
              <a:ext uri="{28A0092B-C50C-407E-A947-70E740481C1C}">
                <a14:useLocalDpi xmlns:a14="http://schemas.microsoft.com/office/drawing/2010/main" val="0"/>
              </a:ext>
            </a:extLst>
          </a:blip>
          <a:srcRect t="10344"/>
          <a:stretch/>
        </p:blipFill>
        <p:spPr bwMode="auto">
          <a:xfrm>
            <a:off x="1110616" y="3433665"/>
            <a:ext cx="4347792" cy="2876869"/>
          </a:xfrm>
          <a:prstGeom prst="rect">
            <a:avLst/>
          </a:prstGeom>
          <a:ln>
            <a:noFill/>
          </a:ln>
          <a:extLst>
            <a:ext uri="{53640926-AAD7-44D8-BBD7-CCE9431645EC}">
              <a14:shadowObscured xmlns:a14="http://schemas.microsoft.com/office/drawing/2010/main"/>
            </a:ext>
          </a:extLst>
        </p:spPr>
      </p:pic>
      <p:pic>
        <p:nvPicPr>
          <p:cNvPr id="8" name="Imagen 7"/>
          <p:cNvPicPr/>
          <p:nvPr/>
        </p:nvPicPr>
        <p:blipFill>
          <a:blip r:embed="rId3"/>
          <a:stretch>
            <a:fillRect/>
          </a:stretch>
        </p:blipFill>
        <p:spPr>
          <a:xfrm>
            <a:off x="6839339" y="1735504"/>
            <a:ext cx="4690188" cy="4875050"/>
          </a:xfrm>
          <a:prstGeom prst="rect">
            <a:avLst/>
          </a:prstGeom>
        </p:spPr>
      </p:pic>
    </p:spTree>
    <p:extLst>
      <p:ext uri="{BB962C8B-B14F-4D97-AF65-F5344CB8AC3E}">
        <p14:creationId xmlns:p14="http://schemas.microsoft.com/office/powerpoint/2010/main" val="284693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676656" y="1998134"/>
            <a:ext cx="5948079" cy="3767328"/>
          </a:xfrm>
        </p:spPr>
        <p:txBody>
          <a:bodyPr/>
          <a:lstStyle/>
          <a:p>
            <a:pPr algn="just"/>
            <a:r>
              <a:rPr lang="es-EC" dirty="0"/>
              <a:t>Para la creación de una base de datos unificada que contemple la información de todas las bases de datos creadas. Debemos dirigirnos a la opción de réplicas dentro de la interfaz gráfica de </a:t>
            </a:r>
            <a:r>
              <a:rPr lang="es-EC" dirty="0" err="1"/>
              <a:t>CouchDB</a:t>
            </a:r>
            <a:r>
              <a:rPr lang="es-EC" dirty="0"/>
              <a:t>.</a:t>
            </a:r>
            <a:endParaRPr lang="en-US" dirty="0"/>
          </a:p>
        </p:txBody>
      </p:sp>
      <p:sp>
        <p:nvSpPr>
          <p:cNvPr id="5" name="Título 4"/>
          <p:cNvSpPr>
            <a:spLocks noGrp="1"/>
          </p:cNvSpPr>
          <p:nvPr>
            <p:ph type="title"/>
          </p:nvPr>
        </p:nvSpPr>
        <p:spPr/>
        <p:txBody>
          <a:bodyPr/>
          <a:lstStyle/>
          <a:p>
            <a:r>
              <a:rPr lang="es-EC" dirty="0"/>
              <a:t>EXTRACCION DE DATOS</a:t>
            </a:r>
            <a:endParaRPr lang="en-US" dirty="0"/>
          </a:p>
        </p:txBody>
      </p:sp>
      <p:pic>
        <p:nvPicPr>
          <p:cNvPr id="6" name="Imagen 5"/>
          <p:cNvPicPr/>
          <p:nvPr/>
        </p:nvPicPr>
        <p:blipFill rotWithShape="1">
          <a:blip r:embed="rId3"/>
          <a:srcRect t="7950" b="30058"/>
          <a:stretch/>
        </p:blipFill>
        <p:spPr>
          <a:xfrm>
            <a:off x="864713" y="3900196"/>
            <a:ext cx="5274829" cy="2127379"/>
          </a:xfrm>
          <a:prstGeom prst="rect">
            <a:avLst/>
          </a:prstGeom>
        </p:spPr>
      </p:pic>
      <p:pic>
        <p:nvPicPr>
          <p:cNvPr id="8" name="Imagen 7"/>
          <p:cNvPicPr/>
          <p:nvPr/>
        </p:nvPicPr>
        <p:blipFill rotWithShape="1">
          <a:blip r:embed="rId4"/>
          <a:srcRect t="5363"/>
          <a:stretch/>
        </p:blipFill>
        <p:spPr bwMode="auto">
          <a:xfrm>
            <a:off x="7371184" y="1825188"/>
            <a:ext cx="3557283" cy="44460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8375926"/>
      </p:ext>
    </p:extLst>
  </p:cSld>
  <p:clrMapOvr>
    <a:masterClrMapping/>
  </p:clrMapOvr>
</p:sld>
</file>

<file path=ppt/theme/theme1.xml><?xml version="1.0" encoding="utf-8"?>
<a:theme xmlns:a="http://schemas.openxmlformats.org/drawingml/2006/main" name="Metropolitana">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tropolitan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TM03457491[[fn=Metrópoli]]</Template>
  <TotalTime>170</TotalTime>
  <Words>1677</Words>
  <Application>Microsoft Office PowerPoint</Application>
  <PresentationFormat>Panorámica</PresentationFormat>
  <Paragraphs>98</Paragraphs>
  <Slides>27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Wingdings</vt:lpstr>
      <vt:lpstr>Metropolitana</vt:lpstr>
      <vt:lpstr>PROYECTO FINAL BASE DE DATOS MULTIDIMENSIONAL</vt:lpstr>
      <vt:lpstr>DEFINICION DEL CASO DE ESTUDIO </vt:lpstr>
      <vt:lpstr>OBJETIVO GENERAL</vt:lpstr>
      <vt:lpstr>RECURSOS Y HERRAMIENTAS UTILIZADAS </vt:lpstr>
      <vt:lpstr>ARQUITECTURA DE LA SOLUCIÓN</vt:lpstr>
      <vt:lpstr>EXTRACCION DE DATOS</vt:lpstr>
      <vt:lpstr>EXTRACCION DE DATOS</vt:lpstr>
      <vt:lpstr>EXTRACCION DE DATOS</vt:lpstr>
      <vt:lpstr>EXTRACCION DE DATOS</vt:lpstr>
      <vt:lpstr>ANALISIS DE INFORMACION</vt:lpstr>
      <vt:lpstr>ANALISIS DE INFORMACION</vt:lpstr>
      <vt:lpstr>VISUALIZACION DE LA INFORMACION </vt:lpstr>
      <vt:lpstr>VISUALIZACION DE LA INFORMACION </vt:lpstr>
      <vt:lpstr>VISUALIZACION DE LA INFORMACION </vt:lpstr>
      <vt:lpstr>VISUALIZACION DE LA INFORMACION </vt:lpstr>
      <vt:lpstr>VISUALIZACION DE LA INFORMACION </vt:lpstr>
      <vt:lpstr>VISUALIZACION DE LA INFORMACION </vt:lpstr>
      <vt:lpstr>VISUALIZACION DE LA INFORMACION </vt:lpstr>
      <vt:lpstr>VISUALIZACION DE LA INFORMACION </vt:lpstr>
      <vt:lpstr>VISUALIZACION DE LA INFORMACION </vt:lpstr>
      <vt:lpstr>RESULTADOS OBTENIDOS</vt:lpstr>
      <vt:lpstr>Presentación de PowerPoint</vt:lpstr>
      <vt:lpstr>RESULTADOS OBTENIDOS</vt:lpstr>
      <vt:lpstr>RESULTADOS OBTENIDOS</vt:lpstr>
      <vt:lpstr>RESULTADOS OBTENIDOS</vt:lpstr>
      <vt:lpstr>RESULTADOS OBTENIDOS</vt:lpstr>
      <vt:lpstr>RESULTADOS OBTENIDOS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wendy estefa villegas proaño</dc:creator>
  <cp:lastModifiedBy>ADRIANA CAROLINA SANTACRUZ AYALA</cp:lastModifiedBy>
  <cp:revision>15</cp:revision>
  <dcterms:created xsi:type="dcterms:W3CDTF">2019-02-02T03:56:25Z</dcterms:created>
  <dcterms:modified xsi:type="dcterms:W3CDTF">2019-02-05T07:23:48Z</dcterms:modified>
</cp:coreProperties>
</file>