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304" r:id="rId5"/>
    <p:sldId id="305" r:id="rId6"/>
    <p:sldId id="303" r:id="rId7"/>
    <p:sldId id="289" r:id="rId8"/>
    <p:sldId id="306" r:id="rId10"/>
    <p:sldId id="291" r:id="rId11"/>
    <p:sldId id="292" r:id="rId12"/>
    <p:sldId id="294" r:id="rId13"/>
    <p:sldId id="302" r:id="rId14"/>
    <p:sldId id="301" r:id="rId15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howGuides="1">
      <p:cViewPr varScale="1">
        <p:scale>
          <a:sx n="62" d="100"/>
          <a:sy n="62" d="100"/>
        </p:scale>
        <p:origin x="103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880FF-4FCB-42DC-B8CA-5F43E197EBE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1F1E3-D0FF-4924-8EFC-E0C5A02E169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1F1E3-D0FF-4924-8EFC-E0C5A02E169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1F1E3-D0FF-4924-8EFC-E0C5A02E169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  <a:endParaRPr spc="6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  <a:endParaRPr spc="6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  <a:endParaRPr spc="6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  <a:endParaRPr spc="6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  <a:endParaRPr spc="6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2130" cy="326390"/>
          </a:xfrm>
          <a:custGeom>
            <a:avLst/>
            <a:gdLst/>
            <a:ahLst/>
            <a:cxnLst/>
            <a:rect l="l" t="t" r="r" b="b"/>
            <a:pathLst>
              <a:path w="10692130" h="326390">
                <a:moveTo>
                  <a:pt x="0" y="326134"/>
                </a:moveTo>
                <a:lnTo>
                  <a:pt x="10692000" y="326134"/>
                </a:lnTo>
                <a:lnTo>
                  <a:pt x="10692000" y="0"/>
                </a:lnTo>
                <a:lnTo>
                  <a:pt x="0" y="0"/>
                </a:lnTo>
                <a:lnTo>
                  <a:pt x="0" y="326134"/>
                </a:lnTo>
                <a:close/>
              </a:path>
            </a:pathLst>
          </a:custGeom>
          <a:solidFill>
            <a:srgbClr val="EEEDF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0" y="1874768"/>
            <a:ext cx="10692130" cy="5685790"/>
          </a:xfrm>
          <a:custGeom>
            <a:avLst/>
            <a:gdLst/>
            <a:ahLst/>
            <a:cxnLst/>
            <a:rect l="l" t="t" r="r" b="b"/>
            <a:pathLst>
              <a:path w="10692130" h="5685790">
                <a:moveTo>
                  <a:pt x="10691990" y="108064"/>
                </a:moveTo>
                <a:lnTo>
                  <a:pt x="0" y="108064"/>
                </a:lnTo>
                <a:lnTo>
                  <a:pt x="0" y="5685231"/>
                </a:lnTo>
                <a:lnTo>
                  <a:pt x="10691990" y="5685231"/>
                </a:lnTo>
                <a:lnTo>
                  <a:pt x="10691990" y="108064"/>
                </a:lnTo>
                <a:close/>
              </a:path>
              <a:path w="10692130" h="5685790">
                <a:moveTo>
                  <a:pt x="10691990" y="0"/>
                </a:moveTo>
                <a:lnTo>
                  <a:pt x="0" y="0"/>
                </a:lnTo>
                <a:lnTo>
                  <a:pt x="0" y="3683"/>
                </a:lnTo>
                <a:lnTo>
                  <a:pt x="10691990" y="3683"/>
                </a:lnTo>
                <a:lnTo>
                  <a:pt x="10691990" y="0"/>
                </a:lnTo>
                <a:close/>
              </a:path>
            </a:pathLst>
          </a:custGeom>
          <a:solidFill>
            <a:srgbClr val="EEEDF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430513"/>
            <a:ext cx="10692130" cy="1444625"/>
          </a:xfrm>
          <a:custGeom>
            <a:avLst/>
            <a:gdLst/>
            <a:ahLst/>
            <a:cxnLst/>
            <a:rect l="l" t="t" r="r" b="b"/>
            <a:pathLst>
              <a:path w="10692130" h="1444625">
                <a:moveTo>
                  <a:pt x="10692000" y="0"/>
                </a:moveTo>
                <a:lnTo>
                  <a:pt x="0" y="0"/>
                </a:lnTo>
                <a:lnTo>
                  <a:pt x="0" y="1444251"/>
                </a:lnTo>
                <a:lnTo>
                  <a:pt x="10692000" y="1444251"/>
                </a:lnTo>
                <a:lnTo>
                  <a:pt x="10692000" y="0"/>
                </a:lnTo>
                <a:close/>
              </a:path>
            </a:pathLst>
          </a:custGeom>
          <a:solidFill>
            <a:srgbClr val="28278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326142"/>
            <a:ext cx="10692130" cy="1656714"/>
          </a:xfrm>
          <a:custGeom>
            <a:avLst/>
            <a:gdLst/>
            <a:ahLst/>
            <a:cxnLst/>
            <a:rect l="l" t="t" r="r" b="b"/>
            <a:pathLst>
              <a:path w="10692130" h="1656714">
                <a:moveTo>
                  <a:pt x="10691990" y="1552308"/>
                </a:moveTo>
                <a:lnTo>
                  <a:pt x="0" y="1552308"/>
                </a:lnTo>
                <a:lnTo>
                  <a:pt x="0" y="1656689"/>
                </a:lnTo>
                <a:lnTo>
                  <a:pt x="10691990" y="1656689"/>
                </a:lnTo>
                <a:lnTo>
                  <a:pt x="10691990" y="1552308"/>
                </a:lnTo>
                <a:close/>
              </a:path>
              <a:path w="10692130" h="1656714">
                <a:moveTo>
                  <a:pt x="10691990" y="0"/>
                </a:moveTo>
                <a:lnTo>
                  <a:pt x="0" y="0"/>
                </a:lnTo>
                <a:lnTo>
                  <a:pt x="0" y="104381"/>
                </a:lnTo>
                <a:lnTo>
                  <a:pt x="10691990" y="104381"/>
                </a:lnTo>
                <a:lnTo>
                  <a:pt x="10691990" y="0"/>
                </a:lnTo>
                <a:close/>
              </a:path>
            </a:pathLst>
          </a:custGeom>
          <a:solidFill>
            <a:srgbClr val="D2AB6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6001" y="922297"/>
            <a:ext cx="114139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rgbClr val="28278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  <a:endParaRPr spc="6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692130" cy="5039995"/>
            <a:chOff x="0" y="0"/>
            <a:chExt cx="10692130" cy="50399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692130" cy="4720590"/>
            </a:xfrm>
            <a:custGeom>
              <a:avLst/>
              <a:gdLst/>
              <a:ahLst/>
              <a:cxnLst/>
              <a:rect l="l" t="t" r="r" b="b"/>
              <a:pathLst>
                <a:path w="10692130" h="4720590">
                  <a:moveTo>
                    <a:pt x="10692000" y="0"/>
                  </a:moveTo>
                  <a:lnTo>
                    <a:pt x="0" y="0"/>
                  </a:lnTo>
                  <a:lnTo>
                    <a:pt x="0" y="4720226"/>
                  </a:lnTo>
                  <a:lnTo>
                    <a:pt x="10692000" y="4720226"/>
                  </a:lnTo>
                  <a:lnTo>
                    <a:pt x="10692000" y="0"/>
                  </a:lnTo>
                  <a:close/>
                </a:path>
              </a:pathLst>
            </a:custGeom>
            <a:solidFill>
              <a:srgbClr val="28278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20226"/>
              <a:ext cx="10692130" cy="319405"/>
            </a:xfrm>
            <a:custGeom>
              <a:avLst/>
              <a:gdLst/>
              <a:ahLst/>
              <a:cxnLst/>
              <a:rect l="l" t="t" r="r" b="b"/>
              <a:pathLst>
                <a:path w="10692130" h="319404">
                  <a:moveTo>
                    <a:pt x="10692000" y="0"/>
                  </a:moveTo>
                  <a:lnTo>
                    <a:pt x="0" y="0"/>
                  </a:lnTo>
                  <a:lnTo>
                    <a:pt x="0" y="319218"/>
                  </a:lnTo>
                  <a:lnTo>
                    <a:pt x="10692000" y="319218"/>
                  </a:lnTo>
                  <a:lnTo>
                    <a:pt x="10692000" y="0"/>
                  </a:lnTo>
                  <a:close/>
                </a:path>
              </a:pathLst>
            </a:custGeom>
            <a:solidFill>
              <a:srgbClr val="D2AB6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5101" y="257761"/>
            <a:ext cx="10230724" cy="26597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lnSpc>
                <a:spcPct val="100000"/>
              </a:lnSpc>
              <a:spcBef>
                <a:spcPts val="100"/>
              </a:spcBef>
            </a:pPr>
            <a:r>
              <a:rPr lang="en-US" sz="4200" dirty="0"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  <a:sym typeface="Lora"/>
              </a:rPr>
              <a:t>DEVELOPMENT OF INTEGRATED WEARABLE DEVICE FOR REMOTE MONITORING OF PREGNANT WOMEN IN GHANA</a:t>
            </a:r>
            <a:endParaRPr sz="4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036" y="5645484"/>
            <a:ext cx="1097474" cy="13169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146300" y="5915025"/>
            <a:ext cx="6562725" cy="6764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300" b="1" spc="-80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sz="4300" b="1" spc="35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300" b="1" spc="285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b="1" spc="160" dirty="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GHANA</a:t>
            </a:r>
            <a:endParaRPr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3700" y="2711463"/>
            <a:ext cx="5581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Group Members</a:t>
            </a:r>
            <a:endParaRPr lang="en-US" sz="2400" b="1" u="sng" dirty="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Owoh Einsteina Ofunne - 10943874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Anane George Nyarko – 10947340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Adika Nathaniel - 10957036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9973" y="3297115"/>
            <a:ext cx="3935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Project Supervisor</a:t>
            </a:r>
            <a:endParaRPr lang="en-US" sz="2400" b="1" u="sng" dirty="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Dr. Godfrey Mills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94" y="5558914"/>
            <a:ext cx="1303216" cy="13078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7" y="747391"/>
            <a:ext cx="936277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500" y="1800225"/>
            <a:ext cx="9677400" cy="505741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Kwon, J.Y.; Park, I.Y. Fetal Heart Rate Monitoring: From Doppler to    Computerized Analysis. Obstet. Gynecol. Sci. 2016, 59, 79. [CrossRef] [PubMed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300" dirty="0">
              <a:solidFill>
                <a:srgbClr val="2827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Abeywardhana, S.A.Y.; Subhashini, H.A.A.; Wasalaarachchi, W.A.W.S.; Wimalarathna, G.H.I.; Ekanayake, M.P.B.; Godaliyadda, G.M.R.I.; Wijayakulasooriya, J.V.; Rathnayake, R.M.C.J. Time Domain Analysis for Fetal Movement Detection Using Accelerometer Data. In Proceedings of the 2018 IEEE Region 10 Humanitarian Technology Conference (R10-HTC), Malambe, Sri Lanka, 6–8 December 2018; pp. 1–5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  <a:endParaRPr spc="6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7" y="747391"/>
            <a:ext cx="936277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500" y="1800225"/>
            <a:ext cx="9677400" cy="602844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B. Pitt, S. Zeineddin, M. Carter et al., “Using consumer wearable devices to profile postoperative complications after pediatric appendectomy,” Journal of Surgical Research, 2023.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H. M. Ghomrawi, B. T. Many, J. L. Holl et al., “Clinicians' perspectives on wearable sensor technology as an alternative bedside monitoring tool in two West African countries, ” International Journal of Medical Informatics, vol. 175, article 105046, 2023.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[6]H. Akoglu, “User's guide to correlation coefficients, ” Turkish Journal of Emergency Medicine, vol. 18, no. 3, pp. 91 –93, 2018.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GHANA</a:t>
            </a:r>
            <a:endParaRPr spc="6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733662"/>
            <a:ext cx="7707630" cy="2769989"/>
          </a:xfrm>
        </p:spPr>
        <p:txBody>
          <a:bodyPr/>
          <a:lstStyle/>
          <a:p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MISCELLANEOUS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700" y="3009970"/>
            <a:ext cx="10363200" cy="2477601"/>
          </a:xfrm>
        </p:spPr>
        <p:txBody>
          <a:bodyPr/>
          <a:lstStyle/>
          <a:p>
            <a:r>
              <a:rPr lang="en-GB" sz="2600" dirty="0"/>
              <a:t>           </a:t>
            </a:r>
            <a:r>
              <a:rPr lang="en-GB" sz="8000" b="1" dirty="0"/>
              <a:t> </a:t>
            </a:r>
            <a:endParaRPr lang="en-GB" sz="8000" b="1" dirty="0"/>
          </a:p>
          <a:p>
            <a:pPr algn="ctr"/>
            <a:r>
              <a:rPr lang="en-GB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QUESTIONS/FEEDBACK</a:t>
            </a:r>
            <a:endParaRPr lang="en-GB" sz="5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  <a:endParaRPr spc="65" dirty="0"/>
          </a:p>
        </p:txBody>
      </p:sp>
      <p:sp>
        <p:nvSpPr>
          <p:cNvPr id="7" name="object 3"/>
          <p:cNvSpPr txBox="1"/>
          <p:nvPr/>
        </p:nvSpPr>
        <p:spPr>
          <a:xfrm>
            <a:off x="632128" y="2181225"/>
            <a:ext cx="9718144" cy="4824911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69900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 INTRODUCTION</a:t>
            </a: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69900" algn="l"/>
              </a:tabLst>
            </a:pPr>
            <a:endParaRPr lang="en-US" sz="2600" b="1" spc="-5" dirty="0">
              <a:solidFill>
                <a:srgbClr val="2827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69900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PROBLEM TO BE SOLVED</a:t>
            </a: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69900" algn="l"/>
              </a:tabLst>
            </a:pPr>
            <a:endParaRPr lang="en-US" sz="2600" b="1" spc="-5" dirty="0">
              <a:solidFill>
                <a:srgbClr val="2827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69900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   EXISTING SOLUTIONS DONE AROUND THE PROBLEM</a:t>
            </a: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5">
              <a:lnSpc>
                <a:spcPct val="150000"/>
              </a:lnSpc>
              <a:spcBef>
                <a:spcPts val="1605"/>
              </a:spcBef>
              <a:buFont typeface="Times New Roman" panose="02020603050405020304"/>
              <a:buChar char="•"/>
              <a:tabLst>
                <a:tab pos="469265" algn="l"/>
                <a:tab pos="469900" algn="l"/>
              </a:tabLst>
            </a:pPr>
            <a:endParaRPr lang="en-US" sz="28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  <a:endParaRPr spc="65" dirty="0"/>
          </a:p>
        </p:txBody>
      </p:sp>
      <p:sp>
        <p:nvSpPr>
          <p:cNvPr id="7" name="object 3"/>
          <p:cNvSpPr txBox="1"/>
          <p:nvPr/>
        </p:nvSpPr>
        <p:spPr>
          <a:xfrm>
            <a:off x="469900" y="2028825"/>
            <a:ext cx="9880372" cy="6261201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69900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Wearable devices are electronic gadgets that can be worn on the body  to monitor, track, or enhance various aspects of a user's health, fitness, or daily activities.  </a:t>
            </a: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69900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Remote Patient Monitoring  is a practice that uses digital technologies to monitor and collect medical data from patients outside of traditional clinical settings, typically in their homes.</a:t>
            </a: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69900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Vital signs typically measured for pregnant women include </a:t>
            </a:r>
            <a:r>
              <a:rPr lang="en-US" sz="2800" b="1" dirty="0"/>
              <a:t>temperature, heart rate, oxygen saturation, blood pressure.</a:t>
            </a: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5">
              <a:lnSpc>
                <a:spcPct val="150000"/>
              </a:lnSpc>
              <a:spcBef>
                <a:spcPts val="1605"/>
              </a:spcBef>
              <a:buFont typeface="Times New Roman" panose="02020603050405020304"/>
              <a:buChar char="•"/>
              <a:tabLst>
                <a:tab pos="469265" algn="l"/>
                <a:tab pos="469900" algn="l"/>
              </a:tabLst>
            </a:pPr>
            <a:endParaRPr lang="en-US" sz="28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657225"/>
            <a:ext cx="8915400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7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WEARABLE DEVICES</a:t>
            </a:r>
            <a:endParaRPr sz="47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  <a:endParaRPr spc="6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3544"/>
            <a:ext cx="10693399" cy="58793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rPr dirty="0"/>
              <a:t>UNIVERSITY </a:t>
            </a:r>
            <a:r>
              <a:rPr spc="30" dirty="0"/>
              <a:t>OF</a:t>
            </a:r>
            <a:r>
              <a:rPr dirty="0"/>
              <a:t> </a:t>
            </a:r>
            <a:r>
              <a:rPr spc="65" dirty="0"/>
              <a:t>GH</a:t>
            </a:r>
            <a:r>
              <a:rPr lang="en-GB" spc="65" dirty="0"/>
              <a:t>AN</a:t>
            </a:r>
            <a:r>
              <a:rPr spc="65" dirty="0"/>
              <a:t>A</a:t>
            </a:r>
            <a:endParaRPr spc="65" dirty="0"/>
          </a:p>
        </p:txBody>
      </p:sp>
      <p:sp>
        <p:nvSpPr>
          <p:cNvPr id="7" name="object 3"/>
          <p:cNvSpPr txBox="1"/>
          <p:nvPr/>
        </p:nvSpPr>
        <p:spPr>
          <a:xfrm>
            <a:off x="632128" y="2181225"/>
            <a:ext cx="9718144" cy="542507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69900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Burden on hospitals due to high influx by pregnant women </a:t>
            </a: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69900" algn="l"/>
              </a:tabLst>
            </a:pPr>
            <a:endParaRPr lang="en-US" sz="2600" b="1" spc="-5" dirty="0">
              <a:solidFill>
                <a:srgbClr val="2827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69900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Late diagnosis and untimely intervention increasing maternal and fetal mortality ratio  and worsening of symptoms</a:t>
            </a: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69900" algn="l"/>
              </a:tabLst>
            </a:pPr>
            <a:endParaRPr lang="en-US" sz="2600" b="1" spc="-5" dirty="0">
              <a:solidFill>
                <a:srgbClr val="28278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69900" algn="l"/>
              </a:tabLst>
            </a:pP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 Cost incurred in transport to medical facilities.</a:t>
            </a: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835">
              <a:lnSpc>
                <a:spcPct val="150000"/>
              </a:lnSpc>
              <a:spcBef>
                <a:spcPts val="1605"/>
              </a:spcBef>
              <a:buFont typeface="Times New Roman" panose="02020603050405020304"/>
              <a:buChar char="•"/>
              <a:tabLst>
                <a:tab pos="469265" algn="l"/>
                <a:tab pos="469900" algn="l"/>
              </a:tabLst>
            </a:pPr>
            <a:endParaRPr lang="en-US" sz="28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733425"/>
            <a:ext cx="7250430" cy="1846659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7"/>
          <p:cNvGraphicFramePr>
            <a:graphicFrameLocks noGrp="1"/>
          </p:cNvGraphicFramePr>
          <p:nvPr/>
        </p:nvGraphicFramePr>
        <p:xfrm>
          <a:off x="1" y="2333625"/>
          <a:ext cx="10693400" cy="5186203"/>
        </p:xfrm>
        <a:graphic>
          <a:graphicData uri="http://schemas.openxmlformats.org/drawingml/2006/table">
            <a:tbl>
              <a:tblPr/>
              <a:tblGrid>
                <a:gridCol w="1765299"/>
                <a:gridCol w="2438400"/>
                <a:gridCol w="2209800"/>
                <a:gridCol w="2209800"/>
                <a:gridCol w="2070101"/>
              </a:tblGrid>
              <a:tr h="9494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</a:tr>
              <a:tr h="3622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/>
                        </a:rPr>
                        <a:t>Kaufmann</a:t>
                      </a:r>
                      <a:endParaRPr lang="en-US" sz="2300" b="1" u="none" strike="noStrike" cap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/>
                        </a:rPr>
                        <a:t>et al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 of leveraging Consumer Wearable Devices with Data Platform Integration for Patient Vital Monitoring in Low-Resource Settings (2024)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Validity of Heart Rate and Oxygen Saturation against Gold Standard Clinical Monitors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/>
                        </a:rPr>
                        <a:t>Concordance between wearables-derived vital signs and gold standard vital signs 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 Integration for Predictive Analysis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733425"/>
            <a:ext cx="7250430" cy="1846659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7"/>
          <p:cNvGraphicFramePr>
            <a:graphicFrameLocks noGrp="1"/>
          </p:cNvGraphicFramePr>
          <p:nvPr/>
        </p:nvGraphicFramePr>
        <p:xfrm>
          <a:off x="1" y="2333625"/>
          <a:ext cx="10693400" cy="5186203"/>
        </p:xfrm>
        <a:graphic>
          <a:graphicData uri="http://schemas.openxmlformats.org/drawingml/2006/table">
            <a:tbl>
              <a:tblPr/>
              <a:tblGrid>
                <a:gridCol w="1765299"/>
                <a:gridCol w="2438400"/>
                <a:gridCol w="2209800"/>
                <a:gridCol w="2209800"/>
                <a:gridCol w="2070101"/>
              </a:tblGrid>
              <a:tr h="9494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</a:tr>
              <a:tr h="3622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/>
                        </a:rPr>
                        <a:t>Kaufmann</a:t>
                      </a:r>
                      <a:endParaRPr lang="en-US" sz="2300" b="1" u="none" strike="noStrike" cap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/>
                        </a:rPr>
                        <a:t>et al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Feasibility of leveraging Consumer Wearable Devices with Data Platform Integration for Patient Vital Monitoring in Low-Resource Settings (2024)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Validity of Heart Rate and Oxygen Saturation against Gold Standard Clinical Monitors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/>
                        </a:rPr>
                        <a:t>Concordance between wearables-derived vital signs and gold standard vital signs 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AI Integration for Predictive Analysis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733425"/>
            <a:ext cx="7402830" cy="1846659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7"/>
          <p:cNvGraphicFramePr>
            <a:graphicFrameLocks noGrp="1"/>
          </p:cNvGraphicFramePr>
          <p:nvPr/>
        </p:nvGraphicFramePr>
        <p:xfrm>
          <a:off x="1" y="2333624"/>
          <a:ext cx="10693400" cy="5229225"/>
        </p:xfrm>
        <a:graphic>
          <a:graphicData uri="http://schemas.openxmlformats.org/drawingml/2006/table">
            <a:tbl>
              <a:tblPr/>
              <a:tblGrid>
                <a:gridCol w="1765299"/>
                <a:gridCol w="2286000"/>
                <a:gridCol w="2362200"/>
                <a:gridCol w="2209800"/>
                <a:gridCol w="2070101"/>
              </a:tblGrid>
              <a:tr h="1085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</a:tr>
              <a:tr h="4143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/>
                        </a:rPr>
                        <a:t>Prince Coffie</a:t>
                      </a:r>
                      <a:endParaRPr lang="en-US" sz="2300" b="1" u="none" strike="noStrike" cap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AND FABRICATION OF  LOW-COST SYSTEM FOR VITALS MONITORING OF </a:t>
                      </a:r>
                      <a:r>
                        <a:rPr lang="en-US" sz="19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HOSPITALIZED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PATIENTS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(2021)</a:t>
                      </a:r>
                      <a:endParaRPr lang="en-US" sz="20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 remote patient monitoring system to measure vitals of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400" b="1" dirty="0"/>
                        <a:t>ody temperature, pulse rate, and oxygen concentration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2300" b="1" u="none" strike="noStrike" cap="non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 panose="020B0604020202020204"/>
                        </a:rPr>
                        <a:t>Alarm System in form of buzzer to alert for anomalies</a:t>
                      </a:r>
                      <a:endParaRPr lang="en-US" sz="2300" b="1" u="none" strike="noStrike" cap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Inability to send SMS to doctor or loved one who is some distance away.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670" y="733425"/>
            <a:ext cx="7098030" cy="1846659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7"/>
          <p:cNvGraphicFramePr>
            <a:graphicFrameLocks noGrp="1"/>
          </p:cNvGraphicFramePr>
          <p:nvPr/>
        </p:nvGraphicFramePr>
        <p:xfrm>
          <a:off x="0" y="2105025"/>
          <a:ext cx="10693400" cy="5229225"/>
        </p:xfrm>
        <a:graphic>
          <a:graphicData uri="http://schemas.openxmlformats.org/drawingml/2006/table">
            <a:tbl>
              <a:tblPr/>
              <a:tblGrid>
                <a:gridCol w="1765299"/>
                <a:gridCol w="2209800"/>
                <a:gridCol w="2438400"/>
                <a:gridCol w="2209800"/>
                <a:gridCol w="2070101"/>
              </a:tblGrid>
              <a:tr h="10741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</a:tr>
              <a:tr h="41550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u="none" strike="noStrike" cap="none" dirty="0">
                          <a:effectLst/>
                          <a:sym typeface="Arial" panose="020B0604020202020204"/>
                        </a:rPr>
                        <a:t>Balbin Lopez</a:t>
                      </a:r>
                      <a:endParaRPr lang="en-US" sz="2400" b="1" u="none" strike="noStrike" cap="none" dirty="0">
                        <a:effectLst/>
                        <a:sym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1" u="none" strike="noStrike" cap="none" dirty="0">
                          <a:effectLst/>
                          <a:sym typeface="Arial" panose="020B0604020202020204"/>
                        </a:rPr>
                        <a:t>et al</a:t>
                      </a:r>
                      <a:endParaRPr lang="en-US" sz="2400" b="1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Wearable Technology Model to Control and Monitor Hypertension during Pregnancy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(2024)</a:t>
                      </a:r>
                      <a:endParaRPr lang="en-US" sz="2400" b="1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Reducing pregnancy complications related to 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Preeclampsia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number of controlled patients was increased by 11% and the rate of maternal deaths was reduced by 7%</a:t>
                      </a:r>
                      <a:endParaRPr lang="en-US" sz="2300" b="1" u="none" strike="noStrike" cap="non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 panose="020B060402020202020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is collected and uploaded to cloud  every 30 minutes.</a:t>
                      </a:r>
                      <a:endParaRPr lang="en-US" sz="2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3980</Words>
  <Application>WPS Presentation</Application>
  <PresentationFormat>Custom</PresentationFormat>
  <Paragraphs>164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Arial</vt:lpstr>
      <vt:lpstr>Times New Roman</vt:lpstr>
      <vt:lpstr>Inter</vt:lpstr>
      <vt:lpstr>Segoe Print</vt:lpstr>
      <vt:lpstr>Lora</vt:lpstr>
      <vt:lpstr>Times New Roman</vt:lpstr>
      <vt:lpstr>Calibri</vt:lpstr>
      <vt:lpstr>Microsoft YaHei</vt:lpstr>
      <vt:lpstr>Arial Unicode MS</vt:lpstr>
      <vt:lpstr>Aptos</vt:lpstr>
      <vt:lpstr>Office Theme</vt:lpstr>
      <vt:lpstr>DEVELOPMENT OF INTEGRATED WEARABLE DEVICE FOR REMOTE MONITORING OF PREGNANT WOMEN IN GHANA</vt:lpstr>
      <vt:lpstr>OUTLINE</vt:lpstr>
      <vt:lpstr>INTRODUCTION</vt:lpstr>
      <vt:lpstr>SAMPLE WEARABLE DEVICES</vt:lpstr>
      <vt:lpstr>PROBLEM DEFINITION</vt:lpstr>
      <vt:lpstr>EXISTING WORKS</vt:lpstr>
      <vt:lpstr>EXISTING WORKS</vt:lpstr>
      <vt:lpstr>EXISTING WORKS</vt:lpstr>
      <vt:lpstr>EXISTING WORKS</vt:lpstr>
      <vt:lpstr>REFERENCES</vt:lpstr>
      <vt:lpstr>REFERENCES</vt:lpstr>
      <vt:lpstr> MISCELLANEOUS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 Powerpoint template</dc:title>
  <dc:creator>Graham</dc:creator>
  <cp:lastModifiedBy>Nathaniel Adika</cp:lastModifiedBy>
  <cp:revision>80</cp:revision>
  <dcterms:created xsi:type="dcterms:W3CDTF">2021-02-07T15:10:00Z</dcterms:created>
  <dcterms:modified xsi:type="dcterms:W3CDTF">2024-11-16T10:27:52Z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2014-10-30T00:00:00Z</vt:filetime>
  </property>
  <property fmtid="{D5CDD505-2E9C-101B-9397-08002B2CF9AE}" pid="3" name="Creator">
    <vt:lpwstr>CorelDRAW</vt:lpwstr>
  </property>
  <property fmtid="{D5CDD505-2E9C-101B-9397-08002B2CF9AE}" pid="4" name="LastSaved">
    <vt:filetime>2021-02-07T00:00:00Z</vt:filetime>
  </property>
  <property fmtid="{D5CDD505-2E9C-101B-9397-08002B2CF9AE}" pid="5" name="ICV">
    <vt:lpwstr>C844DD418C2A4BDCA7CC1BD419C4520B_13</vt:lpwstr>
  </property>
  <property fmtid="{D5CDD505-2E9C-101B-9397-08002B2CF9AE}" pid="6" name="KSOProductBuildVer">
    <vt:lpwstr>1033-12.2.0.18607</vt:lpwstr>
  </property>
</Properties>
</file>