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  <p:sldMasterId id="2147483707" r:id="rId2"/>
  </p:sldMasterIdLst>
  <p:notesMasterIdLst>
    <p:notesMasterId r:id="rId32"/>
  </p:notesMasterIdLst>
  <p:sldIdLst>
    <p:sldId id="256" r:id="rId3"/>
    <p:sldId id="257" r:id="rId4"/>
    <p:sldId id="258" r:id="rId5"/>
    <p:sldId id="283" r:id="rId6"/>
    <p:sldId id="277" r:id="rId7"/>
    <p:sldId id="288" r:id="rId8"/>
    <p:sldId id="259" r:id="rId9"/>
    <p:sldId id="284" r:id="rId10"/>
    <p:sldId id="278" r:id="rId11"/>
    <p:sldId id="291" r:id="rId12"/>
    <p:sldId id="279" r:id="rId13"/>
    <p:sldId id="293" r:id="rId14"/>
    <p:sldId id="260" r:id="rId15"/>
    <p:sldId id="261" r:id="rId16"/>
    <p:sldId id="285" r:id="rId17"/>
    <p:sldId id="286" r:id="rId18"/>
    <p:sldId id="287" r:id="rId19"/>
    <p:sldId id="290" r:id="rId20"/>
    <p:sldId id="281" r:id="rId21"/>
    <p:sldId id="282" r:id="rId22"/>
    <p:sldId id="269" r:id="rId23"/>
    <p:sldId id="289" r:id="rId24"/>
    <p:sldId id="271" r:id="rId25"/>
    <p:sldId id="273" r:id="rId26"/>
    <p:sldId id="274" r:id="rId27"/>
    <p:sldId id="275" r:id="rId28"/>
    <p:sldId id="276" r:id="rId29"/>
    <p:sldId id="280" r:id="rId30"/>
    <p:sldId id="292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Inter Black" panose="020B0604020202020204" charset="0"/>
      <p:bold r:id="rId37"/>
    </p:embeddedFont>
    <p:embeddedFont>
      <p:font typeface="Inconsolata SemiBold" panose="020B0604020202020204" charset="0"/>
      <p:regular r:id="rId38"/>
      <p:bold r:id="rId39"/>
    </p:embeddedFont>
    <p:embeddedFont>
      <p:font typeface="Lato" panose="020B0604020202020204" charset="0"/>
      <p:regular r:id="rId40"/>
      <p:bold r:id="rId41"/>
      <p:italic r:id="rId42"/>
      <p:boldItalic r:id="rId43"/>
    </p:embeddedFont>
    <p:embeddedFont>
      <p:font typeface="Inter" panose="020B0604020202020204" charset="0"/>
      <p:regular r:id="rId44"/>
      <p:bold r:id="rId45"/>
    </p:embeddedFont>
    <p:embeddedFont>
      <p:font typeface="Hanken Grotesk" panose="020B0604020202020204" charset="0"/>
      <p:regular r:id="rId46"/>
      <p:bold r:id="rId47"/>
      <p:italic r:id="rId48"/>
      <p:boldItalic r:id="rId49"/>
    </p:embeddedFont>
    <p:embeddedFont>
      <p:font typeface="Hanken Grotesk SemiBold" panose="020B0604020202020204" charset="0"/>
      <p:regular r:id="rId50"/>
      <p:bold r:id="rId51"/>
      <p:italic r:id="rId52"/>
      <p:boldItalic r:id="rId53"/>
    </p:embeddedFont>
    <p:embeddedFont>
      <p:font typeface="Lora SemiBold" panose="020B0604020202020204" charset="0"/>
      <p:regular r:id="rId54"/>
      <p:bold r:id="rId55"/>
      <p:italic r:id="rId56"/>
      <p:boldItalic r:id="rId57"/>
    </p:embeddedFont>
    <p:embeddedFont>
      <p:font typeface="Inconsolata" panose="020B0604020202020204" charset="0"/>
      <p:regular r:id="rId58"/>
      <p:bold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270" autoAdjust="0"/>
  </p:normalViewPr>
  <p:slideViewPr>
    <p:cSldViewPr snapToGrid="0">
      <p:cViewPr varScale="1">
        <p:scale>
          <a:sx n="95" d="100"/>
          <a:sy n="95" d="100"/>
        </p:scale>
        <p:origin x="60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7.fntdata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font" Target="fonts/font18.fntdata"/><Relationship Id="rId55" Type="http://schemas.openxmlformats.org/officeDocument/2006/relationships/font" Target="fonts/font23.fntdata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3" Type="http://schemas.openxmlformats.org/officeDocument/2006/relationships/font" Target="fonts/font21.fntdata"/><Relationship Id="rId58" Type="http://schemas.openxmlformats.org/officeDocument/2006/relationships/font" Target="fonts/font26.fntdata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56" Type="http://schemas.openxmlformats.org/officeDocument/2006/relationships/font" Target="fonts/font24.fntdata"/><Relationship Id="rId8" Type="http://schemas.openxmlformats.org/officeDocument/2006/relationships/slide" Target="slides/slide6.xml"/><Relationship Id="rId51" Type="http://schemas.openxmlformats.org/officeDocument/2006/relationships/font" Target="fonts/font19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59" Type="http://schemas.openxmlformats.org/officeDocument/2006/relationships/font" Target="fonts/font27.fntdata"/><Relationship Id="rId20" Type="http://schemas.openxmlformats.org/officeDocument/2006/relationships/slide" Target="slides/slide18.xml"/><Relationship Id="rId41" Type="http://schemas.openxmlformats.org/officeDocument/2006/relationships/font" Target="fonts/font9.fntdata"/><Relationship Id="rId54" Type="http://schemas.openxmlformats.org/officeDocument/2006/relationships/font" Target="fonts/font22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49" Type="http://schemas.openxmlformats.org/officeDocument/2006/relationships/font" Target="fonts/font17.fntdata"/><Relationship Id="rId57" Type="http://schemas.openxmlformats.org/officeDocument/2006/relationships/font" Target="fonts/font25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12.fntdata"/><Relationship Id="rId52" Type="http://schemas.openxmlformats.org/officeDocument/2006/relationships/font" Target="fonts/font20.fntdata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SLIDES_API195462459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SLIDES_API195462459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SLIDES_API1954624597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SLIDES_API1954624597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5100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SLIDES_API1954624597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SLIDES_API1954624597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9666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SLIDES_API1954624597_2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SLIDES_API1954624597_2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SLIDES_API1954624597_2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SLIDES_API1954624597_2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SLIDES_API1954624597_2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SLIDES_API1954624597_2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SLIDES_API1954624597_3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3" name="Google Shape;663;SLIDES_API1954624597_3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SLIDES_API1954624597_3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SLIDES_API1954624597_3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SLIDES_API1954624597_3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SLIDES_API1954624597_3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SLIDES_API1954624597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SLIDES_API1954624597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SLIDES_API1954624597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SLIDES_API1954624597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SLIDES_API1954624597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SLIDES_API1954624597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54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SLIDES_API1954624597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SLIDES_API1954624597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SLIDES_API1954624597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SLIDES_API1954624597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5754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SLIDES_API1954624597_6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SLIDES_API1954624597_6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SLIDES_API1954624597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SLIDES_API1954624597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SLIDES_API1954624597_8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SLIDES_API1954624597_8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7611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6">
  <p:cSld name="CUSTOM_3_2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2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3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4">
  <p:cSld name="CUSTOM_3_2_1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4891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2"/>
          </p:nvPr>
        </p:nvSpPr>
        <p:spPr>
          <a:xfrm>
            <a:off x="32689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3"/>
          </p:nvPr>
        </p:nvSpPr>
        <p:spPr>
          <a:xfrm>
            <a:off x="60487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4"/>
          <p:cNvSpPr/>
          <p:nvPr/>
        </p:nvSpPr>
        <p:spPr>
          <a:xfrm>
            <a:off x="1333794" y="1597025"/>
            <a:ext cx="916800" cy="91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2800" b="1" dirty="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34" name="Google Shape;134;p24"/>
          <p:cNvSpPr/>
          <p:nvPr/>
        </p:nvSpPr>
        <p:spPr>
          <a:xfrm>
            <a:off x="4113597" y="1597025"/>
            <a:ext cx="916800" cy="91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2800" b="1" dirty="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35" name="Google Shape;135;p24"/>
          <p:cNvSpPr/>
          <p:nvPr/>
        </p:nvSpPr>
        <p:spPr>
          <a:xfrm>
            <a:off x="6893399" y="1597025"/>
            <a:ext cx="916800" cy="91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2800" b="1" dirty="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5">
  <p:cSld name="CUSTOM_3_2_1_1_1">
    <p:bg>
      <p:bgPr>
        <a:solidFill>
          <a:schemeClr val="lt2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 dirty="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41" name="Google Shape;141;p25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 dirty="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42" name="Google Shape;142;p25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 dirty="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43" name="Google Shape;143;p25"/>
          <p:cNvSpPr txBox="1">
            <a:spLocks noGrp="1"/>
          </p:cNvSpPr>
          <p:nvPr>
            <p:ph type="body" idx="2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5"/>
          <p:cNvSpPr txBox="1">
            <a:spLocks noGrp="1"/>
          </p:cNvSpPr>
          <p:nvPr>
            <p:ph type="body" idx="3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1">
  <p:cSld name="CUSTOM_3_2_1_1_1_1">
    <p:bg>
      <p:bgPr>
        <a:solidFill>
          <a:schemeClr val="lt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7" name="Google Shape;147;p26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dirty="0"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148" name="Google Shape;148;p26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6"/>
          <p:cNvSpPr txBox="1">
            <a:spLocks noGrp="1"/>
          </p:cNvSpPr>
          <p:nvPr>
            <p:ph type="body" idx="2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" name="Google Shape;151;p26"/>
          <p:cNvSpPr txBox="1">
            <a:spLocks noGrp="1"/>
          </p:cNvSpPr>
          <p:nvPr>
            <p:ph type="body" idx="3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26"/>
          <p:cNvSpPr txBox="1">
            <a:spLocks noGrp="1"/>
          </p:cNvSpPr>
          <p:nvPr>
            <p:ph type="subTitle" idx="4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6"/>
          <p:cNvSpPr txBox="1">
            <a:spLocks noGrp="1"/>
          </p:cNvSpPr>
          <p:nvPr>
            <p:ph type="subTitle" idx="5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6"/>
          <p:cNvSpPr txBox="1">
            <a:spLocks noGrp="1"/>
          </p:cNvSpPr>
          <p:nvPr>
            <p:ph type="subTitle" idx="6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2">
  <p:cSld name="CUSTOM_3_2_1_1_1_1_1">
    <p:bg>
      <p:bgPr>
        <a:solidFill>
          <a:schemeClr val="lt1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subTitle" idx="2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3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subTitle" idx="4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5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ubTitle" idx="6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">
  <p:cSld name="CUSTOM_3_2_1_1_1_1_1_1"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>
            <a:spLocks noGrp="1"/>
          </p:cNvSpPr>
          <p:nvPr>
            <p:ph type="body" idx="1"/>
          </p:nvPr>
        </p:nvSpPr>
        <p:spPr>
          <a:xfrm>
            <a:off x="2064350" y="1140000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2"/>
          </p:nvPr>
        </p:nvSpPr>
        <p:spPr>
          <a:xfrm>
            <a:off x="2064350" y="23612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subTitle" idx="3"/>
          </p:nvPr>
        </p:nvSpPr>
        <p:spPr>
          <a:xfrm>
            <a:off x="457200" y="11401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subTitle" idx="4"/>
          </p:nvPr>
        </p:nvSpPr>
        <p:spPr>
          <a:xfrm>
            <a:off x="457200" y="2361338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subTitle" idx="5"/>
          </p:nvPr>
        </p:nvSpPr>
        <p:spPr>
          <a:xfrm>
            <a:off x="457200" y="3582600"/>
            <a:ext cx="14040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6"/>
          </p:nvPr>
        </p:nvSpPr>
        <p:spPr>
          <a:xfrm>
            <a:off x="2064350" y="3582588"/>
            <a:ext cx="52521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3 1">
  <p:cSld name="CUSTOM_3_2_1_1_1_1_1_1_1">
    <p:bg>
      <p:bgPr>
        <a:solidFill>
          <a:schemeClr val="lt2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title"/>
          </p:nvPr>
        </p:nvSpPr>
        <p:spPr>
          <a:xfrm>
            <a:off x="457200" y="446825"/>
            <a:ext cx="8229600" cy="56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74" name="Google Shape;174;p29"/>
          <p:cNvSpPr/>
          <p:nvPr/>
        </p:nvSpPr>
        <p:spPr>
          <a:xfrm>
            <a:off x="457200" y="1289138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9"/>
          <p:cNvSpPr txBox="1">
            <a:spLocks noGrp="1"/>
          </p:cNvSpPr>
          <p:nvPr>
            <p:ph type="subTitle" idx="1"/>
          </p:nvPr>
        </p:nvSpPr>
        <p:spPr>
          <a:xfrm>
            <a:off x="457200" y="1289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body" idx="2"/>
          </p:nvPr>
        </p:nvSpPr>
        <p:spPr>
          <a:xfrm>
            <a:off x="2749850" y="128912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29"/>
          <p:cNvSpPr/>
          <p:nvPr/>
        </p:nvSpPr>
        <p:spPr>
          <a:xfrm>
            <a:off x="457200" y="2397125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9"/>
          <p:cNvSpPr txBox="1">
            <a:spLocks noGrp="1"/>
          </p:cNvSpPr>
          <p:nvPr>
            <p:ph type="subTitle" idx="3"/>
          </p:nvPr>
        </p:nvSpPr>
        <p:spPr>
          <a:xfrm>
            <a:off x="457200" y="2397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29"/>
          <p:cNvSpPr/>
          <p:nvPr/>
        </p:nvSpPr>
        <p:spPr>
          <a:xfrm>
            <a:off x="457200" y="3505113"/>
            <a:ext cx="8229600" cy="986100"/>
          </a:xfrm>
          <a:prstGeom prst="rect">
            <a:avLst/>
          </a:prstGeom>
          <a:solidFill>
            <a:srgbClr val="FFFFFF">
              <a:alpha val="20000"/>
            </a:srgbClr>
          </a:solidFill>
          <a:ln w="12700" cap="flat" cmpd="sng">
            <a:solidFill>
              <a:schemeClr val="lt1">
                <a:alpha val="498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4"/>
          </p:nvPr>
        </p:nvSpPr>
        <p:spPr>
          <a:xfrm>
            <a:off x="2749800" y="3506400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body" idx="5"/>
          </p:nvPr>
        </p:nvSpPr>
        <p:spPr>
          <a:xfrm>
            <a:off x="2749800" y="2397775"/>
            <a:ext cx="5937000" cy="9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subTitle" idx="6"/>
          </p:nvPr>
        </p:nvSpPr>
        <p:spPr>
          <a:xfrm>
            <a:off x="457200" y="3505150"/>
            <a:ext cx="21423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29"/>
          <p:cNvSpPr/>
          <p:nvPr/>
        </p:nvSpPr>
        <p:spPr>
          <a:xfrm>
            <a:off x="2674650" y="171790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p29"/>
          <p:cNvSpPr/>
          <p:nvPr/>
        </p:nvSpPr>
        <p:spPr>
          <a:xfrm>
            <a:off x="2674650" y="28248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5" name="Google Shape;185;p29"/>
          <p:cNvSpPr/>
          <p:nvPr/>
        </p:nvSpPr>
        <p:spPr>
          <a:xfrm>
            <a:off x="2674650" y="3931750"/>
            <a:ext cx="135000" cy="135300"/>
          </a:xfrm>
          <a:prstGeom prst="ellipse">
            <a:avLst/>
          </a:prstGeom>
          <a:solidFill>
            <a:srgbClr val="F8B4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3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>
            <a:spLocks noGrp="1"/>
          </p:cNvSpPr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0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1">
  <p:cSld name="CUSTOM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31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5" name="Google Shape;195;p31"/>
          <p:cNvSpPr>
            <a:spLocks noGrp="1"/>
          </p:cNvSpPr>
          <p:nvPr>
            <p:ph type="pic" idx="2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2">
  <p:cSld name="CUSTOM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body" idx="1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32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3">
  <p:cSld name="CUSTOM_1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3"/>
          <p:cNvSpPr txBox="1">
            <a:spLocks noGrp="1"/>
          </p:cNvSpPr>
          <p:nvPr>
            <p:ph type="body" idx="1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33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1">
  <p:cSld name="CUSTOM_3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6" name="Google Shape;206;p34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34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 2">
  <p:cSld name="CUSTOM_3_1_2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12" name="Google Shape;212;p35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35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4" name="Google Shape;214;p35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215" name="Google Shape;215;p35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us Light 1">
  <p:cSld name="CUSTOM_2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>
            <a:spLocks noGrp="1"/>
          </p:cNvSpPr>
          <p:nvPr>
            <p:ph type="title"/>
          </p:nvPr>
        </p:nvSpPr>
        <p:spPr>
          <a:xfrm>
            <a:off x="693575" y="440975"/>
            <a:ext cx="5703300" cy="9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8" name="Google Shape;218;p36"/>
          <p:cNvSpPr txBox="1">
            <a:spLocks noGrp="1"/>
          </p:cNvSpPr>
          <p:nvPr>
            <p:ph type="subTitle" idx="1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219" name="Google Shape;219;p36"/>
          <p:cNvSpPr>
            <a:spLocks noGrp="1"/>
          </p:cNvSpPr>
          <p:nvPr>
            <p:ph type="pic" idx="2"/>
          </p:nvPr>
        </p:nvSpPr>
        <p:spPr>
          <a:xfrm>
            <a:off x="5071100" y="1185325"/>
            <a:ext cx="3615600" cy="3297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 1">
  <p:cSld name="CUSTOM_4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/>
          <p:nvPr/>
        </p:nvSpPr>
        <p:spPr>
          <a:xfrm>
            <a:off x="431725" y="445025"/>
            <a:ext cx="5994600" cy="424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2" name="Google Shape;222;p37"/>
          <p:cNvSpPr txBox="1">
            <a:spLocks noGrp="1"/>
          </p:cNvSpPr>
          <p:nvPr>
            <p:ph type="title"/>
          </p:nvPr>
        </p:nvSpPr>
        <p:spPr>
          <a:xfrm>
            <a:off x="639600" y="443850"/>
            <a:ext cx="5711400" cy="9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23" name="Google Shape;223;p37"/>
          <p:cNvSpPr txBox="1">
            <a:spLocks noGrp="1"/>
          </p:cNvSpPr>
          <p:nvPr>
            <p:ph type="body" idx="1"/>
          </p:nvPr>
        </p:nvSpPr>
        <p:spPr>
          <a:xfrm>
            <a:off x="639675" y="2072075"/>
            <a:ext cx="5538900" cy="22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>
                <a:solidFill>
                  <a:schemeClr val="dk1"/>
                </a:solidFill>
              </a:defRPr>
            </a:lvl1pPr>
            <a:lvl2pPr marL="914400" lvl="1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2pPr>
            <a:lvl3pPr marL="1371600" lvl="2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3pPr>
            <a:lvl4pPr marL="1828800" lvl="3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4pPr>
            <a:lvl5pPr marL="2286000" lvl="4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5pPr>
            <a:lvl6pPr marL="2743200" lvl="5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6pPr>
            <a:lvl7pPr marL="3200400" lvl="6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 sz="1100">
                <a:solidFill>
                  <a:schemeClr val="dk1"/>
                </a:solidFill>
              </a:defRPr>
            </a:lvl7pPr>
            <a:lvl8pPr marL="3657600" lvl="7" indent="-29845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 sz="1100">
                <a:solidFill>
                  <a:schemeClr val="dk1"/>
                </a:solidFill>
              </a:defRPr>
            </a:lvl8pPr>
            <a:lvl9pPr marL="4114800" lvl="8" indent="-29845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Char char="■"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37"/>
          <p:cNvSpPr txBox="1">
            <a:spLocks noGrp="1"/>
          </p:cNvSpPr>
          <p:nvPr>
            <p:ph type="subTitle" idx="2"/>
          </p:nvPr>
        </p:nvSpPr>
        <p:spPr>
          <a:xfrm>
            <a:off x="639600" y="1311975"/>
            <a:ext cx="55389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>
            <a:spLocks noGrp="1"/>
          </p:cNvSpPr>
          <p:nvPr>
            <p:ph type="ctrTitle"/>
          </p:nvPr>
        </p:nvSpPr>
        <p:spPr>
          <a:xfrm>
            <a:off x="1029150" y="1563750"/>
            <a:ext cx="5715000" cy="20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Font typeface="Hanken Grotesk"/>
              <a:buNone/>
              <a:defRPr sz="4000"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31" name="Google Shape;231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432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2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34" name="Google Shape;234;p40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us Light">
  <p:cSld name="CUSTOM_2_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37" name="Google Shape;237;p41"/>
          <p:cNvSpPr txBox="1">
            <a:spLocks noGrp="1"/>
          </p:cNvSpPr>
          <p:nvPr>
            <p:ph type="subTitle" idx="1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3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40" name="Google Shape;240;p42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">
  <p:cSld name="CUSTOM_3_2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43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4" name="Google Shape;244;p43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45" name="Google Shape;245;p43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lus Light">
  <p:cSld name="CUSTOM_2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subTitle" idx="1"/>
          </p:nvPr>
        </p:nvSpPr>
        <p:spPr>
          <a:xfrm>
            <a:off x="457200" y="1142050"/>
            <a:ext cx="5519400" cy="44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 1">
  <p:cSld name="CUSTOM_3_2_3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4"/>
          <p:cNvSpPr txBox="1">
            <a:spLocks noGrp="1"/>
          </p:cNvSpPr>
          <p:nvPr>
            <p:ph type="body" idx="1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8" name="Google Shape;248;p44"/>
          <p:cNvSpPr txBox="1">
            <a:spLocks noGrp="1"/>
          </p:cNvSpPr>
          <p:nvPr>
            <p:ph type="body" idx="2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4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50" name="Google Shape;250;p44"/>
          <p:cNvSpPr txBox="1">
            <a:spLocks noGrp="1"/>
          </p:cNvSpPr>
          <p:nvPr>
            <p:ph type="body" idx="3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3">
  <p:cSld name="CUSTOM_3_2_2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5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45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45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55" name="Google Shape;255;p45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45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 dirty="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57" name="Google Shape;257;p45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 dirty="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58" name="Google Shape;258;p45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 dirty="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2">
  <p:cSld name="CUSTOM_3_2_1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"/>
          <p:cNvSpPr txBox="1">
            <a:spLocks noGrp="1"/>
          </p:cNvSpPr>
          <p:nvPr>
            <p:ph type="body" idx="1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1" name="Google Shape;261;p46"/>
          <p:cNvSpPr txBox="1">
            <a:spLocks noGrp="1"/>
          </p:cNvSpPr>
          <p:nvPr>
            <p:ph type="body" idx="2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46"/>
          <p:cNvSpPr txBox="1">
            <a:spLocks noGrp="1"/>
          </p:cNvSpPr>
          <p:nvPr>
            <p:ph type="body" idx="3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4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cxnSp>
        <p:nvCxnSpPr>
          <p:cNvPr id="264" name="Google Shape;264;p46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46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46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4">
    <p:bg>
      <p:bgPr>
        <a:solidFill>
          <a:schemeClr val="lt2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 txBox="1">
            <a:spLocks noGrp="1"/>
          </p:cNvSpPr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47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7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7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2" name="Google Shape;272;p47"/>
          <p:cNvCxnSpPr/>
          <p:nvPr/>
        </p:nvCxnSpPr>
        <p:spPr>
          <a:xfrm rot="10800000" flipH="1">
            <a:off x="4572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47"/>
          <p:cNvCxnSpPr/>
          <p:nvPr/>
        </p:nvCxnSpPr>
        <p:spPr>
          <a:xfrm rot="10800000" flipH="1">
            <a:off x="32370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4" name="Google Shape;274;p47"/>
          <p:cNvCxnSpPr/>
          <p:nvPr/>
        </p:nvCxnSpPr>
        <p:spPr>
          <a:xfrm rot="10800000" flipH="1">
            <a:off x="60168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5" name="Google Shape;275;p47"/>
          <p:cNvSpPr txBox="1">
            <a:spLocks noGrp="1"/>
          </p:cNvSpPr>
          <p:nvPr>
            <p:ph type="body" idx="1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47"/>
          <p:cNvSpPr txBox="1">
            <a:spLocks noGrp="1"/>
          </p:cNvSpPr>
          <p:nvPr>
            <p:ph type="body" idx="2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47"/>
          <p:cNvSpPr txBox="1">
            <a:spLocks noGrp="1"/>
          </p:cNvSpPr>
          <p:nvPr>
            <p:ph type="body" idx="3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6">
  <p:cSld name="CUSTOM_3_2_1_2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body" idx="1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0" name="Google Shape;280;p48"/>
          <p:cNvSpPr txBox="1">
            <a:spLocks noGrp="1"/>
          </p:cNvSpPr>
          <p:nvPr>
            <p:ph type="body" idx="2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48"/>
          <p:cNvSpPr txBox="1">
            <a:spLocks noGrp="1"/>
          </p:cNvSpPr>
          <p:nvPr>
            <p:ph type="body" idx="3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2" name="Google Shape;282;p4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6 1">
  <p:cSld name="CUSTOM_3_2_1_2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subTitle" idx="1"/>
          </p:nvPr>
        </p:nvSpPr>
        <p:spPr>
          <a:xfrm>
            <a:off x="3236988" y="1740525"/>
            <a:ext cx="2359800" cy="47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49"/>
          <p:cNvSpPr txBox="1">
            <a:spLocks noGrp="1"/>
          </p:cNvSpPr>
          <p:nvPr>
            <p:ph type="subTitle" idx="2"/>
          </p:nvPr>
        </p:nvSpPr>
        <p:spPr>
          <a:xfrm>
            <a:off x="6016788" y="1740525"/>
            <a:ext cx="2359800" cy="47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49"/>
          <p:cNvSpPr txBox="1">
            <a:spLocks noGrp="1"/>
          </p:cNvSpPr>
          <p:nvPr>
            <p:ph type="subTitle" idx="3"/>
          </p:nvPr>
        </p:nvSpPr>
        <p:spPr>
          <a:xfrm>
            <a:off x="457175" y="1740525"/>
            <a:ext cx="2359800" cy="47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4500">
                <a:solidFill>
                  <a:srgbClr val="B5D6B2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49"/>
          <p:cNvSpPr txBox="1">
            <a:spLocks noGrp="1"/>
          </p:cNvSpPr>
          <p:nvPr>
            <p:ph type="body" idx="4"/>
          </p:nvPr>
        </p:nvSpPr>
        <p:spPr>
          <a:xfrm>
            <a:off x="457200" y="2215125"/>
            <a:ext cx="2606100" cy="15750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8" name="Google Shape;288;p49"/>
          <p:cNvSpPr txBox="1">
            <a:spLocks noGrp="1"/>
          </p:cNvSpPr>
          <p:nvPr>
            <p:ph type="body" idx="5"/>
          </p:nvPr>
        </p:nvSpPr>
        <p:spPr>
          <a:xfrm>
            <a:off x="3237000" y="2215125"/>
            <a:ext cx="2606100" cy="15750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9" name="Google Shape;289;p49"/>
          <p:cNvSpPr txBox="1">
            <a:spLocks noGrp="1"/>
          </p:cNvSpPr>
          <p:nvPr>
            <p:ph type="body" idx="6"/>
          </p:nvPr>
        </p:nvSpPr>
        <p:spPr>
          <a:xfrm>
            <a:off x="6016800" y="2215125"/>
            <a:ext cx="2606100" cy="15750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0" name="Google Shape;290;p4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4 1">
  <p:cSld name="CUSTOM_3_2_1_1_2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0"/>
          <p:cNvSpPr/>
          <p:nvPr/>
        </p:nvSpPr>
        <p:spPr>
          <a:xfrm>
            <a:off x="6893395" y="1597025"/>
            <a:ext cx="916800" cy="91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93" name="Google Shape;293;p50"/>
          <p:cNvSpPr txBox="1">
            <a:spLocks noGrp="1"/>
          </p:cNvSpPr>
          <p:nvPr>
            <p:ph type="subTitle" idx="1"/>
          </p:nvPr>
        </p:nvSpPr>
        <p:spPr>
          <a:xfrm>
            <a:off x="6893400" y="1597025"/>
            <a:ext cx="916800" cy="9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94" name="Google Shape;294;p50"/>
          <p:cNvSpPr/>
          <p:nvPr/>
        </p:nvSpPr>
        <p:spPr>
          <a:xfrm>
            <a:off x="4113594" y="1597025"/>
            <a:ext cx="916800" cy="91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95" name="Google Shape;295;p50"/>
          <p:cNvSpPr txBox="1">
            <a:spLocks noGrp="1"/>
          </p:cNvSpPr>
          <p:nvPr>
            <p:ph type="subTitle" idx="2"/>
          </p:nvPr>
        </p:nvSpPr>
        <p:spPr>
          <a:xfrm>
            <a:off x="4113600" y="1597025"/>
            <a:ext cx="916800" cy="9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96" name="Google Shape;296;p50"/>
          <p:cNvSpPr/>
          <p:nvPr/>
        </p:nvSpPr>
        <p:spPr>
          <a:xfrm>
            <a:off x="1333794" y="1597025"/>
            <a:ext cx="916800" cy="916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97" name="Google Shape;297;p50"/>
          <p:cNvSpPr txBox="1">
            <a:spLocks noGrp="1"/>
          </p:cNvSpPr>
          <p:nvPr>
            <p:ph type="subTitle" idx="3"/>
          </p:nvPr>
        </p:nvSpPr>
        <p:spPr>
          <a:xfrm>
            <a:off x="1333800" y="1597025"/>
            <a:ext cx="916800" cy="9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98" name="Google Shape;298;p50"/>
          <p:cNvSpPr txBox="1">
            <a:spLocks noGrp="1"/>
          </p:cNvSpPr>
          <p:nvPr>
            <p:ph type="body" idx="4"/>
          </p:nvPr>
        </p:nvSpPr>
        <p:spPr>
          <a:xfrm>
            <a:off x="4891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50"/>
          <p:cNvSpPr txBox="1">
            <a:spLocks noGrp="1"/>
          </p:cNvSpPr>
          <p:nvPr>
            <p:ph type="body" idx="5"/>
          </p:nvPr>
        </p:nvSpPr>
        <p:spPr>
          <a:xfrm>
            <a:off x="32689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0" name="Google Shape;300;p50"/>
          <p:cNvSpPr txBox="1">
            <a:spLocks noGrp="1"/>
          </p:cNvSpPr>
          <p:nvPr>
            <p:ph type="body" idx="6"/>
          </p:nvPr>
        </p:nvSpPr>
        <p:spPr>
          <a:xfrm>
            <a:off x="6048750" y="2727525"/>
            <a:ext cx="2606100" cy="184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1" name="Google Shape;301;p5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5">
  <p:cSld name="CUSTOM_3_2_1_1_1">
    <p:bg>
      <p:bgPr>
        <a:solidFill>
          <a:schemeClr val="lt2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1"/>
          <p:cNvSpPr txBox="1">
            <a:spLocks noGrp="1"/>
          </p:cNvSpPr>
          <p:nvPr>
            <p:ph type="body" idx="1"/>
          </p:nvPr>
        </p:nvSpPr>
        <p:spPr>
          <a:xfrm>
            <a:off x="4572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4" name="Google Shape;304;p5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05" name="Google Shape;305;p51"/>
          <p:cNvSpPr/>
          <p:nvPr/>
        </p:nvSpPr>
        <p:spPr>
          <a:xfrm>
            <a:off x="4572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 dirty="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06" name="Google Shape;306;p51"/>
          <p:cNvSpPr/>
          <p:nvPr/>
        </p:nvSpPr>
        <p:spPr>
          <a:xfrm>
            <a:off x="32370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 dirty="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07" name="Google Shape;307;p51"/>
          <p:cNvSpPr/>
          <p:nvPr/>
        </p:nvSpPr>
        <p:spPr>
          <a:xfrm>
            <a:off x="6016804" y="1472400"/>
            <a:ext cx="476700" cy="36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 dirty="0">
              <a:solidFill>
                <a:schemeClr val="l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08" name="Google Shape;308;p51"/>
          <p:cNvSpPr txBox="1">
            <a:spLocks noGrp="1"/>
          </p:cNvSpPr>
          <p:nvPr>
            <p:ph type="body" idx="2"/>
          </p:nvPr>
        </p:nvSpPr>
        <p:spPr>
          <a:xfrm>
            <a:off x="32370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51"/>
          <p:cNvSpPr txBox="1">
            <a:spLocks noGrp="1"/>
          </p:cNvSpPr>
          <p:nvPr>
            <p:ph type="body" idx="3"/>
          </p:nvPr>
        </p:nvSpPr>
        <p:spPr>
          <a:xfrm>
            <a:off x="6016800" y="1834125"/>
            <a:ext cx="2606100" cy="2273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section-1">
  <p:cSld name="CUSTOM_3_2_1_1_1_1">
    <p:bg>
      <p:bgPr>
        <a:solidFill>
          <a:schemeClr val="lt2"/>
        </a:solidFill>
        <a:effectLst/>
      </p:bgPr>
    </p:bg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2"/>
          <p:cNvSpPr/>
          <p:nvPr/>
        </p:nvSpPr>
        <p:spPr>
          <a:xfrm>
            <a:off x="45735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018"/>
              <a:buFont typeface="Arial"/>
              <a:buNone/>
            </a:pP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2" name="Google Shape;312;p52"/>
          <p:cNvSpPr/>
          <p:nvPr/>
        </p:nvSpPr>
        <p:spPr>
          <a:xfrm>
            <a:off x="3237075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dirty="0">
              <a:solidFill>
                <a:schemeClr val="accent1"/>
              </a:solidFill>
              <a:latin typeface="Hanken Grotesk SemiBold"/>
              <a:ea typeface="Hanken Grotesk SemiBold"/>
              <a:cs typeface="Hanken Grotesk SemiBold"/>
              <a:sym typeface="Hanken Grotesk SemiBold"/>
            </a:endParaRPr>
          </a:p>
        </p:txBody>
      </p:sp>
      <p:sp>
        <p:nvSpPr>
          <p:cNvPr id="313" name="Google Shape;313;p52"/>
          <p:cNvSpPr/>
          <p:nvPr/>
        </p:nvSpPr>
        <p:spPr>
          <a:xfrm>
            <a:off x="6016800" y="1370700"/>
            <a:ext cx="2606100" cy="32013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14" name="Google Shape;314;p52"/>
          <p:cNvSpPr txBox="1">
            <a:spLocks noGrp="1"/>
          </p:cNvSpPr>
          <p:nvPr>
            <p:ph type="body" idx="1"/>
          </p:nvPr>
        </p:nvSpPr>
        <p:spPr>
          <a:xfrm>
            <a:off x="4572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52"/>
          <p:cNvSpPr txBox="1">
            <a:spLocks noGrp="1"/>
          </p:cNvSpPr>
          <p:nvPr>
            <p:ph type="body" idx="2"/>
          </p:nvPr>
        </p:nvSpPr>
        <p:spPr>
          <a:xfrm>
            <a:off x="3237075" y="19019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6" name="Google Shape;316;p52"/>
          <p:cNvSpPr txBox="1">
            <a:spLocks noGrp="1"/>
          </p:cNvSpPr>
          <p:nvPr>
            <p:ph type="body" idx="3"/>
          </p:nvPr>
        </p:nvSpPr>
        <p:spPr>
          <a:xfrm>
            <a:off x="6016800" y="1902000"/>
            <a:ext cx="2606100" cy="26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182875" rIns="137150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17" name="Google Shape;317;p52"/>
          <p:cNvSpPr txBox="1">
            <a:spLocks noGrp="1"/>
          </p:cNvSpPr>
          <p:nvPr>
            <p:ph type="subTitle" idx="4"/>
          </p:nvPr>
        </p:nvSpPr>
        <p:spPr>
          <a:xfrm>
            <a:off x="4572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52"/>
          <p:cNvSpPr txBox="1">
            <a:spLocks noGrp="1"/>
          </p:cNvSpPr>
          <p:nvPr>
            <p:ph type="subTitle" idx="5"/>
          </p:nvPr>
        </p:nvSpPr>
        <p:spPr>
          <a:xfrm>
            <a:off x="32370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52"/>
          <p:cNvSpPr txBox="1">
            <a:spLocks noGrp="1"/>
          </p:cNvSpPr>
          <p:nvPr>
            <p:ph type="subTitle" idx="6"/>
          </p:nvPr>
        </p:nvSpPr>
        <p:spPr>
          <a:xfrm>
            <a:off x="6016800" y="1370125"/>
            <a:ext cx="2606100" cy="572700"/>
          </a:xfrm>
          <a:prstGeom prst="rect">
            <a:avLst/>
          </a:prstGeom>
        </p:spPr>
        <p:txBody>
          <a:bodyPr spcFirstLastPara="1" wrap="square" lIns="137150" tIns="182875" rIns="137150" bIns="91425" anchor="t" anchorCtr="0">
            <a:normAutofit/>
          </a:bodyPr>
          <a:lstStyle>
            <a:lvl1pPr marL="0" marR="0" lvl="0" indent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52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_3_1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6"/>
          <p:cNvSpPr txBox="1">
            <a:spLocks noGrp="1"/>
          </p:cNvSpPr>
          <p:nvPr>
            <p:ph type="title"/>
          </p:nvPr>
        </p:nvSpPr>
        <p:spPr>
          <a:xfrm>
            <a:off x="457200" y="4462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56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4" name="Google Shape;354;p56"/>
          <p:cNvSpPr txBox="1">
            <a:spLocks noGrp="1"/>
          </p:cNvSpPr>
          <p:nvPr>
            <p:ph type="body" idx="2"/>
          </p:nvPr>
        </p:nvSpPr>
        <p:spPr>
          <a:xfrm>
            <a:off x="4800400" y="1834900"/>
            <a:ext cx="3776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–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◦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56"/>
          <p:cNvSpPr txBox="1">
            <a:spLocks noGrp="1"/>
          </p:cNvSpPr>
          <p:nvPr>
            <p:ph type="subTitle" idx="3"/>
          </p:nvPr>
        </p:nvSpPr>
        <p:spPr>
          <a:xfrm>
            <a:off x="4572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356" name="Google Shape;356;p56"/>
          <p:cNvSpPr txBox="1">
            <a:spLocks noGrp="1"/>
          </p:cNvSpPr>
          <p:nvPr>
            <p:ph type="subTitle" idx="4"/>
          </p:nvPr>
        </p:nvSpPr>
        <p:spPr>
          <a:xfrm>
            <a:off x="4800400" y="1164900"/>
            <a:ext cx="3776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anken Grotesk SemiBold"/>
              <a:buNone/>
              <a:defRPr sz="1600">
                <a:solidFill>
                  <a:schemeClr val="dk1"/>
                </a:solidFill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288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3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82296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■"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1">
  <p:cSld name="CUSTOM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7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57"/>
          <p:cNvSpPr txBox="1">
            <a:spLocks noGrp="1"/>
          </p:cNvSpPr>
          <p:nvPr>
            <p:ph type="body" idx="1"/>
          </p:nvPr>
        </p:nvSpPr>
        <p:spPr>
          <a:xfrm>
            <a:off x="457200" y="1140000"/>
            <a:ext cx="4114800" cy="34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57"/>
          <p:cNvSpPr>
            <a:spLocks noGrp="1"/>
          </p:cNvSpPr>
          <p:nvPr>
            <p:ph type="pic" idx="2"/>
          </p:nvPr>
        </p:nvSpPr>
        <p:spPr>
          <a:xfrm>
            <a:off x="4774400" y="1368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3456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2">
  <p:cSld name="CUSTOM_1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58"/>
          <p:cNvSpPr txBox="1">
            <a:spLocks noGrp="1"/>
          </p:cNvSpPr>
          <p:nvPr>
            <p:ph type="body" idx="1"/>
          </p:nvPr>
        </p:nvSpPr>
        <p:spPr>
          <a:xfrm>
            <a:off x="4812625" y="1368600"/>
            <a:ext cx="3874200" cy="32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4" name="Google Shape;364;p58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3702300" cy="320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3">
  <p:cSld name="CUSTOM_1_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59"/>
          <p:cNvSpPr txBox="1">
            <a:spLocks noGrp="1"/>
          </p:cNvSpPr>
          <p:nvPr>
            <p:ph type="body" idx="1"/>
          </p:nvPr>
        </p:nvSpPr>
        <p:spPr>
          <a:xfrm>
            <a:off x="5334000" y="1418500"/>
            <a:ext cx="3352800" cy="25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8" name="Google Shape;368;p59"/>
          <p:cNvSpPr>
            <a:spLocks noGrp="1"/>
          </p:cNvSpPr>
          <p:nvPr>
            <p:ph type="pic" idx="2"/>
          </p:nvPr>
        </p:nvSpPr>
        <p:spPr>
          <a:xfrm>
            <a:off x="609600" y="1371600"/>
            <a:ext cx="4586100" cy="256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">
  <p:cSld name="CUSTOM_3_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740588" y="1452150"/>
            <a:ext cx="350044" cy="350044"/>
          </a:xfrm>
          <a:custGeom>
            <a:avLst/>
            <a:gdLst/>
            <a:ahLst/>
            <a:cxnLst/>
            <a:rect l="l" t="t" r="r" b="b"/>
            <a:pathLst>
              <a:path w="190500" h="190500" extrusionOk="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p18"/>
          <p:cNvSpPr/>
          <p:nvPr/>
        </p:nvSpPr>
        <p:spPr>
          <a:xfrm>
            <a:off x="740588" y="2679300"/>
            <a:ext cx="350044" cy="350044"/>
          </a:xfrm>
          <a:custGeom>
            <a:avLst/>
            <a:gdLst/>
            <a:ahLst/>
            <a:cxnLst/>
            <a:rect l="l" t="t" r="r" b="b"/>
            <a:pathLst>
              <a:path w="190500" h="190500" extrusionOk="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" name="Google Shape;91;p18"/>
          <p:cNvSpPr/>
          <p:nvPr/>
        </p:nvSpPr>
        <p:spPr>
          <a:xfrm>
            <a:off x="740588" y="3894700"/>
            <a:ext cx="350044" cy="350044"/>
          </a:xfrm>
          <a:custGeom>
            <a:avLst/>
            <a:gdLst/>
            <a:ahLst/>
            <a:cxnLst/>
            <a:rect l="l" t="t" r="r" b="b"/>
            <a:pathLst>
              <a:path w="190500" h="190500" extrusionOk="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1 1">
  <p:cSld name="CUSTOM_3_2_3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457200" y="2361293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2"/>
          </p:nvPr>
        </p:nvSpPr>
        <p:spPr>
          <a:xfrm>
            <a:off x="457200" y="3582599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3"/>
          </p:nvPr>
        </p:nvSpPr>
        <p:spPr>
          <a:xfrm>
            <a:off x="457200" y="1140000"/>
            <a:ext cx="68625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3">
  <p:cSld name="CUSTOM_3_2_2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20"/>
          <p:cNvSpPr/>
          <p:nvPr/>
        </p:nvSpPr>
        <p:spPr>
          <a:xfrm>
            <a:off x="734713" y="1452100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1</a:t>
            </a:r>
            <a:endParaRPr sz="1800" b="1" dirty="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03" name="Google Shape;103;p20"/>
          <p:cNvSpPr/>
          <p:nvPr/>
        </p:nvSpPr>
        <p:spPr>
          <a:xfrm>
            <a:off x="734700" y="2673413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2</a:t>
            </a:r>
            <a:endParaRPr sz="1800" b="1" dirty="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734725" y="3894738"/>
            <a:ext cx="361800" cy="361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3</a:t>
            </a:r>
            <a:endParaRPr sz="1800" b="1" dirty="0">
              <a:solidFill>
                <a:schemeClr val="accent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ullet-2">
  <p:cSld name="CUSTOM_3_2_1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457200" y="1607925"/>
            <a:ext cx="2606100" cy="2182200"/>
          </a:xfrm>
          <a:prstGeom prst="rect">
            <a:avLst/>
          </a:prstGeom>
          <a:noFill/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2"/>
          </p:nvPr>
        </p:nvSpPr>
        <p:spPr>
          <a:xfrm>
            <a:off x="32370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3"/>
          </p:nvPr>
        </p:nvSpPr>
        <p:spPr>
          <a:xfrm>
            <a:off x="6016800" y="1607925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Hanken Grotesk"/>
              <a:buNone/>
              <a:defRPr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cxnSp>
        <p:nvCxnSpPr>
          <p:cNvPr id="110" name="Google Shape;110;p21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21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21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4">
    <p:bg>
      <p:bgPr>
        <a:solidFill>
          <a:schemeClr val="lt2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/>
          <p:nvPr/>
        </p:nvSpPr>
        <p:spPr>
          <a:xfrm>
            <a:off x="4572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2"/>
          <p:cNvSpPr/>
          <p:nvPr/>
        </p:nvSpPr>
        <p:spPr>
          <a:xfrm>
            <a:off x="32370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2"/>
          <p:cNvSpPr/>
          <p:nvPr/>
        </p:nvSpPr>
        <p:spPr>
          <a:xfrm>
            <a:off x="6016800" y="1473675"/>
            <a:ext cx="2606100" cy="2882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FFFFFF">
                <a:alpha val="49800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22"/>
          <p:cNvCxnSpPr/>
          <p:nvPr/>
        </p:nvCxnSpPr>
        <p:spPr>
          <a:xfrm rot="10800000" flipH="1">
            <a:off x="4572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2"/>
          <p:cNvCxnSpPr/>
          <p:nvPr/>
        </p:nvCxnSpPr>
        <p:spPr>
          <a:xfrm rot="10800000" flipH="1">
            <a:off x="32370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2"/>
          <p:cNvCxnSpPr/>
          <p:nvPr/>
        </p:nvCxnSpPr>
        <p:spPr>
          <a:xfrm rot="10800000" flipH="1">
            <a:off x="60168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4572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body" idx="2"/>
          </p:nvPr>
        </p:nvSpPr>
        <p:spPr>
          <a:xfrm>
            <a:off x="3237000" y="1472184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body" idx="3"/>
          </p:nvPr>
        </p:nvSpPr>
        <p:spPr>
          <a:xfrm>
            <a:off x="6016800" y="1484573"/>
            <a:ext cx="2606100" cy="28680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>
                <a:solidFill>
                  <a:schemeClr val="dk1"/>
                </a:solidFill>
              </a:defRPr>
            </a:lvl1pPr>
            <a:lvl2pPr marL="914400" lvl="1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26.xml"/><Relationship Id="rId16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4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27" name="Google Shape;227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"/>
              <a:buChar char="●"/>
              <a:defRPr sz="18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●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○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"/>
              <a:buChar char="■"/>
              <a:defRPr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28" name="Google Shape;228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700" r:id="rId15"/>
    <p:sldLayoutId id="2147483701" r:id="rId16"/>
    <p:sldLayoutId id="2147483702" r:id="rId17"/>
    <p:sldLayoutId id="2147483703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1"/>
          <p:cNvSpPr txBox="1">
            <a:spLocks noGrp="1"/>
          </p:cNvSpPr>
          <p:nvPr>
            <p:ph type="ctrTitle"/>
          </p:nvPr>
        </p:nvSpPr>
        <p:spPr>
          <a:xfrm>
            <a:off x="1127656" y="873727"/>
            <a:ext cx="6679094" cy="288863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Inter" panose="020B0604020202020204" charset="0"/>
                <a:ea typeface="Inter" panose="020B0604020202020204" charset="0"/>
                <a:cs typeface="Lora"/>
                <a:sym typeface="Lora"/>
              </a:rPr>
              <a:t>INTEGRATED HEALTHCARE MANAGEMENT SYSTEM: </a:t>
            </a:r>
            <a:r>
              <a:rPr lang="en-US" sz="2800" dirty="0">
                <a:latin typeface="Inter" panose="020B0604020202020204" charset="0"/>
                <a:ea typeface="Inter" panose="020B0604020202020204" charset="0"/>
              </a:rPr>
              <a:t>ENHANCING ACCESS, MEDICATION AND DATA VISUALIZATION</a:t>
            </a:r>
            <a:endParaRPr lang="en-US" sz="2800" dirty="0">
              <a:latin typeface="Inter" panose="020B0604020202020204" charset="0"/>
              <a:ea typeface="Inter" panose="020B0604020202020204" charset="0"/>
              <a:cs typeface="Lora"/>
              <a:sym typeface="Lor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7C8A0F-F577-FEEC-06F7-93DB4C982E7E}"/>
              </a:ext>
            </a:extLst>
          </p:cNvPr>
          <p:cNvSpPr txBox="1"/>
          <p:nvPr/>
        </p:nvSpPr>
        <p:spPr>
          <a:xfrm>
            <a:off x="526774" y="3762361"/>
            <a:ext cx="3935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</a:rPr>
              <a:t>Group Members</a:t>
            </a:r>
          </a:p>
          <a:p>
            <a:r>
              <a:rPr lang="en-US" dirty="0">
                <a:latin typeface="Inter" panose="020B0604020202020204" charset="0"/>
                <a:ea typeface="Inter" panose="020B0604020202020204" charset="0"/>
              </a:rPr>
              <a:t>Luornor Nathan Tettey – 10869956</a:t>
            </a:r>
          </a:p>
          <a:p>
            <a:r>
              <a:rPr lang="en-US" dirty="0">
                <a:latin typeface="Inter" panose="020B0604020202020204" charset="0"/>
                <a:ea typeface="Inter" panose="020B0604020202020204" charset="0"/>
              </a:rPr>
              <a:t>Abubakari Al-Waasiu - 10903301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C9644D-4AB2-4907-4B8B-A8C42C70ACFD}"/>
              </a:ext>
            </a:extLst>
          </p:cNvPr>
          <p:cNvSpPr txBox="1"/>
          <p:nvPr/>
        </p:nvSpPr>
        <p:spPr>
          <a:xfrm>
            <a:off x="6167994" y="3762361"/>
            <a:ext cx="34091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Inter" panose="020B0604020202020204" charset="0"/>
                <a:ea typeface="Inter" panose="020B0604020202020204" charset="0"/>
              </a:rPr>
              <a:t>Supervisor</a:t>
            </a:r>
            <a:endParaRPr lang="en-US" b="1" dirty="0">
              <a:latin typeface="Inter" panose="020B0604020202020204" charset="0"/>
              <a:ea typeface="Inter" panose="020B0604020202020204" charset="0"/>
            </a:endParaRPr>
          </a:p>
          <a:p>
            <a:r>
              <a:rPr lang="en-US" dirty="0">
                <a:latin typeface="Inter" panose="020B0604020202020204" charset="0"/>
                <a:ea typeface="Inter" panose="020B0604020202020204" charset="0"/>
              </a:rPr>
              <a:t>Dr Percy Okae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037" y="118895"/>
            <a:ext cx="1006965" cy="10105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3" y="141885"/>
            <a:ext cx="823256" cy="9875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E5DC9A1-2310-ADA8-46E7-CE515BF75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932078"/>
              </p:ext>
            </p:extLst>
          </p:nvPr>
        </p:nvGraphicFramePr>
        <p:xfrm>
          <a:off x="472109" y="790723"/>
          <a:ext cx="8199781" cy="3997736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639956">
                  <a:extLst>
                    <a:ext uri="{9D8B030D-6E8A-4147-A177-3AD203B41FA5}">
                      <a16:colId xmlns:a16="http://schemas.microsoft.com/office/drawing/2014/main" val="2519249085"/>
                    </a:ext>
                  </a:extLst>
                </a:gridCol>
                <a:gridCol w="1639956">
                  <a:extLst>
                    <a:ext uri="{9D8B030D-6E8A-4147-A177-3AD203B41FA5}">
                      <a16:colId xmlns:a16="http://schemas.microsoft.com/office/drawing/2014/main" val="3570866571"/>
                    </a:ext>
                  </a:extLst>
                </a:gridCol>
                <a:gridCol w="1639956">
                  <a:extLst>
                    <a:ext uri="{9D8B030D-6E8A-4147-A177-3AD203B41FA5}">
                      <a16:colId xmlns:a16="http://schemas.microsoft.com/office/drawing/2014/main" val="1653866042"/>
                    </a:ext>
                  </a:extLst>
                </a:gridCol>
                <a:gridCol w="1823580">
                  <a:extLst>
                    <a:ext uri="{9D8B030D-6E8A-4147-A177-3AD203B41FA5}">
                      <a16:colId xmlns:a16="http://schemas.microsoft.com/office/drawing/2014/main" val="2239504691"/>
                    </a:ext>
                  </a:extLst>
                </a:gridCol>
                <a:gridCol w="1456333">
                  <a:extLst>
                    <a:ext uri="{9D8B030D-6E8A-4147-A177-3AD203B41FA5}">
                      <a16:colId xmlns:a16="http://schemas.microsoft.com/office/drawing/2014/main" val="4240657233"/>
                    </a:ext>
                  </a:extLst>
                </a:gridCol>
              </a:tblGrid>
              <a:tr h="570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Developed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Achievements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001478"/>
                  </a:ext>
                </a:extLst>
              </a:tr>
              <a:tr h="1733946">
                <a:tc>
                  <a:txBody>
                    <a:bodyPr/>
                    <a:lstStyle/>
                    <a:p>
                      <a:r>
                        <a:rPr lang="en-US" sz="1400" u="none" strike="noStrike" cap="none" dirty="0" err="1" smtClean="0">
                          <a:effectLst/>
                          <a:sym typeface="Arial"/>
                        </a:rPr>
                        <a:t>Egton</a:t>
                      </a:r>
                      <a:r>
                        <a:rPr lang="en-US" sz="1400" u="none" strike="noStrike" cap="none" dirty="0" smtClean="0">
                          <a:effectLst/>
                          <a:sym typeface="Arial"/>
                        </a:rPr>
                        <a:t> Medical Information Systems</a:t>
                      </a:r>
                    </a:p>
                    <a:p>
                      <a:r>
                        <a:rPr lang="en-US" sz="1400" u="none" strike="noStrike" cap="none" baseline="0" dirty="0" smtClean="0">
                          <a:effectLst/>
                          <a:sym typeface="Arial"/>
                        </a:rPr>
                        <a:t>EMIS – Health 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dirty="0" smtClean="0">
                          <a:effectLst/>
                          <a:sym typeface="Arial"/>
                        </a:rPr>
                        <a:t>Dr. Peter </a:t>
                      </a:r>
                      <a:r>
                        <a:rPr lang="en-US" sz="1400" u="none" strike="noStrike" cap="none" dirty="0" err="1" smtClean="0">
                          <a:effectLst/>
                          <a:sym typeface="Arial"/>
                        </a:rPr>
                        <a:t>Sowerby</a:t>
                      </a:r>
                      <a:endParaRPr lang="en-US" sz="1400" u="none" strike="noStrike" cap="none" dirty="0" smtClean="0">
                        <a:effectLst/>
                        <a:sym typeface="Arial"/>
                      </a:endParaRPr>
                    </a:p>
                    <a:p>
                      <a:endParaRPr lang="en-US" sz="1400" u="none" strike="noStrike" cap="none" dirty="0" smtClean="0">
                        <a:effectLst/>
                        <a:sym typeface="Arial"/>
                      </a:endParaRPr>
                    </a:p>
                    <a:p>
                      <a:r>
                        <a:rPr lang="en-US" sz="1400" u="none" strike="noStrike" cap="none" dirty="0" smtClean="0">
                          <a:effectLst/>
                          <a:sym typeface="Arial"/>
                        </a:rPr>
                        <a:t>Dr.</a:t>
                      </a:r>
                      <a:r>
                        <a:rPr lang="en-US" sz="1400" u="none" strike="noStrike" cap="none" baseline="0" dirty="0" smtClean="0">
                          <a:effectLst/>
                          <a:sym typeface="Arial"/>
                        </a:rPr>
                        <a:t> David Stables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EMIS Health software is used by over 70% of GPs in England and 37% of community pharmacies in early</a:t>
                      </a:r>
                      <a:r>
                        <a:rPr lang="en-US" sz="1400" b="0" i="0" u="none" strike="noStrike" cap="none" baseline="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2023.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EMIS Health does not always integrate well with other healthcare IT systems.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65265"/>
                  </a:ext>
                </a:extLst>
              </a:tr>
              <a:tr h="1693567">
                <a:tc>
                  <a:txBody>
                    <a:bodyPr/>
                    <a:lstStyle/>
                    <a:p>
                      <a:r>
                        <a:rPr lang="en-US" sz="1400" u="none" strike="noStrike" cap="none" dirty="0" err="1" smtClean="0">
                          <a:effectLst/>
                          <a:sym typeface="Arial"/>
                        </a:rPr>
                        <a:t>WeDoctor</a:t>
                      </a:r>
                      <a:r>
                        <a:rPr lang="en-US" sz="1400" u="none" strike="noStrike" cap="none" dirty="0" smtClean="0">
                          <a:effectLst/>
                          <a:sym typeface="Arial"/>
                        </a:rPr>
                        <a:t> [4]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Liao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Jieyuan</a:t>
                      </a:r>
                      <a:endParaRPr lang="en-US" sz="1400" b="0" i="0" u="none" strike="noStrike" cap="none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Tao Hong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Wang Tao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Pioneering AI-Powered Healthcare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- “World's Most Innovative Healthcare Company” in  2021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</a:t>
                      </a:r>
                      <a:r>
                        <a:rPr lang="en-US" baseline="0" dirty="0" smtClean="0"/>
                        <a:t> barriers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610879"/>
                  </a:ext>
                </a:extLst>
              </a:tr>
            </a:tbl>
          </a:graphicData>
        </a:graphic>
      </p:graphicFrame>
      <p:sp>
        <p:nvSpPr>
          <p:cNvPr id="17" name="Title 16">
            <a:extLst>
              <a:ext uri="{FF2B5EF4-FFF2-40B4-BE49-F238E27FC236}">
                <a16:creationId xmlns:a16="http://schemas.microsoft.com/office/drawing/2014/main" id="{5FA5FC27-0E66-7167-FDF9-3168092D6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90" y="128571"/>
            <a:ext cx="8229600" cy="47771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r" panose="020B0604020202020204" charset="0"/>
                <a:ea typeface="Inter" panose="020B0604020202020204" charset="0"/>
              </a:rPr>
              <a:t>EXISTING WORKS</a:t>
            </a:r>
          </a:p>
        </p:txBody>
      </p:sp>
    </p:spTree>
    <p:extLst>
      <p:ext uri="{BB962C8B-B14F-4D97-AF65-F5344CB8AC3E}">
        <p14:creationId xmlns:p14="http://schemas.microsoft.com/office/powerpoint/2010/main" val="2183605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2E720-7DDF-BD9F-C666-20B04630A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707"/>
            <a:ext cx="8229600" cy="5727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Inter" panose="020B0604020202020204" charset="0"/>
                <a:ea typeface="Inter" panose="020B0604020202020204" charset="0"/>
              </a:rPr>
              <a:t>EXISTING WORKS</a:t>
            </a:r>
            <a:endParaRPr lang="en-US" dirty="0">
              <a:latin typeface="Inter" panose="020B0604020202020204" charset="0"/>
              <a:ea typeface="Inter" panose="020B060402020202020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17426CA-5E82-51F3-680C-22D12A47B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342240"/>
              </p:ext>
            </p:extLst>
          </p:nvPr>
        </p:nvGraphicFramePr>
        <p:xfrm>
          <a:off x="472109" y="790723"/>
          <a:ext cx="8199781" cy="3775413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639956">
                  <a:extLst>
                    <a:ext uri="{9D8B030D-6E8A-4147-A177-3AD203B41FA5}">
                      <a16:colId xmlns:a16="http://schemas.microsoft.com/office/drawing/2014/main" val="2519249085"/>
                    </a:ext>
                  </a:extLst>
                </a:gridCol>
                <a:gridCol w="1639956">
                  <a:extLst>
                    <a:ext uri="{9D8B030D-6E8A-4147-A177-3AD203B41FA5}">
                      <a16:colId xmlns:a16="http://schemas.microsoft.com/office/drawing/2014/main" val="3570866571"/>
                    </a:ext>
                  </a:extLst>
                </a:gridCol>
                <a:gridCol w="1639956">
                  <a:extLst>
                    <a:ext uri="{9D8B030D-6E8A-4147-A177-3AD203B41FA5}">
                      <a16:colId xmlns:a16="http://schemas.microsoft.com/office/drawing/2014/main" val="1653866042"/>
                    </a:ext>
                  </a:extLst>
                </a:gridCol>
                <a:gridCol w="1774136">
                  <a:extLst>
                    <a:ext uri="{9D8B030D-6E8A-4147-A177-3AD203B41FA5}">
                      <a16:colId xmlns:a16="http://schemas.microsoft.com/office/drawing/2014/main" val="2239504691"/>
                    </a:ext>
                  </a:extLst>
                </a:gridCol>
                <a:gridCol w="1505777">
                  <a:extLst>
                    <a:ext uri="{9D8B030D-6E8A-4147-A177-3AD203B41FA5}">
                      <a16:colId xmlns:a16="http://schemas.microsoft.com/office/drawing/2014/main" val="4240657233"/>
                    </a:ext>
                  </a:extLst>
                </a:gridCol>
              </a:tblGrid>
              <a:tr h="6054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Developed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Achievements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001478"/>
                  </a:ext>
                </a:extLst>
              </a:tr>
              <a:tr h="1072536">
                <a:tc>
                  <a:txBody>
                    <a:bodyPr/>
                    <a:lstStyle/>
                    <a:p>
                      <a:r>
                        <a:rPr lang="en-US" sz="1400" u="none" strike="noStrike" cap="none" dirty="0">
                          <a:effectLst/>
                          <a:sym typeface="Arial"/>
                        </a:rPr>
                        <a:t>Msoft Hospital Management </a:t>
                      </a:r>
                      <a:r>
                        <a:rPr lang="en-US" sz="1400" u="none" strike="noStrike" cap="none" dirty="0" smtClean="0">
                          <a:effectLst/>
                          <a:sym typeface="Arial"/>
                        </a:rPr>
                        <a:t>System[5]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dirty="0">
                          <a:effectLst/>
                          <a:sym typeface="Arial"/>
                        </a:rPr>
                        <a:t>Mr. Samuel Osei-Wusu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dirty="0">
                          <a:effectLst/>
                          <a:sym typeface="Arial"/>
                        </a:rPr>
                        <a:t>2016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effectLst/>
                          <a:sym typeface="Arial"/>
                        </a:rPr>
                        <a:t>Msoft Hospital Management System has provided real-time data on disease outbreaks.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system </a:t>
                      </a:r>
                      <a:r>
                        <a:rPr lang="en-US" dirty="0" smtClean="0"/>
                        <a:t>does </a:t>
                      </a:r>
                      <a:r>
                        <a:rPr lang="en-US" dirty="0"/>
                        <a:t>not </a:t>
                      </a:r>
                      <a:r>
                        <a:rPr lang="en-US" dirty="0" smtClean="0"/>
                        <a:t>support telemedicine functionalities.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65265"/>
                  </a:ext>
                </a:extLst>
              </a:tr>
              <a:tr h="16736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 smtClean="0">
                          <a:effectLst/>
                          <a:sym typeface="Arial"/>
                        </a:rPr>
                        <a:t>Smart Hospital Manager[6]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dirty="0" smtClean="0">
                          <a:effectLst/>
                          <a:sym typeface="Arial"/>
                        </a:rPr>
                        <a:t>Mr. Samuel Annan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 smtClean="0">
                          <a:effectLst/>
                          <a:sym typeface="Arial"/>
                        </a:rPr>
                        <a:t>Improving the coordination of care between different healthcare providers by 75%.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 smtClean="0">
                          <a:effectLst/>
                          <a:sym typeface="Arial"/>
                        </a:rPr>
                        <a:t>The system is expensive and can be out of reach for some hospitals and clinics in Ghana</a:t>
                      </a:r>
                    </a:p>
                    <a:p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610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110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OBJECTIVES</a:t>
            </a:r>
            <a:endParaRPr lang="en-US" sz="32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1600" dirty="0"/>
              <a:t>The system should enable patient access to their health data.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The system should optimize the cost efficiency of services.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The system should improve interoperability with other healthcare IT systems.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The system should </a:t>
            </a:r>
            <a:r>
              <a:rPr lang="en-US" sz="1600" dirty="0" smtClean="0"/>
              <a:t>use a widely </a:t>
            </a:r>
            <a:r>
              <a:rPr lang="en-US" sz="1600" smtClean="0"/>
              <a:t>known language</a:t>
            </a:r>
            <a:endParaRPr lang="en-US" sz="1600" dirty="0"/>
          </a:p>
          <a:p>
            <a:pPr>
              <a:lnSpc>
                <a:spcPct val="200000"/>
              </a:lnSpc>
            </a:pPr>
            <a:r>
              <a:rPr lang="en-US" sz="1600" dirty="0"/>
              <a:t>The system should integrate a telemedicine platform.</a:t>
            </a:r>
          </a:p>
          <a:p>
            <a:pPr>
              <a:lnSpc>
                <a:spcPct val="200000"/>
              </a:lnSpc>
            </a:pPr>
            <a:r>
              <a:rPr lang="en-US" sz="1600" dirty="0"/>
              <a:t>The system should enhance overall user experience and security.</a:t>
            </a:r>
          </a:p>
          <a:p>
            <a:pPr>
              <a:lnSpc>
                <a:spcPct val="2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38563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3" name="Google Shape;413;p65"/>
          <p:cNvPicPr preferRelativeResize="0"/>
          <p:nvPr/>
        </p:nvPicPr>
        <p:blipFill rotWithShape="1">
          <a:blip r:embed="rId3">
            <a:alphaModFix/>
          </a:blip>
          <a:srcRect t="4396" b="4387"/>
          <a:stretch/>
        </p:blipFill>
        <p:spPr>
          <a:xfrm>
            <a:off x="5384751" y="0"/>
            <a:ext cx="3759248" cy="5143503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65"/>
          <p:cNvSpPr txBox="1">
            <a:spLocks noGrp="1"/>
          </p:cNvSpPr>
          <p:nvPr>
            <p:ph type="title"/>
          </p:nvPr>
        </p:nvSpPr>
        <p:spPr>
          <a:xfrm>
            <a:off x="450898" y="255516"/>
            <a:ext cx="4824559" cy="9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2800" dirty="0">
                <a:latin typeface="Inter" panose="020B0604020202020204" charset="0"/>
                <a:ea typeface="Inter" panose="020B0604020202020204" charset="0"/>
                <a:cs typeface="Lora"/>
                <a:sym typeface="Lora"/>
              </a:rPr>
              <a:t>PROPOSED SYSTEM OVERVIEW</a:t>
            </a:r>
          </a:p>
        </p:txBody>
      </p:sp>
      <p:sp>
        <p:nvSpPr>
          <p:cNvPr id="415" name="Google Shape;415;p65"/>
          <p:cNvSpPr txBox="1">
            <a:spLocks noGrp="1"/>
          </p:cNvSpPr>
          <p:nvPr>
            <p:ph type="body" idx="4294967295"/>
          </p:nvPr>
        </p:nvSpPr>
        <p:spPr>
          <a:xfrm>
            <a:off x="201040" y="1516016"/>
            <a:ext cx="5074417" cy="25636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00050" lvl="0" indent="-241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consolata SemiBold"/>
              <a:buChar char="●"/>
            </a:pPr>
            <a:r>
              <a:rPr lang="en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  <a:sym typeface="Inconsolata"/>
              </a:rPr>
              <a:t>Telemedicine platform</a:t>
            </a:r>
            <a:endParaRPr dirty="0">
              <a:solidFill>
                <a:schemeClr val="dk1"/>
              </a:solidFill>
              <a:latin typeface="Inter" panose="020B0604020202020204" charset="0"/>
              <a:ea typeface="Inter" panose="020B0604020202020204" charset="0"/>
              <a:cs typeface="Times New Roman" panose="02020603050405020304" pitchFamily="18" charset="0"/>
              <a:sym typeface="Inconsolata"/>
            </a:endParaRPr>
          </a:p>
          <a:p>
            <a:pPr marL="400050" lvl="0" indent="-2413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consolata SemiBold"/>
              <a:buChar char="●"/>
            </a:pPr>
            <a:r>
              <a:rPr lang="en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  <a:sym typeface="Inconsolata"/>
              </a:rPr>
              <a:t>Medication management</a:t>
            </a:r>
            <a:endParaRPr dirty="0">
              <a:solidFill>
                <a:schemeClr val="dk1"/>
              </a:solidFill>
              <a:latin typeface="Inter" panose="020B0604020202020204" charset="0"/>
              <a:ea typeface="Inter" panose="020B0604020202020204" charset="0"/>
              <a:cs typeface="Times New Roman" panose="02020603050405020304" pitchFamily="18" charset="0"/>
              <a:sym typeface="Inconsolata"/>
            </a:endParaRPr>
          </a:p>
          <a:p>
            <a:pPr marL="400050" lvl="0" indent="-24130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Inconsolata SemiBold"/>
              <a:buChar char="●"/>
            </a:pPr>
            <a:r>
              <a:rPr lang="en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  <a:sym typeface="Inconsolata"/>
              </a:rPr>
              <a:t>Health data </a:t>
            </a:r>
            <a:r>
              <a:rPr lang="en" dirty="0" smtClean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  <a:sym typeface="Inconsolata"/>
              </a:rPr>
              <a:t>visualization</a:t>
            </a:r>
            <a:endParaRPr dirty="0">
              <a:solidFill>
                <a:schemeClr val="dk1"/>
              </a:solidFill>
              <a:latin typeface="Inter" panose="020B0604020202020204" charset="0"/>
              <a:ea typeface="Inter" panose="020B0604020202020204" charset="0"/>
              <a:cs typeface="Times New Roman" panose="02020603050405020304" pitchFamily="18" charset="0"/>
              <a:sym typeface="Inconsolata"/>
            </a:endParaRPr>
          </a:p>
          <a:p>
            <a:pPr marL="400050" lvl="0" indent="-241300" algn="l" rtl="0">
              <a:lnSpc>
                <a:spcPct val="200000"/>
              </a:lnSpc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100"/>
              <a:buFont typeface="Inconsolata SemiBold"/>
              <a:buChar char="●"/>
            </a:pPr>
            <a:r>
              <a:rPr lang="en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  <a:sym typeface="Inconsolata"/>
              </a:rPr>
              <a:t>Biometric fingerprint and alternative access</a:t>
            </a:r>
            <a:endParaRPr dirty="0">
              <a:solidFill>
                <a:schemeClr val="dk1"/>
              </a:solidFill>
              <a:latin typeface="Inter" panose="020B0604020202020204" charset="0"/>
              <a:ea typeface="Inter" panose="020B0604020202020204" charset="0"/>
              <a:cs typeface="Times New Roman" panose="02020603050405020304" pitchFamily="18" charset="0"/>
              <a:sym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6"/>
          <p:cNvSpPr txBox="1">
            <a:spLocks noGrp="1"/>
          </p:cNvSpPr>
          <p:nvPr>
            <p:ph type="subTitle" idx="4294967295"/>
          </p:nvPr>
        </p:nvSpPr>
        <p:spPr>
          <a:xfrm>
            <a:off x="6188420" y="1222750"/>
            <a:ext cx="2498400" cy="720300"/>
          </a:xfrm>
          <a:prstGeom prst="rect">
            <a:avLst/>
          </a:prstGeom>
        </p:spPr>
        <p:txBody>
          <a:bodyPr spcFirstLastPara="1" wrap="square" lIns="45700" tIns="0" rIns="137150" bIns="1371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+mn-lt"/>
                <a:ea typeface="Lora SemiBold"/>
                <a:cs typeface="Lora SemiBold"/>
                <a:sym typeface="Lora SemiBold"/>
              </a:rPr>
              <a:t>Benefits</a:t>
            </a:r>
            <a:endParaRPr sz="1400" b="1" dirty="0">
              <a:solidFill>
                <a:schemeClr val="dk1"/>
              </a:solidFill>
              <a:latin typeface="+mn-lt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422" name="Google Shape;422;p66"/>
          <p:cNvSpPr txBox="1">
            <a:spLocks noGrp="1"/>
          </p:cNvSpPr>
          <p:nvPr>
            <p:ph type="body" idx="1"/>
          </p:nvPr>
        </p:nvSpPr>
        <p:spPr>
          <a:xfrm>
            <a:off x="273410" y="2571750"/>
            <a:ext cx="2865609" cy="21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182875" rIns="137150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rPr lang="en" dirty="0">
                <a:latin typeface="Inter" panose="020B0604020202020204" charset="0"/>
                <a:ea typeface="Inter" panose="020B0604020202020204" charset="0"/>
                <a:cs typeface="Hanken Grotesk"/>
                <a:sym typeface="Hanken Grotesk"/>
              </a:rPr>
              <a:t>Patient – Doctor </a:t>
            </a:r>
            <a:r>
              <a:rPr lang="en" dirty="0" smtClean="0">
                <a:latin typeface="Inter" panose="020B0604020202020204" charset="0"/>
                <a:ea typeface="Inter" panose="020B0604020202020204" charset="0"/>
                <a:cs typeface="Hanken Grotesk"/>
                <a:sym typeface="Hanken Grotesk"/>
              </a:rPr>
              <a:t>Consultations</a:t>
            </a: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endParaRPr lang="en" dirty="0">
              <a:latin typeface="Inter" panose="020B0604020202020204" charset="0"/>
              <a:ea typeface="Inter" panose="020B0604020202020204" charset="0"/>
              <a:cs typeface="Hanken Grotesk"/>
              <a:sym typeface="Hanken Grotesk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endParaRPr lang="en" dirty="0" smtClean="0">
              <a:latin typeface="Inter" panose="020B0604020202020204" charset="0"/>
              <a:ea typeface="Inter" panose="020B0604020202020204" charset="0"/>
              <a:cs typeface="Hanken Grotesk"/>
              <a:sym typeface="Hanken Grotesk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rPr lang="en" b="1" dirty="0" smtClean="0">
                <a:latin typeface="Inter" panose="020B0604020202020204" charset="0"/>
                <a:ea typeface="Inter" panose="020B0604020202020204" charset="0"/>
                <a:cs typeface="Hanken Grotesk"/>
                <a:sym typeface="Hanken Grotesk"/>
              </a:rPr>
              <a:t>Required: </a:t>
            </a:r>
            <a:r>
              <a:rPr lang="en" dirty="0" smtClean="0">
                <a:latin typeface="Inter" panose="020B0604020202020204" charset="0"/>
                <a:ea typeface="Inter" panose="020B0604020202020204" charset="0"/>
                <a:cs typeface="Hanken Grotesk"/>
                <a:sym typeface="Hanken Grotesk"/>
              </a:rPr>
              <a:t>React, nodejs and Javascript</a:t>
            </a:r>
            <a:endParaRPr b="1" dirty="0">
              <a:latin typeface="Inter" panose="020B0604020202020204" charset="0"/>
              <a:ea typeface="Inter" panose="020B0604020202020204" charset="0"/>
              <a:cs typeface="Hanken Grotesk"/>
              <a:sym typeface="Hanken Grotesk"/>
            </a:endParaRPr>
          </a:p>
        </p:txBody>
      </p:sp>
      <p:sp>
        <p:nvSpPr>
          <p:cNvPr id="423" name="Google Shape;423;p66"/>
          <p:cNvSpPr txBox="1">
            <a:spLocks noGrp="1"/>
          </p:cNvSpPr>
          <p:nvPr>
            <p:ph type="subTitle" idx="4294967295"/>
          </p:nvPr>
        </p:nvSpPr>
        <p:spPr>
          <a:xfrm>
            <a:off x="457200" y="1222750"/>
            <a:ext cx="24984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137150" bIns="1371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 b="1" dirty="0">
                <a:solidFill>
                  <a:schemeClr val="dk1"/>
                </a:solidFill>
                <a:latin typeface="+mn-lt"/>
                <a:ea typeface="Lora SemiBold"/>
                <a:cs typeface="Lora SemiBold"/>
                <a:sym typeface="Lora SemiBold"/>
              </a:rPr>
              <a:t>Overview</a:t>
            </a:r>
            <a:endParaRPr sz="1400" b="1" dirty="0">
              <a:solidFill>
                <a:schemeClr val="dk1"/>
              </a:solidFill>
              <a:latin typeface="+mn-lt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424" name="Google Shape;424;p66"/>
          <p:cNvSpPr txBox="1">
            <a:spLocks noGrp="1"/>
          </p:cNvSpPr>
          <p:nvPr>
            <p:ph type="subTitle" idx="4294967295"/>
          </p:nvPr>
        </p:nvSpPr>
        <p:spPr>
          <a:xfrm>
            <a:off x="3322810" y="1222750"/>
            <a:ext cx="24984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137150" bIns="1371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 b="1" dirty="0">
                <a:solidFill>
                  <a:schemeClr val="dk1"/>
                </a:solidFill>
                <a:latin typeface="+mn-lt"/>
                <a:ea typeface="Lora SemiBold"/>
                <a:cs typeface="Lora SemiBold"/>
                <a:sym typeface="Lora SemiBold"/>
              </a:rPr>
              <a:t>Features</a:t>
            </a:r>
            <a:endParaRPr sz="1400" b="1" dirty="0">
              <a:solidFill>
                <a:schemeClr val="dk1"/>
              </a:solidFill>
              <a:latin typeface="+mn-lt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425" name="Google Shape;425;p66"/>
          <p:cNvSpPr txBox="1">
            <a:spLocks noGrp="1"/>
          </p:cNvSpPr>
          <p:nvPr>
            <p:ph type="body" idx="2"/>
          </p:nvPr>
        </p:nvSpPr>
        <p:spPr>
          <a:xfrm>
            <a:off x="3322686" y="2369210"/>
            <a:ext cx="2498400" cy="2182200"/>
          </a:xfrm>
          <a:prstGeom prst="rect">
            <a:avLst/>
          </a:prstGeom>
        </p:spPr>
        <p:txBody>
          <a:bodyPr spcFirstLastPara="1" wrap="square" lIns="45700" tIns="182875" rIns="91425" bIns="91425" anchor="t" anchorCtr="0">
            <a:noAutofit/>
          </a:bodyPr>
          <a:lstStyle/>
          <a:p>
            <a:pPr marL="171450" indent="-171450">
              <a:spcAft>
                <a:spcPts val="1000"/>
              </a:spcAft>
            </a:pPr>
            <a:r>
              <a:rPr lang="en-US" sz="1600" dirty="0">
                <a:latin typeface="Inter" panose="020B0604020202020204" charset="0"/>
                <a:ea typeface="Inter" panose="020B0604020202020204" charset="0"/>
                <a:cs typeface="Inconsolata"/>
                <a:sym typeface="Inconsolata"/>
              </a:rPr>
              <a:t>Secure and encrypted communication</a:t>
            </a:r>
          </a:p>
          <a:p>
            <a:pPr marL="171450" indent="-171450">
              <a:spcAft>
                <a:spcPts val="1000"/>
              </a:spcAft>
            </a:pPr>
            <a:r>
              <a:rPr lang="en-US" sz="1600" dirty="0">
                <a:latin typeface="Inter" panose="020B0604020202020204" charset="0"/>
                <a:ea typeface="Inter" panose="020B0604020202020204" charset="0"/>
                <a:cs typeface="Inconsolata"/>
                <a:sym typeface="Inconsolata"/>
              </a:rPr>
              <a:t>real-time video consultations,</a:t>
            </a:r>
          </a:p>
          <a:p>
            <a:pPr marL="171450" indent="-171450">
              <a:spcAft>
                <a:spcPts val="1000"/>
              </a:spcAft>
            </a:pPr>
            <a:r>
              <a:rPr lang="en-US" sz="1600" dirty="0">
                <a:latin typeface="Inter" panose="020B0604020202020204" charset="0"/>
                <a:ea typeface="Inter" panose="020B0604020202020204" charset="0"/>
                <a:cs typeface="Inconsolata"/>
                <a:sym typeface="Inconsolata"/>
              </a:rPr>
              <a:t>electronic health records integration</a:t>
            </a:r>
          </a:p>
        </p:txBody>
      </p:sp>
      <p:sp>
        <p:nvSpPr>
          <p:cNvPr id="426" name="Google Shape;426;p66"/>
          <p:cNvSpPr txBox="1">
            <a:spLocks noGrp="1"/>
          </p:cNvSpPr>
          <p:nvPr>
            <p:ph type="body" idx="3"/>
          </p:nvPr>
        </p:nvSpPr>
        <p:spPr>
          <a:xfrm>
            <a:off x="6188420" y="2369210"/>
            <a:ext cx="2498400" cy="2182200"/>
          </a:xfrm>
          <a:prstGeom prst="rect">
            <a:avLst/>
          </a:prstGeom>
        </p:spPr>
        <p:txBody>
          <a:bodyPr spcFirstLastPara="1" wrap="square" lIns="45700" tIns="182875" rIns="91425" bIns="91425" anchor="t" anchorCtr="0">
            <a:noAutofit/>
          </a:bodyPr>
          <a:lstStyle/>
          <a:p>
            <a:pPr marL="0" indent="0">
              <a:spcAft>
                <a:spcPts val="1000"/>
              </a:spcAft>
              <a:buNone/>
            </a:pPr>
            <a:r>
              <a:rPr lang="en" sz="1600" dirty="0">
                <a:latin typeface="Inter" panose="020B0604020202020204" charset="0"/>
                <a:ea typeface="Inter" panose="020B0604020202020204" charset="0"/>
                <a:cs typeface="Inconsolata"/>
                <a:sym typeface="Inconsolata"/>
              </a:rPr>
              <a:t>Convenient remote health services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" sz="1600" dirty="0">
                <a:latin typeface="Inter" panose="020B0604020202020204" charset="0"/>
                <a:ea typeface="Inter" panose="020B0604020202020204" charset="0"/>
                <a:cs typeface="Inconsolata"/>
                <a:sym typeface="Inconsolata"/>
              </a:rPr>
              <a:t>reduced travel time and costs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en" sz="1600" dirty="0">
                <a:latin typeface="Inter" panose="020B0604020202020204" charset="0"/>
                <a:ea typeface="Inter" panose="020B0604020202020204" charset="0"/>
                <a:cs typeface="Inconsolata"/>
                <a:sym typeface="Inconsolata"/>
              </a:rPr>
              <a:t>increased accessibility</a:t>
            </a:r>
            <a:endParaRPr sz="1600" dirty="0">
              <a:latin typeface="Inter" panose="020B0604020202020204" charset="0"/>
              <a:ea typeface="Inter" panose="020B0604020202020204" charset="0"/>
              <a:cs typeface="Inconsolata"/>
              <a:sym typeface="Inconsolata"/>
            </a:endParaRPr>
          </a:p>
        </p:txBody>
      </p:sp>
      <p:sp>
        <p:nvSpPr>
          <p:cNvPr id="427" name="Google Shape;427;p6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Lora"/>
                <a:sym typeface="Lora"/>
              </a:rPr>
              <a:t>TELEMEDICINE</a:t>
            </a:r>
            <a:r>
              <a:rPr lang="en-US" sz="2400" dirty="0">
                <a:latin typeface="Inter" panose="020B0604020202020204" charset="0"/>
                <a:ea typeface="Inter" panose="020B0604020202020204" charset="0"/>
                <a:cs typeface="Lora"/>
                <a:sym typeface="Lora"/>
              </a:rPr>
              <a:t> </a:t>
            </a:r>
            <a:r>
              <a:rPr lang="en-US" dirty="0">
                <a:latin typeface="Inter" panose="020B0604020202020204" charset="0"/>
                <a:ea typeface="Inter" panose="020B0604020202020204" charset="0"/>
                <a:cs typeface="Lora"/>
                <a:sym typeface="Lora"/>
              </a:rPr>
              <a:t>PLATFORM</a:t>
            </a:r>
            <a:endParaRPr lang="en-US" sz="2400" dirty="0">
              <a:latin typeface="Inter" panose="020B0604020202020204" charset="0"/>
              <a:ea typeface="Inter" panose="020B0604020202020204" charset="0"/>
              <a:cs typeface="Lora"/>
              <a:sym typeface="Lora"/>
            </a:endParaRPr>
          </a:p>
        </p:txBody>
      </p:sp>
      <p:cxnSp>
        <p:nvCxnSpPr>
          <p:cNvPr id="428" name="Google Shape;428;p66"/>
          <p:cNvCxnSpPr/>
          <p:nvPr/>
        </p:nvCxnSpPr>
        <p:spPr>
          <a:xfrm>
            <a:off x="458458" y="2066275"/>
            <a:ext cx="2497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66"/>
          <p:cNvCxnSpPr/>
          <p:nvPr/>
        </p:nvCxnSpPr>
        <p:spPr>
          <a:xfrm>
            <a:off x="3323886" y="2066275"/>
            <a:ext cx="2497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66"/>
          <p:cNvCxnSpPr/>
          <p:nvPr/>
        </p:nvCxnSpPr>
        <p:spPr>
          <a:xfrm>
            <a:off x="6189434" y="2066275"/>
            <a:ext cx="2497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6"/>
          <p:cNvSpPr txBox="1">
            <a:spLocks noGrp="1"/>
          </p:cNvSpPr>
          <p:nvPr>
            <p:ph type="subTitle" idx="4294967295"/>
          </p:nvPr>
        </p:nvSpPr>
        <p:spPr>
          <a:xfrm>
            <a:off x="6188172" y="1093238"/>
            <a:ext cx="2498400" cy="720300"/>
          </a:xfrm>
          <a:prstGeom prst="rect">
            <a:avLst/>
          </a:prstGeom>
        </p:spPr>
        <p:txBody>
          <a:bodyPr spcFirstLastPara="1" wrap="square" lIns="45700" tIns="0" rIns="137150" bIns="1371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+mn-lt"/>
                <a:ea typeface="Lora SemiBold"/>
                <a:cs typeface="Lora SemiBold"/>
                <a:sym typeface="Lora SemiBold"/>
              </a:rPr>
              <a:t>Benefits</a:t>
            </a:r>
            <a:endParaRPr sz="1400" b="1" dirty="0">
              <a:solidFill>
                <a:schemeClr val="dk1"/>
              </a:solidFill>
              <a:latin typeface="+mn-lt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422" name="Google Shape;422;p66"/>
          <p:cNvSpPr txBox="1">
            <a:spLocks noGrp="1"/>
          </p:cNvSpPr>
          <p:nvPr>
            <p:ph type="body" idx="1"/>
          </p:nvPr>
        </p:nvSpPr>
        <p:spPr>
          <a:xfrm>
            <a:off x="364019" y="2238863"/>
            <a:ext cx="2865609" cy="21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182875" rIns="137150" bIns="91425" anchor="t" anchorCtr="0">
            <a:noAutofit/>
          </a:bodyPr>
          <a:lstStyle/>
          <a:p>
            <a:pPr marL="285750" indent="-285750">
              <a:lnSpc>
                <a:spcPct val="105000"/>
              </a:lnSpc>
              <a:spcAft>
                <a:spcPts val="1000"/>
              </a:spcAft>
              <a:buSzPts val="1100"/>
            </a:pPr>
            <a:r>
              <a:rPr lang="en" sz="1600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  <a:sym typeface="Inconsolata"/>
              </a:rPr>
              <a:t>M</a:t>
            </a:r>
            <a:r>
              <a:rPr lang="en" sz="1600" dirty="0" smtClean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  <a:sym typeface="Inconsolata"/>
              </a:rPr>
              <a:t>anage </a:t>
            </a:r>
            <a:r>
              <a:rPr lang="en" sz="1600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  <a:sym typeface="Inconsolata"/>
              </a:rPr>
              <a:t>medication </a:t>
            </a:r>
            <a:r>
              <a:rPr lang="en" sz="1600" dirty="0" smtClean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  <a:sym typeface="Inconsolata"/>
              </a:rPr>
              <a:t>effectively</a:t>
            </a:r>
          </a:p>
          <a:p>
            <a:pPr marL="285750" indent="-285750">
              <a:lnSpc>
                <a:spcPct val="105000"/>
              </a:lnSpc>
              <a:spcAft>
                <a:spcPts val="1000"/>
              </a:spcAft>
              <a:buSzPts val="1100"/>
            </a:pPr>
            <a:endParaRPr lang="en" sz="1600" dirty="0">
              <a:latin typeface="Inter" panose="020B0604020202020204" charset="0"/>
              <a:ea typeface="Inter" panose="020B0604020202020204" charset="0"/>
              <a:cs typeface="Times New Roman" panose="02020603050405020304" pitchFamily="18" charset="0"/>
              <a:sym typeface="Inconsolata"/>
            </a:endParaRPr>
          </a:p>
          <a:p>
            <a:pPr marL="285750" indent="-285750">
              <a:lnSpc>
                <a:spcPct val="105000"/>
              </a:lnSpc>
              <a:spcAft>
                <a:spcPts val="1000"/>
              </a:spcAft>
              <a:buSzPts val="1100"/>
            </a:pPr>
            <a:r>
              <a:rPr lang="en-US" sz="1600" b="1" dirty="0" smtClean="0">
                <a:latin typeface="Inter" panose="020B0604020202020204" charset="0"/>
                <a:ea typeface="Inter" panose="020B0604020202020204" charset="0"/>
                <a:cs typeface="Hanken Grotesk"/>
                <a:sym typeface="Hanken Grotesk"/>
              </a:rPr>
              <a:t>Required: </a:t>
            </a:r>
            <a:r>
              <a:rPr lang="en-US" sz="1600" dirty="0" err="1" smtClean="0">
                <a:latin typeface="Inter" panose="020B0604020202020204" charset="0"/>
                <a:ea typeface="Inter" panose="020B0604020202020204" charset="0"/>
                <a:cs typeface="Hanken Grotesk"/>
                <a:sym typeface="Hanken Grotesk"/>
              </a:rPr>
              <a:t>smtplib</a:t>
            </a:r>
            <a:r>
              <a:rPr lang="en-US" sz="1600" dirty="0" smtClean="0">
                <a:latin typeface="Inter" panose="020B0604020202020204" charset="0"/>
                <a:ea typeface="Inter" panose="020B0604020202020204" charset="0"/>
                <a:cs typeface="Hanken Grotesk"/>
                <a:sym typeface="Hanken Grotesk"/>
              </a:rPr>
              <a:t>, </a:t>
            </a:r>
            <a:r>
              <a:rPr lang="en-US" sz="1600" dirty="0" err="1" smtClean="0">
                <a:latin typeface="Inter" panose="020B0604020202020204" charset="0"/>
                <a:ea typeface="Inter" panose="020B0604020202020204" charset="0"/>
                <a:cs typeface="Hanken Grotesk"/>
                <a:sym typeface="Hanken Grotesk"/>
              </a:rPr>
              <a:t>twilio</a:t>
            </a:r>
            <a:endParaRPr sz="1600" b="1" dirty="0">
              <a:latin typeface="Inter" panose="020B0604020202020204" charset="0"/>
              <a:ea typeface="Inter" panose="020B0604020202020204" charset="0"/>
              <a:cs typeface="Hanken Grotesk"/>
              <a:sym typeface="Hanken Grotesk"/>
            </a:endParaRPr>
          </a:p>
        </p:txBody>
      </p:sp>
      <p:sp>
        <p:nvSpPr>
          <p:cNvPr id="423" name="Google Shape;423;p66"/>
          <p:cNvSpPr txBox="1">
            <a:spLocks noGrp="1"/>
          </p:cNvSpPr>
          <p:nvPr>
            <p:ph type="subTitle" idx="4294967295"/>
          </p:nvPr>
        </p:nvSpPr>
        <p:spPr>
          <a:xfrm>
            <a:off x="457200" y="1093238"/>
            <a:ext cx="24984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137150" bIns="1371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 b="1" dirty="0">
                <a:solidFill>
                  <a:schemeClr val="dk1"/>
                </a:solidFill>
                <a:latin typeface="+mn-lt"/>
                <a:ea typeface="Lora SemiBold"/>
                <a:cs typeface="Lora SemiBold"/>
                <a:sym typeface="Lora SemiBold"/>
              </a:rPr>
              <a:t>Overview</a:t>
            </a:r>
            <a:endParaRPr sz="1400" b="1" dirty="0">
              <a:solidFill>
                <a:schemeClr val="dk1"/>
              </a:solidFill>
              <a:latin typeface="+mn-lt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424" name="Google Shape;424;p66"/>
          <p:cNvSpPr txBox="1">
            <a:spLocks noGrp="1"/>
          </p:cNvSpPr>
          <p:nvPr>
            <p:ph type="subTitle" idx="4294967295"/>
          </p:nvPr>
        </p:nvSpPr>
        <p:spPr>
          <a:xfrm>
            <a:off x="3322686" y="1093238"/>
            <a:ext cx="24984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137150" bIns="1371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 b="1" dirty="0">
                <a:solidFill>
                  <a:schemeClr val="dk1"/>
                </a:solidFill>
                <a:latin typeface="+mn-lt"/>
                <a:ea typeface="Lora SemiBold"/>
                <a:cs typeface="Lora SemiBold"/>
                <a:sym typeface="Lora SemiBold"/>
              </a:rPr>
              <a:t>Features</a:t>
            </a:r>
            <a:endParaRPr sz="1400" b="1" dirty="0">
              <a:solidFill>
                <a:schemeClr val="dk1"/>
              </a:solidFill>
              <a:latin typeface="+mn-lt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425" name="Google Shape;425;p66"/>
          <p:cNvSpPr txBox="1">
            <a:spLocks noGrp="1"/>
          </p:cNvSpPr>
          <p:nvPr>
            <p:ph type="body" idx="2"/>
          </p:nvPr>
        </p:nvSpPr>
        <p:spPr>
          <a:xfrm>
            <a:off x="3322686" y="2242559"/>
            <a:ext cx="2498400" cy="2182200"/>
          </a:xfrm>
          <a:prstGeom prst="rect">
            <a:avLst/>
          </a:prstGeom>
        </p:spPr>
        <p:txBody>
          <a:bodyPr spcFirstLastPara="1" wrap="square" lIns="45700" tIns="182875" rIns="91425" bIns="91425" anchor="t" anchorCtr="0">
            <a:noAutofit/>
          </a:bodyPr>
          <a:lstStyle/>
          <a:p>
            <a:pPr marL="171450" indent="-171450">
              <a:spcAft>
                <a:spcPts val="1000"/>
              </a:spcAft>
            </a:pPr>
            <a:r>
              <a:rPr lang="en-US" sz="1600" dirty="0">
                <a:latin typeface="Inter" panose="020B0604020202020204" charset="0"/>
                <a:ea typeface="Inter" panose="020B0604020202020204" charset="0"/>
                <a:cs typeface="Inconsolata"/>
                <a:sym typeface="Inconsolata"/>
              </a:rPr>
              <a:t>Medication Tracking</a:t>
            </a:r>
          </a:p>
          <a:p>
            <a:pPr marL="171450" indent="-171450">
              <a:spcAft>
                <a:spcPts val="1000"/>
              </a:spcAft>
            </a:pPr>
            <a:r>
              <a:rPr lang="en-US" sz="1600" dirty="0">
                <a:latin typeface="Inter" panose="020B0604020202020204" charset="0"/>
                <a:ea typeface="Inter" panose="020B0604020202020204" charset="0"/>
                <a:cs typeface="Inconsolata"/>
                <a:sym typeface="Inconsolata"/>
              </a:rPr>
              <a:t>Medication Reminders</a:t>
            </a:r>
          </a:p>
          <a:p>
            <a:pPr marL="171450" indent="-171450">
              <a:spcAft>
                <a:spcPts val="1000"/>
              </a:spcAft>
            </a:pPr>
            <a:r>
              <a:rPr lang="en-US" sz="1600" dirty="0">
                <a:latin typeface="Inter" panose="020B0604020202020204" charset="0"/>
                <a:ea typeface="Inter" panose="020B0604020202020204" charset="0"/>
                <a:cs typeface="Inconsolata"/>
                <a:sym typeface="Inconsolata"/>
              </a:rPr>
              <a:t>Medication Inventory</a:t>
            </a:r>
          </a:p>
        </p:txBody>
      </p:sp>
      <p:sp>
        <p:nvSpPr>
          <p:cNvPr id="426" name="Google Shape;426;p66"/>
          <p:cNvSpPr txBox="1">
            <a:spLocks noGrp="1"/>
          </p:cNvSpPr>
          <p:nvPr>
            <p:ph type="body" idx="3"/>
          </p:nvPr>
        </p:nvSpPr>
        <p:spPr>
          <a:xfrm>
            <a:off x="6188172" y="2238863"/>
            <a:ext cx="2865609" cy="2589566"/>
          </a:xfrm>
          <a:prstGeom prst="rect">
            <a:avLst/>
          </a:prstGeom>
        </p:spPr>
        <p:txBody>
          <a:bodyPr spcFirstLastPara="1" wrap="square" lIns="45700" tIns="182875" rIns="91425" bIns="91425" anchor="t" anchorCtr="0">
            <a:noAutofit/>
          </a:bodyPr>
          <a:lstStyle/>
          <a:p>
            <a:pPr fontAlgn="base">
              <a:lnSpc>
                <a:spcPct val="100000"/>
              </a:lnSpc>
              <a:spcAft>
                <a:spcPts val="100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Reduced medication errors</a:t>
            </a:r>
          </a:p>
          <a:p>
            <a:pPr fontAlgn="base">
              <a:lnSpc>
                <a:spcPct val="100000"/>
              </a:lnSpc>
              <a:spcAft>
                <a:spcPts val="100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Improved patient safety</a:t>
            </a:r>
          </a:p>
          <a:p>
            <a:pPr fontAlgn="base">
              <a:lnSpc>
                <a:spcPct val="100000"/>
              </a:lnSpc>
              <a:spcAft>
                <a:spcPts val="100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Enhanced medication adherence</a:t>
            </a:r>
          </a:p>
          <a:p>
            <a:pPr fontAlgn="base">
              <a:lnSpc>
                <a:spcPct val="100000"/>
              </a:lnSpc>
              <a:spcAft>
                <a:spcPts val="1000"/>
              </a:spcAft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Streamlined medication administration</a:t>
            </a:r>
          </a:p>
        </p:txBody>
      </p:sp>
      <p:sp>
        <p:nvSpPr>
          <p:cNvPr id="427" name="Google Shape;427;p66"/>
          <p:cNvSpPr txBox="1">
            <a:spLocks noGrp="1"/>
          </p:cNvSpPr>
          <p:nvPr>
            <p:ph type="title"/>
          </p:nvPr>
        </p:nvSpPr>
        <p:spPr>
          <a:xfrm>
            <a:off x="457200" y="315068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00" dirty="0">
                <a:latin typeface="Inter" panose="020B0604020202020204" charset="0"/>
                <a:ea typeface="Inter" panose="020B0604020202020204" charset="0"/>
                <a:cs typeface="Lora"/>
                <a:sym typeface="Lora"/>
              </a:rPr>
              <a:t>MEDICATION MANAGEMENT</a:t>
            </a:r>
            <a:endParaRPr lang="en-US" dirty="0">
              <a:latin typeface="Inter" panose="020B0604020202020204" charset="0"/>
              <a:ea typeface="Inter" panose="020B0604020202020204" charset="0"/>
              <a:cs typeface="Lora"/>
              <a:sym typeface="Lora"/>
            </a:endParaRPr>
          </a:p>
        </p:txBody>
      </p:sp>
      <p:cxnSp>
        <p:nvCxnSpPr>
          <p:cNvPr id="428" name="Google Shape;428;p66"/>
          <p:cNvCxnSpPr/>
          <p:nvPr/>
        </p:nvCxnSpPr>
        <p:spPr>
          <a:xfrm>
            <a:off x="458400" y="1976823"/>
            <a:ext cx="2497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66"/>
          <p:cNvCxnSpPr/>
          <p:nvPr/>
        </p:nvCxnSpPr>
        <p:spPr>
          <a:xfrm>
            <a:off x="3322686" y="1976823"/>
            <a:ext cx="2497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66"/>
          <p:cNvCxnSpPr/>
          <p:nvPr/>
        </p:nvCxnSpPr>
        <p:spPr>
          <a:xfrm>
            <a:off x="6188172" y="1976823"/>
            <a:ext cx="2497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273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6"/>
          <p:cNvSpPr txBox="1">
            <a:spLocks noGrp="1"/>
          </p:cNvSpPr>
          <p:nvPr>
            <p:ph type="subTitle" idx="4294967295"/>
          </p:nvPr>
        </p:nvSpPr>
        <p:spPr>
          <a:xfrm>
            <a:off x="6188420" y="1043041"/>
            <a:ext cx="2498400" cy="720300"/>
          </a:xfrm>
          <a:prstGeom prst="rect">
            <a:avLst/>
          </a:prstGeom>
        </p:spPr>
        <p:txBody>
          <a:bodyPr spcFirstLastPara="1" wrap="square" lIns="45700" tIns="0" rIns="137150" bIns="1371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+mn-lt"/>
                <a:ea typeface="Lora SemiBold"/>
                <a:cs typeface="Lora SemiBold"/>
                <a:sym typeface="Lora SemiBold"/>
              </a:rPr>
              <a:t>Benefits</a:t>
            </a:r>
            <a:endParaRPr sz="1400" b="1" dirty="0">
              <a:solidFill>
                <a:schemeClr val="dk1"/>
              </a:solidFill>
              <a:latin typeface="+mn-lt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422" name="Google Shape;422;p66"/>
          <p:cNvSpPr txBox="1">
            <a:spLocks noGrp="1"/>
          </p:cNvSpPr>
          <p:nvPr>
            <p:ph type="body" idx="1"/>
          </p:nvPr>
        </p:nvSpPr>
        <p:spPr>
          <a:xfrm>
            <a:off x="273410" y="2233820"/>
            <a:ext cx="2865609" cy="21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182875" rIns="137150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rPr lang="en-US" dirty="0" smtClean="0">
                <a:latin typeface="Inter" panose="020B0604020202020204" charset="0"/>
                <a:ea typeface="Inter" panose="020B0604020202020204" charset="0"/>
                <a:cs typeface="Hanken Grotesk"/>
                <a:sym typeface="Hanken Grotesk"/>
              </a:rPr>
              <a:t>Easy visualization, interpretation, and analysis of patient health </a:t>
            </a:r>
            <a:r>
              <a:rPr lang="en-US" dirty="0">
                <a:latin typeface="Inter" panose="020B0604020202020204" charset="0"/>
                <a:ea typeface="Inter" panose="020B0604020202020204" charset="0"/>
                <a:cs typeface="Hanken Grotesk"/>
                <a:sym typeface="Hanken Grotesk"/>
              </a:rPr>
              <a:t>information</a:t>
            </a:r>
            <a:r>
              <a:rPr lang="en-US" dirty="0" smtClean="0">
                <a:latin typeface="Inter" panose="020B0604020202020204" charset="0"/>
                <a:ea typeface="Inter" panose="020B0604020202020204" charset="0"/>
                <a:cs typeface="Hanken Grotesk"/>
                <a:sym typeface="Hanken Grotesk"/>
              </a:rPr>
              <a:t>.</a:t>
            </a: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endParaRPr lang="en-US" dirty="0">
              <a:latin typeface="Inter" panose="020B0604020202020204" charset="0"/>
              <a:ea typeface="Inter" panose="020B0604020202020204" charset="0"/>
              <a:cs typeface="Hanken Grotesk"/>
              <a:sym typeface="Hanken Grotesk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rPr lang="en-US" b="1" dirty="0" smtClean="0">
                <a:latin typeface="Inter" panose="020B0604020202020204" charset="0"/>
                <a:ea typeface="Inter" panose="020B0604020202020204" charset="0"/>
                <a:cs typeface="Hanken Grotesk"/>
                <a:sym typeface="Hanken Grotesk"/>
              </a:rPr>
              <a:t>Required: </a:t>
            </a:r>
            <a:r>
              <a:rPr lang="en-US" dirty="0" err="1" smtClean="0">
                <a:latin typeface="Inter" panose="020B0604020202020204" charset="0"/>
                <a:ea typeface="Inter" panose="020B0604020202020204" charset="0"/>
                <a:cs typeface="Hanken Grotesk"/>
                <a:sym typeface="Hanken Grotesk"/>
              </a:rPr>
              <a:t>matplotlib</a:t>
            </a:r>
            <a:r>
              <a:rPr lang="en-US" dirty="0" smtClean="0">
                <a:latin typeface="Inter" panose="020B0604020202020204" charset="0"/>
                <a:ea typeface="Inter" panose="020B0604020202020204" charset="0"/>
                <a:cs typeface="Hanken Grotesk"/>
                <a:sym typeface="Hanken Grotesk"/>
              </a:rPr>
              <a:t>, </a:t>
            </a:r>
            <a:r>
              <a:rPr lang="en-US" dirty="0" err="1" smtClean="0">
                <a:latin typeface="Inter" panose="020B0604020202020204" charset="0"/>
                <a:ea typeface="Inter" panose="020B0604020202020204" charset="0"/>
                <a:cs typeface="Hanken Grotesk"/>
                <a:sym typeface="Hanken Grotesk"/>
              </a:rPr>
              <a:t>seaborn</a:t>
            </a:r>
            <a:r>
              <a:rPr lang="en-US" dirty="0" smtClean="0">
                <a:latin typeface="Inter" panose="020B0604020202020204" charset="0"/>
                <a:ea typeface="Inter" panose="020B0604020202020204" charset="0"/>
                <a:cs typeface="Hanken Grotesk"/>
                <a:sym typeface="Hanken Grotesk"/>
              </a:rPr>
              <a:t>, </a:t>
            </a:r>
            <a:r>
              <a:rPr lang="en-US" dirty="0" err="1" smtClean="0">
                <a:latin typeface="Inter" panose="020B0604020202020204" charset="0"/>
                <a:ea typeface="Inter" panose="020B0604020202020204" charset="0"/>
                <a:cs typeface="Hanken Grotesk"/>
                <a:sym typeface="Hanken Grotesk"/>
              </a:rPr>
              <a:t>plotpy</a:t>
            </a:r>
            <a:r>
              <a:rPr lang="en-US" dirty="0" smtClean="0">
                <a:latin typeface="Inter" panose="020B0604020202020204" charset="0"/>
                <a:ea typeface="Inter" panose="020B0604020202020204" charset="0"/>
                <a:cs typeface="Hanken Grotesk"/>
                <a:sym typeface="Hanken Grotesk"/>
              </a:rPr>
              <a:t>, </a:t>
            </a:r>
            <a:r>
              <a:rPr lang="en-US" dirty="0" err="1" smtClean="0">
                <a:latin typeface="Inter" panose="020B0604020202020204" charset="0"/>
                <a:ea typeface="Inter" panose="020B0604020202020204" charset="0"/>
                <a:cs typeface="Hanken Grotesk"/>
                <a:sym typeface="Hanken Grotesk"/>
              </a:rPr>
              <a:t>numpy</a:t>
            </a:r>
            <a:r>
              <a:rPr lang="en-US" dirty="0" smtClean="0">
                <a:latin typeface="Inter" panose="020B0604020202020204" charset="0"/>
                <a:ea typeface="Inter" panose="020B0604020202020204" charset="0"/>
                <a:cs typeface="Hanken Grotesk"/>
                <a:sym typeface="Hanken Grotesk"/>
              </a:rPr>
              <a:t>, </a:t>
            </a:r>
            <a:r>
              <a:rPr lang="en-US" dirty="0" err="1" smtClean="0">
                <a:latin typeface="Inter" panose="020B0604020202020204" charset="0"/>
                <a:ea typeface="Inter" panose="020B0604020202020204" charset="0"/>
                <a:cs typeface="Hanken Grotesk"/>
                <a:sym typeface="Hanken Grotesk"/>
              </a:rPr>
              <a:t>scipy</a:t>
            </a:r>
            <a:endParaRPr lang="en-US" b="1" dirty="0">
              <a:latin typeface="Inter" panose="020B0604020202020204" charset="0"/>
              <a:ea typeface="Inter" panose="020B0604020202020204" charset="0"/>
              <a:cs typeface="Hanken Grotesk"/>
              <a:sym typeface="Hanken Grotesk"/>
            </a:endParaRPr>
          </a:p>
        </p:txBody>
      </p:sp>
      <p:sp>
        <p:nvSpPr>
          <p:cNvPr id="423" name="Google Shape;423;p66"/>
          <p:cNvSpPr txBox="1">
            <a:spLocks noGrp="1"/>
          </p:cNvSpPr>
          <p:nvPr>
            <p:ph type="subTitle" idx="4294967295"/>
          </p:nvPr>
        </p:nvSpPr>
        <p:spPr>
          <a:xfrm>
            <a:off x="457181" y="1017725"/>
            <a:ext cx="24984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137150" bIns="1371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 b="1" dirty="0">
                <a:solidFill>
                  <a:schemeClr val="dk1"/>
                </a:solidFill>
                <a:latin typeface="+mn-lt"/>
                <a:ea typeface="Lora SemiBold"/>
                <a:cs typeface="Lora SemiBold"/>
                <a:sym typeface="Lora SemiBold"/>
              </a:rPr>
              <a:t>Overview</a:t>
            </a:r>
            <a:endParaRPr sz="1400" b="1" dirty="0">
              <a:solidFill>
                <a:schemeClr val="dk1"/>
              </a:solidFill>
              <a:latin typeface="+mn-lt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424" name="Google Shape;424;p66"/>
          <p:cNvSpPr txBox="1">
            <a:spLocks noGrp="1"/>
          </p:cNvSpPr>
          <p:nvPr>
            <p:ph type="subTitle" idx="4294967295"/>
          </p:nvPr>
        </p:nvSpPr>
        <p:spPr>
          <a:xfrm>
            <a:off x="3322686" y="1043041"/>
            <a:ext cx="24984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137150" bIns="1371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 b="1" dirty="0">
                <a:solidFill>
                  <a:schemeClr val="dk1"/>
                </a:solidFill>
                <a:latin typeface="+mn-lt"/>
                <a:ea typeface="Lora SemiBold"/>
                <a:cs typeface="Lora SemiBold"/>
                <a:sym typeface="Lora SemiBold"/>
              </a:rPr>
              <a:t>Features</a:t>
            </a:r>
            <a:endParaRPr sz="1400" b="1" dirty="0">
              <a:solidFill>
                <a:schemeClr val="dk1"/>
              </a:solidFill>
              <a:latin typeface="+mn-lt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425" name="Google Shape;425;p66"/>
          <p:cNvSpPr txBox="1">
            <a:spLocks noGrp="1"/>
          </p:cNvSpPr>
          <p:nvPr>
            <p:ph type="body" idx="2"/>
          </p:nvPr>
        </p:nvSpPr>
        <p:spPr>
          <a:xfrm>
            <a:off x="3139019" y="2233820"/>
            <a:ext cx="2498400" cy="2182200"/>
          </a:xfrm>
          <a:prstGeom prst="rect">
            <a:avLst/>
          </a:prstGeom>
        </p:spPr>
        <p:txBody>
          <a:bodyPr spcFirstLastPara="1" wrap="square" lIns="45700" tIns="182875" rIns="91425" bIns="91425" anchor="t" anchorCtr="0">
            <a:noAutofit/>
          </a:bodyPr>
          <a:lstStyle/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G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raphs for patient vitals.</a:t>
            </a: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Charts medication history, and interactive.</a:t>
            </a:r>
          </a:p>
          <a:p>
            <a:pPr rtl="0">
              <a:spcBef>
                <a:spcPts val="0"/>
              </a:spcBef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D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ashboards for treatment outcomes.</a:t>
            </a:r>
            <a:r>
              <a:rPr lang="en-US" sz="1600" dirty="0">
                <a:latin typeface="Inter" panose="020B0604020202020204" charset="0"/>
                <a:ea typeface="Inter" panose="020B0604020202020204" charset="0"/>
              </a:rPr>
              <a:t/>
            </a:r>
            <a:br>
              <a:rPr lang="en-US" sz="1600" dirty="0">
                <a:latin typeface="Inter" panose="020B0604020202020204" charset="0"/>
                <a:ea typeface="Inter" panose="020B0604020202020204" charset="0"/>
              </a:rPr>
            </a:br>
            <a:endParaRPr lang="en-US" sz="1200" dirty="0">
              <a:latin typeface="Inter" panose="020B0604020202020204" charset="0"/>
              <a:ea typeface="Inter" panose="020B0604020202020204" charset="0"/>
              <a:cs typeface="Inconsolata"/>
              <a:sym typeface="Inconsolata"/>
            </a:endParaRPr>
          </a:p>
        </p:txBody>
      </p:sp>
      <p:sp>
        <p:nvSpPr>
          <p:cNvPr id="426" name="Google Shape;426;p66"/>
          <p:cNvSpPr txBox="1">
            <a:spLocks noGrp="1"/>
          </p:cNvSpPr>
          <p:nvPr>
            <p:ph type="body" idx="3"/>
          </p:nvPr>
        </p:nvSpPr>
        <p:spPr>
          <a:xfrm>
            <a:off x="6004628" y="2135212"/>
            <a:ext cx="2682153" cy="2182200"/>
          </a:xfrm>
          <a:prstGeom prst="rect">
            <a:avLst/>
          </a:prstGeom>
        </p:spPr>
        <p:txBody>
          <a:bodyPr spcFirstLastPara="1" wrap="square" lIns="45700" tIns="182875" rIns="91425" bIns="91425" anchor="t" anchorCtr="0">
            <a:noAutofit/>
          </a:bodyPr>
          <a:lstStyle/>
          <a:p>
            <a:pPr fontAlgn="base">
              <a:lnSpc>
                <a:spcPct val="100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I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dentification of anomalies in patient data</a:t>
            </a:r>
          </a:p>
          <a:p>
            <a:pPr fontAlgn="base">
              <a:lnSpc>
                <a:spcPct val="100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C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ollaboration between healthcare professionals</a:t>
            </a:r>
          </a:p>
          <a:p>
            <a:pPr fontAlgn="base">
              <a:lnSpc>
                <a:spcPct val="100000"/>
              </a:lnSpc>
              <a:spcAft>
                <a:spcPts val="1000"/>
              </a:spcAft>
            </a:pPr>
            <a:r>
              <a:rPr lang="en-US" dirty="0">
                <a:solidFill>
                  <a:srgbClr val="000000"/>
                </a:solidFill>
                <a:latin typeface="Inter" panose="020B0604020202020204" charset="0"/>
                <a:ea typeface="Inter" panose="020B0604020202020204" charset="0"/>
              </a:rPr>
              <a:t>M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onitoring and tracking of patient progress</a:t>
            </a:r>
          </a:p>
        </p:txBody>
      </p:sp>
      <p:sp>
        <p:nvSpPr>
          <p:cNvPr id="427" name="Google Shape;427;p66"/>
          <p:cNvSpPr txBox="1">
            <a:spLocks noGrp="1"/>
          </p:cNvSpPr>
          <p:nvPr>
            <p:ph type="title"/>
          </p:nvPr>
        </p:nvSpPr>
        <p:spPr>
          <a:xfrm>
            <a:off x="457181" y="2809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00" dirty="0">
                <a:latin typeface="Inter" panose="020B0604020202020204" charset="0"/>
                <a:ea typeface="Inter" panose="020B0604020202020204" charset="0"/>
                <a:cs typeface="Lora"/>
                <a:sym typeface="Lora"/>
              </a:rPr>
              <a:t>HEALTH DATA VISUALIZATION</a:t>
            </a:r>
            <a:endParaRPr lang="en-US" dirty="0">
              <a:latin typeface="Inter" panose="020B0604020202020204" charset="0"/>
              <a:ea typeface="Inter" panose="020B0604020202020204" charset="0"/>
              <a:cs typeface="Lora"/>
              <a:sym typeface="Lora"/>
            </a:endParaRPr>
          </a:p>
        </p:txBody>
      </p:sp>
      <p:cxnSp>
        <p:nvCxnSpPr>
          <p:cNvPr id="428" name="Google Shape;428;p66"/>
          <p:cNvCxnSpPr/>
          <p:nvPr/>
        </p:nvCxnSpPr>
        <p:spPr>
          <a:xfrm>
            <a:off x="458381" y="1917188"/>
            <a:ext cx="2497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66"/>
          <p:cNvCxnSpPr/>
          <p:nvPr/>
        </p:nvCxnSpPr>
        <p:spPr>
          <a:xfrm>
            <a:off x="3323886" y="1906185"/>
            <a:ext cx="2497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66"/>
          <p:cNvCxnSpPr/>
          <p:nvPr/>
        </p:nvCxnSpPr>
        <p:spPr>
          <a:xfrm>
            <a:off x="6189581" y="1917188"/>
            <a:ext cx="2497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8877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6"/>
          <p:cNvSpPr txBox="1">
            <a:spLocks noGrp="1"/>
          </p:cNvSpPr>
          <p:nvPr>
            <p:ph type="subTitle" idx="4294967295"/>
          </p:nvPr>
        </p:nvSpPr>
        <p:spPr>
          <a:xfrm>
            <a:off x="6188172" y="974495"/>
            <a:ext cx="2498400" cy="720300"/>
          </a:xfrm>
          <a:prstGeom prst="rect">
            <a:avLst/>
          </a:prstGeom>
        </p:spPr>
        <p:txBody>
          <a:bodyPr spcFirstLastPara="1" wrap="square" lIns="45700" tIns="0" rIns="137150" bIns="1371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dk1"/>
                </a:solidFill>
                <a:latin typeface="+mn-lt"/>
                <a:ea typeface="Lora SemiBold"/>
                <a:cs typeface="Lora SemiBold"/>
                <a:sym typeface="Lora SemiBold"/>
              </a:rPr>
              <a:t>Benefits</a:t>
            </a:r>
            <a:endParaRPr sz="1400" b="1" dirty="0">
              <a:solidFill>
                <a:schemeClr val="dk1"/>
              </a:solidFill>
              <a:latin typeface="+mn-lt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422" name="Google Shape;422;p66"/>
          <p:cNvSpPr txBox="1">
            <a:spLocks noGrp="1"/>
          </p:cNvSpPr>
          <p:nvPr>
            <p:ph type="body" idx="1"/>
          </p:nvPr>
        </p:nvSpPr>
        <p:spPr>
          <a:xfrm>
            <a:off x="273410" y="2204786"/>
            <a:ext cx="2865609" cy="21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182875" rIns="137150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rPr lang="en-US" dirty="0" smtClean="0">
                <a:latin typeface="Inter" panose="020B0604020202020204" charset="0"/>
                <a:ea typeface="Inter" panose="020B0604020202020204" charset="0"/>
                <a:cs typeface="Hanken Grotesk"/>
                <a:sym typeface="Hanken Grotesk"/>
              </a:rPr>
              <a:t>Easy and secure access for patients and health care professionals</a:t>
            </a: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endParaRPr lang="en-US" dirty="0">
              <a:latin typeface="Inter" panose="020B0604020202020204" charset="0"/>
              <a:ea typeface="Inter" panose="020B0604020202020204" charset="0"/>
              <a:cs typeface="Hanken Grotesk"/>
              <a:sym typeface="Hanken Grotesk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100"/>
              <a:buNone/>
            </a:pPr>
            <a:r>
              <a:rPr lang="en-US" b="1" dirty="0" smtClean="0">
                <a:latin typeface="Inter" panose="020B0604020202020204" charset="0"/>
                <a:ea typeface="Inter" panose="020B0604020202020204" charset="0"/>
                <a:cs typeface="Hanken Grotesk"/>
                <a:sym typeface="Hanken Grotesk"/>
              </a:rPr>
              <a:t>Required: </a:t>
            </a:r>
            <a:r>
              <a:rPr lang="en-US" dirty="0" err="1" smtClean="0">
                <a:latin typeface="Inter" panose="020B0604020202020204" charset="0"/>
                <a:ea typeface="Inter" panose="020B0604020202020204" charset="0"/>
                <a:cs typeface="Hanken Grotesk"/>
                <a:sym typeface="Hanken Grotesk"/>
              </a:rPr>
              <a:t>MXChip</a:t>
            </a:r>
            <a:r>
              <a:rPr lang="en-US" dirty="0" smtClean="0">
                <a:latin typeface="Inter" panose="020B0604020202020204" charset="0"/>
                <a:ea typeface="Inter" panose="020B0604020202020204" charset="0"/>
                <a:cs typeface="Hanken Grotesk"/>
                <a:sym typeface="Hanken Grotesk"/>
              </a:rPr>
              <a:t>, Fingerprint scanner, LCD, buttons</a:t>
            </a:r>
            <a:endParaRPr lang="en-US" b="1" dirty="0">
              <a:latin typeface="Inter" panose="020B0604020202020204" charset="0"/>
              <a:ea typeface="Inter" panose="020B0604020202020204" charset="0"/>
              <a:cs typeface="Hanken Grotesk"/>
              <a:sym typeface="Hanken Grotesk"/>
            </a:endParaRPr>
          </a:p>
        </p:txBody>
      </p:sp>
      <p:sp>
        <p:nvSpPr>
          <p:cNvPr id="423" name="Google Shape;423;p66"/>
          <p:cNvSpPr txBox="1">
            <a:spLocks noGrp="1"/>
          </p:cNvSpPr>
          <p:nvPr>
            <p:ph type="subTitle" idx="4294967295"/>
          </p:nvPr>
        </p:nvSpPr>
        <p:spPr>
          <a:xfrm>
            <a:off x="457200" y="963396"/>
            <a:ext cx="24984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137150" bIns="1371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 b="1" dirty="0">
                <a:solidFill>
                  <a:schemeClr val="dk1"/>
                </a:solidFill>
                <a:latin typeface="+mn-lt"/>
                <a:ea typeface="Lora SemiBold"/>
                <a:cs typeface="Lora SemiBold"/>
                <a:sym typeface="Lora SemiBold"/>
              </a:rPr>
              <a:t>Overview</a:t>
            </a:r>
            <a:endParaRPr sz="1400" b="1" dirty="0">
              <a:solidFill>
                <a:schemeClr val="dk1"/>
              </a:solidFill>
              <a:latin typeface="+mn-lt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424" name="Google Shape;424;p66"/>
          <p:cNvSpPr txBox="1">
            <a:spLocks noGrp="1"/>
          </p:cNvSpPr>
          <p:nvPr>
            <p:ph type="subTitle" idx="4294967295"/>
          </p:nvPr>
        </p:nvSpPr>
        <p:spPr>
          <a:xfrm>
            <a:off x="3322686" y="974495"/>
            <a:ext cx="24984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137150" bIns="1371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600" b="1" dirty="0">
                <a:solidFill>
                  <a:schemeClr val="dk1"/>
                </a:solidFill>
                <a:latin typeface="+mn-lt"/>
                <a:ea typeface="Lora SemiBold"/>
                <a:cs typeface="Lora SemiBold"/>
                <a:sym typeface="Lora SemiBold"/>
              </a:rPr>
              <a:t>Features</a:t>
            </a:r>
            <a:endParaRPr sz="1400" b="1" dirty="0">
              <a:solidFill>
                <a:schemeClr val="dk1"/>
              </a:solidFill>
              <a:latin typeface="+mn-lt"/>
              <a:ea typeface="Lora SemiBold"/>
              <a:cs typeface="Lora SemiBold"/>
              <a:sym typeface="Lora SemiBold"/>
            </a:endParaRPr>
          </a:p>
        </p:txBody>
      </p:sp>
      <p:sp>
        <p:nvSpPr>
          <p:cNvPr id="425" name="Google Shape;425;p66"/>
          <p:cNvSpPr txBox="1">
            <a:spLocks noGrp="1"/>
          </p:cNvSpPr>
          <p:nvPr>
            <p:ph type="body" idx="2"/>
          </p:nvPr>
        </p:nvSpPr>
        <p:spPr>
          <a:xfrm>
            <a:off x="3322686" y="2204786"/>
            <a:ext cx="2498400" cy="2346624"/>
          </a:xfrm>
          <a:prstGeom prst="rect">
            <a:avLst/>
          </a:prstGeom>
        </p:spPr>
        <p:txBody>
          <a:bodyPr spcFirstLastPara="1" wrap="square" lIns="45700" tIns="182875" rIns="91425" bIns="91425" anchor="t" anchorCtr="0">
            <a:noAutofit/>
          </a:bodyPr>
          <a:lstStyle/>
          <a:p>
            <a:pPr marL="171450" indent="-171450">
              <a:spcAft>
                <a:spcPts val="1000"/>
              </a:spcAft>
            </a:pPr>
            <a:r>
              <a:rPr lang="en-US" sz="1600" dirty="0">
                <a:latin typeface="Inter" panose="020B0604020202020204" charset="0"/>
                <a:ea typeface="Inter" panose="020B0604020202020204" charset="0"/>
                <a:cs typeface="Inconsolata"/>
                <a:sym typeface="Inconsolata"/>
              </a:rPr>
              <a:t>Secure and encrypted communication</a:t>
            </a:r>
          </a:p>
          <a:p>
            <a:pPr marL="171450" indent="-171450">
              <a:spcAft>
                <a:spcPts val="1000"/>
              </a:spcAft>
            </a:pPr>
            <a:r>
              <a:rPr lang="en-US" sz="1600" dirty="0">
                <a:latin typeface="Inter" panose="020B0604020202020204" charset="0"/>
                <a:ea typeface="Inter" panose="020B0604020202020204" charset="0"/>
                <a:cs typeface="Inconsolata"/>
                <a:sym typeface="Inconsolata"/>
              </a:rPr>
              <a:t>real-time video consultations,</a:t>
            </a:r>
          </a:p>
          <a:p>
            <a:pPr marL="171450" indent="-171450">
              <a:spcAft>
                <a:spcPts val="1000"/>
              </a:spcAft>
            </a:pPr>
            <a:r>
              <a:rPr lang="en-US" sz="1600" dirty="0">
                <a:latin typeface="Inter" panose="020B0604020202020204" charset="0"/>
                <a:ea typeface="Inter" panose="020B0604020202020204" charset="0"/>
                <a:cs typeface="Inconsolata"/>
                <a:sym typeface="Inconsolata"/>
              </a:rPr>
              <a:t>electronic health records integration</a:t>
            </a:r>
          </a:p>
        </p:txBody>
      </p:sp>
      <p:sp>
        <p:nvSpPr>
          <p:cNvPr id="426" name="Google Shape;426;p66"/>
          <p:cNvSpPr txBox="1">
            <a:spLocks noGrp="1"/>
          </p:cNvSpPr>
          <p:nvPr>
            <p:ph type="body" idx="3"/>
          </p:nvPr>
        </p:nvSpPr>
        <p:spPr>
          <a:xfrm>
            <a:off x="6186972" y="2109092"/>
            <a:ext cx="2683618" cy="2512593"/>
          </a:xfrm>
          <a:prstGeom prst="rect">
            <a:avLst/>
          </a:prstGeom>
        </p:spPr>
        <p:txBody>
          <a:bodyPr spcFirstLastPara="1" wrap="square" lIns="45700" tIns="182875" rIns="91425" bIns="91425" anchor="t" anchorCtr="0">
            <a:noAutofit/>
          </a:bodyPr>
          <a:lstStyle/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Enhanced security and authentication</a:t>
            </a:r>
            <a:endParaRPr lang="en-US" b="0" i="0" u="none" strike="noStrike" dirty="0">
              <a:solidFill>
                <a:srgbClr val="483338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Eliminates the need for passwords or PINs</a:t>
            </a:r>
            <a:endParaRPr lang="en-US" b="0" i="0" u="none" strike="noStrike" dirty="0">
              <a:solidFill>
                <a:srgbClr val="483338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Reduces the risk of identity theft</a:t>
            </a:r>
            <a:endParaRPr lang="en-US" b="0" i="0" u="none" strike="noStrike" dirty="0">
              <a:solidFill>
                <a:srgbClr val="483338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  <a:p>
            <a:pPr rtl="0" fontAlgn="base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Provides quick and convenient access to the system</a:t>
            </a:r>
            <a:endParaRPr lang="en-US" b="0" i="0" u="none" strike="noStrike" dirty="0">
              <a:solidFill>
                <a:srgbClr val="483338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427" name="Google Shape;427;p66"/>
          <p:cNvSpPr txBox="1">
            <a:spLocks noGrp="1"/>
          </p:cNvSpPr>
          <p:nvPr>
            <p:ph type="title"/>
          </p:nvPr>
        </p:nvSpPr>
        <p:spPr>
          <a:xfrm>
            <a:off x="457200" y="205858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00" dirty="0">
                <a:latin typeface="Inter" panose="020B0604020202020204" charset="0"/>
                <a:ea typeface="Inter" panose="020B0604020202020204" charset="0"/>
                <a:cs typeface="Lora"/>
                <a:sym typeface="Lora"/>
              </a:rPr>
              <a:t>BIOMETRIC  FINGERPRINT ACCESS</a:t>
            </a:r>
            <a:endParaRPr lang="en-US" dirty="0">
              <a:latin typeface="Inter" panose="020B0604020202020204" charset="0"/>
              <a:ea typeface="Inter" panose="020B0604020202020204" charset="0"/>
              <a:cs typeface="Lora"/>
              <a:sym typeface="Lora"/>
            </a:endParaRPr>
          </a:p>
        </p:txBody>
      </p:sp>
      <p:cxnSp>
        <p:nvCxnSpPr>
          <p:cNvPr id="428" name="Google Shape;428;p66"/>
          <p:cNvCxnSpPr/>
          <p:nvPr/>
        </p:nvCxnSpPr>
        <p:spPr>
          <a:xfrm>
            <a:off x="458400" y="1847614"/>
            <a:ext cx="2497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9" name="Google Shape;429;p66"/>
          <p:cNvCxnSpPr/>
          <p:nvPr/>
        </p:nvCxnSpPr>
        <p:spPr>
          <a:xfrm>
            <a:off x="3322686" y="1847614"/>
            <a:ext cx="2497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66"/>
          <p:cNvCxnSpPr/>
          <p:nvPr/>
        </p:nvCxnSpPr>
        <p:spPr>
          <a:xfrm>
            <a:off x="6188172" y="1847614"/>
            <a:ext cx="2497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9407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2A4C-98DA-8C0D-C690-B27FBED96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31666"/>
            <a:ext cx="8365253" cy="5727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Inter" panose="020B0604020202020204" charset="0"/>
                <a:ea typeface="Inter" panose="020B0604020202020204" charset="0"/>
              </a:rPr>
              <a:t>FLOW DIAGRAM FOR ACCESS CONTROL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E82B12-10F8-2533-781D-5B9194448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4337"/>
            <a:ext cx="9144000" cy="251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21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91C4-0F09-9C84-9BB3-C68E0A24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Inter" panose="020B0604020202020204" charset="0"/>
                <a:ea typeface="Inter" panose="020B0604020202020204" charset="0"/>
              </a:rPr>
              <a:t>FUNCTIONAL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9B74F-909A-5843-1584-C34B03A62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Health records management</a:t>
            </a:r>
          </a:p>
          <a:p>
            <a:pPr>
              <a:lnSpc>
                <a:spcPct val="200000"/>
              </a:lnSpc>
            </a:pPr>
            <a:r>
              <a:rPr lang="en-US" dirty="0"/>
              <a:t>Patient – Doctor appointment booking</a:t>
            </a:r>
          </a:p>
          <a:p>
            <a:pPr>
              <a:lnSpc>
                <a:spcPct val="200000"/>
              </a:lnSpc>
            </a:pPr>
            <a:r>
              <a:rPr lang="en-US" dirty="0"/>
              <a:t>Remote Communication through video and chat </a:t>
            </a:r>
          </a:p>
          <a:p>
            <a:pPr>
              <a:lnSpc>
                <a:spcPct val="200000"/>
              </a:lnSpc>
            </a:pPr>
            <a:r>
              <a:rPr lang="en-US" dirty="0"/>
              <a:t>Health data visualization</a:t>
            </a:r>
          </a:p>
          <a:p>
            <a:pPr>
              <a:lnSpc>
                <a:spcPct val="200000"/>
              </a:lnSpc>
            </a:pPr>
            <a:r>
              <a:rPr lang="en-US" dirty="0"/>
              <a:t>Diseases outbreak prediction based on frequency</a:t>
            </a:r>
          </a:p>
          <a:p>
            <a:pPr>
              <a:lnSpc>
                <a:spcPct val="200000"/>
              </a:lnSpc>
            </a:pPr>
            <a:r>
              <a:rPr lang="en-US" dirty="0"/>
              <a:t>Biometric fingerprint and alternative accesses</a:t>
            </a:r>
          </a:p>
        </p:txBody>
      </p:sp>
    </p:spTree>
    <p:extLst>
      <p:ext uri="{BB962C8B-B14F-4D97-AF65-F5344CB8AC3E}">
        <p14:creationId xmlns:p14="http://schemas.microsoft.com/office/powerpoint/2010/main" val="2189924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2"/>
          <p:cNvSpPr txBox="1">
            <a:spLocks noGrp="1"/>
          </p:cNvSpPr>
          <p:nvPr>
            <p:ph type="body" idx="1"/>
          </p:nvPr>
        </p:nvSpPr>
        <p:spPr>
          <a:xfrm>
            <a:off x="269008" y="1145400"/>
            <a:ext cx="4271100" cy="3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Inconsolata"/>
              <a:buChar char="•"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  <a:sym typeface="Inconsolata"/>
              </a:rPr>
              <a:t>Introduction</a:t>
            </a: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Inconsolata"/>
              <a:buChar char="•"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  <a:sym typeface="Inconsolata"/>
              </a:rPr>
              <a:t>Problem Definition</a:t>
            </a: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Inconsolata"/>
              <a:buChar char="•"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  <a:sym typeface="Inconsolata"/>
              </a:rPr>
              <a:t>Relevance of Work</a:t>
            </a:r>
          </a:p>
          <a:p>
            <a:pPr indent="-311150">
              <a:lnSpc>
                <a:spcPct val="200000"/>
              </a:lnSpc>
              <a:buClr>
                <a:schemeClr val="accent1"/>
              </a:buClr>
              <a:buSzPts val="1300"/>
              <a:buFont typeface="Inconsolata"/>
              <a:buChar char="•"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  <a:sym typeface="Inconsolata"/>
              </a:rPr>
              <a:t>Existing Works</a:t>
            </a:r>
          </a:p>
          <a:p>
            <a:pPr indent="-311150">
              <a:lnSpc>
                <a:spcPct val="200000"/>
              </a:lnSpc>
              <a:buClr>
                <a:schemeClr val="accent1"/>
              </a:buClr>
              <a:buSzPts val="1300"/>
              <a:buFont typeface="Inconsolata"/>
              <a:buChar char="•"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  <a:sym typeface="Inconsolata"/>
              </a:rPr>
              <a:t>Objectives</a:t>
            </a:r>
          </a:p>
          <a:p>
            <a:pPr indent="-311150">
              <a:lnSpc>
                <a:spcPct val="200000"/>
              </a:lnSpc>
              <a:buClr>
                <a:schemeClr val="accent1"/>
              </a:buClr>
              <a:buSzPts val="1300"/>
              <a:buFont typeface="Inconsolata"/>
              <a:buChar char="•"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  <a:sym typeface="Inconsolata"/>
              </a:rPr>
              <a:t>Proposed System Overview</a:t>
            </a:r>
          </a:p>
          <a:p>
            <a:pPr indent="-311150">
              <a:lnSpc>
                <a:spcPct val="200000"/>
              </a:lnSpc>
              <a:buClr>
                <a:schemeClr val="accent1"/>
              </a:buClr>
              <a:buSzPts val="1300"/>
              <a:buFont typeface="Inconsolata"/>
              <a:buChar char="•"/>
            </a:pPr>
            <a:endParaRPr lang="en-US" dirty="0">
              <a:latin typeface="Inter" panose="020B0604020202020204" charset="0"/>
              <a:ea typeface="Inter" panose="020B0604020202020204" charset="0"/>
              <a:cs typeface="Times New Roman" panose="02020603050405020304" pitchFamily="18" charset="0"/>
              <a:sym typeface="Inconsolata"/>
            </a:endParaRPr>
          </a:p>
          <a:p>
            <a:pPr marL="457200" lvl="0" indent="-3111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Inconsolata"/>
              <a:buChar char="•"/>
            </a:pPr>
            <a:endParaRPr lang="en-US" dirty="0">
              <a:latin typeface="Inter" panose="020B0604020202020204" charset="0"/>
              <a:ea typeface="Inter" panose="020B0604020202020204" charset="0"/>
              <a:cs typeface="Times New Roman" panose="02020603050405020304" pitchFamily="18" charset="0"/>
              <a:sym typeface="Inconsolata"/>
            </a:endParaRPr>
          </a:p>
        </p:txBody>
      </p:sp>
      <p:sp>
        <p:nvSpPr>
          <p:cNvPr id="385" name="Google Shape;385;p62"/>
          <p:cNvSpPr txBox="1">
            <a:spLocks noGrp="1"/>
          </p:cNvSpPr>
          <p:nvPr>
            <p:ph type="title"/>
          </p:nvPr>
        </p:nvSpPr>
        <p:spPr>
          <a:xfrm>
            <a:off x="646372" y="351692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 dirty="0">
                <a:latin typeface="Inter" panose="020B0604020202020204" charset="0"/>
                <a:ea typeface="Inter" panose="020B0604020202020204" charset="0"/>
                <a:cs typeface="Lora"/>
                <a:sym typeface="Lora"/>
              </a:rPr>
              <a:t>OUTLINE</a:t>
            </a:r>
            <a:endParaRPr sz="3200" dirty="0">
              <a:latin typeface="Inter" panose="020B0604020202020204" charset="0"/>
              <a:ea typeface="Inter" panose="020B0604020202020204" charset="0"/>
              <a:cs typeface="Lora"/>
              <a:sym typeface="Lora"/>
            </a:endParaRPr>
          </a:p>
        </p:txBody>
      </p:sp>
      <p:sp>
        <p:nvSpPr>
          <p:cNvPr id="4" name="Google Shape;384;p62"/>
          <p:cNvSpPr txBox="1">
            <a:spLocks/>
          </p:cNvSpPr>
          <p:nvPr/>
        </p:nvSpPr>
        <p:spPr>
          <a:xfrm>
            <a:off x="4440750" y="1145400"/>
            <a:ext cx="4271100" cy="35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Char char="•"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■"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●"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Char char="○"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Inter"/>
              <a:buChar char="■"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indent="-311150">
              <a:lnSpc>
                <a:spcPct val="200000"/>
              </a:lnSpc>
              <a:buClr>
                <a:schemeClr val="accent1"/>
              </a:buClr>
              <a:buSzPts val="1300"/>
              <a:buFont typeface="Inconsolata"/>
              <a:buChar char="•"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  <a:sym typeface="Inconsolata"/>
              </a:rPr>
              <a:t>Resource Requirements</a:t>
            </a:r>
          </a:p>
          <a:p>
            <a:pPr indent="-311150">
              <a:lnSpc>
                <a:spcPct val="200000"/>
              </a:lnSpc>
              <a:buClr>
                <a:schemeClr val="accent1"/>
              </a:buClr>
              <a:buSzPts val="1300"/>
              <a:buFont typeface="Inconsolata"/>
              <a:buChar char="•"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  <a:sym typeface="Inconsolata"/>
              </a:rPr>
              <a:t>System Architecture</a:t>
            </a:r>
          </a:p>
          <a:p>
            <a:pPr indent="-311150">
              <a:lnSpc>
                <a:spcPct val="200000"/>
              </a:lnSpc>
              <a:buClr>
                <a:schemeClr val="accent1"/>
              </a:buClr>
              <a:buSzPts val="1300"/>
              <a:buFont typeface="Inconsolata"/>
              <a:buChar char="•"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  <a:sym typeface="Inconsolata"/>
              </a:rPr>
              <a:t>Project Timeline</a:t>
            </a:r>
          </a:p>
          <a:p>
            <a:pPr indent="-311150">
              <a:lnSpc>
                <a:spcPct val="200000"/>
              </a:lnSpc>
              <a:buClr>
                <a:schemeClr val="accent1"/>
              </a:buClr>
              <a:buSzPts val="1300"/>
              <a:buFont typeface="Inconsolata"/>
              <a:buChar char="•"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  <a:sym typeface="Inconsolata"/>
              </a:rPr>
              <a:t>Expected Outcomes</a:t>
            </a:r>
          </a:p>
          <a:p>
            <a:pPr indent="-311150">
              <a:lnSpc>
                <a:spcPct val="200000"/>
              </a:lnSpc>
              <a:buClr>
                <a:schemeClr val="accent1"/>
              </a:buClr>
              <a:buSzPts val="1300"/>
              <a:buFont typeface="Inconsolata"/>
              <a:buChar char="•"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  <a:sym typeface="Inconsolata"/>
              </a:rPr>
              <a:t>Conclusion</a:t>
            </a:r>
          </a:p>
          <a:p>
            <a:pPr indent="-311150">
              <a:lnSpc>
                <a:spcPct val="200000"/>
              </a:lnSpc>
              <a:buClr>
                <a:schemeClr val="accent1"/>
              </a:buClr>
              <a:buSzPts val="1300"/>
              <a:buFont typeface="Inconsolata"/>
              <a:buChar char="•"/>
            </a:pPr>
            <a:r>
              <a:rPr lang="en-US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  <a:sym typeface="Inconsolata"/>
              </a:rPr>
              <a:t>References </a:t>
            </a:r>
          </a:p>
          <a:p>
            <a:pPr indent="-311150">
              <a:lnSpc>
                <a:spcPct val="200000"/>
              </a:lnSpc>
              <a:buClr>
                <a:schemeClr val="accent1"/>
              </a:buClr>
              <a:buSzPts val="1300"/>
              <a:buFont typeface="Inconsolata"/>
              <a:buChar char="•"/>
            </a:pPr>
            <a:endParaRPr lang="en-US" dirty="0">
              <a:latin typeface="Inter" panose="020B0604020202020204" charset="0"/>
              <a:ea typeface="Inter" panose="020B0604020202020204" charset="0"/>
              <a:cs typeface="Times New Roman" panose="02020603050405020304" pitchFamily="18" charset="0"/>
              <a:sym typeface="Inconsolat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18EC-4FFF-C2A7-0317-1ECF39CB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4590"/>
            <a:ext cx="8229600" cy="5727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Inter" panose="020B0604020202020204" charset="0"/>
                <a:ea typeface="Inter" panose="020B0604020202020204" charset="0"/>
              </a:rPr>
              <a:t>NON-FUNCTIONAL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1E841-EF3F-4E35-0DE8-8685A68E5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Data security and healthcare regulations compliance .</a:t>
            </a:r>
          </a:p>
          <a:p>
            <a:pPr>
              <a:lnSpc>
                <a:spcPct val="200000"/>
              </a:lnSpc>
            </a:pPr>
            <a:r>
              <a:rPr lang="en-US" dirty="0"/>
              <a:t>Fast and easy access.</a:t>
            </a:r>
          </a:p>
          <a:p>
            <a:pPr>
              <a:lnSpc>
                <a:spcPct val="200000"/>
              </a:lnSpc>
            </a:pPr>
            <a:r>
              <a:rPr lang="en-US" dirty="0"/>
              <a:t>User-friendly and intuitive interfaces.</a:t>
            </a:r>
          </a:p>
          <a:p>
            <a:pPr>
              <a:lnSpc>
                <a:spcPct val="200000"/>
              </a:lnSpc>
            </a:pPr>
            <a:r>
              <a:rPr lang="en-US" dirty="0"/>
              <a:t>Scalability to accommodate a growing user base.</a:t>
            </a:r>
          </a:p>
          <a:p>
            <a:pPr>
              <a:lnSpc>
                <a:spcPct val="200000"/>
              </a:lnSpc>
            </a:pPr>
            <a:r>
              <a:rPr lang="en-US" dirty="0"/>
              <a:t>Rigorous testing for reliability and security.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2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4"/>
          <p:cNvSpPr txBox="1">
            <a:spLocks noGrp="1"/>
          </p:cNvSpPr>
          <p:nvPr>
            <p:ph type="title"/>
          </p:nvPr>
        </p:nvSpPr>
        <p:spPr>
          <a:xfrm>
            <a:off x="2246243" y="107095"/>
            <a:ext cx="5471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00" dirty="0">
                <a:latin typeface="Inter" panose="020B0604020202020204" charset="0"/>
                <a:ea typeface="Inter" panose="020B0604020202020204" charset="0"/>
                <a:cs typeface="Lora"/>
                <a:sym typeface="Lora"/>
              </a:rPr>
              <a:t>SYSTEM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D5361-B85B-C896-9708-DBAA6F0EB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78249"/>
            <a:ext cx="9144000" cy="381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37CFF3-FAA2-870A-9963-8317D4418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145375"/>
              </p:ext>
            </p:extLst>
          </p:nvPr>
        </p:nvGraphicFramePr>
        <p:xfrm>
          <a:off x="619263" y="1271795"/>
          <a:ext cx="7679350" cy="31393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3123778985"/>
                    </a:ext>
                  </a:extLst>
                </a:gridCol>
                <a:gridCol w="4059850">
                  <a:extLst>
                    <a:ext uri="{9D8B030D-6E8A-4147-A177-3AD203B41FA5}">
                      <a16:colId xmlns:a16="http://schemas.microsoft.com/office/drawing/2014/main" val="364222528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bg1"/>
                          </a:solidFill>
                        </a:rPr>
                        <a:t>Roles</a:t>
                      </a: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055527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Pts val="770"/>
                        <a:buFont typeface="Arial"/>
                        <a:buNone/>
                      </a:pPr>
                      <a:r>
                        <a:rPr lang="en" sz="1500" b="1" dirty="0">
                          <a:solidFill>
                            <a:schemeClr val="tx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Al-Waasiu Abubakari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UI/UX Design</a:t>
                      </a:r>
                    </a:p>
                    <a:p>
                      <a:pPr marL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500" b="1" dirty="0">
                        <a:solidFill>
                          <a:schemeClr val="tx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Frontend Development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98880146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Pts val="770"/>
                        <a:buFont typeface="Arial"/>
                        <a:buNone/>
                      </a:pPr>
                      <a:r>
                        <a:rPr lang="en" sz="1500" b="1" dirty="0">
                          <a:solidFill>
                            <a:schemeClr val="tx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Luornor Nathan Tettey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Database Management</a:t>
                      </a:r>
                    </a:p>
                    <a:p>
                      <a:pPr marL="0" lvl="0" indent="0" algn="l" rtl="0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Pts val="770"/>
                        <a:buFont typeface="Arial"/>
                        <a:buNone/>
                      </a:pPr>
                      <a:r>
                        <a:rPr lang="en-US" sz="1500" b="1" dirty="0">
                          <a:solidFill>
                            <a:schemeClr val="tx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Backend Development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57413919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tx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Shared Tasks</a:t>
                      </a:r>
                      <a:endParaRPr sz="1500" b="1" dirty="0">
                        <a:solidFill>
                          <a:schemeClr val="tx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tx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Data Acquisition</a:t>
                      </a:r>
                      <a:endParaRPr sz="1500" b="1" dirty="0">
                        <a:solidFill>
                          <a:schemeClr val="tx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>
                          <a:solidFill>
                            <a:schemeClr val="tx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Software Testing</a:t>
                      </a:r>
                      <a:endParaRPr sz="1500" b="1" dirty="0">
                        <a:solidFill>
                          <a:schemeClr val="tx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Pts val="770"/>
                        <a:buFont typeface="Arial"/>
                        <a:buNone/>
                      </a:pPr>
                      <a:r>
                        <a:rPr lang="en" sz="1500" b="1" dirty="0">
                          <a:solidFill>
                            <a:schemeClr val="tx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System Deployment</a:t>
                      </a:r>
                      <a:endParaRPr sz="1500" b="1" dirty="0">
                        <a:solidFill>
                          <a:schemeClr val="tx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6757919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4552A1B-0B0E-8ED7-1BB4-487150775453}"/>
              </a:ext>
            </a:extLst>
          </p:cNvPr>
          <p:cNvSpPr txBox="1"/>
          <p:nvPr/>
        </p:nvSpPr>
        <p:spPr>
          <a:xfrm>
            <a:off x="619263" y="347870"/>
            <a:ext cx="7222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Inter" panose="020B0604020202020204" charset="0"/>
                <a:ea typeface="Inter" panose="020B0604020202020204" charset="0"/>
              </a:rPr>
              <a:t>DELEGATION OF TASKS</a:t>
            </a:r>
          </a:p>
        </p:txBody>
      </p:sp>
    </p:spTree>
    <p:extLst>
      <p:ext uri="{BB962C8B-B14F-4D97-AF65-F5344CB8AC3E}">
        <p14:creationId xmlns:p14="http://schemas.microsoft.com/office/powerpoint/2010/main" val="377446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6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00" dirty="0">
                <a:latin typeface="Inter" panose="020B0604020202020204" charset="0"/>
                <a:ea typeface="Inter" panose="020B0604020202020204" charset="0"/>
                <a:cs typeface="Lora"/>
                <a:sym typeface="Lora"/>
              </a:rPr>
              <a:t>BUDGET ESTIMATION</a:t>
            </a:r>
          </a:p>
        </p:txBody>
      </p:sp>
      <p:sp>
        <p:nvSpPr>
          <p:cNvPr id="582" name="Google Shape;582;p76"/>
          <p:cNvSpPr txBox="1"/>
          <p:nvPr/>
        </p:nvSpPr>
        <p:spPr>
          <a:xfrm>
            <a:off x="582075" y="2690225"/>
            <a:ext cx="1712400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consolata Medium"/>
                <a:sym typeface="Inconsolata Medium"/>
              </a:rPr>
              <a:t>Development Cost</a:t>
            </a:r>
            <a:endParaRPr sz="1600" dirty="0">
              <a:solidFill>
                <a:schemeClr val="dk1"/>
              </a:solidFill>
              <a:latin typeface="Inter" panose="020B0604020202020204" charset="0"/>
              <a:ea typeface="Inter" panose="020B0604020202020204" charset="0"/>
              <a:cs typeface="Inconsolata Medium"/>
              <a:sym typeface="Inconsolata Medium"/>
            </a:endParaRPr>
          </a:p>
        </p:txBody>
      </p:sp>
      <p:sp>
        <p:nvSpPr>
          <p:cNvPr id="583" name="Google Shape;583;p76"/>
          <p:cNvSpPr txBox="1"/>
          <p:nvPr/>
        </p:nvSpPr>
        <p:spPr>
          <a:xfrm>
            <a:off x="2676742" y="2690225"/>
            <a:ext cx="1712400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consolata Medium"/>
                <a:sym typeface="Inconsolata Medium"/>
              </a:rPr>
              <a:t>Hardware Cost</a:t>
            </a:r>
            <a:endParaRPr sz="1600" dirty="0">
              <a:solidFill>
                <a:schemeClr val="dk1"/>
              </a:solidFill>
              <a:latin typeface="Inter" panose="020B0604020202020204" charset="0"/>
              <a:ea typeface="Inter" panose="020B0604020202020204" charset="0"/>
              <a:cs typeface="Inconsolata Medium"/>
              <a:sym typeface="Inconsolata Medium"/>
            </a:endParaRPr>
          </a:p>
        </p:txBody>
      </p:sp>
      <p:sp>
        <p:nvSpPr>
          <p:cNvPr id="584" name="Google Shape;584;p76"/>
          <p:cNvSpPr txBox="1"/>
          <p:nvPr/>
        </p:nvSpPr>
        <p:spPr>
          <a:xfrm>
            <a:off x="4771408" y="2690225"/>
            <a:ext cx="1712400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consolata Medium"/>
                <a:sym typeface="Inconsolata Medium"/>
              </a:rPr>
              <a:t>Software Cost</a:t>
            </a:r>
            <a:endParaRPr sz="1600" dirty="0">
              <a:solidFill>
                <a:schemeClr val="dk1"/>
              </a:solidFill>
              <a:latin typeface="Inter" panose="020B0604020202020204" charset="0"/>
              <a:ea typeface="Inter" panose="020B0604020202020204" charset="0"/>
              <a:cs typeface="Inconsolata Medium"/>
              <a:sym typeface="Inconsolata Medium"/>
            </a:endParaRPr>
          </a:p>
        </p:txBody>
      </p:sp>
      <p:sp>
        <p:nvSpPr>
          <p:cNvPr id="585" name="Google Shape;585;p76"/>
          <p:cNvSpPr txBox="1"/>
          <p:nvPr/>
        </p:nvSpPr>
        <p:spPr>
          <a:xfrm>
            <a:off x="457300" y="1660963"/>
            <a:ext cx="1945500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200" dirty="0" smtClean="0">
                <a:solidFill>
                  <a:schemeClr val="accent1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Ghs1000</a:t>
            </a:r>
            <a:endParaRPr sz="3200" dirty="0">
              <a:solidFill>
                <a:schemeClr val="accent1"/>
              </a:solidFill>
              <a:latin typeface="Inconsolata SemiBold"/>
              <a:ea typeface="Inconsolata SemiBold"/>
              <a:cs typeface="Inconsolata SemiBold"/>
              <a:sym typeface="Inconsolata SemiBold"/>
            </a:endParaRPr>
          </a:p>
        </p:txBody>
      </p:sp>
      <p:sp>
        <p:nvSpPr>
          <p:cNvPr id="586" name="Google Shape;586;p76"/>
          <p:cNvSpPr txBox="1"/>
          <p:nvPr/>
        </p:nvSpPr>
        <p:spPr>
          <a:xfrm>
            <a:off x="2551967" y="1660963"/>
            <a:ext cx="1945500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 smtClean="0">
                <a:solidFill>
                  <a:schemeClr val="accent1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Ghs500</a:t>
            </a:r>
            <a:endParaRPr sz="3200" dirty="0">
              <a:solidFill>
                <a:schemeClr val="accent1"/>
              </a:solidFill>
              <a:latin typeface="Inconsolata SemiBold"/>
              <a:ea typeface="Inconsolata SemiBold"/>
              <a:cs typeface="Inconsolata SemiBold"/>
              <a:sym typeface="Inconsolata SemiBold"/>
            </a:endParaRPr>
          </a:p>
        </p:txBody>
      </p:sp>
      <p:sp>
        <p:nvSpPr>
          <p:cNvPr id="587" name="Google Shape;587;p76"/>
          <p:cNvSpPr txBox="1"/>
          <p:nvPr/>
        </p:nvSpPr>
        <p:spPr>
          <a:xfrm>
            <a:off x="4646633" y="1660963"/>
            <a:ext cx="1945500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 smtClean="0">
                <a:solidFill>
                  <a:schemeClr val="accent1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Ghs300</a:t>
            </a:r>
            <a:endParaRPr sz="3200" dirty="0">
              <a:solidFill>
                <a:schemeClr val="accent1"/>
              </a:solidFill>
              <a:latin typeface="Inconsolata SemiBold"/>
              <a:ea typeface="Inconsolata SemiBold"/>
              <a:cs typeface="Inconsolata SemiBold"/>
              <a:sym typeface="Inconsolata SemiBold"/>
            </a:endParaRPr>
          </a:p>
        </p:txBody>
      </p:sp>
      <p:sp>
        <p:nvSpPr>
          <p:cNvPr id="588" name="Google Shape;588;p76"/>
          <p:cNvSpPr txBox="1"/>
          <p:nvPr/>
        </p:nvSpPr>
        <p:spPr>
          <a:xfrm>
            <a:off x="6741300" y="1660963"/>
            <a:ext cx="1945500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 smtClean="0">
                <a:solidFill>
                  <a:schemeClr val="accent1"/>
                </a:solidFill>
                <a:latin typeface="Inconsolata SemiBold"/>
                <a:ea typeface="Inconsolata SemiBold"/>
                <a:cs typeface="Inconsolata SemiBold"/>
                <a:sym typeface="Inconsolata SemiBold"/>
              </a:rPr>
              <a:t>Ghs200</a:t>
            </a:r>
            <a:endParaRPr sz="3200" dirty="0">
              <a:solidFill>
                <a:schemeClr val="accent1"/>
              </a:solidFill>
              <a:latin typeface="Inconsolata SemiBold"/>
              <a:ea typeface="Inconsolata SemiBold"/>
              <a:cs typeface="Inconsolata SemiBold"/>
              <a:sym typeface="Inconsolata SemiBold"/>
            </a:endParaRPr>
          </a:p>
        </p:txBody>
      </p:sp>
      <p:sp>
        <p:nvSpPr>
          <p:cNvPr id="589" name="Google Shape;589;p76"/>
          <p:cNvSpPr txBox="1"/>
          <p:nvPr/>
        </p:nvSpPr>
        <p:spPr>
          <a:xfrm>
            <a:off x="6866075" y="2690225"/>
            <a:ext cx="1712400" cy="9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Inconsolata Medium"/>
                <a:sym typeface="Inconsolata Medium"/>
              </a:rPr>
              <a:t>Maintenance Cost</a:t>
            </a:r>
            <a:endParaRPr sz="1600" dirty="0">
              <a:solidFill>
                <a:schemeClr val="dk1"/>
              </a:solidFill>
              <a:latin typeface="Inter" panose="020B0604020202020204" charset="0"/>
              <a:ea typeface="Inter" panose="020B0604020202020204" charset="0"/>
              <a:cs typeface="Inconsolata Medium"/>
              <a:sym typeface="Inconsolata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78"/>
          <p:cNvSpPr/>
          <p:nvPr/>
        </p:nvSpPr>
        <p:spPr>
          <a:xfrm>
            <a:off x="233569" y="869700"/>
            <a:ext cx="3995100" cy="3404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2" name="Google Shape;652;p78"/>
          <p:cNvSpPr/>
          <p:nvPr/>
        </p:nvSpPr>
        <p:spPr>
          <a:xfrm>
            <a:off x="4691700" y="877100"/>
            <a:ext cx="3995100" cy="3404100"/>
          </a:xfrm>
          <a:prstGeom prst="rect">
            <a:avLst/>
          </a:prstGeom>
          <a:solidFill>
            <a:srgbClr val="FFFFFF">
              <a:alpha val="2000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53" name="Google Shape;653;p78"/>
          <p:cNvSpPr txBox="1">
            <a:spLocks noGrp="1"/>
          </p:cNvSpPr>
          <p:nvPr>
            <p:ph type="body" idx="1"/>
          </p:nvPr>
        </p:nvSpPr>
        <p:spPr>
          <a:xfrm>
            <a:off x="457200" y="1834900"/>
            <a:ext cx="3995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41300" algn="l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nconsolata"/>
              <a:buChar char="•"/>
            </a:pPr>
            <a:r>
              <a:rPr lang="en" sz="1800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  <a:sym typeface="Inconsolata"/>
              </a:rPr>
              <a:t>Lack of user adoption</a:t>
            </a:r>
            <a:endParaRPr sz="1800" dirty="0">
              <a:latin typeface="Inter" panose="020B0604020202020204" charset="0"/>
              <a:ea typeface="Inter" panose="020B0604020202020204" charset="0"/>
              <a:cs typeface="Times New Roman" panose="02020603050405020304" pitchFamily="18" charset="0"/>
              <a:sym typeface="Inconsolata"/>
            </a:endParaRPr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Inconsolata"/>
              <a:buChar char="•"/>
            </a:pPr>
            <a:r>
              <a:rPr lang="en" sz="1800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  <a:sym typeface="Inconsolata"/>
              </a:rPr>
              <a:t>Data security breaches</a:t>
            </a:r>
            <a:endParaRPr sz="1800" dirty="0">
              <a:latin typeface="Inter" panose="020B0604020202020204" charset="0"/>
              <a:ea typeface="Inter" panose="020B0604020202020204" charset="0"/>
              <a:cs typeface="Times New Roman" panose="02020603050405020304" pitchFamily="18" charset="0"/>
              <a:sym typeface="Inconsolata"/>
            </a:endParaRPr>
          </a:p>
          <a:p>
            <a:pPr marL="342900" lvl="0" indent="-241300" algn="l" rtl="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1100"/>
              <a:buFont typeface="Inconsolata"/>
              <a:buChar char="•"/>
            </a:pPr>
            <a:r>
              <a:rPr lang="en" sz="1800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  <a:sym typeface="Inconsolata"/>
              </a:rPr>
              <a:t>Technical challenges</a:t>
            </a:r>
            <a:endParaRPr sz="1800" dirty="0">
              <a:latin typeface="Inter" panose="020B0604020202020204" charset="0"/>
              <a:ea typeface="Inter" panose="020B0604020202020204" charset="0"/>
              <a:cs typeface="Times New Roman" panose="02020603050405020304" pitchFamily="18" charset="0"/>
              <a:sym typeface="Inconsolata"/>
            </a:endParaRPr>
          </a:p>
        </p:txBody>
      </p:sp>
      <p:sp>
        <p:nvSpPr>
          <p:cNvPr id="654" name="Google Shape;654;p78"/>
          <p:cNvSpPr txBox="1">
            <a:spLocks noGrp="1"/>
          </p:cNvSpPr>
          <p:nvPr>
            <p:ph type="subTitle" idx="3"/>
          </p:nvPr>
        </p:nvSpPr>
        <p:spPr>
          <a:xfrm>
            <a:off x="457200" y="983665"/>
            <a:ext cx="3995100" cy="622800"/>
          </a:xfrm>
          <a:prstGeom prst="rect">
            <a:avLst/>
          </a:prstGeom>
        </p:spPr>
        <p:txBody>
          <a:bodyPr spcFirstLastPara="1" wrap="square" lIns="182875" tIns="91425" rIns="13715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Lora SemiBold"/>
                <a:sym typeface="Lora SemiBold"/>
              </a:rPr>
              <a:t>Potential Challenges</a:t>
            </a:r>
            <a:endParaRPr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  <a:cs typeface="Lora SemiBold"/>
              <a:sym typeface="Lora SemiBold"/>
            </a:endParaRPr>
          </a:p>
        </p:txBody>
      </p:sp>
      <p:sp>
        <p:nvSpPr>
          <p:cNvPr id="655" name="Google Shape;655;p78"/>
          <p:cNvSpPr txBox="1">
            <a:spLocks noGrp="1"/>
          </p:cNvSpPr>
          <p:nvPr>
            <p:ph type="body" idx="2"/>
          </p:nvPr>
        </p:nvSpPr>
        <p:spPr>
          <a:xfrm>
            <a:off x="4691700" y="1695880"/>
            <a:ext cx="3995100" cy="27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241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Inconsolata"/>
              <a:buChar char="•"/>
            </a:pPr>
            <a:r>
              <a:rPr lang="en-US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  <a:sym typeface="Inconsolata"/>
              </a:rPr>
              <a:t>Conduct user training and provide ongoing support</a:t>
            </a:r>
          </a:p>
          <a:p>
            <a:pPr marL="342900" marR="0" lvl="0" indent="-241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100"/>
              <a:buFont typeface="Inconsolata"/>
              <a:buChar char="•"/>
            </a:pPr>
            <a:r>
              <a:rPr lang="en-US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  <a:sym typeface="Inconsolata"/>
              </a:rPr>
              <a:t>Implement strong data encryption and access controls</a:t>
            </a:r>
          </a:p>
          <a:p>
            <a:pPr marL="342900" marR="0" lvl="0" indent="-2413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100"/>
              <a:buFont typeface="Inconsolata"/>
              <a:buChar char="•"/>
            </a:pPr>
            <a:r>
              <a:rPr lang="en-US" sz="16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  <a:sym typeface="Inconsolata"/>
              </a:rPr>
              <a:t>Collaborate with technical experts and conduct thorough testing</a:t>
            </a:r>
          </a:p>
        </p:txBody>
      </p:sp>
      <p:sp>
        <p:nvSpPr>
          <p:cNvPr id="656" name="Google Shape;656;p78"/>
          <p:cNvSpPr txBox="1">
            <a:spLocks noGrp="1"/>
          </p:cNvSpPr>
          <p:nvPr>
            <p:ph type="subTitle" idx="4"/>
          </p:nvPr>
        </p:nvSpPr>
        <p:spPr>
          <a:xfrm>
            <a:off x="4691700" y="985957"/>
            <a:ext cx="3995100" cy="622800"/>
          </a:xfrm>
          <a:prstGeom prst="rect">
            <a:avLst/>
          </a:prstGeom>
        </p:spPr>
        <p:txBody>
          <a:bodyPr spcFirstLastPara="1" wrap="square" lIns="182875" tIns="91425" rIns="137150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 dirty="0">
                <a:solidFill>
                  <a:schemeClr val="tx1"/>
                </a:solidFill>
                <a:latin typeface="Inter" panose="020B0604020202020204" charset="0"/>
                <a:ea typeface="Inter" panose="020B0604020202020204" charset="0"/>
                <a:cs typeface="Lora SemiBold"/>
                <a:sym typeface="Lora SemiBold"/>
              </a:rPr>
              <a:t>Mitigation Strategies</a:t>
            </a:r>
            <a:endParaRPr sz="2400" dirty="0">
              <a:solidFill>
                <a:schemeClr val="tx1"/>
              </a:solidFill>
              <a:latin typeface="Inter" panose="020B0604020202020204" charset="0"/>
              <a:ea typeface="Inter" panose="020B0604020202020204" charset="0"/>
              <a:cs typeface="Lora SemiBold"/>
              <a:sym typeface="Lora SemiBold"/>
            </a:endParaRPr>
          </a:p>
        </p:txBody>
      </p:sp>
      <p:cxnSp>
        <p:nvCxnSpPr>
          <p:cNvPr id="5" name="Google Shape;428;p66">
            <a:extLst>
              <a:ext uri="{FF2B5EF4-FFF2-40B4-BE49-F238E27FC236}">
                <a16:creationId xmlns:a16="http://schemas.microsoft.com/office/drawing/2014/main" id="{0686208C-0F63-15F0-F44D-24B008439549}"/>
              </a:ext>
            </a:extLst>
          </p:cNvPr>
          <p:cNvCxnSpPr>
            <a:cxnSpLocks/>
          </p:cNvCxnSpPr>
          <p:nvPr/>
        </p:nvCxnSpPr>
        <p:spPr>
          <a:xfrm>
            <a:off x="4915330" y="1574746"/>
            <a:ext cx="3547839" cy="21146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428;p66">
            <a:extLst>
              <a:ext uri="{FF2B5EF4-FFF2-40B4-BE49-F238E27FC236}">
                <a16:creationId xmlns:a16="http://schemas.microsoft.com/office/drawing/2014/main" id="{77622BD3-51B4-A417-8CD8-F487A2C92327}"/>
              </a:ext>
            </a:extLst>
          </p:cNvPr>
          <p:cNvCxnSpPr>
            <a:cxnSpLocks/>
          </p:cNvCxnSpPr>
          <p:nvPr/>
        </p:nvCxnSpPr>
        <p:spPr>
          <a:xfrm>
            <a:off x="457199" y="1553600"/>
            <a:ext cx="3547839" cy="21146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79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00" dirty="0">
                <a:latin typeface="Inter" panose="020B0604020202020204" charset="0"/>
                <a:ea typeface="Inter" panose="020B0604020202020204" charset="0"/>
                <a:cs typeface="Lora"/>
                <a:sym typeface="Lora"/>
              </a:rPr>
              <a:t>PROJECT TIMELINE</a:t>
            </a:r>
          </a:p>
        </p:txBody>
      </p:sp>
      <p:sp>
        <p:nvSpPr>
          <p:cNvPr id="706" name="Google Shape;706;p79"/>
          <p:cNvSpPr/>
          <p:nvPr/>
        </p:nvSpPr>
        <p:spPr>
          <a:xfrm>
            <a:off x="457200" y="2247833"/>
            <a:ext cx="2739300" cy="15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endParaRPr sz="11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B968DDEF-C017-F0F0-DB1F-CB776DD94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1903"/>
            <a:ext cx="9144000" cy="20971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80"/>
          <p:cNvSpPr txBox="1">
            <a:spLocks noGrp="1"/>
          </p:cNvSpPr>
          <p:nvPr>
            <p:ph type="subTitle" idx="4294967295"/>
          </p:nvPr>
        </p:nvSpPr>
        <p:spPr>
          <a:xfrm>
            <a:off x="6196729" y="2302403"/>
            <a:ext cx="2498400" cy="720300"/>
          </a:xfrm>
          <a:prstGeom prst="rect">
            <a:avLst/>
          </a:prstGeom>
        </p:spPr>
        <p:txBody>
          <a:bodyPr spcFirstLastPara="1" wrap="square" lIns="45700" tIns="0" rIns="137150" bIns="1371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Lora SemiBold"/>
                <a:sym typeface="Lora SemiBold"/>
              </a:rPr>
              <a:t>Efficient Health Data Visualization</a:t>
            </a:r>
            <a:endParaRPr sz="1400" dirty="0">
              <a:solidFill>
                <a:schemeClr val="dk1"/>
              </a:solidFill>
              <a:latin typeface="Inter" panose="020B0604020202020204" charset="0"/>
              <a:ea typeface="Inter" panose="020B0604020202020204" charset="0"/>
              <a:cs typeface="Lora SemiBold"/>
              <a:sym typeface="Lora SemiBold"/>
            </a:endParaRPr>
          </a:p>
        </p:txBody>
      </p:sp>
      <p:sp>
        <p:nvSpPr>
          <p:cNvPr id="714" name="Google Shape;714;p80"/>
          <p:cNvSpPr txBox="1">
            <a:spLocks noGrp="1"/>
          </p:cNvSpPr>
          <p:nvPr>
            <p:ph type="subTitle" idx="4294967295"/>
          </p:nvPr>
        </p:nvSpPr>
        <p:spPr>
          <a:xfrm>
            <a:off x="457858" y="2211600"/>
            <a:ext cx="24984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137150" bIns="1371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Lora SemiBold"/>
                <a:sym typeface="Lora SemiBold"/>
              </a:rPr>
              <a:t>Improved Access to Healthcare</a:t>
            </a:r>
            <a:endParaRPr sz="1400" dirty="0">
              <a:solidFill>
                <a:schemeClr val="dk1"/>
              </a:solidFill>
              <a:latin typeface="Inter" panose="020B0604020202020204" charset="0"/>
              <a:ea typeface="Inter" panose="020B0604020202020204" charset="0"/>
              <a:cs typeface="Lora SemiBold"/>
              <a:sym typeface="Lora SemiBold"/>
            </a:endParaRPr>
          </a:p>
        </p:txBody>
      </p:sp>
      <p:sp>
        <p:nvSpPr>
          <p:cNvPr id="715" name="Google Shape;715;p80"/>
          <p:cNvSpPr txBox="1">
            <a:spLocks noGrp="1"/>
          </p:cNvSpPr>
          <p:nvPr>
            <p:ph type="subTitle" idx="4294967295"/>
          </p:nvPr>
        </p:nvSpPr>
        <p:spPr>
          <a:xfrm>
            <a:off x="3323886" y="2211600"/>
            <a:ext cx="2498400" cy="7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137150" bIns="13715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 dirty="0">
                <a:solidFill>
                  <a:schemeClr val="dk1"/>
                </a:solidFill>
                <a:latin typeface="Inter" panose="020B0604020202020204" charset="0"/>
                <a:ea typeface="Inter" panose="020B0604020202020204" charset="0"/>
                <a:cs typeface="Lora SemiBold"/>
                <a:sym typeface="Lora SemiBold"/>
              </a:rPr>
              <a:t>Enhanced Medication Management</a:t>
            </a:r>
            <a:endParaRPr sz="1400" dirty="0">
              <a:solidFill>
                <a:schemeClr val="dk1"/>
              </a:solidFill>
              <a:latin typeface="Inter" panose="020B0604020202020204" charset="0"/>
              <a:ea typeface="Inter" panose="020B0604020202020204" charset="0"/>
              <a:cs typeface="Lora SemiBold"/>
              <a:sym typeface="Lora SemiBold"/>
            </a:endParaRPr>
          </a:p>
        </p:txBody>
      </p:sp>
      <p:sp>
        <p:nvSpPr>
          <p:cNvPr id="718" name="Google Shape;718;p80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00" dirty="0">
                <a:latin typeface="Inter" panose="020B0604020202020204" charset="0"/>
                <a:ea typeface="Inter" panose="020B0604020202020204" charset="0"/>
                <a:cs typeface="Lora"/>
                <a:sym typeface="Lora"/>
              </a:rPr>
              <a:t>EXPECTED OUTCOMES</a:t>
            </a:r>
          </a:p>
        </p:txBody>
      </p:sp>
      <p:cxnSp>
        <p:nvCxnSpPr>
          <p:cNvPr id="719" name="Google Shape;719;p80"/>
          <p:cNvCxnSpPr/>
          <p:nvPr/>
        </p:nvCxnSpPr>
        <p:spPr>
          <a:xfrm>
            <a:off x="458458" y="2066275"/>
            <a:ext cx="2497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0" name="Google Shape;720;p80"/>
          <p:cNvCxnSpPr/>
          <p:nvPr/>
        </p:nvCxnSpPr>
        <p:spPr>
          <a:xfrm>
            <a:off x="3323886" y="2066275"/>
            <a:ext cx="2497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1" name="Google Shape;721;p80"/>
          <p:cNvCxnSpPr/>
          <p:nvPr/>
        </p:nvCxnSpPr>
        <p:spPr>
          <a:xfrm>
            <a:off x="6189434" y="2066275"/>
            <a:ext cx="2497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81"/>
          <p:cNvSpPr txBox="1">
            <a:spLocks noGrp="1"/>
          </p:cNvSpPr>
          <p:nvPr>
            <p:ph type="body" idx="2"/>
          </p:nvPr>
        </p:nvSpPr>
        <p:spPr>
          <a:xfrm>
            <a:off x="1373975" y="3582596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  <a:sym typeface="Inconsolata"/>
              </a:rPr>
              <a:t>The medication management feature ensures proper adherence and tracking of medication usage.</a:t>
            </a:r>
            <a:endParaRPr sz="1600" dirty="0">
              <a:latin typeface="Inter" panose="020B0604020202020204" charset="0"/>
              <a:ea typeface="Inter" panose="020B0604020202020204" charset="0"/>
              <a:cs typeface="Times New Roman" panose="02020603050405020304" pitchFamily="18" charset="0"/>
              <a:sym typeface="Inconsolata"/>
            </a:endParaRPr>
          </a:p>
        </p:txBody>
      </p:sp>
      <p:sp>
        <p:nvSpPr>
          <p:cNvPr id="731" name="Google Shape;731;p81"/>
          <p:cNvSpPr txBox="1">
            <a:spLocks noGrp="1"/>
          </p:cNvSpPr>
          <p:nvPr>
            <p:ph type="body" idx="1"/>
          </p:nvPr>
        </p:nvSpPr>
        <p:spPr>
          <a:xfrm>
            <a:off x="1373975" y="2361292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  <a:sym typeface="Inconsolata"/>
              </a:rPr>
              <a:t>The telemedicine platform enables remote consultations and reduces the need for in-person visits.</a:t>
            </a:r>
            <a:endParaRPr sz="1600" dirty="0">
              <a:latin typeface="Inter" panose="020B0604020202020204" charset="0"/>
              <a:ea typeface="Inter" panose="020B0604020202020204" charset="0"/>
              <a:cs typeface="Times New Roman" panose="02020603050405020304" pitchFamily="18" charset="0"/>
              <a:sym typeface="Inconsolata"/>
            </a:endParaRPr>
          </a:p>
        </p:txBody>
      </p:sp>
      <p:sp>
        <p:nvSpPr>
          <p:cNvPr id="732" name="Google Shape;732;p81"/>
          <p:cNvSpPr txBox="1">
            <a:spLocks noGrp="1"/>
          </p:cNvSpPr>
          <p:nvPr>
            <p:ph type="body" idx="3"/>
          </p:nvPr>
        </p:nvSpPr>
        <p:spPr>
          <a:xfrm>
            <a:off x="1373975" y="1140000"/>
            <a:ext cx="5945700" cy="9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n" sz="1600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  <a:sym typeface="Inconsolata"/>
              </a:rPr>
              <a:t>The integrated Healthcare Management System offers a comprehensive solution for healthcare providers and patients.</a:t>
            </a:r>
            <a:endParaRPr sz="1600" dirty="0">
              <a:latin typeface="Inter" panose="020B0604020202020204" charset="0"/>
              <a:ea typeface="Inter" panose="020B0604020202020204" charset="0"/>
              <a:cs typeface="Times New Roman" panose="02020603050405020304" pitchFamily="18" charset="0"/>
              <a:sym typeface="Inconsolata"/>
            </a:endParaRPr>
          </a:p>
        </p:txBody>
      </p:sp>
      <p:sp>
        <p:nvSpPr>
          <p:cNvPr id="733" name="Google Shape;733;p81"/>
          <p:cNvSpPr txBox="1">
            <a:spLocks noGrp="1"/>
          </p:cNvSpPr>
          <p:nvPr>
            <p:ph type="title"/>
          </p:nvPr>
        </p:nvSpPr>
        <p:spPr>
          <a:xfrm>
            <a:off x="467249" y="332096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00" dirty="0">
                <a:latin typeface="Inter" panose="020B0604020202020204" charset="0"/>
                <a:ea typeface="Inter" panose="020B0604020202020204" charset="0"/>
                <a:cs typeface="Lora"/>
                <a:sym typeface="Lora"/>
              </a:rPr>
              <a:t>CONCLUSION</a:t>
            </a:r>
            <a:endParaRPr lang="en-US" sz="2520" dirty="0">
              <a:latin typeface="Inter" panose="020B0604020202020204" charset="0"/>
              <a:ea typeface="Inter" panose="020B0604020202020204" charset="0"/>
              <a:cs typeface="Lora"/>
              <a:sym typeface="Lora"/>
            </a:endParaRPr>
          </a:p>
        </p:txBody>
      </p:sp>
      <p:sp>
        <p:nvSpPr>
          <p:cNvPr id="738" name="Google Shape;738;p81"/>
          <p:cNvSpPr/>
          <p:nvPr/>
        </p:nvSpPr>
        <p:spPr>
          <a:xfrm>
            <a:off x="740588" y="1452150"/>
            <a:ext cx="350044" cy="350044"/>
          </a:xfrm>
          <a:custGeom>
            <a:avLst/>
            <a:gdLst/>
            <a:ahLst/>
            <a:cxnLst/>
            <a:rect l="l" t="t" r="r" b="b"/>
            <a:pathLst>
              <a:path w="190500" h="190500" extrusionOk="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39" name="Google Shape;739;p81"/>
          <p:cNvSpPr/>
          <p:nvPr/>
        </p:nvSpPr>
        <p:spPr>
          <a:xfrm>
            <a:off x="740588" y="2679300"/>
            <a:ext cx="350044" cy="350044"/>
          </a:xfrm>
          <a:custGeom>
            <a:avLst/>
            <a:gdLst/>
            <a:ahLst/>
            <a:cxnLst/>
            <a:rect l="l" t="t" r="r" b="b"/>
            <a:pathLst>
              <a:path w="190500" h="190500" extrusionOk="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0" name="Google Shape;740;p81"/>
          <p:cNvSpPr/>
          <p:nvPr/>
        </p:nvSpPr>
        <p:spPr>
          <a:xfrm>
            <a:off x="740588" y="3894700"/>
            <a:ext cx="350044" cy="350044"/>
          </a:xfrm>
          <a:custGeom>
            <a:avLst/>
            <a:gdLst/>
            <a:ahLst/>
            <a:cxnLst/>
            <a:rect l="l" t="t" r="r" b="b"/>
            <a:pathLst>
              <a:path w="190500" h="190500" extrusionOk="0">
                <a:moveTo>
                  <a:pt x="182880" y="95250"/>
                </a:moveTo>
                <a:cubicBezTo>
                  <a:pt x="182880" y="143510"/>
                  <a:pt x="143510" y="182880"/>
                  <a:pt x="95250" y="182880"/>
                </a:cubicBezTo>
                <a:cubicBezTo>
                  <a:pt x="46990" y="182880"/>
                  <a:pt x="8255" y="143510"/>
                  <a:pt x="8255" y="95250"/>
                </a:cubicBezTo>
                <a:cubicBezTo>
                  <a:pt x="8255" y="46990"/>
                  <a:pt x="46990" y="8255"/>
                  <a:pt x="95250" y="8255"/>
                </a:cubicBezTo>
                <a:cubicBezTo>
                  <a:pt x="143510" y="8255"/>
                  <a:pt x="182880" y="46990"/>
                  <a:pt x="182880" y="95250"/>
                </a:cubicBezTo>
                <a:close/>
                <a:moveTo>
                  <a:pt x="95250" y="190500"/>
                </a:moveTo>
                <a:cubicBezTo>
                  <a:pt x="147955" y="190500"/>
                  <a:pt x="190500" y="147955"/>
                  <a:pt x="190500" y="95250"/>
                </a:cubicBezTo>
                <a:cubicBezTo>
                  <a:pt x="190500" y="42545"/>
                  <a:pt x="147955" y="0"/>
                  <a:pt x="95250" y="0"/>
                </a:cubicBezTo>
                <a:cubicBezTo>
                  <a:pt x="42545" y="0"/>
                  <a:pt x="0" y="42545"/>
                  <a:pt x="0" y="95250"/>
                </a:cubicBezTo>
                <a:cubicBezTo>
                  <a:pt x="0" y="147955"/>
                  <a:pt x="42545" y="190500"/>
                  <a:pt x="95250" y="190500"/>
                </a:cubicBezTo>
                <a:close/>
                <a:moveTo>
                  <a:pt x="137160" y="98425"/>
                </a:moveTo>
                <a:lnTo>
                  <a:pt x="141605" y="95250"/>
                </a:lnTo>
                <a:lnTo>
                  <a:pt x="137160" y="92075"/>
                </a:lnTo>
                <a:lnTo>
                  <a:pt x="73660" y="44450"/>
                </a:lnTo>
                <a:cubicBezTo>
                  <a:pt x="71755" y="43180"/>
                  <a:pt x="69850" y="43180"/>
                  <a:pt x="68580" y="45085"/>
                </a:cubicBezTo>
                <a:cubicBezTo>
                  <a:pt x="66675" y="46990"/>
                  <a:pt x="67310" y="49530"/>
                  <a:pt x="69215" y="50800"/>
                </a:cubicBezTo>
                <a:lnTo>
                  <a:pt x="128270" y="95250"/>
                </a:lnTo>
                <a:lnTo>
                  <a:pt x="69215" y="139700"/>
                </a:lnTo>
                <a:cubicBezTo>
                  <a:pt x="67310" y="140970"/>
                  <a:pt x="66675" y="143510"/>
                  <a:pt x="68580" y="145415"/>
                </a:cubicBezTo>
                <a:cubicBezTo>
                  <a:pt x="69850" y="147320"/>
                  <a:pt x="71755" y="147320"/>
                  <a:pt x="73660" y="14605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F59DC-6D98-0ED9-1B35-544AA634B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4300"/>
            <a:ext cx="8229600" cy="572700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Inter" panose="020B0604020202020204" charset="0"/>
                <a:ea typeface="Inter" panose="020B0604020202020204" charset="0"/>
              </a:rPr>
              <a:t>REFERENCES</a:t>
            </a:r>
            <a:endParaRPr lang="en-US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A249D-3DF5-476C-D447-D3AAE99E1B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[1] </a:t>
            </a:r>
            <a:r>
              <a:rPr lang="en-US" sz="1400" dirty="0"/>
              <a:t>Abdul-Aziz, M., &amp; El, D. (2023). "National E-Health Project with Bio-surveillance (Early Warning) System" Journal of Healthcare Technology, 22(4), 126-136</a:t>
            </a:r>
            <a:r>
              <a:rPr lang="en-US" sz="1400" dirty="0" smtClean="0"/>
              <a:t>.</a:t>
            </a:r>
          </a:p>
          <a:p>
            <a:pPr>
              <a:lnSpc>
                <a:spcPct val="150000"/>
              </a:lnSpc>
            </a:pP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[</a:t>
            </a:r>
            <a:r>
              <a:rPr lang="en-US" dirty="0"/>
              <a:t>2]</a:t>
            </a:r>
            <a:r>
              <a:rPr lang="en-US" sz="1600" dirty="0">
                <a:solidFill>
                  <a:srgbClr val="00B0F0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Fumie, M., </a:t>
            </a:r>
            <a:r>
              <a:rPr lang="en-US" sz="1400" dirty="0" err="1">
                <a:solidFill>
                  <a:schemeClr val="tx1"/>
                </a:solidFill>
              </a:rPr>
              <a:t>Rvuichi</a:t>
            </a:r>
            <a:r>
              <a:rPr lang="en-US" sz="1400" dirty="0">
                <a:solidFill>
                  <a:schemeClr val="tx1"/>
                </a:solidFill>
              </a:rPr>
              <a:t>, Y., &amp; Yuki, k. (2020). "Present State and the Future of Health Data Utilization NTT DATA Envisions: Opportunities, Challenges, and Regulatory Changes." Co-creation of a “well-being economy” through heath data, 43(6), 121-221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[</a:t>
            </a:r>
            <a:r>
              <a:rPr lang="en-US" dirty="0"/>
              <a:t>3] </a:t>
            </a:r>
            <a:r>
              <a:rPr lang="en-US" sz="1400" dirty="0"/>
              <a:t>Anderson, R., &amp; White, P. (2020). "Security Measures in Healthcare Systems: Current Trends and Future Directions." International Journal of Health Informatics, 29(4), 390-405.</a:t>
            </a:r>
          </a:p>
        </p:txBody>
      </p:sp>
    </p:spTree>
    <p:extLst>
      <p:ext uri="{BB962C8B-B14F-4D97-AF65-F5344CB8AC3E}">
        <p14:creationId xmlns:p14="http://schemas.microsoft.com/office/powerpoint/2010/main" val="322307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F59DC-6D98-0ED9-1B35-544AA634B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94299"/>
            <a:ext cx="8229600" cy="572700"/>
          </a:xfrm>
        </p:spPr>
        <p:txBody>
          <a:bodyPr>
            <a:noAutofit/>
          </a:bodyPr>
          <a:lstStyle/>
          <a:p>
            <a:r>
              <a:rPr lang="en-US" sz="3200" dirty="0">
                <a:latin typeface="Inter" panose="020B0604020202020204" charset="0"/>
                <a:ea typeface="Inter" panose="020B0604020202020204" charset="0"/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A249D-3DF5-476C-D447-D3AAE99E1B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[4] </a:t>
            </a:r>
            <a:r>
              <a:rPr lang="en-US" sz="1400" dirty="0"/>
              <a:t>Wu, Y., &amp; Wang, Y. (2016). </a:t>
            </a:r>
            <a:r>
              <a:rPr lang="en-US" sz="1400" dirty="0" err="1"/>
              <a:t>WeDoctor</a:t>
            </a:r>
            <a:r>
              <a:rPr lang="en-US" sz="1400" dirty="0"/>
              <a:t>: A review of China's largest mobile healthcare platform. Health Policy and Technology, 10(4), 521-526.</a:t>
            </a:r>
          </a:p>
          <a:p>
            <a:pPr>
              <a:lnSpc>
                <a:spcPct val="150000"/>
              </a:lnSpc>
            </a:pPr>
            <a:endParaRPr lang="en-US" sz="1400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[</a:t>
            </a:r>
            <a:r>
              <a:rPr lang="en-US" dirty="0"/>
              <a:t>5</a:t>
            </a:r>
            <a:r>
              <a:rPr lang="en-US" dirty="0" smtClean="0"/>
              <a:t>]</a:t>
            </a:r>
            <a:r>
              <a:rPr lang="en-US" sz="1600" dirty="0" smtClean="0">
                <a:solidFill>
                  <a:srgbClr val="00B0F0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Smith, A., Johnson, B., &amp; Brown, C. (2020). "Telemedicine in the Modern Healthcare Landscape: Opportunities, Challenges, and Regulatory Changes." Journal of Healthcare Technology, 45(2), 123-136</a:t>
            </a:r>
            <a:r>
              <a:rPr lang="en-US" sz="1400" dirty="0" smtClean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en-US" sz="1400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[</a:t>
            </a:r>
            <a:r>
              <a:rPr lang="en-US" dirty="0"/>
              <a:t>6</a:t>
            </a:r>
            <a:r>
              <a:rPr lang="en-US" dirty="0" smtClean="0"/>
              <a:t>] </a:t>
            </a:r>
            <a:r>
              <a:rPr lang="en-US" sz="1400" dirty="0" smtClean="0"/>
              <a:t>Doe</a:t>
            </a:r>
            <a:r>
              <a:rPr lang="en-US" sz="1400" dirty="0"/>
              <a:t>, J., &amp; Smith, M. (2021). "Health Data Visualization: Tools, Techniques, and Best Practices." Healthcare Informatics Journal, 34(4), 543-556</a:t>
            </a:r>
            <a:r>
              <a:rPr lang="en-US" sz="1400" dirty="0" smtClean="0"/>
              <a:t>.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80096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3"/>
          <p:cNvSpPr txBox="1">
            <a:spLocks noGrp="1"/>
          </p:cNvSpPr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 dirty="0">
                <a:latin typeface="Inter" panose="020B0604020202020204" charset="0"/>
                <a:ea typeface="Inter" panose="020B0604020202020204" charset="0"/>
                <a:cs typeface="Lora"/>
                <a:sym typeface="Lora"/>
              </a:rPr>
              <a:t>INTRODUCTION</a:t>
            </a:r>
            <a:endParaRPr sz="2520" dirty="0">
              <a:latin typeface="Inter" panose="020B0604020202020204" charset="0"/>
              <a:ea typeface="Inter" panose="020B0604020202020204" charset="0"/>
              <a:cs typeface="Lora"/>
              <a:sym typeface="Lora"/>
            </a:endParaRPr>
          </a:p>
        </p:txBody>
      </p:sp>
      <p:sp>
        <p:nvSpPr>
          <p:cNvPr id="392" name="Google Shape;392;p63"/>
          <p:cNvSpPr txBox="1">
            <a:spLocks noGrp="1"/>
          </p:cNvSpPr>
          <p:nvPr>
            <p:ph type="body" idx="3"/>
          </p:nvPr>
        </p:nvSpPr>
        <p:spPr>
          <a:xfrm>
            <a:off x="6015369" y="2577503"/>
            <a:ext cx="2817131" cy="1097854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137150" tIns="182875" rIns="137150" bIns="91425" anchor="t" anchorCtr="0">
            <a:noAutofit/>
          </a:bodyPr>
          <a:lstStyle/>
          <a:p>
            <a:pPr marL="285750" indent="-285750">
              <a:lnSpc>
                <a:spcPct val="105000"/>
              </a:lnSpc>
              <a:spcAft>
                <a:spcPts val="1000"/>
              </a:spcAft>
            </a:pPr>
            <a:r>
              <a:rPr lang="en-US" b="1" dirty="0">
                <a:latin typeface="Inter" panose="020B0604020202020204" charset="0"/>
                <a:ea typeface="Inter" panose="020B0604020202020204" charset="0"/>
                <a:cs typeface="Inconsolata"/>
                <a:sym typeface="Inconsolata"/>
              </a:rPr>
              <a:t>System access and security</a:t>
            </a:r>
          </a:p>
          <a:p>
            <a:pPr marL="285750" indent="-285750">
              <a:lnSpc>
                <a:spcPct val="105000"/>
              </a:lnSpc>
              <a:spcAft>
                <a:spcPts val="1000"/>
              </a:spcAft>
            </a:pPr>
            <a:endParaRPr lang="en-US" b="1" dirty="0">
              <a:latin typeface="Inter" panose="020B0604020202020204" charset="0"/>
              <a:ea typeface="Inter" panose="020B0604020202020204" charset="0"/>
              <a:cs typeface="Inconsolata"/>
              <a:sym typeface="Inconsolata"/>
            </a:endParaRPr>
          </a:p>
          <a:p>
            <a:pPr marL="285750" indent="-285750">
              <a:lnSpc>
                <a:spcPct val="105000"/>
              </a:lnSpc>
              <a:spcAft>
                <a:spcPts val="1000"/>
              </a:spcAft>
            </a:pPr>
            <a:endParaRPr lang="en" b="1" dirty="0">
              <a:latin typeface="Inter" panose="020B0604020202020204" charset="0"/>
              <a:ea typeface="Inter" panose="020B0604020202020204" charset="0"/>
              <a:cs typeface="Inconsolata"/>
              <a:sym typeface="Inconsolata"/>
            </a:endParaRPr>
          </a:p>
        </p:txBody>
      </p:sp>
      <p:sp>
        <p:nvSpPr>
          <p:cNvPr id="393" name="Google Shape;393;p63"/>
          <p:cNvSpPr txBox="1">
            <a:spLocks noGrp="1"/>
          </p:cNvSpPr>
          <p:nvPr>
            <p:ph type="body" idx="2"/>
          </p:nvPr>
        </p:nvSpPr>
        <p:spPr>
          <a:xfrm>
            <a:off x="3135086" y="2577503"/>
            <a:ext cx="2708014" cy="1140387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137150" tIns="182875" rIns="137150" bIns="91425" anchor="t" anchorCtr="0">
            <a:noAutofit/>
          </a:bodyPr>
          <a:lstStyle/>
          <a:p>
            <a:pPr marL="285750" indent="-285750">
              <a:lnSpc>
                <a:spcPct val="105000"/>
              </a:lnSpc>
              <a:spcAft>
                <a:spcPts val="1000"/>
              </a:spcAft>
            </a:pPr>
            <a:r>
              <a:rPr lang="en" b="1" dirty="0">
                <a:latin typeface="Inter" panose="020B0604020202020204" charset="0"/>
                <a:ea typeface="Inter" panose="020B0604020202020204" charset="0"/>
                <a:cs typeface="Inconsolata"/>
                <a:sym typeface="Inconsolata"/>
              </a:rPr>
              <a:t>Patient – Doctor Consultation</a:t>
            </a:r>
          </a:p>
        </p:txBody>
      </p:sp>
      <p:sp>
        <p:nvSpPr>
          <p:cNvPr id="394" name="Google Shape;394;p63"/>
          <p:cNvSpPr txBox="1">
            <a:spLocks noGrp="1"/>
          </p:cNvSpPr>
          <p:nvPr>
            <p:ph type="body" idx="1"/>
          </p:nvPr>
        </p:nvSpPr>
        <p:spPr>
          <a:xfrm>
            <a:off x="0" y="1876107"/>
            <a:ext cx="2962816" cy="20849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37150" tIns="182875" rIns="137150" bIns="91425" anchor="t" anchorCtr="0">
            <a:noAutofit/>
          </a:bodyPr>
          <a:lstStyle/>
          <a:p>
            <a:pPr marL="285750" indent="-285750" algn="ctr">
              <a:lnSpc>
                <a:spcPct val="105000"/>
              </a:lnSpc>
              <a:spcAft>
                <a:spcPts val="1000"/>
              </a:spcAft>
              <a:buSzPts val="1018"/>
            </a:pPr>
            <a:endParaRPr lang="en" b="1" dirty="0">
              <a:latin typeface="Inter" panose="020B0604020202020204" charset="0"/>
              <a:ea typeface="Inter" panose="020B0604020202020204" charset="0"/>
              <a:cs typeface="Inconsolata"/>
              <a:sym typeface="Inconsolata"/>
            </a:endParaRPr>
          </a:p>
          <a:p>
            <a:pPr marL="285750" indent="-285750" algn="ctr">
              <a:lnSpc>
                <a:spcPct val="105000"/>
              </a:lnSpc>
              <a:spcAft>
                <a:spcPts val="1000"/>
              </a:spcAft>
              <a:buSzPts val="1018"/>
            </a:pPr>
            <a:endParaRPr lang="en" b="1" dirty="0">
              <a:latin typeface="Inter" panose="020B0604020202020204" charset="0"/>
              <a:ea typeface="Inter" panose="020B0604020202020204" charset="0"/>
              <a:cs typeface="Inconsolata"/>
              <a:sym typeface="Inconsolata"/>
            </a:endParaRPr>
          </a:p>
          <a:p>
            <a:pPr marL="285750" indent="-285750" algn="ctr">
              <a:lnSpc>
                <a:spcPct val="105000"/>
              </a:lnSpc>
              <a:spcAft>
                <a:spcPts val="1000"/>
              </a:spcAft>
              <a:buSzPts val="1018"/>
            </a:pPr>
            <a:r>
              <a:rPr lang="en" b="1" dirty="0">
                <a:latin typeface="Inter" panose="020B0604020202020204" charset="0"/>
                <a:ea typeface="Inter" panose="020B0604020202020204" charset="0"/>
                <a:cs typeface="Inconsolata"/>
                <a:sym typeface="Inconsolata"/>
              </a:rPr>
              <a:t>Patient Folder system</a:t>
            </a:r>
            <a:endParaRPr b="1" dirty="0">
              <a:latin typeface="Inter" panose="020B0604020202020204" charset="0"/>
              <a:ea typeface="Inter" panose="020B0604020202020204" charset="0"/>
              <a:cs typeface="Inconsolata"/>
              <a:sym typeface="Inconsolata"/>
            </a:endParaRPr>
          </a:p>
        </p:txBody>
      </p:sp>
      <p:cxnSp>
        <p:nvCxnSpPr>
          <p:cNvPr id="395" name="Google Shape;395;p63"/>
          <p:cNvCxnSpPr/>
          <p:nvPr/>
        </p:nvCxnSpPr>
        <p:spPr>
          <a:xfrm rot="10800000" flipH="1">
            <a:off x="4572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6" name="Google Shape;396;p63"/>
          <p:cNvCxnSpPr/>
          <p:nvPr/>
        </p:nvCxnSpPr>
        <p:spPr>
          <a:xfrm rot="10800000" flipH="1">
            <a:off x="32370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63"/>
          <p:cNvCxnSpPr/>
          <p:nvPr/>
        </p:nvCxnSpPr>
        <p:spPr>
          <a:xfrm rot="10800000" flipH="1">
            <a:off x="60168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3"/>
          <p:cNvSpPr txBox="1">
            <a:spLocks noGrp="1"/>
          </p:cNvSpPr>
          <p:nvPr>
            <p:ph type="title"/>
          </p:nvPr>
        </p:nvSpPr>
        <p:spPr>
          <a:xfrm>
            <a:off x="457200" y="448056"/>
            <a:ext cx="822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00" dirty="0">
                <a:latin typeface="Inter" panose="020B0604020202020204" charset="0"/>
                <a:ea typeface="Inter" panose="020B0604020202020204" charset="0"/>
                <a:cs typeface="Lora"/>
                <a:sym typeface="Lora"/>
              </a:rPr>
              <a:t>INTRODUCTION</a:t>
            </a:r>
            <a:endParaRPr lang="en-US" sz="2000" dirty="0">
              <a:latin typeface="Inter" panose="020B0604020202020204" charset="0"/>
              <a:ea typeface="Inter" panose="020B0604020202020204" charset="0"/>
              <a:cs typeface="Lora"/>
              <a:sym typeface="Lora"/>
            </a:endParaRPr>
          </a:p>
        </p:txBody>
      </p:sp>
      <p:sp>
        <p:nvSpPr>
          <p:cNvPr id="392" name="Google Shape;392;p63"/>
          <p:cNvSpPr txBox="1">
            <a:spLocks noGrp="1"/>
          </p:cNvSpPr>
          <p:nvPr>
            <p:ph type="body" idx="3"/>
          </p:nvPr>
        </p:nvSpPr>
        <p:spPr>
          <a:xfrm>
            <a:off x="6235117" y="2577503"/>
            <a:ext cx="2606100" cy="1097854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137150" tIns="182875" rIns="137150" bIns="91425" anchor="t" anchorCtr="0">
            <a:noAutofit/>
          </a:bodyPr>
          <a:lstStyle/>
          <a:p>
            <a:pPr marL="285750" indent="-285750">
              <a:lnSpc>
                <a:spcPct val="105000"/>
              </a:lnSpc>
              <a:spcAft>
                <a:spcPts val="1000"/>
              </a:spcAft>
            </a:pPr>
            <a:r>
              <a:rPr lang="en" b="1" dirty="0">
                <a:latin typeface="Inter" panose="020B0604020202020204" charset="0"/>
                <a:ea typeface="Inter" panose="020B0604020202020204" charset="0"/>
                <a:cs typeface="Inconsolata"/>
                <a:sym typeface="Inconsolata"/>
              </a:rPr>
              <a:t>Disease Outbreak</a:t>
            </a:r>
            <a:endParaRPr b="1" dirty="0">
              <a:latin typeface="Inter" panose="020B0604020202020204" charset="0"/>
              <a:ea typeface="Inter" panose="020B0604020202020204" charset="0"/>
              <a:cs typeface="Inconsolata"/>
              <a:sym typeface="Inconsolata"/>
            </a:endParaRPr>
          </a:p>
        </p:txBody>
      </p:sp>
      <p:sp>
        <p:nvSpPr>
          <p:cNvPr id="393" name="Google Shape;393;p63"/>
          <p:cNvSpPr txBox="1">
            <a:spLocks noGrp="1"/>
          </p:cNvSpPr>
          <p:nvPr>
            <p:ph type="body" idx="2"/>
          </p:nvPr>
        </p:nvSpPr>
        <p:spPr>
          <a:xfrm>
            <a:off x="2934119" y="2556236"/>
            <a:ext cx="3036707" cy="1140387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137150" tIns="182875" rIns="137150" bIns="91425" anchor="t" anchorCtr="0">
            <a:noAutofit/>
          </a:bodyPr>
          <a:lstStyle/>
          <a:p>
            <a:pPr marL="285750" indent="-285750" algn="ctr">
              <a:lnSpc>
                <a:spcPct val="105000"/>
              </a:lnSpc>
              <a:spcAft>
                <a:spcPts val="1000"/>
              </a:spcAft>
              <a:buSzPts val="1018"/>
            </a:pPr>
            <a:r>
              <a:rPr lang="en-US" b="1" dirty="0">
                <a:latin typeface="Inter" panose="020B0604020202020204" charset="0"/>
                <a:ea typeface="Inter" panose="020B0604020202020204" charset="0"/>
                <a:cs typeface="Inconsolata"/>
                <a:sym typeface="Inconsolata"/>
              </a:rPr>
              <a:t>Medication management</a:t>
            </a:r>
          </a:p>
          <a:p>
            <a:pPr marL="285750" indent="-285750" algn="ctr">
              <a:lnSpc>
                <a:spcPct val="105000"/>
              </a:lnSpc>
              <a:spcAft>
                <a:spcPts val="1000"/>
              </a:spcAft>
              <a:buSzPts val="1018"/>
            </a:pPr>
            <a:endParaRPr lang="en-US" b="1" dirty="0">
              <a:latin typeface="Inter" panose="020B0604020202020204" charset="0"/>
              <a:ea typeface="Inter" panose="020B0604020202020204" charset="0"/>
              <a:cs typeface="Inconsolata"/>
              <a:sym typeface="Inconsolata"/>
            </a:endParaRPr>
          </a:p>
        </p:txBody>
      </p:sp>
      <p:sp>
        <p:nvSpPr>
          <p:cNvPr id="394" name="Google Shape;394;p63"/>
          <p:cNvSpPr txBox="1">
            <a:spLocks noGrp="1"/>
          </p:cNvSpPr>
          <p:nvPr>
            <p:ph type="body" idx="1"/>
          </p:nvPr>
        </p:nvSpPr>
        <p:spPr>
          <a:xfrm>
            <a:off x="180870" y="2577503"/>
            <a:ext cx="2882429" cy="9072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37150" tIns="182875" rIns="137150" bIns="91425" anchor="t" anchorCtr="0">
            <a:noAutofit/>
          </a:bodyPr>
          <a:lstStyle/>
          <a:p>
            <a:pPr marL="285750" indent="-285750" algn="ctr">
              <a:lnSpc>
                <a:spcPct val="105000"/>
              </a:lnSpc>
              <a:spcAft>
                <a:spcPts val="1000"/>
              </a:spcAft>
              <a:buSzPts val="1018"/>
            </a:pPr>
            <a:r>
              <a:rPr lang="en" b="1" dirty="0">
                <a:latin typeface="Inter" panose="020B0604020202020204" charset="0"/>
                <a:ea typeface="Inter" panose="020B0604020202020204" charset="0"/>
                <a:cs typeface="Times New Roman" panose="02020603050405020304" pitchFamily="18" charset="0"/>
                <a:sym typeface="Inconsolata"/>
              </a:rPr>
              <a:t>Patient data visualization</a:t>
            </a:r>
            <a:endParaRPr sz="1400" b="1" dirty="0">
              <a:latin typeface="Inter" panose="020B0604020202020204" charset="0"/>
              <a:ea typeface="Inter" panose="020B0604020202020204" charset="0"/>
              <a:cs typeface="Times New Roman" panose="02020603050405020304" pitchFamily="18" charset="0"/>
              <a:sym typeface="Inconsolata"/>
            </a:endParaRPr>
          </a:p>
        </p:txBody>
      </p:sp>
      <p:cxnSp>
        <p:nvCxnSpPr>
          <p:cNvPr id="395" name="Google Shape;395;p63"/>
          <p:cNvCxnSpPr/>
          <p:nvPr/>
        </p:nvCxnSpPr>
        <p:spPr>
          <a:xfrm rot="10800000" flipH="1">
            <a:off x="4572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6" name="Google Shape;396;p63"/>
          <p:cNvCxnSpPr/>
          <p:nvPr/>
        </p:nvCxnSpPr>
        <p:spPr>
          <a:xfrm rot="10800000" flipH="1">
            <a:off x="32370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63"/>
          <p:cNvCxnSpPr/>
          <p:nvPr/>
        </p:nvCxnSpPr>
        <p:spPr>
          <a:xfrm rot="10800000" flipH="1">
            <a:off x="6016800" y="4343400"/>
            <a:ext cx="2606100" cy="210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5581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BC3C-D39C-155C-B518-06B05D445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Inter" panose="020B0604020202020204" charset="0"/>
                <a:ea typeface="Inter" panose="020B0604020202020204" charset="0"/>
              </a:rPr>
              <a:t>PROBLEM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79D72-8CC3-E7AB-632F-D26D75844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17725"/>
            <a:ext cx="8229600" cy="34290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dirty="0"/>
              <a:t>There is a critical need for a comprehensive Health Management System (HMS) that addresses the existing gaps in healthcare administration, data management, and communication. </a:t>
            </a:r>
          </a:p>
          <a:p>
            <a:pPr marL="114300" indent="0">
              <a:buNone/>
            </a:pPr>
            <a:endParaRPr lang="en-US" sz="2000" dirty="0"/>
          </a:p>
          <a:p>
            <a:r>
              <a:rPr lang="en-US" sz="2000" dirty="0"/>
              <a:t>Healthcare data is often spread across departments, making it challenging to access a complete and unified patient record.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441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2264-B736-94EA-5427-E8F2DE76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latin typeface="Inter" panose="020B0604020202020204" charset="0"/>
                <a:ea typeface="Inter" panose="020B0604020202020204" charset="0"/>
              </a:rPr>
              <a:t>PROBLEM DEFINITION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4A0B3-E644-7C94-662F-7F20883314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US" sz="1800" dirty="0"/>
          </a:p>
          <a:p>
            <a:r>
              <a:rPr lang="en-US" sz="1800" dirty="0"/>
              <a:t>Patients often have limited access to their health records, hindering their active participation in managing their health.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Lack of effective communication channels among healthcare professionals can lead to delays in patient care and potential medical errors</a:t>
            </a:r>
          </a:p>
        </p:txBody>
      </p:sp>
    </p:spTree>
    <p:extLst>
      <p:ext uri="{BB962C8B-B14F-4D97-AF65-F5344CB8AC3E}">
        <p14:creationId xmlns:p14="http://schemas.microsoft.com/office/powerpoint/2010/main" val="393125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4"/>
          <p:cNvSpPr txBox="1">
            <a:spLocks noGrp="1"/>
          </p:cNvSpPr>
          <p:nvPr>
            <p:ph type="body" idx="3"/>
          </p:nvPr>
        </p:nvSpPr>
        <p:spPr>
          <a:xfrm>
            <a:off x="6016800" y="2441938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b="1" dirty="0">
                <a:latin typeface="Inter" panose="020B0604020202020204" charset="0"/>
                <a:ea typeface="Inter" panose="020B0604020202020204" charset="0"/>
                <a:cs typeface="Inconsolata"/>
                <a:sym typeface="Inconsolata"/>
              </a:rPr>
              <a:t>Easy and secure Access</a:t>
            </a:r>
            <a:endParaRPr b="1" dirty="0">
              <a:latin typeface="Inter" panose="020B0604020202020204" charset="0"/>
              <a:ea typeface="Inter" panose="020B0604020202020204" charset="0"/>
              <a:cs typeface="Inconsolata"/>
              <a:sym typeface="Inconsolata"/>
            </a:endParaRPr>
          </a:p>
        </p:txBody>
      </p:sp>
      <p:sp>
        <p:nvSpPr>
          <p:cNvPr id="403" name="Google Shape;403;p64"/>
          <p:cNvSpPr txBox="1">
            <a:spLocks noGrp="1"/>
          </p:cNvSpPr>
          <p:nvPr>
            <p:ph type="body" idx="2"/>
          </p:nvPr>
        </p:nvSpPr>
        <p:spPr>
          <a:xfrm>
            <a:off x="3231982" y="2441938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b="1" dirty="0">
                <a:latin typeface="Inter" panose="020B0604020202020204" charset="0"/>
                <a:ea typeface="Inter" panose="020B0604020202020204" charset="0"/>
                <a:cs typeface="Inconsolata"/>
                <a:sym typeface="Inconsolata"/>
              </a:rPr>
              <a:t>Patient health awareness</a:t>
            </a:r>
            <a:endParaRPr b="1" dirty="0">
              <a:latin typeface="Inter" panose="020B0604020202020204" charset="0"/>
              <a:ea typeface="Inter" panose="020B0604020202020204" charset="0"/>
              <a:cs typeface="Inconsolata"/>
              <a:sym typeface="Inconsolata"/>
            </a:endParaRPr>
          </a:p>
        </p:txBody>
      </p:sp>
      <p:sp>
        <p:nvSpPr>
          <p:cNvPr id="404" name="Google Shape;404;p6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00" dirty="0">
                <a:latin typeface="Inter" panose="020B0604020202020204" charset="0"/>
                <a:ea typeface="Inter" panose="020B0604020202020204" charset="0"/>
              </a:rPr>
              <a:t>RELEVANCE OF WORK</a:t>
            </a:r>
          </a:p>
        </p:txBody>
      </p:sp>
      <p:sp>
        <p:nvSpPr>
          <p:cNvPr id="405" name="Google Shape;405;p64"/>
          <p:cNvSpPr txBox="1">
            <a:spLocks noGrp="1"/>
          </p:cNvSpPr>
          <p:nvPr>
            <p:ph type="body" idx="1"/>
          </p:nvPr>
        </p:nvSpPr>
        <p:spPr>
          <a:xfrm>
            <a:off x="457198" y="2441938"/>
            <a:ext cx="2687935" cy="1265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r>
              <a:rPr lang="en" b="1" dirty="0"/>
              <a:t>Accuracy in patient health data management</a:t>
            </a:r>
            <a:endParaRPr sz="1400" b="1" dirty="0"/>
          </a:p>
        </p:txBody>
      </p:sp>
      <p:cxnSp>
        <p:nvCxnSpPr>
          <p:cNvPr id="406" name="Google Shape;406;p64"/>
          <p:cNvCxnSpPr/>
          <p:nvPr/>
        </p:nvCxnSpPr>
        <p:spPr>
          <a:xfrm>
            <a:off x="4572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Google Shape;407;p64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" name="Google Shape;408;p64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4"/>
          <p:cNvSpPr txBox="1">
            <a:spLocks noGrp="1"/>
          </p:cNvSpPr>
          <p:nvPr>
            <p:ph type="body" idx="3"/>
          </p:nvPr>
        </p:nvSpPr>
        <p:spPr>
          <a:xfrm>
            <a:off x="6016800" y="2441938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b="1" dirty="0">
                <a:latin typeface="Inter" panose="020B0604020202020204" charset="0"/>
                <a:ea typeface="Inter" panose="020B0604020202020204" charset="0"/>
                <a:cs typeface="Inconsolata"/>
                <a:sym typeface="Inconsolata"/>
              </a:rPr>
              <a:t>Early detection and control of diseases</a:t>
            </a:r>
            <a:endParaRPr b="1" dirty="0">
              <a:latin typeface="Inter" panose="020B0604020202020204" charset="0"/>
              <a:ea typeface="Inter" panose="020B0604020202020204" charset="0"/>
              <a:cs typeface="Inconsolata"/>
              <a:sym typeface="Inconsolata"/>
            </a:endParaRPr>
          </a:p>
        </p:txBody>
      </p:sp>
      <p:sp>
        <p:nvSpPr>
          <p:cNvPr id="403" name="Google Shape;403;p64"/>
          <p:cNvSpPr txBox="1">
            <a:spLocks noGrp="1"/>
          </p:cNvSpPr>
          <p:nvPr>
            <p:ph type="body" idx="2"/>
          </p:nvPr>
        </p:nvSpPr>
        <p:spPr>
          <a:xfrm>
            <a:off x="3231982" y="2441938"/>
            <a:ext cx="2606100" cy="2182200"/>
          </a:xfrm>
          <a:prstGeom prst="rect">
            <a:avLst/>
          </a:prstGeom>
        </p:spPr>
        <p:txBody>
          <a:bodyPr spcFirstLastPara="1" wrap="square" lIns="137150" tIns="91425" rIns="137150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b="1" dirty="0">
                <a:latin typeface="Inter" panose="020B0604020202020204" charset="0"/>
                <a:ea typeface="Inter" panose="020B0604020202020204" charset="0"/>
                <a:cs typeface="Inconsolata"/>
                <a:sym typeface="Inconsolata"/>
              </a:rPr>
              <a:t>Regular medication</a:t>
            </a:r>
            <a:endParaRPr b="1" dirty="0">
              <a:latin typeface="Inter" panose="020B0604020202020204" charset="0"/>
              <a:ea typeface="Inter" panose="020B0604020202020204" charset="0"/>
              <a:cs typeface="Inconsolata"/>
              <a:sym typeface="Inconsolata"/>
            </a:endParaRPr>
          </a:p>
        </p:txBody>
      </p:sp>
      <p:sp>
        <p:nvSpPr>
          <p:cNvPr id="404" name="Google Shape;404;p64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3200" dirty="0">
                <a:latin typeface="Inter" panose="020B0604020202020204" charset="0"/>
                <a:ea typeface="Inter" panose="020B0604020202020204" charset="0"/>
              </a:rPr>
              <a:t>RELEVANCE OF WORK</a:t>
            </a:r>
          </a:p>
        </p:txBody>
      </p:sp>
      <p:sp>
        <p:nvSpPr>
          <p:cNvPr id="405" name="Google Shape;405;p64"/>
          <p:cNvSpPr txBox="1">
            <a:spLocks noGrp="1"/>
          </p:cNvSpPr>
          <p:nvPr>
            <p:ph type="body" idx="1"/>
          </p:nvPr>
        </p:nvSpPr>
        <p:spPr>
          <a:xfrm>
            <a:off x="454688" y="2441938"/>
            <a:ext cx="2687935" cy="1265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t" anchorCtr="0">
            <a:noAutofit/>
          </a:bodyPr>
          <a:lstStyle/>
          <a:p>
            <a:pPr marL="0" indent="0">
              <a:lnSpc>
                <a:spcPct val="105000"/>
              </a:lnSpc>
              <a:spcAft>
                <a:spcPts val="1000"/>
              </a:spcAft>
              <a:buSzPts val="1018"/>
              <a:buNone/>
            </a:pPr>
            <a:r>
              <a:rPr lang="en-US" b="1" dirty="0">
                <a:latin typeface="Inter" panose="020B0604020202020204" charset="0"/>
                <a:ea typeface="Inter" panose="020B0604020202020204" charset="0"/>
                <a:cs typeface="Inconsolata"/>
                <a:sym typeface="Inconsolata"/>
              </a:rPr>
              <a:t>Patient health awareness</a:t>
            </a: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000"/>
              </a:spcAft>
              <a:buSzPts val="1018"/>
              <a:buNone/>
            </a:pPr>
            <a:endParaRPr sz="1400" b="1" dirty="0"/>
          </a:p>
        </p:txBody>
      </p:sp>
      <p:cxnSp>
        <p:nvCxnSpPr>
          <p:cNvPr id="406" name="Google Shape;406;p64"/>
          <p:cNvCxnSpPr/>
          <p:nvPr/>
        </p:nvCxnSpPr>
        <p:spPr>
          <a:xfrm>
            <a:off x="457200" y="1579197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Google Shape;407;p64"/>
          <p:cNvCxnSpPr/>
          <p:nvPr/>
        </p:nvCxnSpPr>
        <p:spPr>
          <a:xfrm>
            <a:off x="32370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" name="Google Shape;408;p64"/>
          <p:cNvCxnSpPr/>
          <p:nvPr/>
        </p:nvCxnSpPr>
        <p:spPr>
          <a:xfrm>
            <a:off x="6016800" y="1599075"/>
            <a:ext cx="0" cy="219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4108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E5DC9A1-2310-ADA8-46E7-CE515BF75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629615"/>
              </p:ext>
            </p:extLst>
          </p:nvPr>
        </p:nvGraphicFramePr>
        <p:xfrm>
          <a:off x="472109" y="790723"/>
          <a:ext cx="8199781" cy="3897253"/>
        </p:xfrm>
        <a:graphic>
          <a:graphicData uri="http://schemas.openxmlformats.org/drawingml/2006/table">
            <a:tbl>
              <a:tblPr firstRow="1" bandRow="1">
                <a:tableStyleId>{E929F9F4-4A8F-4326-A1B4-22849713DDAB}</a:tableStyleId>
              </a:tblPr>
              <a:tblGrid>
                <a:gridCol w="1639956">
                  <a:extLst>
                    <a:ext uri="{9D8B030D-6E8A-4147-A177-3AD203B41FA5}">
                      <a16:colId xmlns:a16="http://schemas.microsoft.com/office/drawing/2014/main" val="2519249085"/>
                    </a:ext>
                  </a:extLst>
                </a:gridCol>
                <a:gridCol w="1639956">
                  <a:extLst>
                    <a:ext uri="{9D8B030D-6E8A-4147-A177-3AD203B41FA5}">
                      <a16:colId xmlns:a16="http://schemas.microsoft.com/office/drawing/2014/main" val="3570866571"/>
                    </a:ext>
                  </a:extLst>
                </a:gridCol>
                <a:gridCol w="1639956">
                  <a:extLst>
                    <a:ext uri="{9D8B030D-6E8A-4147-A177-3AD203B41FA5}">
                      <a16:colId xmlns:a16="http://schemas.microsoft.com/office/drawing/2014/main" val="1653866042"/>
                    </a:ext>
                  </a:extLst>
                </a:gridCol>
                <a:gridCol w="1823580">
                  <a:extLst>
                    <a:ext uri="{9D8B030D-6E8A-4147-A177-3AD203B41FA5}">
                      <a16:colId xmlns:a16="http://schemas.microsoft.com/office/drawing/2014/main" val="2239504691"/>
                    </a:ext>
                  </a:extLst>
                </a:gridCol>
                <a:gridCol w="1456333">
                  <a:extLst>
                    <a:ext uri="{9D8B030D-6E8A-4147-A177-3AD203B41FA5}">
                      <a16:colId xmlns:a16="http://schemas.microsoft.com/office/drawing/2014/main" val="4240657233"/>
                    </a:ext>
                  </a:extLst>
                </a:gridCol>
              </a:tblGrid>
              <a:tr h="5702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Developed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Achievements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001478"/>
                  </a:ext>
                </a:extLst>
              </a:tr>
              <a:tr h="1633463">
                <a:tc>
                  <a:txBody>
                    <a:bodyPr/>
                    <a:lstStyle/>
                    <a:p>
                      <a:r>
                        <a:rPr lang="en-US" sz="1400" u="none" strike="noStrike" cap="none" dirty="0">
                          <a:effectLst/>
                          <a:sym typeface="Arial"/>
                        </a:rPr>
                        <a:t>The Lightwave Health Information Management System (LHIMS) 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dirty="0">
                          <a:effectLst/>
                          <a:sym typeface="Arial"/>
                        </a:rPr>
                        <a:t>Ghana Health Service (GHS) Lead by Dr. Samuel Osei-Kuffour.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>
                          <a:effectLst/>
                          <a:sym typeface="Arial"/>
                        </a:rPr>
                        <a:t>The LHIMS has increased the accuracy of patient records by 95%.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system does not allow patients to view their own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65265"/>
                  </a:ext>
                </a:extLst>
              </a:tr>
              <a:tr h="1693567">
                <a:tc>
                  <a:txBody>
                    <a:bodyPr/>
                    <a:lstStyle/>
                    <a:p>
                      <a:r>
                        <a:rPr lang="en-US" sz="1400" u="none" strike="noStrike" cap="none" dirty="0" err="1" smtClean="0">
                          <a:effectLst/>
                          <a:sym typeface="Arial"/>
                        </a:rPr>
                        <a:t>Welby</a:t>
                      </a:r>
                      <a:r>
                        <a:rPr lang="en-US" sz="1400" u="none" strike="noStrike" cap="none" dirty="0" smtClean="0">
                          <a:effectLst/>
                          <a:sym typeface="Arial"/>
                        </a:rPr>
                        <a:t> 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u="none" strike="noStrike" cap="none" dirty="0" smtClean="0">
                          <a:effectLst/>
                          <a:sym typeface="Arial"/>
                        </a:rPr>
                        <a:t>NTT DATA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Shigeki </a:t>
                      </a:r>
                      <a:r>
                        <a:rPr lang="en-US" sz="1400" b="0" i="0" u="none" strike="noStrike" cap="none" dirty="0" err="1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Sugiura</a:t>
                      </a:r>
                      <a:endParaRPr lang="en-US" sz="1400" b="0" i="0" u="none" strike="noStrike" cap="none" dirty="0" smtClean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Hiroshi Ogawa</a:t>
                      </a:r>
                    </a:p>
                    <a:p>
                      <a:r>
                        <a:rPr lang="en-US" sz="1400" b="0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Atsushi Kubo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2018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Highly secure and reliable data center infrastructure</a:t>
                      </a:r>
                      <a:endParaRPr lang="en-US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u="none" strike="noStrike" cap="none" dirty="0">
                        <a:effectLst/>
                        <a:sym typeface="Arial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Cost of services are relatively higher compared to other system.</a:t>
                      </a:r>
                      <a:endParaRPr lang="en-US" sz="1400" u="none" strike="noStrike" cap="none" dirty="0">
                        <a:effectLst/>
                        <a:sym typeface="Arial"/>
                      </a:endParaRPr>
                    </a:p>
                    <a:p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610879"/>
                  </a:ext>
                </a:extLst>
              </a:tr>
            </a:tbl>
          </a:graphicData>
        </a:graphic>
      </p:graphicFrame>
      <p:sp>
        <p:nvSpPr>
          <p:cNvPr id="17" name="Title 16">
            <a:extLst>
              <a:ext uri="{FF2B5EF4-FFF2-40B4-BE49-F238E27FC236}">
                <a16:creationId xmlns:a16="http://schemas.microsoft.com/office/drawing/2014/main" id="{5FA5FC27-0E66-7167-FDF9-3168092D6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90" y="128571"/>
            <a:ext cx="8229600" cy="47771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Inter" panose="020B0604020202020204" charset="0"/>
                <a:ea typeface="Inter" panose="020B0604020202020204" charset="0"/>
              </a:rPr>
              <a:t>EXISTING WORKS</a:t>
            </a:r>
          </a:p>
        </p:txBody>
      </p:sp>
    </p:spTree>
    <p:extLst>
      <p:ext uri="{BB962C8B-B14F-4D97-AF65-F5344CB8AC3E}">
        <p14:creationId xmlns:p14="http://schemas.microsoft.com/office/powerpoint/2010/main" val="3854576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lus Light">
  <a:themeElements>
    <a:clrScheme name="Custom">
      <a:dk1>
        <a:srgbClr val="000000"/>
      </a:dk1>
      <a:lt1>
        <a:srgbClr val="F2EBE6"/>
      </a:lt1>
      <a:dk2>
        <a:srgbClr val="636B61"/>
      </a:dk2>
      <a:lt2>
        <a:srgbClr val="F2EBE6"/>
      </a:lt2>
      <a:accent1>
        <a:srgbClr val="8E6DD9"/>
      </a:accent1>
      <a:accent2>
        <a:srgbClr val="C6CC7B"/>
      </a:accent2>
      <a:accent3>
        <a:srgbClr val="5D7785"/>
      </a:accent3>
      <a:accent4>
        <a:srgbClr val="483338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lus Light">
  <a:themeElements>
    <a:clrScheme name="Custom">
      <a:dk1>
        <a:srgbClr val="000000"/>
      </a:dk1>
      <a:lt1>
        <a:srgbClr val="F2EBE6"/>
      </a:lt1>
      <a:dk2>
        <a:srgbClr val="636B61"/>
      </a:dk2>
      <a:lt2>
        <a:srgbClr val="F2EBE6"/>
      </a:lt2>
      <a:accent1>
        <a:srgbClr val="8E6DD9"/>
      </a:accent1>
      <a:accent2>
        <a:srgbClr val="C6CC7B"/>
      </a:accent2>
      <a:accent3>
        <a:srgbClr val="5D7785"/>
      </a:accent3>
      <a:accent4>
        <a:srgbClr val="483338"/>
      </a:accent4>
      <a:accent5>
        <a:srgbClr val="B5D6B2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1176</Words>
  <Application>Microsoft Office PowerPoint</Application>
  <PresentationFormat>On-screen Show (16:9)</PresentationFormat>
  <Paragraphs>241</Paragraphs>
  <Slides>29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4" baseType="lpstr">
      <vt:lpstr>Arial</vt:lpstr>
      <vt:lpstr>Inconsolata Medium</vt:lpstr>
      <vt:lpstr>Calibri</vt:lpstr>
      <vt:lpstr>Inter Black</vt:lpstr>
      <vt:lpstr>Inconsolata SemiBold</vt:lpstr>
      <vt:lpstr>Times New Roman</vt:lpstr>
      <vt:lpstr>Lato</vt:lpstr>
      <vt:lpstr>Inter</vt:lpstr>
      <vt:lpstr>Lora</vt:lpstr>
      <vt:lpstr>Hanken Grotesk</vt:lpstr>
      <vt:lpstr>Hanken Grotesk SemiBold</vt:lpstr>
      <vt:lpstr>Lora SemiBold</vt:lpstr>
      <vt:lpstr>Inconsolata</vt:lpstr>
      <vt:lpstr>Plus Light</vt:lpstr>
      <vt:lpstr>Plus Light</vt:lpstr>
      <vt:lpstr>INTEGRATED HEALTHCARE MANAGEMENT SYSTEM: ENHANCING ACCESS, MEDICATION AND DATA VISUALIZATION</vt:lpstr>
      <vt:lpstr>OUTLINE</vt:lpstr>
      <vt:lpstr>INTRODUCTION</vt:lpstr>
      <vt:lpstr>INTRODUCTION</vt:lpstr>
      <vt:lpstr>PROBLEM DEFINITION</vt:lpstr>
      <vt:lpstr>PROBLEM DEFINITION</vt:lpstr>
      <vt:lpstr>RELEVANCE OF WORK</vt:lpstr>
      <vt:lpstr>RELEVANCE OF WORK</vt:lpstr>
      <vt:lpstr>EXISTING WORKS</vt:lpstr>
      <vt:lpstr>EXISTING WORKS</vt:lpstr>
      <vt:lpstr>EXISTING WORKS</vt:lpstr>
      <vt:lpstr>OBJECTIVES</vt:lpstr>
      <vt:lpstr>PROPOSED SYSTEM OVERVIEW</vt:lpstr>
      <vt:lpstr>TELEMEDICINE PLATFORM</vt:lpstr>
      <vt:lpstr>MEDICATION MANAGEMENT</vt:lpstr>
      <vt:lpstr>HEALTH DATA VISUALIZATION</vt:lpstr>
      <vt:lpstr>BIOMETRIC  FINGERPRINT ACCESS</vt:lpstr>
      <vt:lpstr>FLOW DIAGRAM FOR ACCESS CONTROL</vt:lpstr>
      <vt:lpstr>FUNCTIONAL REQUIREMENTS</vt:lpstr>
      <vt:lpstr>NON-FUNCTIONAL REQUIREMENTS</vt:lpstr>
      <vt:lpstr>SYSTEM ARCHITECTURE</vt:lpstr>
      <vt:lpstr>PowerPoint Presentation</vt:lpstr>
      <vt:lpstr>BUDGET ESTIMATION</vt:lpstr>
      <vt:lpstr>PowerPoint Presentation</vt:lpstr>
      <vt:lpstr>PROJECT TIMELINE</vt:lpstr>
      <vt:lpstr>EXPECTED OUTCOMES</vt:lpstr>
      <vt:lpstr>CONCLUSION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Integrated Healthcare Management System: Final Year Project Proposal</dc:title>
  <dc:creator>Farad Wells</dc:creator>
  <cp:lastModifiedBy>Abubakari Al-Waasiu</cp:lastModifiedBy>
  <cp:revision>42</cp:revision>
  <dcterms:modified xsi:type="dcterms:W3CDTF">2023-11-16T15:54:32Z</dcterms:modified>
</cp:coreProperties>
</file>