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04" r:id="rId4"/>
    <p:sldId id="305" r:id="rId5"/>
    <p:sldId id="303" r:id="rId6"/>
    <p:sldId id="289" r:id="rId7"/>
    <p:sldId id="306" r:id="rId8"/>
    <p:sldId id="291" r:id="rId9"/>
    <p:sldId id="292" r:id="rId10"/>
    <p:sldId id="294" r:id="rId11"/>
    <p:sldId id="302" r:id="rId12"/>
    <p:sldId id="301" r:id="rId13"/>
  </p:sldIdLst>
  <p:sldSz cx="10693400" cy="7562850"/>
  <p:notesSz cx="10693400" cy="756285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660"/>
  </p:normalViewPr>
  <p:slideViewPr>
    <p:cSldViewPr>
      <p:cViewPr varScale="1">
        <p:scale>
          <a:sx n="60" d="100"/>
          <a:sy n="60" d="100"/>
        </p:scale>
        <p:origin x="1104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880FF-4FCB-42DC-B8CA-5F43E197EBE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1F1E3-D0FF-4924-8EFC-E0C5A02E1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78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1F1E3-D0FF-4924-8EFC-E0C5A02E16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93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F745B-F48C-6930-EB33-19D412303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FFCFA6-60DF-8C2C-2D1E-CADED77D0C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480277-6BBC-F986-050F-1F15E7C4E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279B7-63E1-9ED4-5516-482DB37644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1F1E3-D0FF-4924-8EFC-E0C5A02E16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2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692130" cy="326390"/>
          </a:xfrm>
          <a:custGeom>
            <a:avLst/>
            <a:gdLst/>
            <a:ahLst/>
            <a:cxnLst/>
            <a:rect l="l" t="t" r="r" b="b"/>
            <a:pathLst>
              <a:path w="10692130" h="326390">
                <a:moveTo>
                  <a:pt x="0" y="326134"/>
                </a:moveTo>
                <a:lnTo>
                  <a:pt x="10692000" y="326134"/>
                </a:lnTo>
                <a:lnTo>
                  <a:pt x="10692000" y="0"/>
                </a:lnTo>
                <a:lnTo>
                  <a:pt x="0" y="0"/>
                </a:lnTo>
                <a:lnTo>
                  <a:pt x="0" y="326134"/>
                </a:lnTo>
                <a:close/>
              </a:path>
            </a:pathLst>
          </a:custGeom>
          <a:solidFill>
            <a:srgbClr val="EEEDF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0" y="1874768"/>
            <a:ext cx="10692130" cy="5685790"/>
          </a:xfrm>
          <a:custGeom>
            <a:avLst/>
            <a:gdLst/>
            <a:ahLst/>
            <a:cxnLst/>
            <a:rect l="l" t="t" r="r" b="b"/>
            <a:pathLst>
              <a:path w="10692130" h="5685790">
                <a:moveTo>
                  <a:pt x="10691990" y="108064"/>
                </a:moveTo>
                <a:lnTo>
                  <a:pt x="0" y="108064"/>
                </a:lnTo>
                <a:lnTo>
                  <a:pt x="0" y="5685231"/>
                </a:lnTo>
                <a:lnTo>
                  <a:pt x="10691990" y="5685231"/>
                </a:lnTo>
                <a:lnTo>
                  <a:pt x="10691990" y="108064"/>
                </a:lnTo>
                <a:close/>
              </a:path>
              <a:path w="10692130" h="5685790">
                <a:moveTo>
                  <a:pt x="10691990" y="0"/>
                </a:moveTo>
                <a:lnTo>
                  <a:pt x="0" y="0"/>
                </a:lnTo>
                <a:lnTo>
                  <a:pt x="0" y="3683"/>
                </a:lnTo>
                <a:lnTo>
                  <a:pt x="10691990" y="3683"/>
                </a:lnTo>
                <a:lnTo>
                  <a:pt x="10691990" y="0"/>
                </a:lnTo>
                <a:close/>
              </a:path>
            </a:pathLst>
          </a:custGeom>
          <a:solidFill>
            <a:srgbClr val="EEEDF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0" y="430513"/>
            <a:ext cx="10692130" cy="1444625"/>
          </a:xfrm>
          <a:custGeom>
            <a:avLst/>
            <a:gdLst/>
            <a:ahLst/>
            <a:cxnLst/>
            <a:rect l="l" t="t" r="r" b="b"/>
            <a:pathLst>
              <a:path w="10692130" h="1444625">
                <a:moveTo>
                  <a:pt x="10692000" y="0"/>
                </a:moveTo>
                <a:lnTo>
                  <a:pt x="0" y="0"/>
                </a:lnTo>
                <a:lnTo>
                  <a:pt x="0" y="1444251"/>
                </a:lnTo>
                <a:lnTo>
                  <a:pt x="10692000" y="1444251"/>
                </a:lnTo>
                <a:lnTo>
                  <a:pt x="10692000" y="0"/>
                </a:lnTo>
                <a:close/>
              </a:path>
            </a:pathLst>
          </a:custGeom>
          <a:solidFill>
            <a:srgbClr val="28278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0" y="326142"/>
            <a:ext cx="10692130" cy="1656714"/>
          </a:xfrm>
          <a:custGeom>
            <a:avLst/>
            <a:gdLst/>
            <a:ahLst/>
            <a:cxnLst/>
            <a:rect l="l" t="t" r="r" b="b"/>
            <a:pathLst>
              <a:path w="10692130" h="1656714">
                <a:moveTo>
                  <a:pt x="10691990" y="1552308"/>
                </a:moveTo>
                <a:lnTo>
                  <a:pt x="0" y="1552308"/>
                </a:lnTo>
                <a:lnTo>
                  <a:pt x="0" y="1656689"/>
                </a:lnTo>
                <a:lnTo>
                  <a:pt x="10691990" y="1656689"/>
                </a:lnTo>
                <a:lnTo>
                  <a:pt x="10691990" y="1552308"/>
                </a:lnTo>
                <a:close/>
              </a:path>
              <a:path w="10692130" h="1656714">
                <a:moveTo>
                  <a:pt x="10691990" y="0"/>
                </a:moveTo>
                <a:lnTo>
                  <a:pt x="0" y="0"/>
                </a:lnTo>
                <a:lnTo>
                  <a:pt x="0" y="104381"/>
                </a:lnTo>
                <a:lnTo>
                  <a:pt x="10691990" y="104381"/>
                </a:lnTo>
                <a:lnTo>
                  <a:pt x="10691990" y="0"/>
                </a:lnTo>
                <a:close/>
              </a:path>
            </a:pathLst>
          </a:custGeom>
          <a:solidFill>
            <a:srgbClr val="D2AB6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76001" y="922297"/>
            <a:ext cx="1141397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692130" cy="5039995"/>
            <a:chOff x="0" y="0"/>
            <a:chExt cx="10692130" cy="50399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0692130" cy="4720590"/>
            </a:xfrm>
            <a:custGeom>
              <a:avLst/>
              <a:gdLst/>
              <a:ahLst/>
              <a:cxnLst/>
              <a:rect l="l" t="t" r="r" b="b"/>
              <a:pathLst>
                <a:path w="10692130" h="4720590">
                  <a:moveTo>
                    <a:pt x="10692000" y="0"/>
                  </a:moveTo>
                  <a:lnTo>
                    <a:pt x="0" y="0"/>
                  </a:lnTo>
                  <a:lnTo>
                    <a:pt x="0" y="4720226"/>
                  </a:lnTo>
                  <a:lnTo>
                    <a:pt x="10692000" y="4720226"/>
                  </a:lnTo>
                  <a:lnTo>
                    <a:pt x="10692000" y="0"/>
                  </a:lnTo>
                  <a:close/>
                </a:path>
              </a:pathLst>
            </a:custGeom>
            <a:solidFill>
              <a:srgbClr val="28278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720226"/>
              <a:ext cx="10692130" cy="319405"/>
            </a:xfrm>
            <a:custGeom>
              <a:avLst/>
              <a:gdLst/>
              <a:ahLst/>
              <a:cxnLst/>
              <a:rect l="l" t="t" r="r" b="b"/>
              <a:pathLst>
                <a:path w="10692130" h="319404">
                  <a:moveTo>
                    <a:pt x="10692000" y="0"/>
                  </a:moveTo>
                  <a:lnTo>
                    <a:pt x="0" y="0"/>
                  </a:lnTo>
                  <a:lnTo>
                    <a:pt x="0" y="319218"/>
                  </a:lnTo>
                  <a:lnTo>
                    <a:pt x="10692000" y="319218"/>
                  </a:lnTo>
                  <a:lnTo>
                    <a:pt x="10692000" y="0"/>
                  </a:lnTo>
                  <a:close/>
                </a:path>
              </a:pathLst>
            </a:custGeom>
            <a:solidFill>
              <a:srgbClr val="D2AB6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5101" y="257761"/>
            <a:ext cx="10230724" cy="26597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 algn="ctr">
              <a:lnSpc>
                <a:spcPct val="100000"/>
              </a:lnSpc>
              <a:spcBef>
                <a:spcPts val="100"/>
              </a:spcBef>
            </a:pPr>
            <a:r>
              <a:rPr lang="en-US" sz="4200" dirty="0"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  <a:sym typeface="Lora"/>
              </a:rPr>
              <a:t>DEVELOPMENT OF INTEGRATED WEARABLE DEVICE FOR REMOTE MONITORING OF PREGNANT WOMEN IN GHANA</a:t>
            </a:r>
            <a:endParaRPr sz="4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2036" y="5645484"/>
            <a:ext cx="1097474" cy="1316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146300" y="5915025"/>
            <a:ext cx="6562725" cy="67646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300" b="1" spc="-80" dirty="0">
                <a:solidFill>
                  <a:srgbClr val="28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sz="4300" b="1" spc="35" dirty="0">
                <a:solidFill>
                  <a:srgbClr val="28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4300" b="1" spc="285" dirty="0">
                <a:solidFill>
                  <a:srgbClr val="28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300" b="1" spc="160" dirty="0">
                <a:solidFill>
                  <a:srgbClr val="28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GHANA</a:t>
            </a:r>
            <a:endParaRPr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110255-C2F1-4B1B-BA22-55892556BFEA}"/>
              </a:ext>
            </a:extLst>
          </p:cNvPr>
          <p:cNvSpPr txBox="1"/>
          <p:nvPr/>
        </p:nvSpPr>
        <p:spPr>
          <a:xfrm>
            <a:off x="165101" y="2709567"/>
            <a:ext cx="103631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</a:rPr>
              <a:t>Group Members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</a:rPr>
              <a:t>Owoh Einsteina Ofunne - 10943874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</a:rPr>
              <a:t>Anane George Nyarko – 10947340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</a:rPr>
              <a:t>Adika Nathaniel - 10957036</a:t>
            </a:r>
          </a:p>
          <a:p>
            <a:r>
              <a:rPr lang="en-US" sz="24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                                                           DATE: 15</a:t>
            </a:r>
            <a:r>
              <a:rPr lang="en-US" sz="2400" baseline="300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TH</a:t>
            </a:r>
            <a:r>
              <a:rPr lang="en-US" sz="24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   November,2024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B09A05-FF79-4BE7-BF30-34CA307B7888}"/>
              </a:ext>
            </a:extLst>
          </p:cNvPr>
          <p:cNvSpPr txBox="1"/>
          <p:nvPr/>
        </p:nvSpPr>
        <p:spPr>
          <a:xfrm>
            <a:off x="7129973" y="3297115"/>
            <a:ext cx="3935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</a:rPr>
              <a:t>Project Supervisor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</a:rPr>
              <a:t>Dr. Godfrey Mills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8BAA8B-03C5-44F7-87B1-D2BFD8786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494" y="5558914"/>
            <a:ext cx="1303216" cy="13078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127" y="747391"/>
            <a:ext cx="936277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500" y="1800225"/>
            <a:ext cx="9677400" cy="505741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305"/>
              </a:spcBef>
              <a:tabLst>
                <a:tab pos="469265" algn="l"/>
                <a:tab pos="469900" algn="l"/>
              </a:tabLst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Kwon, J.Y.; Park, I.Y. Fetal Heart Rate Monitoring: From Doppler to    Computerized Analysis. Obstet. Gynecol. Sci. 2016, 59, 79. [CrossRef] [PubMed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300" dirty="0">
              <a:solidFill>
                <a:srgbClr val="28278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50000"/>
              </a:lnSpc>
              <a:spcBef>
                <a:spcPts val="1305"/>
              </a:spcBef>
              <a:tabLst>
                <a:tab pos="469265" algn="l"/>
                <a:tab pos="469900" algn="l"/>
              </a:tabLst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Abeywardhana, S.A.Y.; Subhashini, H.A.A.; Wasalaarachchi, W.A.W.S.; Wimalarathna, G.H.I.; Ekanayake, M.P.B.; Godaliyadda, G.M.R.I.; Wijayakulasooriya, J.V.; Rathnayake, R.M.C.J. Time Domain Analysis for Fetal Movement Detection Using Accelerometer Data. In Proceedings of the 2018 IEEE Region 10 Humanitarian Technology Conference (R10-HTC), Malambe, Sri Lanka, 6–8 December 2018; pp. 1–5</a:t>
            </a:r>
          </a:p>
        </p:txBody>
      </p:sp>
      <p:sp>
        <p:nvSpPr>
          <p:cNvPr id="6" name="object 6"/>
          <p:cNvSpPr/>
          <p:nvPr/>
        </p:nvSpPr>
        <p:spPr>
          <a:xfrm>
            <a:off x="8270514" y="6711447"/>
            <a:ext cx="2421890" cy="520700"/>
          </a:xfrm>
          <a:custGeom>
            <a:avLst/>
            <a:gdLst/>
            <a:ahLst/>
            <a:cxnLst/>
            <a:rect l="l" t="t" r="r" b="b"/>
            <a:pathLst>
              <a:path w="2421890" h="520700">
                <a:moveTo>
                  <a:pt x="2421486" y="0"/>
                </a:moveTo>
                <a:lnTo>
                  <a:pt x="0" y="0"/>
                </a:lnTo>
                <a:lnTo>
                  <a:pt x="0" y="520213"/>
                </a:lnTo>
                <a:lnTo>
                  <a:pt x="2421486" y="520213"/>
                </a:lnTo>
                <a:lnTo>
                  <a:pt x="24214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</p:spTree>
    <p:extLst>
      <p:ext uri="{BB962C8B-B14F-4D97-AF65-F5344CB8AC3E}">
        <p14:creationId xmlns:p14="http://schemas.microsoft.com/office/powerpoint/2010/main" val="914232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8F8F5-C126-1700-92BE-8EB7DC5EE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B5AEF7D-3859-EDE5-4831-D5B52CE45A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127" y="747391"/>
            <a:ext cx="936277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A6118AD-2F3B-3548-2C24-DD7CE4CBA82F}"/>
              </a:ext>
            </a:extLst>
          </p:cNvPr>
          <p:cNvSpPr txBox="1"/>
          <p:nvPr/>
        </p:nvSpPr>
        <p:spPr>
          <a:xfrm>
            <a:off x="317500" y="1800225"/>
            <a:ext cx="9677400" cy="602844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305"/>
              </a:spcBef>
              <a:tabLst>
                <a:tab pos="469265" algn="l"/>
                <a:tab pos="469900" algn="l"/>
              </a:tabLst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B. Pitt, S. Zeineddin, M. Carter et al., “Using consumer wearable devices to profile postoperative complications after pediatric appendectomy,” Journal of Surgical Research, 2023.</a:t>
            </a: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50000"/>
              </a:lnSpc>
              <a:spcBef>
                <a:spcPts val="1305"/>
              </a:spcBef>
              <a:tabLst>
                <a:tab pos="469265" algn="l"/>
                <a:tab pos="469900" algn="l"/>
              </a:tabLst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H. M. Ghomrawi, B. T. Many, J. L. Holl et al., “Clinicians' perspectives on wearable sensor technology as an alternative bedside monitoring tool in two West African countries, ” International Journal of Medical Informatics, vol. 175, article 105046, 2023.</a:t>
            </a:r>
          </a:p>
          <a:p>
            <a:pPr marL="12700">
              <a:lnSpc>
                <a:spcPct val="150000"/>
              </a:lnSpc>
              <a:spcBef>
                <a:spcPts val="1305"/>
              </a:spcBef>
              <a:tabLst>
                <a:tab pos="469265" algn="l"/>
                <a:tab pos="469900" algn="l"/>
              </a:tabLst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[6]H. Akoglu, “User's guide to correlation coefficients, ” Turkish Journal of Emergency Medicine, vol. 18, no. 3, pp. 91 –93, 2018.</a:t>
            </a:r>
          </a:p>
          <a:p>
            <a:pPr marL="12700">
              <a:lnSpc>
                <a:spcPct val="150000"/>
              </a:lnSpc>
              <a:spcBef>
                <a:spcPts val="1305"/>
              </a:spcBef>
              <a:tabLst>
                <a:tab pos="469265" algn="l"/>
                <a:tab pos="469900" algn="l"/>
              </a:tabLst>
            </a:pP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529C9BB-4D32-1AFE-3DDD-539D61AE5A18}"/>
              </a:ext>
            </a:extLst>
          </p:cNvPr>
          <p:cNvSpPr/>
          <p:nvPr/>
        </p:nvSpPr>
        <p:spPr>
          <a:xfrm>
            <a:off x="8270514" y="6711447"/>
            <a:ext cx="2421890" cy="520700"/>
          </a:xfrm>
          <a:custGeom>
            <a:avLst/>
            <a:gdLst/>
            <a:ahLst/>
            <a:cxnLst/>
            <a:rect l="l" t="t" r="r" b="b"/>
            <a:pathLst>
              <a:path w="2421890" h="520700">
                <a:moveTo>
                  <a:pt x="2421486" y="0"/>
                </a:moveTo>
                <a:lnTo>
                  <a:pt x="0" y="0"/>
                </a:lnTo>
                <a:lnTo>
                  <a:pt x="0" y="520213"/>
                </a:lnTo>
                <a:lnTo>
                  <a:pt x="2421486" y="520213"/>
                </a:lnTo>
                <a:lnTo>
                  <a:pt x="24214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4D1A79E-A3BC-A4D1-58DD-F75E7C189B61}"/>
              </a:ext>
            </a:extLst>
          </p:cNvPr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09472DD7-586D-9E17-212C-BD763CD2723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</p:spTree>
    <p:extLst>
      <p:ext uri="{BB962C8B-B14F-4D97-AF65-F5344CB8AC3E}">
        <p14:creationId xmlns:p14="http://schemas.microsoft.com/office/powerpoint/2010/main" val="105283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65A8-2AB5-4A55-9D4C-6E7A0EB8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70" y="733662"/>
            <a:ext cx="7707630" cy="2769989"/>
          </a:xfrm>
        </p:spPr>
        <p:txBody>
          <a:bodyPr/>
          <a:lstStyle/>
          <a:p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MISCELLANEOUS</a:t>
            </a:r>
            <a:endParaRPr lang="en-GH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D604A-8423-4D66-B07B-FED5E03BF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700" y="3009970"/>
            <a:ext cx="10363200" cy="2477601"/>
          </a:xfrm>
        </p:spPr>
        <p:txBody>
          <a:bodyPr/>
          <a:lstStyle/>
          <a:p>
            <a:r>
              <a:rPr lang="en-GB" sz="2600" dirty="0"/>
              <a:t>           </a:t>
            </a:r>
            <a:r>
              <a:rPr lang="en-GB" sz="8000" b="1" dirty="0"/>
              <a:t> </a:t>
            </a:r>
          </a:p>
          <a:p>
            <a:pPr algn="ctr"/>
            <a:r>
              <a:rPr lang="en-GB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QUESTIONS/FEEDBACK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H" sz="2600" dirty="0"/>
          </a:p>
        </p:txBody>
      </p:sp>
    </p:spTree>
    <p:extLst>
      <p:ext uri="{BB962C8B-B14F-4D97-AF65-F5344CB8AC3E}">
        <p14:creationId xmlns:p14="http://schemas.microsoft.com/office/powerpoint/2010/main" val="236837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</a:t>
            </a:r>
            <a:r>
              <a:rPr lang="en-GB" spc="65" dirty="0"/>
              <a:t>AN</a:t>
            </a:r>
            <a:r>
              <a:rPr spc="65" dirty="0"/>
              <a:t>A</a:t>
            </a:r>
          </a:p>
        </p:txBody>
      </p:sp>
      <p:sp>
        <p:nvSpPr>
          <p:cNvPr id="7" name="object 3"/>
          <p:cNvSpPr txBox="1"/>
          <p:nvPr/>
        </p:nvSpPr>
        <p:spPr>
          <a:xfrm>
            <a:off x="632128" y="2181225"/>
            <a:ext cx="9718144" cy="4824911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  INTRODUCTION</a:t>
            </a: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600" b="1" spc="-5" dirty="0">
              <a:solidFill>
                <a:srgbClr val="28278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PROBLEM TO BE SOLVED</a:t>
            </a: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600" b="1" spc="-5" dirty="0">
              <a:solidFill>
                <a:srgbClr val="28278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   EXISTING SOLUTIONS DONE AROUND THE PROBLEM</a:t>
            </a:r>
          </a:p>
          <a:p>
            <a:pPr marL="469900" indent="-457834">
              <a:lnSpc>
                <a:spcPct val="150000"/>
              </a:lnSpc>
              <a:spcBef>
                <a:spcPts val="1605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endParaRPr lang="en-US"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18979-AE04-084F-4771-D0DCD7808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BDCEA92-1B0C-7BAA-F3BD-92FDFF55C4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36A48FE-D58F-F35D-FEF1-A2A5955A27C0}"/>
              </a:ext>
            </a:extLst>
          </p:cNvPr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A272D07-7EB2-92A0-7A8C-A40569608D3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</a:t>
            </a:r>
            <a:r>
              <a:rPr lang="en-GB" spc="65" dirty="0"/>
              <a:t>AN</a:t>
            </a:r>
            <a:r>
              <a:rPr spc="65" dirty="0"/>
              <a:t>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5057780-9076-DEC1-B161-AF37192AD686}"/>
              </a:ext>
            </a:extLst>
          </p:cNvPr>
          <p:cNvSpPr txBox="1"/>
          <p:nvPr/>
        </p:nvSpPr>
        <p:spPr>
          <a:xfrm>
            <a:off x="469900" y="2028825"/>
            <a:ext cx="9880372" cy="6261201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Wearable devices are electronic gadgets that can be worn on the body  to monitor, track, or enhance various aspects of a user's health, fitness, or daily activities.  </a:t>
            </a: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Remote Patient Monitoring  is a practice that uses digital technologies to monitor and collect medical data from patients outside of traditional clinical settings, typically in their homes.</a:t>
            </a: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Vital signs typically measured for pregnant women include </a:t>
            </a:r>
            <a:r>
              <a:rPr lang="en-US" sz="2800" b="1" dirty="0"/>
              <a:t>temperature, heart rate, oxygen saturation, blood pressure.</a:t>
            </a:r>
            <a:endParaRPr lang="en-US" sz="26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834">
              <a:lnSpc>
                <a:spcPct val="150000"/>
              </a:lnSpc>
              <a:spcBef>
                <a:spcPts val="1605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962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1BC0A-CD17-FC34-8EEE-37F865C9F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B932ECE-E3CE-DDAD-9E88-BD91D8854D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3700" y="657225"/>
            <a:ext cx="8915400" cy="7360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7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WEARABLE DEVICES</a:t>
            </a:r>
            <a:endParaRPr sz="47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FA4D227-3E2E-1D14-B018-63C86DE76B0E}"/>
              </a:ext>
            </a:extLst>
          </p:cNvPr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9D80394-E9B8-0E84-422B-7C240AAE205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</a:t>
            </a:r>
            <a:r>
              <a:rPr lang="en-GB" spc="65" dirty="0"/>
              <a:t>AN</a:t>
            </a:r>
            <a:r>
              <a:rPr spc="65" dirty="0"/>
              <a:t>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9F061-E174-B803-4655-F95D2A5BE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3544"/>
            <a:ext cx="10693399" cy="587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6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A7143-7743-9D7E-4815-C9738DA17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60C5F55-AF3D-6394-7C47-99ECDDD811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B7E512C-27E3-DDD0-DDED-2334EB6D1F0C}"/>
              </a:ext>
            </a:extLst>
          </p:cNvPr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C294AD9-EC4C-77F3-E60A-250E8D71CDB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</a:t>
            </a:r>
            <a:r>
              <a:rPr lang="en-GB" spc="65" dirty="0"/>
              <a:t>AN</a:t>
            </a:r>
            <a:r>
              <a:rPr spc="65" dirty="0"/>
              <a:t>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3A57516-0F88-2996-36B4-E544A4876840}"/>
              </a:ext>
            </a:extLst>
          </p:cNvPr>
          <p:cNvSpPr txBox="1"/>
          <p:nvPr/>
        </p:nvSpPr>
        <p:spPr>
          <a:xfrm>
            <a:off x="632128" y="2181225"/>
            <a:ext cx="9718144" cy="5425075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469266" lvl="1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 Burden on hospitals due to high influx by pregnant women </a:t>
            </a: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600" b="1" spc="-5" dirty="0">
              <a:solidFill>
                <a:srgbClr val="28278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Late diagnosis and untimely intervention increasing maternal and fetal mortality ratio  and worsening of symptoms</a:t>
            </a: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600" b="1" spc="-5" dirty="0">
              <a:solidFill>
                <a:srgbClr val="28278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 Cost incurred in transport to medical facilities.</a:t>
            </a:r>
          </a:p>
          <a:p>
            <a:pPr marL="469900" indent="-457834">
              <a:lnSpc>
                <a:spcPct val="150000"/>
              </a:lnSpc>
              <a:spcBef>
                <a:spcPts val="1605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827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733425"/>
            <a:ext cx="7250430" cy="1846659"/>
          </a:xfrm>
        </p:spPr>
        <p:txBody>
          <a:bodyPr/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WORKS</a:t>
            </a:r>
          </a:p>
        </p:txBody>
      </p:sp>
      <p:graphicFrame>
        <p:nvGraphicFramePr>
          <p:cNvPr id="4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709462"/>
              </p:ext>
            </p:extLst>
          </p:nvPr>
        </p:nvGraphicFramePr>
        <p:xfrm>
          <a:off x="1" y="2333625"/>
          <a:ext cx="10693400" cy="5186203"/>
        </p:xfrm>
        <a:graphic>
          <a:graphicData uri="http://schemas.openxmlformats.org/drawingml/2006/table">
            <a:tbl>
              <a:tblPr/>
              <a:tblGrid>
                <a:gridCol w="1765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061303949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94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OVERVIEW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ACHIEVED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GAP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5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u="none" strike="noStrike" cap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Kaufmann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u="none" strike="noStrike" cap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et al</a:t>
                      </a:r>
                      <a:endParaRPr lang="en-US" sz="2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Feasibility of leveraging Consumer Wearable Devices with Data Platform Integration for Patient Vital Monitoring in Low-Resource Settings (2024)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Validity of Heart Rate and Oxygen Saturation against Gold Standard Clinical Monitors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300" b="1" u="none" strike="noStrike" cap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Concordance between wearables-derived vital signs and gold standard vital signs </a:t>
                      </a:r>
                      <a:endParaRPr lang="en-US" sz="2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AI Integration for Predictive Analysis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92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598FF-CF86-4139-5A8A-D001BABB9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67E8-9471-0FAF-3948-8B661C90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70" y="733425"/>
            <a:ext cx="7250430" cy="1846659"/>
          </a:xfrm>
        </p:spPr>
        <p:txBody>
          <a:bodyPr/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WORKS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EAC08B0A-B832-3777-E314-FFBEBC3CF1D5}"/>
              </a:ext>
            </a:extLst>
          </p:cNvPr>
          <p:cNvGraphicFramePr>
            <a:graphicFrameLocks noGrp="1"/>
          </p:cNvGraphicFramePr>
          <p:nvPr/>
        </p:nvGraphicFramePr>
        <p:xfrm>
          <a:off x="1" y="2333625"/>
          <a:ext cx="10693400" cy="5186203"/>
        </p:xfrm>
        <a:graphic>
          <a:graphicData uri="http://schemas.openxmlformats.org/drawingml/2006/table">
            <a:tbl>
              <a:tblPr/>
              <a:tblGrid>
                <a:gridCol w="1765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061303949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94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OVERVIEW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ACHIEVED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GAP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5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u="none" strike="noStrike" cap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Kaufmann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u="none" strike="noStrike" cap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et al</a:t>
                      </a:r>
                      <a:endParaRPr lang="en-US" sz="2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Feasibility of leveraging Consumer Wearable Devices with Data Platform Integration for Patient Vital Monitoring in Low-Resource Settings (2024)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Validity of Heart Rate and Oxygen Saturation against Gold Standard Clinical Monitors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300" b="1" u="none" strike="noStrike" cap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Concordance between wearables-derived vital signs and gold standard vital signs </a:t>
                      </a:r>
                      <a:endParaRPr lang="en-US" sz="2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AI Integration for Predictive Analysis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52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733425"/>
            <a:ext cx="7402830" cy="1846659"/>
          </a:xfrm>
        </p:spPr>
        <p:txBody>
          <a:bodyPr/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WORKS</a:t>
            </a:r>
          </a:p>
        </p:txBody>
      </p:sp>
      <p:graphicFrame>
        <p:nvGraphicFramePr>
          <p:cNvPr id="4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059649"/>
              </p:ext>
            </p:extLst>
          </p:nvPr>
        </p:nvGraphicFramePr>
        <p:xfrm>
          <a:off x="1" y="2333624"/>
          <a:ext cx="10693400" cy="5229225"/>
        </p:xfrm>
        <a:graphic>
          <a:graphicData uri="http://schemas.openxmlformats.org/drawingml/2006/table">
            <a:tbl>
              <a:tblPr/>
              <a:tblGrid>
                <a:gridCol w="1765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061303949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5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OVERVIEW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ACHIEVED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GAP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2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u="none" strike="noStrike" cap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Prince Coffie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AND FABRICATION OF  LOW-COST SYSTEM FOR VITALS MONITORING OF </a:t>
                      </a:r>
                      <a:r>
                        <a:rPr lang="en-US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HOSPITALIZED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PATIENTS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(2021)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Developed a remote patient monitoring system to measure vitals of 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="1" dirty="0"/>
                        <a:t>ody temperature, pulse rate, and oxygen concentration</a:t>
                      </a:r>
                      <a:endParaRPr lang="en-US" sz="2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300" b="1" u="none" strike="noStrike" cap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Alarm System in form of buzzer to alert for anomalies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Inability to send SMS to doctor or loved one who is some distance away.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91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733425"/>
            <a:ext cx="7098030" cy="1846659"/>
          </a:xfrm>
        </p:spPr>
        <p:txBody>
          <a:bodyPr/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WORKS</a:t>
            </a:r>
          </a:p>
        </p:txBody>
      </p:sp>
      <p:graphicFrame>
        <p:nvGraphicFramePr>
          <p:cNvPr id="4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745875"/>
              </p:ext>
            </p:extLst>
          </p:nvPr>
        </p:nvGraphicFramePr>
        <p:xfrm>
          <a:off x="0" y="2105025"/>
          <a:ext cx="10693400" cy="5229225"/>
        </p:xfrm>
        <a:graphic>
          <a:graphicData uri="http://schemas.openxmlformats.org/drawingml/2006/table">
            <a:tbl>
              <a:tblPr/>
              <a:tblGrid>
                <a:gridCol w="1765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406130394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41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OVERVIEW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ACHIEVED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GAP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50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u="none" strike="noStrike" cap="none" dirty="0">
                          <a:effectLst/>
                          <a:sym typeface="Arial"/>
                        </a:rPr>
                        <a:t>Balbin Lopez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u="none" strike="noStrike" cap="none" dirty="0">
                          <a:effectLst/>
                          <a:sym typeface="Arial"/>
                        </a:rPr>
                        <a:t>et al</a:t>
                      </a:r>
                      <a:endParaRPr lang="en-US" sz="2400" b="1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Wearable Technology Model to Control and Monitor Hypertension during Pregnancy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(2024)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Reducing pregnancy complications related to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Preeclampsia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number of controlled patients was increased by 11% and the rate of maternal deaths was reduced by 7%</a:t>
                      </a:r>
                      <a:endParaRPr lang="en-US" sz="2300" b="1" u="none" strike="noStrike" cap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is collected and uploaded to cloud  every 30 minutes.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94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4662</TotalTime>
  <Words>772</Words>
  <Application>Microsoft Office PowerPoint</Application>
  <PresentationFormat>Custom</PresentationFormat>
  <Paragraphs>94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Inter</vt:lpstr>
      <vt:lpstr>Times New Roman</vt:lpstr>
      <vt:lpstr>Office Theme</vt:lpstr>
      <vt:lpstr>DEVELOPMENT OF INTEGRATED WEARABLE DEVICE FOR REMOTE MONITORING OF PREGNANT WOMEN IN GHANA</vt:lpstr>
      <vt:lpstr>OUTLINE</vt:lpstr>
      <vt:lpstr>INTRODUCTION</vt:lpstr>
      <vt:lpstr>SAMPLE WEARABLE DEVICES</vt:lpstr>
      <vt:lpstr>PROBLEM DEFINITION</vt:lpstr>
      <vt:lpstr>EXISTING WORKS</vt:lpstr>
      <vt:lpstr>EXISTING WORKS</vt:lpstr>
      <vt:lpstr>EXISTING WORKS</vt:lpstr>
      <vt:lpstr>EXISTING WORKS</vt:lpstr>
      <vt:lpstr>REFERENCES</vt:lpstr>
      <vt:lpstr>REFERENCES</vt:lpstr>
      <vt:lpstr> MISCELLANEOUS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UG Powerpoint template</dc:title>
  <dc:creator>Graham</dc:creator>
  <cp:lastModifiedBy>KUAYI RAPHEAL</cp:lastModifiedBy>
  <cp:revision>81</cp:revision>
  <dcterms:created xsi:type="dcterms:W3CDTF">2021-02-07T15:10:33Z</dcterms:created>
  <dcterms:modified xsi:type="dcterms:W3CDTF">2024-11-22T12:13:06Z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2014-10-30T00:00:00Z</vt:filetime>
  </property>
  <property fmtid="{D5CDD505-2E9C-101B-9397-08002B2CF9AE}" pid="3" name="Creator">
    <vt:lpwstr>CorelDRAW</vt:lpwstr>
  </property>
  <property fmtid="{D5CDD505-2E9C-101B-9397-08002B2CF9AE}" pid="4" name="LastSaved">
    <vt:filetime>2021-02-07T00:00:00Z</vt:filetime>
  </property>
</Properties>
</file>