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304" r:id="rId4"/>
    <p:sldId id="303" r:id="rId5"/>
    <p:sldId id="306" r:id="rId6"/>
    <p:sldId id="307" r:id="rId7"/>
    <p:sldId id="308" r:id="rId8"/>
    <p:sldId id="315" r:id="rId9"/>
    <p:sldId id="316" r:id="rId10"/>
    <p:sldId id="317" r:id="rId11"/>
    <p:sldId id="309" r:id="rId12"/>
    <p:sldId id="310" r:id="rId13"/>
    <p:sldId id="311" r:id="rId14"/>
    <p:sldId id="312" r:id="rId15"/>
    <p:sldId id="313" r:id="rId16"/>
    <p:sldId id="314" r:id="rId17"/>
    <p:sldId id="319" r:id="rId18"/>
    <p:sldId id="320" r:id="rId19"/>
    <p:sldId id="321" r:id="rId20"/>
    <p:sldId id="322" r:id="rId21"/>
    <p:sldId id="323" r:id="rId22"/>
    <p:sldId id="318" r:id="rId23"/>
    <p:sldId id="294" r:id="rId24"/>
    <p:sldId id="302" r:id="rId25"/>
    <p:sldId id="301" r:id="rId26"/>
  </p:sldIdLst>
  <p:sldSz cx="10693400" cy="7562850"/>
  <p:notesSz cx="10693400" cy="7562850"/>
  <p:defaultTextStyle>
    <a:defPPr>
      <a:defRPr lang="en-G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85" autoAdjust="0"/>
    <p:restoredTop sz="94660"/>
  </p:normalViewPr>
  <p:slideViewPr>
    <p:cSldViewPr>
      <p:cViewPr varScale="1">
        <p:scale>
          <a:sx n="60" d="100"/>
          <a:sy n="60" d="100"/>
        </p:scale>
        <p:origin x="1134" y="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2880FF-4FCB-42DC-B8CA-5F43E197EBE2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1F1E3-D0FF-4924-8EFC-E0C5A02E1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78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rgbClr val="28278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35"/>
              </a:lnSpc>
            </a:pPr>
            <a:r>
              <a:rPr dirty="0"/>
              <a:t>UNIVERSITY </a:t>
            </a:r>
            <a:r>
              <a:rPr spc="30" dirty="0"/>
              <a:t>OF</a:t>
            </a:r>
            <a:r>
              <a:rPr dirty="0"/>
              <a:t> </a:t>
            </a:r>
            <a:r>
              <a:rPr spc="65" dirty="0"/>
              <a:t>GHANA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rgbClr val="28278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35"/>
              </a:lnSpc>
            </a:pPr>
            <a:r>
              <a:rPr dirty="0"/>
              <a:t>UNIVERSITY </a:t>
            </a:r>
            <a:r>
              <a:rPr spc="30" dirty="0"/>
              <a:t>OF</a:t>
            </a:r>
            <a:r>
              <a:rPr dirty="0"/>
              <a:t> </a:t>
            </a:r>
            <a:r>
              <a:rPr spc="65" dirty="0"/>
              <a:t>GHANA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rgbClr val="28278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35"/>
              </a:lnSpc>
            </a:pPr>
            <a:r>
              <a:rPr dirty="0"/>
              <a:t>UNIVERSITY </a:t>
            </a:r>
            <a:r>
              <a:rPr spc="30" dirty="0"/>
              <a:t>OF</a:t>
            </a:r>
            <a:r>
              <a:rPr dirty="0"/>
              <a:t> </a:t>
            </a:r>
            <a:r>
              <a:rPr spc="65" dirty="0"/>
              <a:t>GHANA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11/29/2024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rgbClr val="28278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35"/>
              </a:lnSpc>
            </a:pPr>
            <a:r>
              <a:rPr dirty="0"/>
              <a:t>UNIVERSITY </a:t>
            </a:r>
            <a:r>
              <a:rPr spc="30" dirty="0"/>
              <a:t>OF</a:t>
            </a:r>
            <a:r>
              <a:rPr dirty="0"/>
              <a:t> </a:t>
            </a:r>
            <a:r>
              <a:rPr spc="65" dirty="0"/>
              <a:t>GHANA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rgbClr val="28278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35"/>
              </a:lnSpc>
            </a:pPr>
            <a:r>
              <a:rPr dirty="0"/>
              <a:t>UNIVERSITY </a:t>
            </a:r>
            <a:r>
              <a:rPr spc="30" dirty="0"/>
              <a:t>OF</a:t>
            </a:r>
            <a:r>
              <a:rPr dirty="0"/>
              <a:t> </a:t>
            </a:r>
            <a:r>
              <a:rPr spc="65" dirty="0"/>
              <a:t>GHANA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11/29/2024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692130" cy="326390"/>
          </a:xfrm>
          <a:custGeom>
            <a:avLst/>
            <a:gdLst/>
            <a:ahLst/>
            <a:cxnLst/>
            <a:rect l="l" t="t" r="r" b="b"/>
            <a:pathLst>
              <a:path w="10692130" h="326390">
                <a:moveTo>
                  <a:pt x="0" y="326134"/>
                </a:moveTo>
                <a:lnTo>
                  <a:pt x="10692000" y="326134"/>
                </a:lnTo>
                <a:lnTo>
                  <a:pt x="10692000" y="0"/>
                </a:lnTo>
                <a:lnTo>
                  <a:pt x="0" y="0"/>
                </a:lnTo>
                <a:lnTo>
                  <a:pt x="0" y="326134"/>
                </a:lnTo>
                <a:close/>
              </a:path>
            </a:pathLst>
          </a:custGeom>
          <a:solidFill>
            <a:srgbClr val="EEEDF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0" y="1874768"/>
            <a:ext cx="10692130" cy="5685790"/>
          </a:xfrm>
          <a:custGeom>
            <a:avLst/>
            <a:gdLst/>
            <a:ahLst/>
            <a:cxnLst/>
            <a:rect l="l" t="t" r="r" b="b"/>
            <a:pathLst>
              <a:path w="10692130" h="5685790">
                <a:moveTo>
                  <a:pt x="10691990" y="108064"/>
                </a:moveTo>
                <a:lnTo>
                  <a:pt x="0" y="108064"/>
                </a:lnTo>
                <a:lnTo>
                  <a:pt x="0" y="5685231"/>
                </a:lnTo>
                <a:lnTo>
                  <a:pt x="10691990" y="5685231"/>
                </a:lnTo>
                <a:lnTo>
                  <a:pt x="10691990" y="108064"/>
                </a:lnTo>
                <a:close/>
              </a:path>
              <a:path w="10692130" h="5685790">
                <a:moveTo>
                  <a:pt x="10691990" y="0"/>
                </a:moveTo>
                <a:lnTo>
                  <a:pt x="0" y="0"/>
                </a:lnTo>
                <a:lnTo>
                  <a:pt x="0" y="3683"/>
                </a:lnTo>
                <a:lnTo>
                  <a:pt x="10691990" y="3683"/>
                </a:lnTo>
                <a:lnTo>
                  <a:pt x="10691990" y="0"/>
                </a:lnTo>
                <a:close/>
              </a:path>
            </a:pathLst>
          </a:custGeom>
          <a:solidFill>
            <a:srgbClr val="EEEDF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0" y="430513"/>
            <a:ext cx="10692130" cy="1444625"/>
          </a:xfrm>
          <a:custGeom>
            <a:avLst/>
            <a:gdLst/>
            <a:ahLst/>
            <a:cxnLst/>
            <a:rect l="l" t="t" r="r" b="b"/>
            <a:pathLst>
              <a:path w="10692130" h="1444625">
                <a:moveTo>
                  <a:pt x="10692000" y="0"/>
                </a:moveTo>
                <a:lnTo>
                  <a:pt x="0" y="0"/>
                </a:lnTo>
                <a:lnTo>
                  <a:pt x="0" y="1444251"/>
                </a:lnTo>
                <a:lnTo>
                  <a:pt x="10692000" y="1444251"/>
                </a:lnTo>
                <a:lnTo>
                  <a:pt x="10692000" y="0"/>
                </a:lnTo>
                <a:close/>
              </a:path>
            </a:pathLst>
          </a:custGeom>
          <a:solidFill>
            <a:srgbClr val="28278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g object 19"/>
          <p:cNvSpPr/>
          <p:nvPr/>
        </p:nvSpPr>
        <p:spPr>
          <a:xfrm>
            <a:off x="0" y="326142"/>
            <a:ext cx="10692130" cy="1656714"/>
          </a:xfrm>
          <a:custGeom>
            <a:avLst/>
            <a:gdLst/>
            <a:ahLst/>
            <a:cxnLst/>
            <a:rect l="l" t="t" r="r" b="b"/>
            <a:pathLst>
              <a:path w="10692130" h="1656714">
                <a:moveTo>
                  <a:pt x="10691990" y="1552308"/>
                </a:moveTo>
                <a:lnTo>
                  <a:pt x="0" y="1552308"/>
                </a:lnTo>
                <a:lnTo>
                  <a:pt x="0" y="1656689"/>
                </a:lnTo>
                <a:lnTo>
                  <a:pt x="10691990" y="1656689"/>
                </a:lnTo>
                <a:lnTo>
                  <a:pt x="10691990" y="1552308"/>
                </a:lnTo>
                <a:close/>
              </a:path>
              <a:path w="10692130" h="1656714">
                <a:moveTo>
                  <a:pt x="10691990" y="0"/>
                </a:moveTo>
                <a:lnTo>
                  <a:pt x="0" y="0"/>
                </a:lnTo>
                <a:lnTo>
                  <a:pt x="0" y="104381"/>
                </a:lnTo>
                <a:lnTo>
                  <a:pt x="10691990" y="104381"/>
                </a:lnTo>
                <a:lnTo>
                  <a:pt x="10691990" y="0"/>
                </a:lnTo>
                <a:close/>
              </a:path>
            </a:pathLst>
          </a:custGeom>
          <a:solidFill>
            <a:srgbClr val="D2AB6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76001" y="922297"/>
            <a:ext cx="1141397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715147" y="6899328"/>
            <a:ext cx="1635125" cy="163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1" i="0">
                <a:solidFill>
                  <a:srgbClr val="28278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35"/>
              </a:lnSpc>
            </a:pPr>
            <a:r>
              <a:rPr dirty="0"/>
              <a:t>UNIVERSITY </a:t>
            </a:r>
            <a:r>
              <a:rPr spc="30" dirty="0"/>
              <a:t>OF</a:t>
            </a:r>
            <a:r>
              <a:rPr dirty="0"/>
              <a:t> </a:t>
            </a:r>
            <a:r>
              <a:rPr spc="65" dirty="0"/>
              <a:t>GHANA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11/29/2024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692130" cy="5039995"/>
            <a:chOff x="0" y="0"/>
            <a:chExt cx="10692130" cy="503999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0692130" cy="4720590"/>
            </a:xfrm>
            <a:custGeom>
              <a:avLst/>
              <a:gdLst/>
              <a:ahLst/>
              <a:cxnLst/>
              <a:rect l="l" t="t" r="r" b="b"/>
              <a:pathLst>
                <a:path w="10692130" h="4720590">
                  <a:moveTo>
                    <a:pt x="10692000" y="0"/>
                  </a:moveTo>
                  <a:lnTo>
                    <a:pt x="0" y="0"/>
                  </a:lnTo>
                  <a:lnTo>
                    <a:pt x="0" y="4720226"/>
                  </a:lnTo>
                  <a:lnTo>
                    <a:pt x="10692000" y="4720226"/>
                  </a:lnTo>
                  <a:lnTo>
                    <a:pt x="10692000" y="0"/>
                  </a:lnTo>
                  <a:close/>
                </a:path>
              </a:pathLst>
            </a:custGeom>
            <a:solidFill>
              <a:srgbClr val="28278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720226"/>
              <a:ext cx="10692130" cy="319405"/>
            </a:xfrm>
            <a:custGeom>
              <a:avLst/>
              <a:gdLst/>
              <a:ahLst/>
              <a:cxnLst/>
              <a:rect l="l" t="t" r="r" b="b"/>
              <a:pathLst>
                <a:path w="10692130" h="319404">
                  <a:moveTo>
                    <a:pt x="10692000" y="0"/>
                  </a:moveTo>
                  <a:lnTo>
                    <a:pt x="0" y="0"/>
                  </a:lnTo>
                  <a:lnTo>
                    <a:pt x="0" y="319218"/>
                  </a:lnTo>
                  <a:lnTo>
                    <a:pt x="10692000" y="319218"/>
                  </a:lnTo>
                  <a:lnTo>
                    <a:pt x="10692000" y="0"/>
                  </a:lnTo>
                  <a:close/>
                </a:path>
              </a:pathLst>
            </a:custGeom>
            <a:solidFill>
              <a:srgbClr val="D2AB6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5101" y="257761"/>
            <a:ext cx="10230724" cy="26597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" algn="ctr">
              <a:lnSpc>
                <a:spcPct val="100000"/>
              </a:lnSpc>
              <a:spcBef>
                <a:spcPts val="100"/>
              </a:spcBef>
            </a:pPr>
            <a:r>
              <a:rPr lang="en-US" sz="4200" dirty="0">
                <a:latin typeface="Times New Roman" panose="02020603050405020304" pitchFamily="18" charset="0"/>
                <a:ea typeface="Inter" panose="020B0604020202020204" charset="0"/>
                <a:cs typeface="Times New Roman" panose="02020603050405020304" pitchFamily="18" charset="0"/>
                <a:sym typeface="Lora"/>
              </a:rPr>
              <a:t>DEVELOPMENT OF INTEGRATED WEARABLE DEVICE FOR REMOTE MONITORING OF PREGNANT WOMEN IN GHANA</a:t>
            </a:r>
            <a:endParaRPr sz="4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2036" y="5645484"/>
            <a:ext cx="1097474" cy="13169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2146300" y="5915025"/>
            <a:ext cx="6562725" cy="67646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300" b="1" spc="-80" dirty="0">
                <a:solidFill>
                  <a:srgbClr val="2827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</a:t>
            </a:r>
            <a:r>
              <a:rPr sz="4300" b="1" spc="35" dirty="0">
                <a:solidFill>
                  <a:srgbClr val="2827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4300" b="1" spc="285" dirty="0">
                <a:solidFill>
                  <a:srgbClr val="2827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300" b="1" spc="160" dirty="0">
                <a:solidFill>
                  <a:srgbClr val="2827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GHANA</a:t>
            </a:r>
            <a:endParaRPr sz="4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110255-C2F1-4B1B-BA22-55892556BFEA}"/>
              </a:ext>
            </a:extLst>
          </p:cNvPr>
          <p:cNvSpPr txBox="1"/>
          <p:nvPr/>
        </p:nvSpPr>
        <p:spPr>
          <a:xfrm>
            <a:off x="165101" y="2709567"/>
            <a:ext cx="103631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  <a:latin typeface="Times New Roman" panose="02020603050405020304" pitchFamily="18" charset="0"/>
                <a:ea typeface="Inter" panose="020B0604020202020204" charset="0"/>
                <a:cs typeface="Times New Roman" panose="02020603050405020304" pitchFamily="18" charset="0"/>
              </a:rPr>
              <a:t>Group Members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Inter" panose="020B0604020202020204" charset="0"/>
                <a:cs typeface="Times New Roman" panose="02020603050405020304" pitchFamily="18" charset="0"/>
              </a:rPr>
              <a:t>Owoh Einsteina Ofunne - 10943874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Inter" panose="020B0604020202020204" charset="0"/>
                <a:cs typeface="Times New Roman" panose="02020603050405020304" pitchFamily="18" charset="0"/>
              </a:rPr>
              <a:t>Anane George Nyarko – 10947340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Inter" panose="020B0604020202020204" charset="0"/>
                <a:cs typeface="Times New Roman" panose="02020603050405020304" pitchFamily="18" charset="0"/>
              </a:rPr>
              <a:t>Adika Nathaniel - 10957036</a:t>
            </a:r>
          </a:p>
          <a:p>
            <a:r>
              <a:rPr lang="en-US" sz="2400" dirty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</a:rPr>
              <a:t>                                                   DATE: 6</a:t>
            </a:r>
            <a:r>
              <a:rPr lang="en-US" sz="2400" baseline="30000" dirty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</a:rPr>
              <a:t>th</a:t>
            </a:r>
            <a:r>
              <a:rPr lang="en-US" sz="2400" dirty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</a:rPr>
              <a:t> December,2024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B09A05-FF79-4BE7-BF30-34CA307B7888}"/>
              </a:ext>
            </a:extLst>
          </p:cNvPr>
          <p:cNvSpPr txBox="1"/>
          <p:nvPr/>
        </p:nvSpPr>
        <p:spPr>
          <a:xfrm>
            <a:off x="7023100" y="2643850"/>
            <a:ext cx="50788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  <a:latin typeface="Times New Roman" panose="02020603050405020304" pitchFamily="18" charset="0"/>
                <a:ea typeface="Inter" panose="020B0604020202020204" charset="0"/>
                <a:cs typeface="Times New Roman" panose="02020603050405020304" pitchFamily="18" charset="0"/>
              </a:rPr>
              <a:t>Project Supervisor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Inter" panose="020B0604020202020204" charset="0"/>
                <a:cs typeface="Times New Roman" panose="02020603050405020304" pitchFamily="18" charset="0"/>
              </a:rPr>
              <a:t>Dr. Godfrey Mills</a:t>
            </a:r>
          </a:p>
          <a:p>
            <a:r>
              <a:rPr lang="en-US" sz="2400" b="1" u="sng" dirty="0">
                <a:solidFill>
                  <a:schemeClr val="bg1"/>
                </a:solidFill>
                <a:latin typeface="Times New Roman" panose="02020603050405020304" pitchFamily="18" charset="0"/>
                <a:ea typeface="Inter" panose="020B0604020202020204" charset="0"/>
                <a:cs typeface="Times New Roman" panose="02020603050405020304" pitchFamily="18" charset="0"/>
              </a:rPr>
              <a:t>Co-Supervisor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Inter" panose="020B0604020202020204" charset="0"/>
                <a:cs typeface="Times New Roman" panose="02020603050405020304" pitchFamily="18" charset="0"/>
              </a:rPr>
              <a:t>Prof.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Elsie Effah Kaufmann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ea typeface="Inter" panose="020B0604020202020204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ea typeface="Inter" panose="020B0604020202020204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ea typeface="Inter" panose="020B0604020202020204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ea typeface="Inter" panose="020B060402020202020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8BAA8B-03C5-44F7-87B1-D2BFD8786C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494" y="5558914"/>
            <a:ext cx="1303216" cy="130783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80F5DD-CDE9-DF36-E2DD-68219BA71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4457C6E-0A5F-1E1D-DF93-55B8707683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2128" y="747391"/>
            <a:ext cx="8524572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60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WORKS</a:t>
            </a:r>
            <a:endParaRPr sz="6000" spc="-9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3752E0D1-2D30-E4CC-6BB8-8123AD877283}"/>
              </a:ext>
            </a:extLst>
          </p:cNvPr>
          <p:cNvSpPr/>
          <p:nvPr/>
        </p:nvSpPr>
        <p:spPr>
          <a:xfrm>
            <a:off x="8369006" y="6809792"/>
            <a:ext cx="270236" cy="32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8AF23496-D9C2-3BAF-AAAE-B421CE4CC5E2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8715147" y="6899328"/>
            <a:ext cx="1635125" cy="163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dirty="0"/>
              <a:t>UNIVERSITY </a:t>
            </a:r>
            <a:r>
              <a:rPr spc="30" dirty="0"/>
              <a:t>OF</a:t>
            </a:r>
            <a:r>
              <a:rPr dirty="0"/>
              <a:t> </a:t>
            </a:r>
            <a:r>
              <a:rPr spc="65" dirty="0"/>
              <a:t>GH</a:t>
            </a:r>
            <a:r>
              <a:rPr lang="en-GB" spc="65" dirty="0"/>
              <a:t>AN</a:t>
            </a:r>
            <a:r>
              <a:rPr spc="65" dirty="0"/>
              <a:t>A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E2B461BD-8BDF-CA2E-0346-D3D302D690B1}"/>
              </a:ext>
            </a:extLst>
          </p:cNvPr>
          <p:cNvSpPr txBox="1"/>
          <p:nvPr/>
        </p:nvSpPr>
        <p:spPr>
          <a:xfrm>
            <a:off x="632128" y="2181225"/>
            <a:ext cx="9718144" cy="4901919"/>
          </a:xfrm>
          <a:prstGeom prst="rect">
            <a:avLst/>
          </a:prstGeom>
        </p:spPr>
        <p:txBody>
          <a:bodyPr vert="horz" wrap="square" lIns="0" tIns="216535" rIns="0" bIns="0" rtlCol="0">
            <a:spAutoFit/>
          </a:bodyPr>
          <a:lstStyle/>
          <a:p>
            <a:pPr marL="469266" indent="-457200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v"/>
              <a:tabLst>
                <a:tab pos="469265" algn="l"/>
                <a:tab pos="470534" algn="l"/>
              </a:tabLst>
            </a:pPr>
            <a:r>
              <a:rPr lang="en-US" sz="2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CONCLUSION: </a:t>
            </a:r>
            <a:r>
              <a:rPr lang="en-US" sz="2600" b="1" kern="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wearable captures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blood pressure, heart rate and patient steps  and an alert is sent to health care providers and patient in event of high blood pressure.</a:t>
            </a:r>
            <a:endParaRPr lang="en-US" sz="2600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69266" indent="-457200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v"/>
              <a:tabLst>
                <a:tab pos="469265" algn="l"/>
                <a:tab pos="470534" algn="l"/>
              </a:tabLst>
            </a:pPr>
            <a:r>
              <a:rPr lang="en-US" sz="2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STRENGTHS</a:t>
            </a:r>
            <a:r>
              <a:rPr lang="en-US" sz="2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There is analysis of data collected to help deploy new strategies to monitor and treat patients effectively.</a:t>
            </a:r>
          </a:p>
          <a:p>
            <a:pPr marL="469266" indent="-457200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v"/>
              <a:tabLst>
                <a:tab pos="469265" algn="l"/>
                <a:tab pos="470534" algn="l"/>
              </a:tabLst>
            </a:pPr>
            <a:r>
              <a:rPr lang="en-US" sz="23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GAP :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300" b="1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Data Security measures are not implemented.</a:t>
            </a:r>
            <a:endParaRPr lang="en-US" sz="26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6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r>
              <a:rPr lang="en-US" sz="2600" b="1" spc="-5" dirty="0">
                <a:solidFill>
                  <a:srgbClr val="2827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endParaRPr lang="en-US"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3392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4098A-18EB-4AD3-F246-19A5BA0FF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62F61DD-92E4-818F-C6B2-D8EF113B81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2128" y="747391"/>
            <a:ext cx="8524572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60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WORKS</a:t>
            </a:r>
            <a:endParaRPr sz="6000" spc="-9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89D6FBFA-DB34-0DD5-9CEF-D416DD64791F}"/>
              </a:ext>
            </a:extLst>
          </p:cNvPr>
          <p:cNvSpPr/>
          <p:nvPr/>
        </p:nvSpPr>
        <p:spPr>
          <a:xfrm>
            <a:off x="8369006" y="6809792"/>
            <a:ext cx="270236" cy="32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489E622F-71F1-1526-4578-5BFC1E541478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8715147" y="6899328"/>
            <a:ext cx="1635125" cy="163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dirty="0"/>
              <a:t>UNIVERSITY </a:t>
            </a:r>
            <a:r>
              <a:rPr spc="30" dirty="0"/>
              <a:t>OF</a:t>
            </a:r>
            <a:r>
              <a:rPr dirty="0"/>
              <a:t> </a:t>
            </a:r>
            <a:r>
              <a:rPr spc="65" dirty="0"/>
              <a:t>GH</a:t>
            </a:r>
            <a:r>
              <a:rPr lang="en-GB" spc="65" dirty="0"/>
              <a:t>AN</a:t>
            </a:r>
            <a:r>
              <a:rPr spc="65" dirty="0"/>
              <a:t>A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2B699ED7-BD37-B8AD-4FAF-BB55425FAB0F}"/>
              </a:ext>
            </a:extLst>
          </p:cNvPr>
          <p:cNvSpPr txBox="1"/>
          <p:nvPr/>
        </p:nvSpPr>
        <p:spPr>
          <a:xfrm>
            <a:off x="632128" y="2181225"/>
            <a:ext cx="9718144" cy="4971169"/>
          </a:xfrm>
          <a:prstGeom prst="rect">
            <a:avLst/>
          </a:prstGeom>
        </p:spPr>
        <p:txBody>
          <a:bodyPr vert="horz" wrap="square" lIns="0" tIns="216535" rIns="0" bIns="0" rtlCol="0">
            <a:spAutoFit/>
          </a:bodyPr>
          <a:lstStyle/>
          <a:p>
            <a:pPr marL="469266" indent="-457200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v"/>
              <a:tabLst>
                <a:tab pos="469265" algn="l"/>
                <a:tab pos="470534" algn="l"/>
              </a:tabLst>
            </a:pPr>
            <a:r>
              <a:rPr lang="en-US" sz="2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TITLE :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Fetal Heart Rate and Kicking Monitoring System for Pregnant Woman </a:t>
            </a:r>
            <a:r>
              <a:rPr lang="en-US" sz="2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(2024)</a:t>
            </a:r>
          </a:p>
          <a:p>
            <a:pPr marL="469266" indent="-457200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v"/>
              <a:tabLst>
                <a:tab pos="469265" algn="l"/>
                <a:tab pos="470534" algn="l"/>
              </a:tabLst>
            </a:pPr>
            <a:r>
              <a:rPr lang="en-US" sz="2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PROBLEM : High Mortality Rate of Pregnant Women due to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premature fetus and improper diagnosis of the fetus in the last trimester of pregnancy. </a:t>
            </a:r>
          </a:p>
          <a:p>
            <a:pPr marL="469266" indent="-457200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v"/>
              <a:tabLst>
                <a:tab pos="469265" algn="l"/>
                <a:tab pos="470534" algn="l"/>
              </a:tabLst>
            </a:pPr>
            <a:r>
              <a:rPr lang="en-US" sz="2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Authors :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Pratheesh et al</a:t>
            </a:r>
            <a:endParaRPr lang="en-US" sz="2600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066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r>
              <a:rPr lang="en-US" sz="2600" b="1" spc="-5" dirty="0">
                <a:solidFill>
                  <a:srgbClr val="2827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endParaRPr lang="en-US"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7365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DEE5C7-01FA-E669-0484-E6A06C079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A6C70CD-4ADB-20C0-2C47-DBBAE923D5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2128" y="747391"/>
            <a:ext cx="8524572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60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WORKS</a:t>
            </a:r>
            <a:endParaRPr sz="6000" spc="-9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EFA4DE4D-9C15-AF2E-DDDA-6DB97DBE65D8}"/>
              </a:ext>
            </a:extLst>
          </p:cNvPr>
          <p:cNvSpPr/>
          <p:nvPr/>
        </p:nvSpPr>
        <p:spPr>
          <a:xfrm>
            <a:off x="8369006" y="6809792"/>
            <a:ext cx="270236" cy="32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C03CC71D-8D03-E32B-324C-464CE7F6BC42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8715147" y="6899328"/>
            <a:ext cx="1635125" cy="163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dirty="0"/>
              <a:t>UNIVERSITY </a:t>
            </a:r>
            <a:r>
              <a:rPr spc="30" dirty="0"/>
              <a:t>OF</a:t>
            </a:r>
            <a:r>
              <a:rPr dirty="0"/>
              <a:t> </a:t>
            </a:r>
            <a:r>
              <a:rPr spc="65" dirty="0"/>
              <a:t>GH</a:t>
            </a:r>
            <a:r>
              <a:rPr lang="en-GB" spc="65" dirty="0"/>
              <a:t>AN</a:t>
            </a:r>
            <a:r>
              <a:rPr spc="65" dirty="0"/>
              <a:t>A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E732E94C-46D5-7C7A-BE26-0B3F1C2F26EA}"/>
              </a:ext>
            </a:extLst>
          </p:cNvPr>
          <p:cNvSpPr txBox="1"/>
          <p:nvPr/>
        </p:nvSpPr>
        <p:spPr>
          <a:xfrm>
            <a:off x="632128" y="2181225"/>
            <a:ext cx="9718144" cy="1559979"/>
          </a:xfrm>
          <a:prstGeom prst="rect">
            <a:avLst/>
          </a:prstGeom>
        </p:spPr>
        <p:txBody>
          <a:bodyPr vert="horz" wrap="square" lIns="0" tIns="216535" rIns="0" bIns="0" rtlCol="0">
            <a:spAutoFit/>
          </a:bodyPr>
          <a:lstStyle/>
          <a:p>
            <a:pPr marL="469266" indent="-457200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v"/>
              <a:tabLst>
                <a:tab pos="469265" algn="l"/>
                <a:tab pos="470534" algn="l"/>
              </a:tabLst>
            </a:pPr>
            <a:r>
              <a:rPr lang="en-US" sz="2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METHODOLOGY : </a:t>
            </a:r>
          </a:p>
          <a:p>
            <a:pPr marL="12066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r>
              <a:rPr lang="en-US" sz="2600" b="1" spc="-5" dirty="0">
                <a:solidFill>
                  <a:srgbClr val="2827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endParaRPr lang="en-US" sz="2800" dirty="0">
              <a:latin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3DC1B6-1461-9D49-5893-9A3B3C79C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43225"/>
            <a:ext cx="10693400" cy="370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157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A964B4-BA45-656B-A6D2-217F9B703B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C8267A1-EEC4-CA58-6197-DD39AF2CD3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2128" y="747391"/>
            <a:ext cx="8524572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60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WORKS</a:t>
            </a:r>
            <a:endParaRPr sz="6000" spc="-9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AFC5966D-7584-32BC-842F-46FBAA75D2EA}"/>
              </a:ext>
            </a:extLst>
          </p:cNvPr>
          <p:cNvSpPr/>
          <p:nvPr/>
        </p:nvSpPr>
        <p:spPr>
          <a:xfrm>
            <a:off x="8369006" y="6809792"/>
            <a:ext cx="270236" cy="32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81C7598B-B9CD-3D73-67CF-63F375C4A369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8715147" y="6899328"/>
            <a:ext cx="1635125" cy="163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dirty="0"/>
              <a:t>UNIVERSITY </a:t>
            </a:r>
            <a:r>
              <a:rPr spc="30" dirty="0"/>
              <a:t>OF</a:t>
            </a:r>
            <a:r>
              <a:rPr dirty="0"/>
              <a:t> </a:t>
            </a:r>
            <a:r>
              <a:rPr spc="65" dirty="0"/>
              <a:t>GH</a:t>
            </a:r>
            <a:r>
              <a:rPr lang="en-GB" spc="65" dirty="0"/>
              <a:t>AN</a:t>
            </a:r>
            <a:r>
              <a:rPr spc="65" dirty="0"/>
              <a:t>A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2648FE26-E413-5AEC-7075-7A08B476FD56}"/>
              </a:ext>
            </a:extLst>
          </p:cNvPr>
          <p:cNvSpPr txBox="1"/>
          <p:nvPr/>
        </p:nvSpPr>
        <p:spPr>
          <a:xfrm>
            <a:off x="632128" y="2181225"/>
            <a:ext cx="9718144" cy="3976025"/>
          </a:xfrm>
          <a:prstGeom prst="rect">
            <a:avLst/>
          </a:prstGeom>
        </p:spPr>
        <p:txBody>
          <a:bodyPr vert="horz" wrap="square" lIns="0" tIns="216535" rIns="0" bIns="0" rtlCol="0">
            <a:spAutoFit/>
          </a:bodyPr>
          <a:lstStyle/>
          <a:p>
            <a:pPr marL="469266" indent="-457200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v"/>
              <a:tabLst>
                <a:tab pos="469265" algn="l"/>
                <a:tab pos="470534" algn="l"/>
              </a:tabLst>
            </a:pPr>
            <a:r>
              <a:rPr lang="en-US" sz="2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RESULTS: DIAGRAM INDICATING FETAL HEARTBEAT</a:t>
            </a:r>
          </a:p>
          <a:p>
            <a:pPr marL="12066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endParaRPr lang="en-US" sz="26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6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endParaRPr lang="en-US" sz="26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6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r>
              <a:rPr lang="en-US" sz="2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2066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r>
              <a:rPr lang="en-US" sz="2600" b="1" spc="-5" dirty="0">
                <a:solidFill>
                  <a:srgbClr val="2827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endParaRPr lang="en-US" sz="2800" dirty="0">
              <a:latin typeface="Calibri"/>
              <a:cs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C30641-970F-A08C-8557-8FCA502C4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94598"/>
            <a:ext cx="10693400" cy="378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74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281B9B-77AF-893C-444E-C001CDECC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7352779-0D6A-3CCE-10C7-C59F2522DF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2128" y="747391"/>
            <a:ext cx="8524572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60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WORKS</a:t>
            </a:r>
            <a:endParaRPr sz="6000" spc="-9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C838E380-6E11-72F5-CF30-4CE7FE334BFF}"/>
              </a:ext>
            </a:extLst>
          </p:cNvPr>
          <p:cNvSpPr/>
          <p:nvPr/>
        </p:nvSpPr>
        <p:spPr>
          <a:xfrm>
            <a:off x="8369006" y="6809792"/>
            <a:ext cx="270236" cy="32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7C5B02B7-107D-8A7C-9175-763265587FC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8715147" y="6899328"/>
            <a:ext cx="1635125" cy="163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dirty="0"/>
              <a:t>UNIVERSITY </a:t>
            </a:r>
            <a:r>
              <a:rPr spc="30" dirty="0"/>
              <a:t>OF</a:t>
            </a:r>
            <a:r>
              <a:rPr dirty="0"/>
              <a:t> </a:t>
            </a:r>
            <a:r>
              <a:rPr spc="65" dirty="0"/>
              <a:t>GH</a:t>
            </a:r>
            <a:r>
              <a:rPr lang="en-GB" spc="65" dirty="0"/>
              <a:t>AN</a:t>
            </a:r>
            <a:r>
              <a:rPr spc="65" dirty="0"/>
              <a:t>A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3FE4A204-BC1E-AE6B-B71E-30FC9F690A24}"/>
              </a:ext>
            </a:extLst>
          </p:cNvPr>
          <p:cNvSpPr txBox="1"/>
          <p:nvPr/>
        </p:nvSpPr>
        <p:spPr>
          <a:xfrm>
            <a:off x="632128" y="2181225"/>
            <a:ext cx="9718144" cy="3976025"/>
          </a:xfrm>
          <a:prstGeom prst="rect">
            <a:avLst/>
          </a:prstGeom>
        </p:spPr>
        <p:txBody>
          <a:bodyPr vert="horz" wrap="square" lIns="0" tIns="216535" rIns="0" bIns="0" rtlCol="0">
            <a:spAutoFit/>
          </a:bodyPr>
          <a:lstStyle/>
          <a:p>
            <a:pPr marL="469266" indent="-457200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v"/>
              <a:tabLst>
                <a:tab pos="469265" algn="l"/>
                <a:tab pos="470534" algn="l"/>
              </a:tabLst>
            </a:pPr>
            <a:r>
              <a:rPr lang="en-US" sz="2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RESULTS: DIAGRAM INDICATING KICK BY FETUS</a:t>
            </a:r>
          </a:p>
          <a:p>
            <a:pPr marL="12066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endParaRPr lang="en-US" sz="26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6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endParaRPr lang="en-US" sz="26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6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r>
              <a:rPr lang="en-US" sz="2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2066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r>
              <a:rPr lang="en-US" sz="2600" b="1" spc="-5" dirty="0">
                <a:solidFill>
                  <a:srgbClr val="2827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endParaRPr lang="en-US" sz="2800" dirty="0">
              <a:latin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566125-D395-B380-6006-B2DB1A4826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43225"/>
            <a:ext cx="10693400" cy="371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519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723B4-0E89-7540-502D-8DF605B71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49050A5-0342-6725-1D08-92568AB104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2128" y="747391"/>
            <a:ext cx="8524572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60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WORKS</a:t>
            </a:r>
            <a:endParaRPr sz="6000" spc="-9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4F636E31-2FD9-8512-E5FB-FDB659EA695D}"/>
              </a:ext>
            </a:extLst>
          </p:cNvPr>
          <p:cNvSpPr/>
          <p:nvPr/>
        </p:nvSpPr>
        <p:spPr>
          <a:xfrm>
            <a:off x="8369006" y="6809792"/>
            <a:ext cx="270236" cy="32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FB8C157F-658F-3028-DF08-EB8DDC1AAFF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8715147" y="6899328"/>
            <a:ext cx="1635125" cy="163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dirty="0"/>
              <a:t>UNIVERSITY </a:t>
            </a:r>
            <a:r>
              <a:rPr spc="30" dirty="0"/>
              <a:t>OF</a:t>
            </a:r>
            <a:r>
              <a:rPr dirty="0"/>
              <a:t> </a:t>
            </a:r>
            <a:r>
              <a:rPr spc="65" dirty="0"/>
              <a:t>GH</a:t>
            </a:r>
            <a:r>
              <a:rPr lang="en-GB" spc="65" dirty="0"/>
              <a:t>AN</a:t>
            </a:r>
            <a:r>
              <a:rPr spc="65" dirty="0"/>
              <a:t>A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DCDF63C0-49ED-D64F-D32C-A34979C33535}"/>
              </a:ext>
            </a:extLst>
          </p:cNvPr>
          <p:cNvSpPr txBox="1"/>
          <p:nvPr/>
        </p:nvSpPr>
        <p:spPr>
          <a:xfrm>
            <a:off x="632128" y="2181225"/>
            <a:ext cx="9718144" cy="7592399"/>
          </a:xfrm>
          <a:prstGeom prst="rect">
            <a:avLst/>
          </a:prstGeom>
        </p:spPr>
        <p:txBody>
          <a:bodyPr vert="horz" wrap="square" lIns="0" tIns="216535" rIns="0" bIns="0" rtlCol="0">
            <a:spAutoFit/>
          </a:bodyPr>
          <a:lstStyle/>
          <a:p>
            <a:pPr marL="469266" indent="-457200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v"/>
              <a:tabLst>
                <a:tab pos="469265" algn="l"/>
                <a:tab pos="470534" algn="l"/>
              </a:tabLst>
            </a:pPr>
            <a:r>
              <a:rPr lang="en-US" sz="2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RESULTS: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Whenever the heartbeat of the baby falls within the range of – 2 or +2, it detects a hypoxia situation which is very dangerous for the baby. </a:t>
            </a:r>
          </a:p>
          <a:p>
            <a:pPr marL="469266" indent="-457200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v"/>
              <a:tabLst>
                <a:tab pos="469265" algn="l"/>
                <a:tab pos="470534" algn="l"/>
              </a:tabLst>
            </a:pPr>
            <a:r>
              <a:rPr lang="en-US" sz="2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 The proposed system monitors fetal health</a:t>
            </a:r>
          </a:p>
          <a:p>
            <a:pPr marL="12066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r>
              <a:rPr lang="en-US" sz="2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and sends alert to healthcare providers in case of potential issues. </a:t>
            </a:r>
          </a:p>
          <a:p>
            <a:pPr marL="12066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endParaRPr lang="en-US" sz="26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6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endParaRPr lang="en-US" sz="26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6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endParaRPr lang="en-US" sz="26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6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r>
              <a:rPr lang="en-US" sz="2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2066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r>
              <a:rPr lang="en-US" sz="2600" b="1" spc="-5" dirty="0">
                <a:solidFill>
                  <a:srgbClr val="2827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endParaRPr lang="en-US"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4307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87552-79AD-B6FB-7EE4-6436AE8505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6C6569F-CC43-2D37-6067-8EF7E7AD0A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2128" y="747391"/>
            <a:ext cx="8524572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60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WORKS</a:t>
            </a:r>
            <a:endParaRPr sz="6000" spc="-9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FD9476D-3D0E-9373-8F58-302642ADBEEB}"/>
              </a:ext>
            </a:extLst>
          </p:cNvPr>
          <p:cNvSpPr/>
          <p:nvPr/>
        </p:nvSpPr>
        <p:spPr>
          <a:xfrm>
            <a:off x="8369006" y="6809792"/>
            <a:ext cx="270236" cy="32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0FA52458-8685-5D6E-DA81-225F192E1027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8715147" y="6899328"/>
            <a:ext cx="1635125" cy="163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dirty="0"/>
              <a:t>UNIVERSITY </a:t>
            </a:r>
            <a:r>
              <a:rPr spc="30" dirty="0"/>
              <a:t>OF</a:t>
            </a:r>
            <a:r>
              <a:rPr dirty="0"/>
              <a:t> </a:t>
            </a:r>
            <a:r>
              <a:rPr spc="65" dirty="0"/>
              <a:t>GH</a:t>
            </a:r>
            <a:r>
              <a:rPr lang="en-GB" spc="65" dirty="0"/>
              <a:t>AN</a:t>
            </a:r>
            <a:r>
              <a:rPr spc="65" dirty="0"/>
              <a:t>A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995C6B94-1439-2299-D34B-56A7D9D95E06}"/>
              </a:ext>
            </a:extLst>
          </p:cNvPr>
          <p:cNvSpPr txBox="1"/>
          <p:nvPr/>
        </p:nvSpPr>
        <p:spPr>
          <a:xfrm>
            <a:off x="632128" y="2181225"/>
            <a:ext cx="9718144" cy="6992235"/>
          </a:xfrm>
          <a:prstGeom prst="rect">
            <a:avLst/>
          </a:prstGeom>
        </p:spPr>
        <p:txBody>
          <a:bodyPr vert="horz" wrap="square" lIns="0" tIns="216535" rIns="0" bIns="0" rtlCol="0">
            <a:spAutoFit/>
          </a:bodyPr>
          <a:lstStyle/>
          <a:p>
            <a:pPr marL="469266" indent="-457200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v"/>
              <a:tabLst>
                <a:tab pos="469265" algn="l"/>
                <a:tab pos="470534" algn="l"/>
              </a:tabLst>
            </a:pPr>
            <a:r>
              <a:rPr lang="en-US" sz="2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STRENGTHS : Highly ergonomic and alarm system for timely intervention in event of emergency.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6" indent="-457200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v"/>
              <a:tabLst>
                <a:tab pos="469265" algn="l"/>
                <a:tab pos="470534" algn="l"/>
              </a:tabLst>
            </a:pPr>
            <a:r>
              <a:rPr lang="en-US" sz="2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GAP: </a:t>
            </a:r>
          </a:p>
          <a:p>
            <a:pPr marL="926466" lvl="1" indent="-457200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q"/>
              <a:tabLst>
                <a:tab pos="469265" algn="l"/>
                <a:tab pos="470534" algn="l"/>
              </a:tabLst>
            </a:pPr>
            <a:r>
              <a:rPr lang="en-US" sz="2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Security</a:t>
            </a:r>
          </a:p>
          <a:p>
            <a:pPr marL="926466" lvl="1" indent="-457200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q"/>
              <a:tabLst>
                <a:tab pos="469265" algn="l"/>
                <a:tab pos="470534" algn="l"/>
              </a:tabLst>
            </a:pPr>
            <a:r>
              <a:rPr lang="en-US" sz="2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Interference and Noise</a:t>
            </a:r>
          </a:p>
          <a:p>
            <a:pPr marL="12066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endParaRPr lang="en-US" sz="26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6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endParaRPr lang="en-US" sz="26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6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r>
              <a:rPr lang="en-US" sz="2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2066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r>
              <a:rPr lang="en-US" sz="2600" b="1" spc="-5" dirty="0">
                <a:solidFill>
                  <a:srgbClr val="2827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endParaRPr lang="en-US"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8720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D6245-5015-BB29-00E1-E732F6035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23C7F09-7C50-4B87-A382-CBCAD8A446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2128" y="747391"/>
            <a:ext cx="8524572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60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WORKS</a:t>
            </a:r>
            <a:endParaRPr sz="6000" spc="-9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0599A938-2D56-C94C-7ADE-CBC28FFFB375}"/>
              </a:ext>
            </a:extLst>
          </p:cNvPr>
          <p:cNvSpPr/>
          <p:nvPr/>
        </p:nvSpPr>
        <p:spPr>
          <a:xfrm>
            <a:off x="8369006" y="6809792"/>
            <a:ext cx="270236" cy="32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1D611A8C-0186-B1BC-13A0-ED0B115A1A1E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8715147" y="6899328"/>
            <a:ext cx="1635125" cy="163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dirty="0"/>
              <a:t>UNIVERSITY </a:t>
            </a:r>
            <a:r>
              <a:rPr spc="30" dirty="0"/>
              <a:t>OF</a:t>
            </a:r>
            <a:r>
              <a:rPr dirty="0"/>
              <a:t> </a:t>
            </a:r>
            <a:r>
              <a:rPr spc="65" dirty="0"/>
              <a:t>GH</a:t>
            </a:r>
            <a:r>
              <a:rPr lang="en-GB" spc="65" dirty="0"/>
              <a:t>AN</a:t>
            </a:r>
            <a:r>
              <a:rPr spc="65" dirty="0"/>
              <a:t>A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14C9FBFD-3BB7-5F6D-5AF3-B36C37C289F7}"/>
              </a:ext>
            </a:extLst>
          </p:cNvPr>
          <p:cNvSpPr txBox="1"/>
          <p:nvPr/>
        </p:nvSpPr>
        <p:spPr>
          <a:xfrm>
            <a:off x="632128" y="2181225"/>
            <a:ext cx="9718144" cy="4371005"/>
          </a:xfrm>
          <a:prstGeom prst="rect">
            <a:avLst/>
          </a:prstGeom>
        </p:spPr>
        <p:txBody>
          <a:bodyPr vert="horz" wrap="square" lIns="0" tIns="216535" rIns="0" bIns="0" rtlCol="0">
            <a:spAutoFit/>
          </a:bodyPr>
          <a:lstStyle/>
          <a:p>
            <a:pPr marL="469266" indent="-457200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v"/>
              <a:tabLst>
                <a:tab pos="469265" algn="l"/>
                <a:tab pos="470534" algn="l"/>
              </a:tabLst>
            </a:pPr>
            <a:r>
              <a:rPr lang="en-US" sz="2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TITLE :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Long-Term IoT-Based Maternal Monitoring: System Design and Evaluation (2021)</a:t>
            </a:r>
            <a:endParaRPr lang="en-US" sz="2600" b="1" kern="1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6" indent="-457200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v"/>
              <a:tabLst>
                <a:tab pos="469265" algn="l"/>
                <a:tab pos="470534" algn="l"/>
              </a:tabLst>
            </a:pPr>
            <a:r>
              <a:rPr lang="en-US" sz="2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PROBLEM : Late detection of abnormalities leading to pregnancy-complications, injuries and maternal and fetal deaths. </a:t>
            </a:r>
          </a:p>
          <a:p>
            <a:pPr marL="469266" indent="-457200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v"/>
              <a:tabLst>
                <a:tab pos="469265" algn="l"/>
                <a:tab pos="470534" algn="l"/>
              </a:tabLst>
            </a:pPr>
            <a:r>
              <a:rPr lang="en-US" sz="2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 :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Sarhaddi</a:t>
            </a:r>
            <a:r>
              <a:rPr lang="en-US" sz="2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</a:t>
            </a:r>
          </a:p>
          <a:p>
            <a:pPr marL="12066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r>
              <a:rPr lang="en-US" sz="2600" b="1" spc="-5" dirty="0">
                <a:solidFill>
                  <a:srgbClr val="2827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endParaRPr lang="en-US"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8631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77548-A149-550A-C35C-30BA7DA29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AF34DD1-7914-6DBE-07E5-060982B9CF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2128" y="747391"/>
            <a:ext cx="8524572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60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WORKS</a:t>
            </a:r>
            <a:endParaRPr sz="6000" spc="-9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81BF9C3-6198-7674-950C-B6981C2B792B}"/>
              </a:ext>
            </a:extLst>
          </p:cNvPr>
          <p:cNvSpPr/>
          <p:nvPr/>
        </p:nvSpPr>
        <p:spPr>
          <a:xfrm>
            <a:off x="8369006" y="6809792"/>
            <a:ext cx="270236" cy="32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DB713CC4-080B-B143-E086-8F76308595C7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8715147" y="6899328"/>
            <a:ext cx="1635125" cy="163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dirty="0"/>
              <a:t>UNIVERSITY </a:t>
            </a:r>
            <a:r>
              <a:rPr spc="30" dirty="0"/>
              <a:t>OF</a:t>
            </a:r>
            <a:r>
              <a:rPr dirty="0"/>
              <a:t> </a:t>
            </a:r>
            <a:r>
              <a:rPr spc="65" dirty="0"/>
              <a:t>GH</a:t>
            </a:r>
            <a:r>
              <a:rPr lang="en-GB" spc="65" dirty="0"/>
              <a:t>AN</a:t>
            </a:r>
            <a:r>
              <a:rPr spc="65" dirty="0"/>
              <a:t>A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4E78CAD8-B37E-9030-A306-B518A1F455F7}"/>
              </a:ext>
            </a:extLst>
          </p:cNvPr>
          <p:cNvSpPr txBox="1"/>
          <p:nvPr/>
        </p:nvSpPr>
        <p:spPr>
          <a:xfrm>
            <a:off x="632128" y="2181225"/>
            <a:ext cx="9718144" cy="3032753"/>
          </a:xfrm>
          <a:prstGeom prst="rect">
            <a:avLst/>
          </a:prstGeom>
        </p:spPr>
        <p:txBody>
          <a:bodyPr vert="horz" wrap="square" lIns="0" tIns="216535" rIns="0" bIns="0" rtlCol="0">
            <a:spAutoFit/>
          </a:bodyPr>
          <a:lstStyle/>
          <a:p>
            <a:pPr marL="469266" indent="-457200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v"/>
              <a:tabLst>
                <a:tab pos="469265" algn="l"/>
                <a:tab pos="470534" algn="l"/>
              </a:tabLst>
            </a:pPr>
            <a:r>
              <a:rPr lang="en-US" sz="2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METHODOLOGY :</a:t>
            </a:r>
          </a:p>
          <a:p>
            <a:pPr marL="12066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r>
              <a:rPr lang="en-US" sz="2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6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6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endParaRPr lang="en-US" sz="2300" b="1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066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endParaRPr lang="en-US" sz="2300" b="1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diagram of a cloud computing system&#10;&#10;Description automatically generated">
            <a:extLst>
              <a:ext uri="{FF2B5EF4-FFF2-40B4-BE49-F238E27FC236}">
                <a16:creationId xmlns:a16="http://schemas.microsoft.com/office/drawing/2014/main" id="{349D31C1-C19E-B803-C399-D25D56617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43225"/>
            <a:ext cx="106934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792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369E8-E198-F47F-FAAC-37148FB4D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2DB1D7F-F48C-7B7A-4EE9-5B85CBA243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2128" y="747391"/>
            <a:ext cx="8524572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60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WORKS</a:t>
            </a:r>
            <a:endParaRPr sz="6000" spc="-9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C27B48B-7879-6311-A6A1-99EE883D2FE7}"/>
              </a:ext>
            </a:extLst>
          </p:cNvPr>
          <p:cNvSpPr/>
          <p:nvPr/>
        </p:nvSpPr>
        <p:spPr>
          <a:xfrm>
            <a:off x="8369006" y="6809792"/>
            <a:ext cx="270236" cy="32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FBBF53DE-862E-A73A-FC74-E03BAC939AA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8715147" y="6899328"/>
            <a:ext cx="1635125" cy="163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dirty="0"/>
              <a:t>UNIVERSITY </a:t>
            </a:r>
            <a:r>
              <a:rPr spc="30" dirty="0"/>
              <a:t>OF</a:t>
            </a:r>
            <a:r>
              <a:rPr dirty="0"/>
              <a:t> </a:t>
            </a:r>
            <a:r>
              <a:rPr spc="65" dirty="0"/>
              <a:t>GH</a:t>
            </a:r>
            <a:r>
              <a:rPr lang="en-GB" spc="65" dirty="0"/>
              <a:t>AN</a:t>
            </a:r>
            <a:r>
              <a:rPr spc="65" dirty="0"/>
              <a:t>A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57C1AEA9-B1DF-B2F9-DF26-3848983BFA1A}"/>
              </a:ext>
            </a:extLst>
          </p:cNvPr>
          <p:cNvSpPr txBox="1"/>
          <p:nvPr/>
        </p:nvSpPr>
        <p:spPr>
          <a:xfrm>
            <a:off x="632128" y="1683545"/>
            <a:ext cx="9718144" cy="5563639"/>
          </a:xfrm>
          <a:prstGeom prst="rect">
            <a:avLst/>
          </a:prstGeom>
        </p:spPr>
        <p:txBody>
          <a:bodyPr vert="horz" wrap="square" lIns="0" tIns="216535" rIns="0" bIns="0" rtlCol="0">
            <a:spAutoFit/>
          </a:bodyPr>
          <a:lstStyle/>
          <a:p>
            <a:pPr marL="354966" indent="-342900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v"/>
              <a:tabLst>
                <a:tab pos="469265" algn="l"/>
                <a:tab pos="470534" algn="l"/>
              </a:tabLst>
            </a:pPr>
            <a:r>
              <a:rPr lang="en-US" sz="2600" b="1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RESULTS</a:t>
            </a:r>
            <a:r>
              <a:rPr lang="en-US" sz="2300" b="1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: </a:t>
            </a:r>
          </a:p>
          <a:p>
            <a:pPr marL="1269366" lvl="2" indent="-342900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q"/>
              <a:tabLst>
                <a:tab pos="469265" algn="l"/>
                <a:tab pos="470534" algn="l"/>
              </a:tabLst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Averagely, participants used the smartwatch 17.01 ± 4.20 h/day during pregnancy and 13.72 ± 5.71 h/day in postpartum</a:t>
            </a:r>
          </a:p>
          <a:p>
            <a:pPr marL="1269366" lvl="2" indent="-342900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q"/>
              <a:tabLst>
                <a:tab pos="469265" algn="l"/>
                <a:tab pos="470534" algn="l"/>
              </a:tabLst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application usage for answering daily questions was 67.5% of the days in pregnancy and 57.0% of the days in postpartum.</a:t>
            </a:r>
          </a:p>
          <a:p>
            <a:pPr marL="1269366" lvl="2" indent="-342900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q"/>
              <a:tabLst>
                <a:tab pos="469265" algn="l"/>
                <a:tab pos="470534" algn="l"/>
              </a:tabLst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Acceptable energy consumption of the watch</a:t>
            </a:r>
            <a:endParaRPr lang="en-US" sz="2600" b="1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412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2128" y="747391"/>
            <a:ext cx="8524572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60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 FOR THE WEEK</a:t>
            </a:r>
            <a:endParaRPr sz="6000" spc="-9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69006" y="6809792"/>
            <a:ext cx="270236" cy="32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8715147" y="6899328"/>
            <a:ext cx="1635125" cy="163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dirty="0"/>
              <a:t>UNIVERSITY </a:t>
            </a:r>
            <a:r>
              <a:rPr spc="30" dirty="0"/>
              <a:t>OF</a:t>
            </a:r>
            <a:r>
              <a:rPr dirty="0"/>
              <a:t> </a:t>
            </a:r>
            <a:r>
              <a:rPr spc="65" dirty="0"/>
              <a:t>GH</a:t>
            </a:r>
            <a:r>
              <a:rPr lang="en-GB" spc="65" dirty="0"/>
              <a:t>AN</a:t>
            </a:r>
            <a:r>
              <a:rPr spc="65" dirty="0"/>
              <a:t>A</a:t>
            </a:r>
          </a:p>
        </p:txBody>
      </p:sp>
      <p:sp>
        <p:nvSpPr>
          <p:cNvPr id="7" name="object 3"/>
          <p:cNvSpPr txBox="1"/>
          <p:nvPr/>
        </p:nvSpPr>
        <p:spPr>
          <a:xfrm>
            <a:off x="632128" y="2181225"/>
            <a:ext cx="9718144" cy="3968330"/>
          </a:xfrm>
          <a:prstGeom prst="rect">
            <a:avLst/>
          </a:prstGeom>
        </p:spPr>
        <p:txBody>
          <a:bodyPr vert="horz" wrap="square" lIns="0" tIns="216535" rIns="0" bIns="0" rtlCol="0">
            <a:spAutoFit/>
          </a:bodyPr>
          <a:lstStyle/>
          <a:p>
            <a:pPr marL="469266" indent="-457200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v"/>
              <a:tabLst>
                <a:tab pos="469265" algn="l"/>
                <a:tab pos="470534" algn="l"/>
              </a:tabLst>
            </a:pPr>
            <a:r>
              <a:rPr lang="en-US" sz="2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</a:t>
            </a:r>
          </a:p>
          <a:p>
            <a:pPr marL="469266" indent="-457200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v"/>
              <a:tabLst>
                <a:tab pos="469265" algn="l"/>
                <a:tab pos="470534" algn="l"/>
              </a:tabLst>
            </a:pPr>
            <a:r>
              <a:rPr lang="en-US" sz="2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PROBLEM TO BE SOLVED</a:t>
            </a:r>
          </a:p>
          <a:p>
            <a:pPr marL="469266" indent="-457200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v"/>
              <a:tabLst>
                <a:tab pos="469265" algn="l"/>
                <a:tab pos="470534" algn="l"/>
              </a:tabLst>
            </a:pPr>
            <a:r>
              <a:rPr lang="en-US" sz="2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469266" indent="-457200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v"/>
              <a:tabLst>
                <a:tab pos="469265" algn="l"/>
                <a:tab pos="470534" algn="l"/>
              </a:tabLst>
            </a:pPr>
            <a:r>
              <a:rPr lang="en-US" sz="2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EXISTING SOLUTIONS DONE AROUND THE PROBLEM</a:t>
            </a:r>
          </a:p>
          <a:p>
            <a:pPr marL="469266" indent="-457200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v"/>
              <a:tabLst>
                <a:tab pos="469265" algn="l"/>
                <a:tab pos="470534" algn="l"/>
              </a:tabLst>
            </a:pPr>
            <a:r>
              <a:rPr lang="en-US" sz="2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C4FDAF-0824-705A-B933-E796F1BB9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910647C-15CD-578A-B51E-FC0654ACCF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2128" y="747391"/>
            <a:ext cx="8524572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60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WORKS</a:t>
            </a:r>
            <a:endParaRPr sz="6000" spc="-9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C09E86C6-418D-FA72-9CAD-AD5CE928A86A}"/>
              </a:ext>
            </a:extLst>
          </p:cNvPr>
          <p:cNvSpPr/>
          <p:nvPr/>
        </p:nvSpPr>
        <p:spPr>
          <a:xfrm>
            <a:off x="8369006" y="6809792"/>
            <a:ext cx="270236" cy="32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583B1EFE-6D39-934A-D7D7-EA4612B29D4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8715147" y="6899328"/>
            <a:ext cx="1635125" cy="163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dirty="0"/>
              <a:t>UNIVERSITY </a:t>
            </a:r>
            <a:r>
              <a:rPr spc="30" dirty="0"/>
              <a:t>OF</a:t>
            </a:r>
            <a:r>
              <a:rPr dirty="0"/>
              <a:t> </a:t>
            </a:r>
            <a:r>
              <a:rPr spc="65" dirty="0"/>
              <a:t>GH</a:t>
            </a:r>
            <a:r>
              <a:rPr lang="en-GB" spc="65" dirty="0"/>
              <a:t>AN</a:t>
            </a:r>
            <a:r>
              <a:rPr spc="65" dirty="0"/>
              <a:t>A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90654992-9F76-EB67-0891-AE6345140D5C}"/>
              </a:ext>
            </a:extLst>
          </p:cNvPr>
          <p:cNvSpPr txBox="1"/>
          <p:nvPr/>
        </p:nvSpPr>
        <p:spPr>
          <a:xfrm>
            <a:off x="632128" y="2181225"/>
            <a:ext cx="9718144" cy="3557962"/>
          </a:xfrm>
          <a:prstGeom prst="rect">
            <a:avLst/>
          </a:prstGeom>
        </p:spPr>
        <p:txBody>
          <a:bodyPr vert="horz" wrap="square" lIns="0" tIns="216535" rIns="0" bIns="0" rtlCol="0">
            <a:spAutoFit/>
          </a:bodyPr>
          <a:lstStyle/>
          <a:p>
            <a:pPr marL="354966" indent="-342900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v"/>
              <a:tabLst>
                <a:tab pos="469265" algn="l"/>
                <a:tab pos="470534" algn="l"/>
              </a:tabLst>
            </a:pPr>
            <a:r>
              <a:rPr lang="en-US" sz="2600" b="1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CONCLUSION :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12166" lvl="1" indent="-342900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q"/>
              <a:tabLst>
                <a:tab pos="469265" algn="l"/>
                <a:tab pos="470534" algn="l"/>
              </a:tabLst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consists of  data collectors to track stress, sleep, and physical activity of pregnant women. </a:t>
            </a:r>
          </a:p>
          <a:p>
            <a:pPr marL="812166" lvl="1" indent="-342900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q"/>
              <a:tabLst>
                <a:tab pos="469265" algn="l"/>
                <a:tab pos="470534" algn="l"/>
              </a:tabLst>
            </a:pPr>
            <a:r>
              <a:rPr lang="en-US" sz="26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This pipeline contains deep learning-based quality assessment of data , missing data imputation and anomaly detection.</a:t>
            </a:r>
            <a:endParaRPr lang="en-US" sz="2600" b="1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7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EB461F-A192-09F3-3D14-A14778F38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34D02DF-54D9-1DD7-0449-166A6C0E6B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2128" y="747391"/>
            <a:ext cx="8524572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60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WORKS</a:t>
            </a:r>
            <a:endParaRPr sz="6000" spc="-9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993D0067-2840-7BB0-8DD7-616598414B05}"/>
              </a:ext>
            </a:extLst>
          </p:cNvPr>
          <p:cNvSpPr/>
          <p:nvPr/>
        </p:nvSpPr>
        <p:spPr>
          <a:xfrm>
            <a:off x="8318500" y="6981242"/>
            <a:ext cx="270236" cy="32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2E1626CF-2030-9EEA-0D6A-EC04E0CEEEB2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8715147" y="7061501"/>
            <a:ext cx="1635125" cy="163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dirty="0"/>
              <a:t>UNIVERSITY </a:t>
            </a:r>
            <a:r>
              <a:rPr spc="30" dirty="0"/>
              <a:t>OF</a:t>
            </a:r>
            <a:r>
              <a:rPr dirty="0"/>
              <a:t> </a:t>
            </a:r>
            <a:r>
              <a:rPr spc="65" dirty="0"/>
              <a:t>GH</a:t>
            </a:r>
            <a:r>
              <a:rPr lang="en-GB" spc="65" dirty="0"/>
              <a:t>AN</a:t>
            </a:r>
            <a:r>
              <a:rPr spc="65" dirty="0"/>
              <a:t>A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7B1D20CB-C46E-619E-FE88-1B63828E6883}"/>
              </a:ext>
            </a:extLst>
          </p:cNvPr>
          <p:cNvSpPr txBox="1"/>
          <p:nvPr/>
        </p:nvSpPr>
        <p:spPr>
          <a:xfrm>
            <a:off x="632128" y="2181225"/>
            <a:ext cx="9718144" cy="4773679"/>
          </a:xfrm>
          <a:prstGeom prst="rect">
            <a:avLst/>
          </a:prstGeom>
        </p:spPr>
        <p:txBody>
          <a:bodyPr vert="horz" wrap="square" lIns="0" tIns="216535" rIns="0" bIns="0" rtlCol="0">
            <a:spAutoFit/>
          </a:bodyPr>
          <a:lstStyle/>
          <a:p>
            <a:pPr marL="354966" indent="-342900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v"/>
              <a:tabLst>
                <a:tab pos="469265" algn="l"/>
                <a:tab pos="470534" algn="l"/>
              </a:tabLst>
            </a:pPr>
            <a:r>
              <a:rPr lang="en-US" sz="2600" b="1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STRENGTHS:</a:t>
            </a:r>
          </a:p>
          <a:p>
            <a:pPr marL="926466" lvl="1" indent="-457200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q"/>
              <a:tabLst>
                <a:tab pos="469265" algn="l"/>
                <a:tab pos="470534" algn="l"/>
              </a:tabLst>
            </a:pPr>
            <a:r>
              <a:rPr lang="en-US" sz="2600" b="1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Data Security </a:t>
            </a:r>
          </a:p>
          <a:p>
            <a:pPr marL="926466" lvl="1" indent="-457200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q"/>
              <a:tabLst>
                <a:tab pos="469265" algn="l"/>
                <a:tab pos="470534" algn="l"/>
              </a:tabLst>
            </a:pPr>
            <a:r>
              <a:rPr lang="en-US" sz="2600" b="1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Machine learning to evaluate changes in vitals monitored</a:t>
            </a:r>
          </a:p>
          <a:p>
            <a:pPr marL="354966" indent="-342900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v"/>
              <a:tabLst>
                <a:tab pos="469265" algn="l"/>
                <a:tab pos="470534" algn="l"/>
              </a:tabLst>
            </a:pPr>
            <a:r>
              <a:rPr lang="en-US" sz="2600" b="1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GAP :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926466" lvl="1" indent="-457200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q"/>
              <a:tabLst>
                <a:tab pos="469265" algn="l"/>
                <a:tab pos="470534" algn="l"/>
              </a:tabLst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Imputation of blood pressure in the app</a:t>
            </a:r>
          </a:p>
          <a:p>
            <a:pPr marL="926466" lvl="1" indent="-457200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q"/>
              <a:tabLst>
                <a:tab pos="469265" algn="l"/>
                <a:tab pos="470534" algn="l"/>
              </a:tabLst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risk-prediction of possible pregnancy complications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535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BCA495-5416-BF6D-41DF-BFB4D459C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183F0FF-866E-B3E5-BA9F-E44B6FA095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2128" y="747391"/>
            <a:ext cx="8524572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60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sz="6000" spc="-9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99D7F22E-29C0-D8D6-A6A9-82C96BCCECB0}"/>
              </a:ext>
            </a:extLst>
          </p:cNvPr>
          <p:cNvSpPr/>
          <p:nvPr/>
        </p:nvSpPr>
        <p:spPr>
          <a:xfrm>
            <a:off x="8369006" y="6809792"/>
            <a:ext cx="270236" cy="32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1F94CC51-FE58-443F-8BB4-687EFBBBF4C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8715147" y="6899328"/>
            <a:ext cx="1635125" cy="163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dirty="0"/>
              <a:t>UNIVERSITY </a:t>
            </a:r>
            <a:r>
              <a:rPr spc="30" dirty="0"/>
              <a:t>OF</a:t>
            </a:r>
            <a:r>
              <a:rPr dirty="0"/>
              <a:t> </a:t>
            </a:r>
            <a:r>
              <a:rPr spc="65" dirty="0"/>
              <a:t>GH</a:t>
            </a:r>
            <a:r>
              <a:rPr lang="en-GB" spc="65" dirty="0"/>
              <a:t>AN</a:t>
            </a:r>
            <a:r>
              <a:rPr spc="65" dirty="0"/>
              <a:t>A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9253A67C-B65B-A766-8D24-45805C76567F}"/>
              </a:ext>
            </a:extLst>
          </p:cNvPr>
          <p:cNvSpPr txBox="1"/>
          <p:nvPr/>
        </p:nvSpPr>
        <p:spPr>
          <a:xfrm>
            <a:off x="632128" y="2181225"/>
            <a:ext cx="9718144" cy="754630"/>
          </a:xfrm>
          <a:prstGeom prst="rect">
            <a:avLst/>
          </a:prstGeom>
        </p:spPr>
        <p:txBody>
          <a:bodyPr vert="horz" wrap="square" lIns="0" tIns="216535" rIns="0" bIns="0" rtlCol="0">
            <a:spAutoFit/>
          </a:bodyPr>
          <a:lstStyle/>
          <a:p>
            <a:pPr marL="469266" indent="-457200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v"/>
              <a:tabLst>
                <a:tab pos="469265" algn="l"/>
                <a:tab pos="470534" algn="l"/>
              </a:tabLst>
            </a:pPr>
            <a:r>
              <a:rPr lang="en-US" sz="2600" b="1" spc="-5" dirty="0">
                <a:solidFill>
                  <a:srgbClr val="2827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endParaRPr lang="en-US"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9964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2127" y="747391"/>
            <a:ext cx="9362773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6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sz="6000" spc="-9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7500" y="1800225"/>
            <a:ext cx="9677400" cy="6110519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305"/>
              </a:spcBef>
              <a:tabLst>
                <a:tab pos="469265" algn="l"/>
                <a:tab pos="469900" algn="l"/>
              </a:tabLst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T. Tabassum, S. Podder, and S. T. S. Rafid,** "A Comprehensive Framework for Wearable Module for Prenatal Health Monitoring and Risk Detection," 2024 IEEE International Conference for Women in Innovation, Technology &amp; Entrepreneurship (ICWITE), 2024, pp. 283-288, doi: 10.1109/ICWITE59797.2024.10503560.</a:t>
            </a:r>
          </a:p>
          <a:p>
            <a:pPr marL="12700">
              <a:lnSpc>
                <a:spcPct val="150000"/>
              </a:lnSpc>
              <a:spcBef>
                <a:spcPts val="1305"/>
              </a:spcBef>
              <a:tabLst>
                <a:tab pos="469265" algn="l"/>
                <a:tab pos="469900" algn="l"/>
              </a:tabLst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Abeywardhana, S.A.Y.; Subhashini, H.A.A.; Wasalaarachchi, W.A.W.S.; Wimalarathna, G.H.I.; Ekanayake, M.P.B.; Godaliyadda, G.M.R.I.; Wijayakulasooriya, J.V.; Rathnayake, R.M.C.J. Time Domain Analysis for Fetal Movement Detection Using Accelerometer Data. In Proceedings of the 2018 IEEE Region 10 Humanitarian Technology Conference (R10-HTC), Malambe, Sri Lanka, 6–8 December 2018; pp. 1–5</a:t>
            </a:r>
          </a:p>
        </p:txBody>
      </p:sp>
      <p:sp>
        <p:nvSpPr>
          <p:cNvPr id="6" name="object 6"/>
          <p:cNvSpPr/>
          <p:nvPr/>
        </p:nvSpPr>
        <p:spPr>
          <a:xfrm>
            <a:off x="8270514" y="6711447"/>
            <a:ext cx="2421890" cy="520700"/>
          </a:xfrm>
          <a:custGeom>
            <a:avLst/>
            <a:gdLst/>
            <a:ahLst/>
            <a:cxnLst/>
            <a:rect l="l" t="t" r="r" b="b"/>
            <a:pathLst>
              <a:path w="2421890" h="520700">
                <a:moveTo>
                  <a:pt x="2421486" y="0"/>
                </a:moveTo>
                <a:lnTo>
                  <a:pt x="0" y="0"/>
                </a:lnTo>
                <a:lnTo>
                  <a:pt x="0" y="520213"/>
                </a:lnTo>
                <a:lnTo>
                  <a:pt x="2421486" y="520213"/>
                </a:lnTo>
                <a:lnTo>
                  <a:pt x="24214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8369006" y="6809792"/>
            <a:ext cx="270236" cy="32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dirty="0"/>
              <a:t>UNIVERSITY </a:t>
            </a:r>
            <a:r>
              <a:rPr spc="30" dirty="0"/>
              <a:t>OF</a:t>
            </a:r>
            <a:r>
              <a:rPr dirty="0"/>
              <a:t> </a:t>
            </a:r>
            <a:r>
              <a:rPr spc="65" dirty="0"/>
              <a:t>GHANA</a:t>
            </a:r>
          </a:p>
        </p:txBody>
      </p:sp>
    </p:spTree>
    <p:extLst>
      <p:ext uri="{BB962C8B-B14F-4D97-AF65-F5344CB8AC3E}">
        <p14:creationId xmlns:p14="http://schemas.microsoft.com/office/powerpoint/2010/main" val="914232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C8F8F5-C126-1700-92BE-8EB7DC5EE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B5AEF7D-3859-EDE5-4831-D5B52CE45A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2127" y="747391"/>
            <a:ext cx="9362773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6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sz="6000" spc="-9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A6118AD-2F3B-3548-2C24-DD7CE4CBA82F}"/>
              </a:ext>
            </a:extLst>
          </p:cNvPr>
          <p:cNvSpPr txBox="1"/>
          <p:nvPr/>
        </p:nvSpPr>
        <p:spPr>
          <a:xfrm>
            <a:off x="317500" y="1800225"/>
            <a:ext cx="9677400" cy="6028445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305"/>
              </a:spcBef>
              <a:tabLst>
                <a:tab pos="469265" algn="l"/>
                <a:tab pos="469900" algn="l"/>
              </a:tabLst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B. Pitt, S. Zeineddin, M. Carter et al., “Using consumer wearable devices to profile postoperative complications after pediatric appendectomy,” Journal of Surgical Research, 2023.</a:t>
            </a:r>
            <a:endParaRPr lang="en-US" sz="2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50000"/>
              </a:lnSpc>
              <a:spcBef>
                <a:spcPts val="1305"/>
              </a:spcBef>
              <a:tabLst>
                <a:tab pos="469265" algn="l"/>
                <a:tab pos="469900" algn="l"/>
              </a:tabLst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H. M. Ghomrawi, B. T. Many, J. L. Holl et al., “Clinicians' perspectives on wearable sensor technology as an alternative bedside monitoring tool in two West African countries, ” International Journal of Medical Informatics, vol. 175, article 105046, 2023.</a:t>
            </a:r>
          </a:p>
          <a:p>
            <a:pPr marL="12700">
              <a:lnSpc>
                <a:spcPct val="150000"/>
              </a:lnSpc>
              <a:spcBef>
                <a:spcPts val="1305"/>
              </a:spcBef>
              <a:tabLst>
                <a:tab pos="469265" algn="l"/>
                <a:tab pos="469900" algn="l"/>
              </a:tabLst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[5]H. Akoglu, “User's guide to correlation coefficients, ” Turkish Journal of Emergency Medicine, vol. 18, no. 3, pp. 91 –93, 2018.</a:t>
            </a:r>
          </a:p>
          <a:p>
            <a:pPr marL="12700">
              <a:lnSpc>
                <a:spcPct val="150000"/>
              </a:lnSpc>
              <a:spcBef>
                <a:spcPts val="1305"/>
              </a:spcBef>
              <a:tabLst>
                <a:tab pos="469265" algn="l"/>
                <a:tab pos="469900" algn="l"/>
              </a:tabLst>
            </a:pPr>
            <a:endParaRPr lang="en-US" sz="2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E529C9BB-4D32-1AFE-3DDD-539D61AE5A18}"/>
              </a:ext>
            </a:extLst>
          </p:cNvPr>
          <p:cNvSpPr/>
          <p:nvPr/>
        </p:nvSpPr>
        <p:spPr>
          <a:xfrm>
            <a:off x="8270514" y="6711447"/>
            <a:ext cx="2421890" cy="520700"/>
          </a:xfrm>
          <a:custGeom>
            <a:avLst/>
            <a:gdLst/>
            <a:ahLst/>
            <a:cxnLst/>
            <a:rect l="l" t="t" r="r" b="b"/>
            <a:pathLst>
              <a:path w="2421890" h="520700">
                <a:moveTo>
                  <a:pt x="2421486" y="0"/>
                </a:moveTo>
                <a:lnTo>
                  <a:pt x="0" y="0"/>
                </a:lnTo>
                <a:lnTo>
                  <a:pt x="0" y="520213"/>
                </a:lnTo>
                <a:lnTo>
                  <a:pt x="2421486" y="520213"/>
                </a:lnTo>
                <a:lnTo>
                  <a:pt x="24214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C4D1A79E-A3BC-A4D1-58DD-F75E7C189B61}"/>
              </a:ext>
            </a:extLst>
          </p:cNvPr>
          <p:cNvSpPr/>
          <p:nvPr/>
        </p:nvSpPr>
        <p:spPr>
          <a:xfrm>
            <a:off x="8369006" y="6809792"/>
            <a:ext cx="270236" cy="32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09472DD7-586D-9E17-212C-BD763CD2723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dirty="0"/>
              <a:t>UNIVERSITY </a:t>
            </a:r>
            <a:r>
              <a:rPr spc="30" dirty="0"/>
              <a:t>OF</a:t>
            </a:r>
            <a:r>
              <a:rPr dirty="0"/>
              <a:t> </a:t>
            </a:r>
            <a:r>
              <a:rPr spc="65" dirty="0"/>
              <a:t>GHANA</a:t>
            </a:r>
          </a:p>
        </p:txBody>
      </p:sp>
    </p:spTree>
    <p:extLst>
      <p:ext uri="{BB962C8B-B14F-4D97-AF65-F5344CB8AC3E}">
        <p14:creationId xmlns:p14="http://schemas.microsoft.com/office/powerpoint/2010/main" val="1052836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B65A8-2AB5-4A55-9D4C-6E7A0EB89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670" y="733662"/>
            <a:ext cx="7707630" cy="2769989"/>
          </a:xfrm>
        </p:spPr>
        <p:txBody>
          <a:bodyPr/>
          <a:lstStyle/>
          <a:p>
            <a:r>
              <a:rPr lang="en-GB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MISCELLANEOUS</a:t>
            </a:r>
            <a:endParaRPr lang="en-GH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D604A-8423-4D66-B07B-FED5E03BF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3700" y="3009970"/>
            <a:ext cx="10363200" cy="2477601"/>
          </a:xfrm>
        </p:spPr>
        <p:txBody>
          <a:bodyPr/>
          <a:lstStyle/>
          <a:p>
            <a:r>
              <a:rPr lang="en-GB" sz="2600" dirty="0"/>
              <a:t>           </a:t>
            </a:r>
            <a:r>
              <a:rPr lang="en-GB" sz="8000" b="1" dirty="0"/>
              <a:t> </a:t>
            </a:r>
          </a:p>
          <a:p>
            <a:pPr algn="ctr"/>
            <a:r>
              <a:rPr lang="en-GB" sz="5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QUESTIONS/FEEDBACK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H" sz="2600" dirty="0"/>
          </a:p>
        </p:txBody>
      </p:sp>
    </p:spTree>
    <p:extLst>
      <p:ext uri="{BB962C8B-B14F-4D97-AF65-F5344CB8AC3E}">
        <p14:creationId xmlns:p14="http://schemas.microsoft.com/office/powerpoint/2010/main" val="2368374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18979-AE04-084F-4771-D0DCD7808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BDCEA92-1B0C-7BAA-F3BD-92FDFF55C4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2128" y="747391"/>
            <a:ext cx="8524572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60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sz="6000" spc="-9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736A48FE-D58F-F35D-FEF1-A2A5955A27C0}"/>
              </a:ext>
            </a:extLst>
          </p:cNvPr>
          <p:cNvSpPr/>
          <p:nvPr/>
        </p:nvSpPr>
        <p:spPr>
          <a:xfrm>
            <a:off x="8369006" y="6809792"/>
            <a:ext cx="270236" cy="32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5A272D07-7EB2-92A0-7A8C-A40569608D3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8715147" y="6899328"/>
            <a:ext cx="1635125" cy="163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dirty="0"/>
              <a:t>UNIVERSITY </a:t>
            </a:r>
            <a:r>
              <a:rPr spc="30" dirty="0"/>
              <a:t>OF</a:t>
            </a:r>
            <a:r>
              <a:rPr dirty="0"/>
              <a:t> </a:t>
            </a:r>
            <a:r>
              <a:rPr spc="65" dirty="0"/>
              <a:t>GH</a:t>
            </a:r>
            <a:r>
              <a:rPr lang="en-GB" spc="65" dirty="0"/>
              <a:t>AN</a:t>
            </a:r>
            <a:r>
              <a:rPr spc="65" dirty="0"/>
              <a:t>A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C5057780-9076-DEC1-B161-AF37192AD686}"/>
              </a:ext>
            </a:extLst>
          </p:cNvPr>
          <p:cNvSpPr txBox="1"/>
          <p:nvPr/>
        </p:nvSpPr>
        <p:spPr>
          <a:xfrm>
            <a:off x="469900" y="2028825"/>
            <a:ext cx="9880372" cy="798167"/>
          </a:xfrm>
          <a:prstGeom prst="rect">
            <a:avLst/>
          </a:prstGeom>
        </p:spPr>
        <p:txBody>
          <a:bodyPr vert="horz" wrap="square" lIns="0" tIns="216535" rIns="0" bIns="0" rtlCol="0">
            <a:spAutoFit/>
          </a:bodyPr>
          <a:lstStyle/>
          <a:p>
            <a:pPr marL="469900" indent="-457834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v"/>
              <a:tabLst>
                <a:tab pos="469265" algn="l"/>
                <a:tab pos="470534" algn="l"/>
              </a:tabLst>
            </a:pP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Intro…..</a:t>
            </a:r>
          </a:p>
        </p:txBody>
      </p:sp>
    </p:spTree>
    <p:extLst>
      <p:ext uri="{BB962C8B-B14F-4D97-AF65-F5344CB8AC3E}">
        <p14:creationId xmlns:p14="http://schemas.microsoft.com/office/powerpoint/2010/main" val="1139628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4A7143-7743-9D7E-4815-C9738DA17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60C5F55-AF3D-6394-7C47-99ECDDD811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2128" y="747391"/>
            <a:ext cx="8524572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60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  <a:endParaRPr sz="6000" spc="-9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6B7E512C-27E3-DDD0-DDED-2334EB6D1F0C}"/>
              </a:ext>
            </a:extLst>
          </p:cNvPr>
          <p:cNvSpPr/>
          <p:nvPr/>
        </p:nvSpPr>
        <p:spPr>
          <a:xfrm>
            <a:off x="8369006" y="6809792"/>
            <a:ext cx="270236" cy="32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1C294AD9-EC4C-77F3-E60A-250E8D71CDB7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8715147" y="6899328"/>
            <a:ext cx="1635125" cy="163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dirty="0"/>
              <a:t>UNIVERSITY </a:t>
            </a:r>
            <a:r>
              <a:rPr spc="30" dirty="0"/>
              <a:t>OF</a:t>
            </a:r>
            <a:r>
              <a:rPr dirty="0"/>
              <a:t> </a:t>
            </a:r>
            <a:r>
              <a:rPr spc="65" dirty="0"/>
              <a:t>GH</a:t>
            </a:r>
            <a:r>
              <a:rPr lang="en-GB" spc="65" dirty="0"/>
              <a:t>AN</a:t>
            </a:r>
            <a:r>
              <a:rPr spc="65" dirty="0"/>
              <a:t>A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B3A57516-0F88-2996-36B4-E544A4876840}"/>
              </a:ext>
            </a:extLst>
          </p:cNvPr>
          <p:cNvSpPr txBox="1"/>
          <p:nvPr/>
        </p:nvSpPr>
        <p:spPr>
          <a:xfrm>
            <a:off x="632128" y="2181225"/>
            <a:ext cx="9718144" cy="798167"/>
          </a:xfrm>
          <a:prstGeom prst="rect">
            <a:avLst/>
          </a:prstGeom>
        </p:spPr>
        <p:txBody>
          <a:bodyPr vert="horz" wrap="square" lIns="0" tIns="216535" rIns="0" bIns="0" rtlCol="0">
            <a:spAutoFit/>
          </a:bodyPr>
          <a:lstStyle/>
          <a:p>
            <a:pPr marL="469266" indent="-457200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v"/>
              <a:tabLst>
                <a:tab pos="469265" algn="l"/>
                <a:tab pos="470534" algn="l"/>
              </a:tabLst>
            </a:pPr>
            <a:r>
              <a:rPr lang="en-US" sz="2800" dirty="0">
                <a:latin typeface="Calibri"/>
                <a:cs typeface="Calibri"/>
              </a:rPr>
              <a:t>Problem…..</a:t>
            </a:r>
          </a:p>
        </p:txBody>
      </p:sp>
    </p:spTree>
    <p:extLst>
      <p:ext uri="{BB962C8B-B14F-4D97-AF65-F5344CB8AC3E}">
        <p14:creationId xmlns:p14="http://schemas.microsoft.com/office/powerpoint/2010/main" val="3358278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11ABA-80A0-9525-9979-7C44C4F92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E7D5E33-180E-4BC7-1177-7C7C739FBC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2128" y="747391"/>
            <a:ext cx="8524572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60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WORKS</a:t>
            </a:r>
            <a:endParaRPr sz="6000" spc="-9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2F5DFC7-47F2-64AF-7B65-2BAB28AEEBE1}"/>
              </a:ext>
            </a:extLst>
          </p:cNvPr>
          <p:cNvSpPr/>
          <p:nvPr/>
        </p:nvSpPr>
        <p:spPr>
          <a:xfrm>
            <a:off x="8369006" y="6809792"/>
            <a:ext cx="270236" cy="32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7E6CD623-FFBC-00F2-A7E2-6830AA3097E0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8715147" y="6899328"/>
            <a:ext cx="1635125" cy="163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dirty="0"/>
              <a:t>UNIVERSITY </a:t>
            </a:r>
            <a:r>
              <a:rPr spc="30" dirty="0"/>
              <a:t>OF</a:t>
            </a:r>
            <a:r>
              <a:rPr dirty="0"/>
              <a:t> </a:t>
            </a:r>
            <a:r>
              <a:rPr spc="65" dirty="0"/>
              <a:t>GH</a:t>
            </a:r>
            <a:r>
              <a:rPr lang="en-GB" spc="65" dirty="0"/>
              <a:t>AN</a:t>
            </a:r>
            <a:r>
              <a:rPr spc="65" dirty="0"/>
              <a:t>A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54713346-6F60-8E04-17D2-285CC4B40F01}"/>
              </a:ext>
            </a:extLst>
          </p:cNvPr>
          <p:cNvSpPr txBox="1"/>
          <p:nvPr/>
        </p:nvSpPr>
        <p:spPr>
          <a:xfrm>
            <a:off x="632128" y="2181225"/>
            <a:ext cx="9718144" cy="4371005"/>
          </a:xfrm>
          <a:prstGeom prst="rect">
            <a:avLst/>
          </a:prstGeom>
        </p:spPr>
        <p:txBody>
          <a:bodyPr vert="horz" wrap="square" lIns="0" tIns="216535" rIns="0" bIns="0" rtlCol="0">
            <a:spAutoFit/>
          </a:bodyPr>
          <a:lstStyle/>
          <a:p>
            <a:pPr marL="469266" indent="-457200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v"/>
              <a:tabLst>
                <a:tab pos="469265" algn="l"/>
                <a:tab pos="470534" algn="l"/>
              </a:tabLst>
            </a:pPr>
            <a:r>
              <a:rPr lang="en-US" sz="2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TITLE : </a:t>
            </a:r>
            <a:r>
              <a:rPr lang="en-US" sz="2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 Comprehensive Framework for Wearable Module for Prenatal Health Monitoring and Risk Detection(2024</a:t>
            </a:r>
            <a:r>
              <a:rPr lang="en-US" sz="2600" b="1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r>
              <a:rPr lang="en-US" sz="2400" b="1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[1</a:t>
            </a:r>
            <a:r>
              <a:rPr lang="en-US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]</a:t>
            </a:r>
          </a:p>
          <a:p>
            <a:pPr marL="469266" indent="-457200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v"/>
              <a:tabLst>
                <a:tab pos="469265" algn="l"/>
                <a:tab pos="470534" algn="l"/>
              </a:tabLst>
            </a:pPr>
            <a:r>
              <a:rPr lang="en-US" sz="2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PROBLEM : </a:t>
            </a:r>
            <a:r>
              <a:rPr lang="en-US" sz="26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Lack of a prenatal health monitoring system which has led to high maternal mortality ratio in Bangladesh.</a:t>
            </a:r>
            <a:endParaRPr lang="en-US" sz="2600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69266" indent="-457200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v"/>
              <a:tabLst>
                <a:tab pos="469265" algn="l"/>
                <a:tab pos="470534" algn="l"/>
              </a:tabLst>
            </a:pPr>
            <a:r>
              <a:rPr lang="en-US" sz="2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:</a:t>
            </a:r>
          </a:p>
          <a:p>
            <a:pPr marL="12066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r>
              <a:rPr lang="en-US" sz="2600" b="1" spc="-5" dirty="0">
                <a:solidFill>
                  <a:srgbClr val="2827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endParaRPr lang="en-US" sz="2800" dirty="0">
              <a:latin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B0372C-BCEE-B569-6208-6C48F2D4C9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9734"/>
            <a:ext cx="10693399" cy="166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22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1CAEF4-99F7-8A49-EEE9-9B49C2E9B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2A861CA-057D-5E09-9A8D-92C3FEFA39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2128" y="747391"/>
            <a:ext cx="8524572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60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WORKS</a:t>
            </a:r>
            <a:endParaRPr sz="6000" spc="-9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E80F138-9C2E-98E6-8C16-797366E20E9B}"/>
              </a:ext>
            </a:extLst>
          </p:cNvPr>
          <p:cNvSpPr/>
          <p:nvPr/>
        </p:nvSpPr>
        <p:spPr>
          <a:xfrm>
            <a:off x="8369006" y="6809792"/>
            <a:ext cx="270236" cy="32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82E2E497-B5EB-E548-8E9F-3EC31EF28D4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8715147" y="6899328"/>
            <a:ext cx="1635125" cy="163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dirty="0"/>
              <a:t>UNIVERSITY </a:t>
            </a:r>
            <a:r>
              <a:rPr spc="30" dirty="0"/>
              <a:t>OF</a:t>
            </a:r>
            <a:r>
              <a:rPr dirty="0"/>
              <a:t> </a:t>
            </a:r>
            <a:r>
              <a:rPr spc="65" dirty="0"/>
              <a:t>GH</a:t>
            </a:r>
            <a:r>
              <a:rPr lang="en-GB" spc="65" dirty="0"/>
              <a:t>AN</a:t>
            </a:r>
            <a:r>
              <a:rPr spc="65" dirty="0"/>
              <a:t>A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B715AA3D-07F1-B95D-8E31-DEB51D451486}"/>
              </a:ext>
            </a:extLst>
          </p:cNvPr>
          <p:cNvSpPr txBox="1"/>
          <p:nvPr/>
        </p:nvSpPr>
        <p:spPr>
          <a:xfrm>
            <a:off x="850900" y="1800225"/>
            <a:ext cx="9718144" cy="6233630"/>
          </a:xfrm>
          <a:prstGeom prst="rect">
            <a:avLst/>
          </a:prstGeom>
        </p:spPr>
        <p:txBody>
          <a:bodyPr vert="horz" wrap="square" lIns="0" tIns="216535" rIns="0" bIns="0" rtlCol="0">
            <a:spAutoFit/>
          </a:bodyPr>
          <a:lstStyle/>
          <a:p>
            <a:pPr marL="469266" indent="-457200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v"/>
              <a:tabLst>
                <a:tab pos="469265" algn="l"/>
                <a:tab pos="470534" algn="l"/>
              </a:tabLst>
            </a:pPr>
            <a:r>
              <a:rPr lang="en-US" sz="2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RESULTS : </a:t>
            </a:r>
            <a:endParaRPr lang="en-US" sz="26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6466" lvl="1" indent="-457200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q"/>
              <a:tabLst>
                <a:tab pos="469265" algn="l"/>
                <a:tab pos="470534" algn="l"/>
              </a:tabLst>
            </a:pPr>
            <a:r>
              <a:rPr lang="en-US" sz="23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Measurement : </a:t>
            </a:r>
            <a:r>
              <a:rPr lang="en-US" sz="23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Mean Squared Error(MSE) of only 0.0035</a:t>
            </a:r>
          </a:p>
          <a:p>
            <a:pPr marL="926466" lvl="1" indent="-457200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q"/>
              <a:tabLst>
                <a:tab pos="469265" algn="l"/>
                <a:tab pos="470534" algn="l"/>
              </a:tabLst>
            </a:pPr>
            <a:r>
              <a:rPr lang="en-US" sz="23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Oxygen Saturation and Heart Rate :MSE of  </a:t>
            </a:r>
            <a:r>
              <a:rPr lang="en-US" sz="23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1.1 and 2.45 respectively.</a:t>
            </a:r>
            <a:r>
              <a:rPr lang="en-US" sz="23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926466" lvl="1" indent="-457200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q"/>
              <a:tabLst>
                <a:tab pos="469265" algn="l"/>
                <a:tab pos="470534" algn="l"/>
              </a:tabLst>
            </a:pPr>
            <a:r>
              <a:rPr lang="en-US" sz="23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Blood Pressure: Mean Average Percentage Error(MAPE) of </a:t>
            </a:r>
            <a:r>
              <a:rPr lang="en-US" sz="23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4.54% for</a:t>
            </a:r>
            <a:r>
              <a:rPr lang="en-US" sz="23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systolic blood pressure  and diastolic blood pressure is 5.43%.</a:t>
            </a:r>
          </a:p>
          <a:p>
            <a:pPr marL="926466" lvl="1" indent="-457200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q"/>
              <a:tabLst>
                <a:tab pos="469265" algn="l"/>
                <a:tab pos="470534" algn="l"/>
              </a:tabLst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Glucose Blood Level : MAPE of 4.77%</a:t>
            </a:r>
          </a:p>
          <a:p>
            <a:pPr marL="354966" indent="-342900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v"/>
              <a:tabLst>
                <a:tab pos="469265" algn="l"/>
                <a:tab pos="470534" algn="l"/>
              </a:tabLst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AUTHORS  : Tabassum et al</a:t>
            </a:r>
          </a:p>
          <a:p>
            <a:pPr marL="469266" indent="-457200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q"/>
              <a:tabLst>
                <a:tab pos="469265" algn="l"/>
                <a:tab pos="470534" algn="l"/>
              </a:tabLst>
            </a:pPr>
            <a:endParaRPr lang="en-US" sz="2300" b="1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534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81175-21E0-5001-E67C-16E1B122C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19C52BA-D746-B8A4-974B-0BAF6227D6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2128" y="747391"/>
            <a:ext cx="8524572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60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WORKS</a:t>
            </a:r>
            <a:endParaRPr sz="6000" spc="-9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32DB418-9864-D185-3A81-CC77A0F4F47D}"/>
              </a:ext>
            </a:extLst>
          </p:cNvPr>
          <p:cNvSpPr/>
          <p:nvPr/>
        </p:nvSpPr>
        <p:spPr>
          <a:xfrm>
            <a:off x="8369006" y="6809792"/>
            <a:ext cx="270236" cy="32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BE3A1565-79D6-4999-462C-728058B330A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8715147" y="6899328"/>
            <a:ext cx="1635125" cy="163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dirty="0"/>
              <a:t>UNIVERSITY </a:t>
            </a:r>
            <a:r>
              <a:rPr spc="30" dirty="0"/>
              <a:t>OF</a:t>
            </a:r>
            <a:r>
              <a:rPr dirty="0"/>
              <a:t> </a:t>
            </a:r>
            <a:r>
              <a:rPr spc="65" dirty="0"/>
              <a:t>GH</a:t>
            </a:r>
            <a:r>
              <a:rPr lang="en-GB" spc="65" dirty="0"/>
              <a:t>AN</a:t>
            </a:r>
            <a:r>
              <a:rPr spc="65" dirty="0"/>
              <a:t>A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319A683B-0486-7B5D-F092-F6099C542FCF}"/>
              </a:ext>
            </a:extLst>
          </p:cNvPr>
          <p:cNvSpPr txBox="1"/>
          <p:nvPr/>
        </p:nvSpPr>
        <p:spPr>
          <a:xfrm>
            <a:off x="632128" y="2181225"/>
            <a:ext cx="9718144" cy="6030433"/>
          </a:xfrm>
          <a:prstGeom prst="rect">
            <a:avLst/>
          </a:prstGeom>
        </p:spPr>
        <p:txBody>
          <a:bodyPr vert="horz" wrap="square" lIns="0" tIns="216535" rIns="0" bIns="0" rtlCol="0">
            <a:spAutoFit/>
          </a:bodyPr>
          <a:lstStyle/>
          <a:p>
            <a:pPr marL="469266" indent="-457200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v"/>
              <a:tabLst>
                <a:tab pos="469265" algn="l"/>
                <a:tab pos="470534" algn="l"/>
              </a:tabLst>
            </a:pPr>
            <a:r>
              <a:rPr lang="en-US" sz="2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CONCLUSION: </a:t>
            </a:r>
            <a:r>
              <a:rPr lang="en-US" sz="23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  vitals sign monitoring system  with innovative features of fall detection and fetal movement tracking.</a:t>
            </a:r>
            <a:endParaRPr lang="en-US" sz="2600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69266" indent="-457200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v"/>
              <a:tabLst>
                <a:tab pos="469265" algn="l"/>
                <a:tab pos="470534" algn="l"/>
              </a:tabLst>
            </a:pPr>
            <a:r>
              <a:rPr lang="en-US" sz="2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STRENGTHS</a:t>
            </a:r>
            <a:r>
              <a:rPr lang="en-US" sz="2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3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values obtained from the wearable device compared to commercial devices goes to show the high level of accuracy of the system.</a:t>
            </a:r>
          </a:p>
          <a:p>
            <a:pPr marL="469266" indent="-457200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v"/>
              <a:tabLst>
                <a:tab pos="469265" algn="l"/>
                <a:tab pos="470534" algn="l"/>
              </a:tabLst>
            </a:pPr>
            <a:r>
              <a:rPr lang="en-US" sz="23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GAP :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3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No integration of AI for predictive analysis of patients vitals to forewarn a risk of complication or possible illness  of mother.</a:t>
            </a:r>
            <a:endParaRPr lang="en-US" sz="2300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69266" indent="-457200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v"/>
              <a:tabLst>
                <a:tab pos="469265" algn="l"/>
                <a:tab pos="470534" algn="l"/>
              </a:tabLst>
            </a:pPr>
            <a:endParaRPr lang="en-US" sz="26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6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r>
              <a:rPr lang="en-US" sz="2600" b="1" spc="-5" dirty="0">
                <a:solidFill>
                  <a:srgbClr val="2827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endParaRPr lang="en-US"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4524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D51069-75A7-C664-2DEC-E843DD94E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7D5392E-D18C-10F0-B17F-9EAC94F4A1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2128" y="747391"/>
            <a:ext cx="8524572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60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WORKS</a:t>
            </a:r>
            <a:endParaRPr sz="6000" spc="-9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4CFE9A22-2767-ED0B-00CF-DDC7A104709C}"/>
              </a:ext>
            </a:extLst>
          </p:cNvPr>
          <p:cNvSpPr/>
          <p:nvPr/>
        </p:nvSpPr>
        <p:spPr>
          <a:xfrm>
            <a:off x="8369006" y="6809792"/>
            <a:ext cx="270236" cy="32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6A33061-1A9A-E982-84CF-56F25F1A301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8715147" y="6899328"/>
            <a:ext cx="1635125" cy="163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dirty="0"/>
              <a:t>UNIVERSITY </a:t>
            </a:r>
            <a:r>
              <a:rPr spc="30" dirty="0"/>
              <a:t>OF</a:t>
            </a:r>
            <a:r>
              <a:rPr dirty="0"/>
              <a:t> </a:t>
            </a:r>
            <a:r>
              <a:rPr spc="65" dirty="0"/>
              <a:t>GH</a:t>
            </a:r>
            <a:r>
              <a:rPr lang="en-GB" spc="65" dirty="0"/>
              <a:t>AN</a:t>
            </a:r>
            <a:r>
              <a:rPr spc="65" dirty="0"/>
              <a:t>A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574BE49B-AB9D-5386-FEB9-483C3776EAAF}"/>
              </a:ext>
            </a:extLst>
          </p:cNvPr>
          <p:cNvSpPr txBox="1"/>
          <p:nvPr/>
        </p:nvSpPr>
        <p:spPr>
          <a:xfrm>
            <a:off x="632128" y="2181225"/>
            <a:ext cx="9718144" cy="4371005"/>
          </a:xfrm>
          <a:prstGeom prst="rect">
            <a:avLst/>
          </a:prstGeom>
        </p:spPr>
        <p:txBody>
          <a:bodyPr vert="horz" wrap="square" lIns="0" tIns="216535" rIns="0" bIns="0" rtlCol="0">
            <a:spAutoFit/>
          </a:bodyPr>
          <a:lstStyle/>
          <a:p>
            <a:pPr marL="469266" indent="-457200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v"/>
              <a:tabLst>
                <a:tab pos="469265" algn="l"/>
                <a:tab pos="470534" algn="l"/>
              </a:tabLst>
            </a:pPr>
            <a:r>
              <a:rPr lang="en-US" sz="2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TITLE :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Wearable Technology Model to Control and Monitor Hypertension during Pregnancy(2024)</a:t>
            </a:r>
            <a:endParaRPr lang="en-US" sz="2600" b="1" kern="1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6" indent="-457200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v"/>
              <a:tabLst>
                <a:tab pos="469265" algn="l"/>
                <a:tab pos="470534" algn="l"/>
              </a:tabLst>
            </a:pPr>
            <a:r>
              <a:rPr lang="en-US" sz="2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PROBLEM : Hypertension being the second cause of maternal deaths and preterm births in </a:t>
            </a:r>
            <a:r>
              <a:rPr lang="en-US" sz="26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Peru</a:t>
            </a:r>
          </a:p>
          <a:p>
            <a:pPr marL="469266" indent="-457200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v"/>
              <a:tabLst>
                <a:tab pos="469265" algn="l"/>
                <a:tab pos="470534" algn="l"/>
              </a:tabLst>
            </a:pPr>
            <a:r>
              <a:rPr lang="en-US" sz="2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 : Lopez et al</a:t>
            </a:r>
          </a:p>
          <a:p>
            <a:pPr marL="12066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r>
              <a:rPr lang="en-US" sz="2600" b="1" spc="-5" dirty="0">
                <a:solidFill>
                  <a:srgbClr val="2827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endParaRPr lang="en-US"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8479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6C2376-0A88-54AA-8D58-B0A94D802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AF92D30-4E1F-5BDB-6D1B-F6FCDE4B9A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2128" y="747391"/>
            <a:ext cx="8524572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60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WORKS</a:t>
            </a:r>
            <a:endParaRPr sz="6000" spc="-9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9DACC83-3694-D859-24EA-97ECF66E73EC}"/>
              </a:ext>
            </a:extLst>
          </p:cNvPr>
          <p:cNvSpPr/>
          <p:nvPr/>
        </p:nvSpPr>
        <p:spPr>
          <a:xfrm>
            <a:off x="8369006" y="6809792"/>
            <a:ext cx="270236" cy="32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C83E3FA4-1294-F6DF-EE11-9BC2F47D7735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8715147" y="6899328"/>
            <a:ext cx="1635125" cy="163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dirty="0"/>
              <a:t>UNIVERSITY </a:t>
            </a:r>
            <a:r>
              <a:rPr spc="30" dirty="0"/>
              <a:t>OF</a:t>
            </a:r>
            <a:r>
              <a:rPr dirty="0"/>
              <a:t> </a:t>
            </a:r>
            <a:r>
              <a:rPr spc="65" dirty="0"/>
              <a:t>GH</a:t>
            </a:r>
            <a:r>
              <a:rPr lang="en-GB" spc="65" dirty="0"/>
              <a:t>AN</a:t>
            </a:r>
            <a:r>
              <a:rPr spc="65" dirty="0"/>
              <a:t>A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8089A765-60C2-2ABF-4DEF-20DEE73ACAD8}"/>
              </a:ext>
            </a:extLst>
          </p:cNvPr>
          <p:cNvSpPr txBox="1"/>
          <p:nvPr/>
        </p:nvSpPr>
        <p:spPr>
          <a:xfrm>
            <a:off x="632128" y="2181225"/>
            <a:ext cx="9718144" cy="4224811"/>
          </a:xfrm>
          <a:prstGeom prst="rect">
            <a:avLst/>
          </a:prstGeom>
        </p:spPr>
        <p:txBody>
          <a:bodyPr vert="horz" wrap="square" lIns="0" tIns="216535" rIns="0" bIns="0" rtlCol="0">
            <a:spAutoFit/>
          </a:bodyPr>
          <a:lstStyle/>
          <a:p>
            <a:pPr marL="469266" indent="-457200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v"/>
              <a:tabLst>
                <a:tab pos="469265" algn="l"/>
                <a:tab pos="470534" algn="l"/>
              </a:tabLst>
            </a:pPr>
            <a:r>
              <a:rPr lang="en-US" sz="2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METHODOLOGY : </a:t>
            </a:r>
            <a:endParaRPr lang="en-US" sz="26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6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endParaRPr lang="en-US" sz="2300" b="1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066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endParaRPr lang="en-US" sz="2300" b="1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54966" indent="-342900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v"/>
              <a:tabLst>
                <a:tab pos="469265" algn="l"/>
                <a:tab pos="470534" algn="l"/>
              </a:tabLst>
            </a:pPr>
            <a:r>
              <a:rPr lang="en-US" sz="2300" b="1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RESULTS :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controlled patients was increased by 11% and the rate of maternal deaths was reduced by 7% in Lima, Peru</a:t>
            </a:r>
            <a:endParaRPr lang="en-US" sz="2600" b="1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828F38-A429-207C-A442-1AFEC3DEAB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67025"/>
            <a:ext cx="10693399" cy="126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620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6981</TotalTime>
  <Words>1164</Words>
  <Application>Microsoft Office PowerPoint</Application>
  <PresentationFormat>Custom</PresentationFormat>
  <Paragraphs>152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Aptos</vt:lpstr>
      <vt:lpstr>Arial</vt:lpstr>
      <vt:lpstr>Calibri</vt:lpstr>
      <vt:lpstr>Inter</vt:lpstr>
      <vt:lpstr>Times New Roman</vt:lpstr>
      <vt:lpstr>Wingdings</vt:lpstr>
      <vt:lpstr>Office Theme</vt:lpstr>
      <vt:lpstr>DEVELOPMENT OF INTEGRATED WEARABLE DEVICE FOR REMOTE MONITORING OF PREGNANT WOMEN IN GHANA</vt:lpstr>
      <vt:lpstr>TASKS FOR THE WEEK</vt:lpstr>
      <vt:lpstr>INTRODUCTION</vt:lpstr>
      <vt:lpstr>PROBLEM DEFINITION</vt:lpstr>
      <vt:lpstr>EXISTING WORKS</vt:lpstr>
      <vt:lpstr>EXISTING WORKS</vt:lpstr>
      <vt:lpstr>EXISTING WORKS</vt:lpstr>
      <vt:lpstr>EXISTING WORKS</vt:lpstr>
      <vt:lpstr>EXISTING WORKS</vt:lpstr>
      <vt:lpstr>EXISTING WORKS</vt:lpstr>
      <vt:lpstr>EXISTING WORKS</vt:lpstr>
      <vt:lpstr>EXISTING WORKS</vt:lpstr>
      <vt:lpstr>EXISTING WORKS</vt:lpstr>
      <vt:lpstr>EXISTING WORKS</vt:lpstr>
      <vt:lpstr>EXISTING WORKS</vt:lpstr>
      <vt:lpstr>EXISTING WORKS</vt:lpstr>
      <vt:lpstr>EXISTING WORKS</vt:lpstr>
      <vt:lpstr>EXISTING WORKS</vt:lpstr>
      <vt:lpstr>EXISTING WORKS</vt:lpstr>
      <vt:lpstr>EXISTING WORKS</vt:lpstr>
      <vt:lpstr>EXISTING WORKS</vt:lpstr>
      <vt:lpstr>OBJECTIVES</vt:lpstr>
      <vt:lpstr>REFERENCES</vt:lpstr>
      <vt:lpstr>REFERENCES</vt:lpstr>
      <vt:lpstr> MISCELLANEOUS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UG Powerpoint template</dc:title>
  <dc:creator>Graham</dc:creator>
  <cp:lastModifiedBy>KUAYI RAPHEAL</cp:lastModifiedBy>
  <cp:revision>88</cp:revision>
  <dcterms:created xsi:type="dcterms:W3CDTF">2021-02-07T15:10:33Z</dcterms:created>
  <dcterms:modified xsi:type="dcterms:W3CDTF">2024-11-29T11:55:01Z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2014-10-30T00:00:00Z</vt:filetime>
  </property>
  <property fmtid="{D5CDD505-2E9C-101B-9397-08002B2CF9AE}" pid="3" name="Creator">
    <vt:lpwstr>CorelDRAW</vt:lpwstr>
  </property>
  <property fmtid="{D5CDD505-2E9C-101B-9397-08002B2CF9AE}" pid="4" name="LastSaved">
    <vt:filetime>2021-02-07T00:00:00Z</vt:filetime>
  </property>
</Properties>
</file>