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359" r:id="rId3"/>
    <p:sldId id="343" r:id="rId4"/>
    <p:sldId id="304" r:id="rId5"/>
    <p:sldId id="358" r:id="rId6"/>
    <p:sldId id="324" r:id="rId7"/>
    <p:sldId id="303" r:id="rId8"/>
    <p:sldId id="318" r:id="rId9"/>
    <p:sldId id="306" r:id="rId10"/>
    <p:sldId id="345" r:id="rId11"/>
    <p:sldId id="347" r:id="rId12"/>
    <p:sldId id="346" r:id="rId13"/>
    <p:sldId id="307" r:id="rId14"/>
    <p:sldId id="348" r:id="rId15"/>
    <p:sldId id="308" r:id="rId16"/>
    <p:sldId id="315" r:id="rId17"/>
    <p:sldId id="349" r:id="rId18"/>
    <p:sldId id="350" r:id="rId19"/>
    <p:sldId id="351" r:id="rId20"/>
    <p:sldId id="352" r:id="rId21"/>
    <p:sldId id="353" r:id="rId22"/>
    <p:sldId id="354" r:id="rId23"/>
    <p:sldId id="355" r:id="rId24"/>
    <p:sldId id="357" r:id="rId25"/>
    <p:sldId id="356" r:id="rId26"/>
    <p:sldId id="317" r:id="rId27"/>
    <p:sldId id="360" r:id="rId28"/>
    <p:sldId id="361" r:id="rId29"/>
    <p:sldId id="363" r:id="rId30"/>
    <p:sldId id="364" r:id="rId31"/>
    <p:sldId id="366" r:id="rId32"/>
    <p:sldId id="365" r:id="rId33"/>
    <p:sldId id="369" r:id="rId34"/>
    <p:sldId id="367" r:id="rId35"/>
    <p:sldId id="368" r:id="rId36"/>
    <p:sldId id="370" r:id="rId37"/>
    <p:sldId id="371" r:id="rId38"/>
    <p:sldId id="373" r:id="rId39"/>
    <p:sldId id="374" r:id="rId40"/>
    <p:sldId id="375" r:id="rId41"/>
    <p:sldId id="376"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3" r:id="rId55"/>
    <p:sldId id="394" r:id="rId56"/>
    <p:sldId id="395" r:id="rId57"/>
    <p:sldId id="392" r:id="rId58"/>
    <p:sldId id="396" r:id="rId59"/>
    <p:sldId id="377" r:id="rId60"/>
    <p:sldId id="379" r:id="rId61"/>
    <p:sldId id="398" r:id="rId62"/>
    <p:sldId id="399" r:id="rId63"/>
    <p:sldId id="402" r:id="rId64"/>
    <p:sldId id="401" r:id="rId65"/>
    <p:sldId id="400" r:id="rId66"/>
    <p:sldId id="294" r:id="rId67"/>
    <p:sldId id="302" r:id="rId68"/>
    <p:sldId id="327" r:id="rId69"/>
    <p:sldId id="301" r:id="rId70"/>
  </p:sldIdLst>
  <p:sldSz cx="10693400" cy="7562850"/>
  <p:notesSz cx="10693400" cy="756285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392"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02880FF-4FCB-42DC-B8CA-5F43E197EBE2}" type="datetimeFigureOut">
              <a:rPr lang="en-US" smtClean="0"/>
              <a:t>12/6/2024</a:t>
            </a:fld>
            <a:endParaRPr lang="en-US"/>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C5C1F1E3-D0FF-4924-8EFC-E0C5A02E1698}" type="slidenum">
              <a:rPr lang="en-US" smtClean="0"/>
              <a:t>‹#›</a:t>
            </a:fld>
            <a:endParaRPr lang="en-US"/>
          </a:p>
        </p:txBody>
      </p:sp>
    </p:spTree>
    <p:extLst>
      <p:ext uri="{BB962C8B-B14F-4D97-AF65-F5344CB8AC3E}">
        <p14:creationId xmlns:p14="http://schemas.microsoft.com/office/powerpoint/2010/main" val="153397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692130" cy="326390"/>
          </a:xfrm>
          <a:custGeom>
            <a:avLst/>
            <a:gdLst/>
            <a:ahLst/>
            <a:cxnLst/>
            <a:rect l="l" t="t" r="r" b="b"/>
            <a:pathLst>
              <a:path w="10692130" h="326390">
                <a:moveTo>
                  <a:pt x="0" y="326134"/>
                </a:moveTo>
                <a:lnTo>
                  <a:pt x="10692000" y="326134"/>
                </a:lnTo>
                <a:lnTo>
                  <a:pt x="10692000" y="0"/>
                </a:lnTo>
                <a:lnTo>
                  <a:pt x="0" y="0"/>
                </a:lnTo>
                <a:lnTo>
                  <a:pt x="0" y="326134"/>
                </a:lnTo>
                <a:close/>
              </a:path>
            </a:pathLst>
          </a:custGeom>
          <a:solidFill>
            <a:srgbClr val="EEEDF6"/>
          </a:solidFill>
        </p:spPr>
        <p:txBody>
          <a:bodyPr wrap="square" lIns="0" tIns="0" rIns="0" bIns="0" rtlCol="0"/>
          <a:lstStyle/>
          <a:p>
            <a:endParaRPr/>
          </a:p>
        </p:txBody>
      </p:sp>
      <p:sp>
        <p:nvSpPr>
          <p:cNvPr id="17" name="bg object 17"/>
          <p:cNvSpPr/>
          <p:nvPr/>
        </p:nvSpPr>
        <p:spPr>
          <a:xfrm>
            <a:off x="0" y="1874768"/>
            <a:ext cx="10692130" cy="5685790"/>
          </a:xfrm>
          <a:custGeom>
            <a:avLst/>
            <a:gdLst/>
            <a:ahLst/>
            <a:cxnLst/>
            <a:rect l="l" t="t" r="r" b="b"/>
            <a:pathLst>
              <a:path w="10692130" h="5685790">
                <a:moveTo>
                  <a:pt x="10691990" y="108064"/>
                </a:moveTo>
                <a:lnTo>
                  <a:pt x="0" y="108064"/>
                </a:lnTo>
                <a:lnTo>
                  <a:pt x="0" y="5685231"/>
                </a:lnTo>
                <a:lnTo>
                  <a:pt x="10691990" y="5685231"/>
                </a:lnTo>
                <a:lnTo>
                  <a:pt x="10691990" y="108064"/>
                </a:lnTo>
                <a:close/>
              </a:path>
              <a:path w="10692130" h="5685790">
                <a:moveTo>
                  <a:pt x="10691990" y="0"/>
                </a:moveTo>
                <a:lnTo>
                  <a:pt x="0" y="0"/>
                </a:lnTo>
                <a:lnTo>
                  <a:pt x="0" y="3683"/>
                </a:lnTo>
                <a:lnTo>
                  <a:pt x="10691990" y="3683"/>
                </a:lnTo>
                <a:lnTo>
                  <a:pt x="10691990" y="0"/>
                </a:lnTo>
                <a:close/>
              </a:path>
            </a:pathLst>
          </a:custGeom>
          <a:solidFill>
            <a:srgbClr val="EEEDF6"/>
          </a:solidFill>
        </p:spPr>
        <p:txBody>
          <a:bodyPr wrap="square" lIns="0" tIns="0" rIns="0" bIns="0" rtlCol="0"/>
          <a:lstStyle/>
          <a:p>
            <a:endParaRPr/>
          </a:p>
        </p:txBody>
      </p:sp>
      <p:sp>
        <p:nvSpPr>
          <p:cNvPr id="18" name="bg object 18"/>
          <p:cNvSpPr/>
          <p:nvPr/>
        </p:nvSpPr>
        <p:spPr>
          <a:xfrm>
            <a:off x="0" y="430513"/>
            <a:ext cx="10692130" cy="1444625"/>
          </a:xfrm>
          <a:custGeom>
            <a:avLst/>
            <a:gdLst/>
            <a:ahLst/>
            <a:cxnLst/>
            <a:rect l="l" t="t" r="r" b="b"/>
            <a:pathLst>
              <a:path w="10692130" h="1444625">
                <a:moveTo>
                  <a:pt x="10692000" y="0"/>
                </a:moveTo>
                <a:lnTo>
                  <a:pt x="0" y="0"/>
                </a:lnTo>
                <a:lnTo>
                  <a:pt x="0" y="1444251"/>
                </a:lnTo>
                <a:lnTo>
                  <a:pt x="10692000" y="1444251"/>
                </a:lnTo>
                <a:lnTo>
                  <a:pt x="10692000" y="0"/>
                </a:lnTo>
                <a:close/>
              </a:path>
            </a:pathLst>
          </a:custGeom>
          <a:solidFill>
            <a:srgbClr val="282781"/>
          </a:solidFill>
        </p:spPr>
        <p:txBody>
          <a:bodyPr wrap="square" lIns="0" tIns="0" rIns="0" bIns="0" rtlCol="0"/>
          <a:lstStyle/>
          <a:p>
            <a:endParaRPr/>
          </a:p>
        </p:txBody>
      </p:sp>
      <p:sp>
        <p:nvSpPr>
          <p:cNvPr id="19" name="bg object 19"/>
          <p:cNvSpPr/>
          <p:nvPr/>
        </p:nvSpPr>
        <p:spPr>
          <a:xfrm>
            <a:off x="0" y="326142"/>
            <a:ext cx="10692130" cy="1656714"/>
          </a:xfrm>
          <a:custGeom>
            <a:avLst/>
            <a:gdLst/>
            <a:ahLst/>
            <a:cxnLst/>
            <a:rect l="l" t="t" r="r" b="b"/>
            <a:pathLst>
              <a:path w="10692130" h="1656714">
                <a:moveTo>
                  <a:pt x="10691990" y="1552308"/>
                </a:moveTo>
                <a:lnTo>
                  <a:pt x="0" y="1552308"/>
                </a:lnTo>
                <a:lnTo>
                  <a:pt x="0" y="1656689"/>
                </a:lnTo>
                <a:lnTo>
                  <a:pt x="10691990" y="1656689"/>
                </a:lnTo>
                <a:lnTo>
                  <a:pt x="10691990" y="1552308"/>
                </a:lnTo>
                <a:close/>
              </a:path>
              <a:path w="10692130" h="1656714">
                <a:moveTo>
                  <a:pt x="10691990" y="0"/>
                </a:moveTo>
                <a:lnTo>
                  <a:pt x="0" y="0"/>
                </a:lnTo>
                <a:lnTo>
                  <a:pt x="0" y="104381"/>
                </a:lnTo>
                <a:lnTo>
                  <a:pt x="10691990" y="104381"/>
                </a:lnTo>
                <a:lnTo>
                  <a:pt x="10691990" y="0"/>
                </a:lnTo>
                <a:close/>
              </a:path>
            </a:pathLst>
          </a:custGeom>
          <a:solidFill>
            <a:srgbClr val="D2AB67"/>
          </a:solidFill>
        </p:spPr>
        <p:txBody>
          <a:bodyPr wrap="square" lIns="0" tIns="0" rIns="0" bIns="0" rtlCol="0"/>
          <a:lstStyle/>
          <a:p>
            <a:endParaRPr/>
          </a:p>
        </p:txBody>
      </p:sp>
      <p:sp>
        <p:nvSpPr>
          <p:cNvPr id="2" name="Holder 2"/>
          <p:cNvSpPr>
            <a:spLocks noGrp="1"/>
          </p:cNvSpPr>
          <p:nvPr>
            <p:ph type="title"/>
          </p:nvPr>
        </p:nvSpPr>
        <p:spPr>
          <a:xfrm>
            <a:off x="4776001" y="922297"/>
            <a:ext cx="1141397" cy="695960"/>
          </a:xfrm>
          <a:prstGeom prst="rect">
            <a:avLst/>
          </a:prstGeom>
        </p:spPr>
        <p:txBody>
          <a:bodyPr wrap="square" lIns="0" tIns="0" rIns="0" bIns="0">
            <a:spAutoFit/>
          </a:bodyPr>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715147" y="6899328"/>
            <a:ext cx="1635125" cy="163829"/>
          </a:xfrm>
          <a:prstGeom prst="rect">
            <a:avLst/>
          </a:prstGeom>
        </p:spPr>
        <p:txBody>
          <a:bodyPr wrap="square" lIns="0" tIns="0" rIns="0" bIns="0">
            <a:spAutoFit/>
          </a:bodyPr>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0692130" cy="5039995"/>
            <a:chOff x="0" y="0"/>
            <a:chExt cx="10692130" cy="5039995"/>
          </a:xfrm>
        </p:grpSpPr>
        <p:sp>
          <p:nvSpPr>
            <p:cNvPr id="3" name="object 3"/>
            <p:cNvSpPr/>
            <p:nvPr/>
          </p:nvSpPr>
          <p:spPr>
            <a:xfrm>
              <a:off x="0" y="0"/>
              <a:ext cx="10692130" cy="4720590"/>
            </a:xfrm>
            <a:custGeom>
              <a:avLst/>
              <a:gdLst/>
              <a:ahLst/>
              <a:cxnLst/>
              <a:rect l="l" t="t" r="r" b="b"/>
              <a:pathLst>
                <a:path w="10692130" h="4720590">
                  <a:moveTo>
                    <a:pt x="10692000" y="0"/>
                  </a:moveTo>
                  <a:lnTo>
                    <a:pt x="0" y="0"/>
                  </a:lnTo>
                  <a:lnTo>
                    <a:pt x="0" y="4720226"/>
                  </a:lnTo>
                  <a:lnTo>
                    <a:pt x="10692000" y="4720226"/>
                  </a:lnTo>
                  <a:lnTo>
                    <a:pt x="10692000" y="0"/>
                  </a:lnTo>
                  <a:close/>
                </a:path>
              </a:pathLst>
            </a:custGeom>
            <a:solidFill>
              <a:srgbClr val="282781"/>
            </a:solidFill>
          </p:spPr>
          <p:txBody>
            <a:bodyPr wrap="square" lIns="0" tIns="0" rIns="0" bIns="0" rtlCol="0"/>
            <a:lstStyle/>
            <a:p>
              <a:endParaRPr/>
            </a:p>
          </p:txBody>
        </p:sp>
        <p:sp>
          <p:nvSpPr>
            <p:cNvPr id="4" name="object 4"/>
            <p:cNvSpPr/>
            <p:nvPr/>
          </p:nvSpPr>
          <p:spPr>
            <a:xfrm>
              <a:off x="0" y="4720226"/>
              <a:ext cx="10692130" cy="319405"/>
            </a:xfrm>
            <a:custGeom>
              <a:avLst/>
              <a:gdLst/>
              <a:ahLst/>
              <a:cxnLst/>
              <a:rect l="l" t="t" r="r" b="b"/>
              <a:pathLst>
                <a:path w="10692130" h="319404">
                  <a:moveTo>
                    <a:pt x="10692000" y="0"/>
                  </a:moveTo>
                  <a:lnTo>
                    <a:pt x="0" y="0"/>
                  </a:lnTo>
                  <a:lnTo>
                    <a:pt x="0" y="319218"/>
                  </a:lnTo>
                  <a:lnTo>
                    <a:pt x="10692000" y="319218"/>
                  </a:lnTo>
                  <a:lnTo>
                    <a:pt x="10692000" y="0"/>
                  </a:lnTo>
                  <a:close/>
                </a:path>
              </a:pathLst>
            </a:custGeom>
            <a:solidFill>
              <a:srgbClr val="D2AB67"/>
            </a:solidFill>
          </p:spPr>
          <p:txBody>
            <a:bodyPr wrap="square" lIns="0" tIns="0" rIns="0" bIns="0" rtlCol="0"/>
            <a:lstStyle/>
            <a:p>
              <a:endParaRPr/>
            </a:p>
          </p:txBody>
        </p:sp>
      </p:grpSp>
      <p:sp>
        <p:nvSpPr>
          <p:cNvPr id="5" name="object 5"/>
          <p:cNvSpPr txBox="1">
            <a:spLocks noGrp="1"/>
          </p:cNvSpPr>
          <p:nvPr>
            <p:ph type="title"/>
          </p:nvPr>
        </p:nvSpPr>
        <p:spPr>
          <a:xfrm>
            <a:off x="165101" y="257761"/>
            <a:ext cx="10230724" cy="2598147"/>
          </a:xfrm>
          <a:prstGeom prst="rect">
            <a:avLst/>
          </a:prstGeom>
        </p:spPr>
        <p:txBody>
          <a:bodyPr vert="horz" wrap="square" lIns="0" tIns="12700" rIns="0" bIns="0" rtlCol="0" anchor="t">
            <a:spAutoFit/>
          </a:bodyPr>
          <a:lstStyle/>
          <a:p>
            <a:pPr marL="27940" algn="ctr">
              <a:spcBef>
                <a:spcPts val="100"/>
              </a:spcBef>
            </a:pPr>
            <a:r>
              <a:rPr lang="en-US" sz="4200" dirty="0">
                <a:solidFill>
                  <a:srgbClr val="FFFFFF"/>
                </a:solidFill>
                <a:latin typeface="Times New Roman"/>
                <a:cs typeface="Times New Roman"/>
                <a:sym typeface="Lora"/>
              </a:rPr>
              <a:t>DEVELOPMENT OF INTEGRATED WEARABLE DEVICE FOR REMOTE MONITORING OF PREGNANT WOMEN IN GHANA</a:t>
            </a:r>
            <a:endParaRPr lang="en-US" sz="4200" spc="-5" dirty="0">
              <a:latin typeface="Times New Roman"/>
              <a:cs typeface="Times New Roman"/>
            </a:endParaRPr>
          </a:p>
        </p:txBody>
      </p:sp>
      <p:sp>
        <p:nvSpPr>
          <p:cNvPr id="7" name="object 7"/>
          <p:cNvSpPr/>
          <p:nvPr/>
        </p:nvSpPr>
        <p:spPr>
          <a:xfrm>
            <a:off x="722036" y="5645484"/>
            <a:ext cx="1097474" cy="131694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46300" y="5915025"/>
            <a:ext cx="6562725" cy="676466"/>
          </a:xfrm>
          <a:prstGeom prst="rect">
            <a:avLst/>
          </a:prstGeom>
        </p:spPr>
        <p:txBody>
          <a:bodyPr vert="horz" wrap="square" lIns="0" tIns="14604" rIns="0" bIns="0" rtlCol="0">
            <a:spAutoFit/>
          </a:bodyPr>
          <a:lstStyle/>
          <a:p>
            <a:pPr marL="12700">
              <a:lnSpc>
                <a:spcPct val="100000"/>
              </a:lnSpc>
              <a:spcBef>
                <a:spcPts val="114"/>
              </a:spcBef>
            </a:pPr>
            <a:r>
              <a:rPr sz="4300" b="1" spc="-80">
                <a:solidFill>
                  <a:srgbClr val="282781"/>
                </a:solidFill>
                <a:latin typeface="Times New Roman" panose="02020603050405020304" pitchFamily="18" charset="0"/>
                <a:cs typeface="Times New Roman" panose="02020603050405020304" pitchFamily="18" charset="0"/>
              </a:rPr>
              <a:t>UNIVERSITY </a:t>
            </a:r>
            <a:r>
              <a:rPr sz="4300" b="1" spc="35">
                <a:solidFill>
                  <a:srgbClr val="282781"/>
                </a:solidFill>
                <a:latin typeface="Times New Roman" panose="02020603050405020304" pitchFamily="18" charset="0"/>
                <a:cs typeface="Times New Roman" panose="02020603050405020304" pitchFamily="18" charset="0"/>
              </a:rPr>
              <a:t>OF</a:t>
            </a:r>
            <a:r>
              <a:rPr sz="4300" b="1" spc="285">
                <a:solidFill>
                  <a:srgbClr val="282781"/>
                </a:solidFill>
                <a:latin typeface="Times New Roman" panose="02020603050405020304" pitchFamily="18" charset="0"/>
                <a:cs typeface="Times New Roman" panose="02020603050405020304" pitchFamily="18" charset="0"/>
              </a:rPr>
              <a:t> </a:t>
            </a:r>
            <a:r>
              <a:rPr sz="4300" b="1" spc="160">
                <a:solidFill>
                  <a:srgbClr val="282781"/>
                </a:solidFill>
                <a:latin typeface="Times New Roman" panose="02020603050405020304" pitchFamily="18" charset="0"/>
                <a:cs typeface="Times New Roman" panose="02020603050405020304" pitchFamily="18" charset="0"/>
              </a:rPr>
              <a:t>GHANA</a:t>
            </a:r>
            <a:endParaRPr sz="43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6110255-C2F1-4B1B-BA22-55892556BFEA}"/>
              </a:ext>
            </a:extLst>
          </p:cNvPr>
          <p:cNvSpPr txBox="1"/>
          <p:nvPr/>
        </p:nvSpPr>
        <p:spPr>
          <a:xfrm>
            <a:off x="165101" y="2709567"/>
            <a:ext cx="10363198" cy="1938992"/>
          </a:xfrm>
          <a:prstGeom prst="rect">
            <a:avLst/>
          </a:prstGeom>
          <a:noFill/>
        </p:spPr>
        <p:txBody>
          <a:bodyPr wrap="square" lIns="91440" tIns="45720" rIns="91440" bIns="45720" rtlCol="0" anchor="t">
            <a:spAutoFit/>
          </a:bodyPr>
          <a:lstStyle/>
          <a:p>
            <a:r>
              <a:rPr lang="en-US" sz="2400" b="1" u="sng">
                <a:solidFill>
                  <a:schemeClr val="bg1"/>
                </a:solidFill>
                <a:latin typeface="Times New Roman"/>
                <a:ea typeface="Inter" panose="020B0604020202020204" charset="0"/>
                <a:cs typeface="Times New Roman"/>
              </a:rPr>
              <a:t>Group Members</a:t>
            </a:r>
          </a:p>
          <a:p>
            <a:r>
              <a:rPr lang="en-US" sz="2400" err="1">
                <a:solidFill>
                  <a:schemeClr val="bg1"/>
                </a:solidFill>
                <a:latin typeface="Times New Roman"/>
                <a:ea typeface="Inter" panose="020B0604020202020204" charset="0"/>
                <a:cs typeface="Times New Roman"/>
              </a:rPr>
              <a:t>Owoh</a:t>
            </a:r>
            <a:r>
              <a:rPr lang="en-US" sz="2400">
                <a:solidFill>
                  <a:schemeClr val="bg1"/>
                </a:solidFill>
                <a:latin typeface="Times New Roman"/>
                <a:ea typeface="Inter" panose="020B0604020202020204" charset="0"/>
                <a:cs typeface="Times New Roman"/>
              </a:rPr>
              <a:t> </a:t>
            </a:r>
            <a:r>
              <a:rPr lang="en-US" sz="2400" err="1">
                <a:solidFill>
                  <a:schemeClr val="bg1"/>
                </a:solidFill>
                <a:latin typeface="Times New Roman"/>
                <a:ea typeface="Inter" panose="020B0604020202020204" charset="0"/>
                <a:cs typeface="Times New Roman"/>
              </a:rPr>
              <a:t>Einsteina</a:t>
            </a:r>
            <a:r>
              <a:rPr lang="en-US" sz="2400">
                <a:solidFill>
                  <a:schemeClr val="bg1"/>
                </a:solidFill>
                <a:latin typeface="Times New Roman"/>
                <a:ea typeface="Inter" panose="020B0604020202020204" charset="0"/>
                <a:cs typeface="Times New Roman"/>
              </a:rPr>
              <a:t> </a:t>
            </a:r>
            <a:r>
              <a:rPr lang="en-US" sz="2400" err="1">
                <a:solidFill>
                  <a:schemeClr val="bg1"/>
                </a:solidFill>
                <a:latin typeface="Times New Roman"/>
                <a:ea typeface="Inter" panose="020B0604020202020204" charset="0"/>
                <a:cs typeface="Times New Roman"/>
              </a:rPr>
              <a:t>Ofunne</a:t>
            </a:r>
            <a:r>
              <a:rPr lang="en-US" sz="2400">
                <a:solidFill>
                  <a:schemeClr val="bg1"/>
                </a:solidFill>
                <a:latin typeface="Times New Roman"/>
                <a:ea typeface="Inter" panose="020B0604020202020204" charset="0"/>
                <a:cs typeface="Times New Roman"/>
              </a:rPr>
              <a:t> - 10943874</a:t>
            </a:r>
          </a:p>
          <a:p>
            <a:r>
              <a:rPr lang="en-US" sz="2400">
                <a:solidFill>
                  <a:schemeClr val="bg1"/>
                </a:solidFill>
                <a:latin typeface="Times New Roman"/>
                <a:ea typeface="Inter" panose="020B0604020202020204" charset="0"/>
                <a:cs typeface="Times New Roman"/>
              </a:rPr>
              <a:t>Anane George Nyarko – 10947340</a:t>
            </a:r>
          </a:p>
          <a:p>
            <a:r>
              <a:rPr lang="en-US" sz="2400">
                <a:solidFill>
                  <a:schemeClr val="bg1"/>
                </a:solidFill>
                <a:latin typeface="Times New Roman"/>
                <a:ea typeface="Inter" panose="020B0604020202020204" charset="0"/>
                <a:cs typeface="Times New Roman"/>
              </a:rPr>
              <a:t>Adika Nathaniel - 10957036</a:t>
            </a:r>
          </a:p>
          <a:p>
            <a:r>
              <a:rPr lang="en-US" sz="2400">
                <a:solidFill>
                  <a:schemeClr val="bg1"/>
                </a:solidFill>
                <a:latin typeface="Inter"/>
                <a:ea typeface="Inter" panose="020B0604020202020204" charset="0"/>
              </a:rPr>
              <a:t>                                            </a:t>
            </a:r>
            <a:r>
              <a:rPr lang="en-US" sz="2400">
                <a:solidFill>
                  <a:schemeClr val="bg1"/>
                </a:solidFill>
                <a:latin typeface="Times New Roman"/>
                <a:ea typeface="Inter" panose="020B0604020202020204" charset="0"/>
                <a:cs typeface="Times New Roman"/>
              </a:rPr>
              <a:t> DATE: 6</a:t>
            </a:r>
            <a:r>
              <a:rPr lang="en-US" sz="2400" baseline="30000">
                <a:solidFill>
                  <a:schemeClr val="bg1"/>
                </a:solidFill>
                <a:latin typeface="Times New Roman"/>
                <a:ea typeface="Inter" panose="020B0604020202020204" charset="0"/>
                <a:cs typeface="Times New Roman"/>
              </a:rPr>
              <a:t>th </a:t>
            </a:r>
            <a:r>
              <a:rPr lang="en-US" sz="2400">
                <a:solidFill>
                  <a:schemeClr val="bg1"/>
                </a:solidFill>
                <a:latin typeface="Times New Roman"/>
                <a:ea typeface="Inter" panose="020B0604020202020204" charset="0"/>
                <a:cs typeface="Times New Roman"/>
              </a:rPr>
              <a:t>  December,2024</a:t>
            </a:r>
          </a:p>
        </p:txBody>
      </p:sp>
      <p:sp>
        <p:nvSpPr>
          <p:cNvPr id="10" name="TextBox 9">
            <a:extLst>
              <a:ext uri="{FF2B5EF4-FFF2-40B4-BE49-F238E27FC236}">
                <a16:creationId xmlns:a16="http://schemas.microsoft.com/office/drawing/2014/main" id="{E3B09A05-FF79-4BE7-BF30-34CA307B7888}"/>
              </a:ext>
            </a:extLst>
          </p:cNvPr>
          <p:cNvSpPr txBox="1"/>
          <p:nvPr/>
        </p:nvSpPr>
        <p:spPr>
          <a:xfrm>
            <a:off x="7023100" y="2643850"/>
            <a:ext cx="5078896" cy="2677656"/>
          </a:xfrm>
          <a:prstGeom prst="rect">
            <a:avLst/>
          </a:prstGeom>
          <a:noFill/>
        </p:spPr>
        <p:txBody>
          <a:bodyPr wrap="square" rtlCol="0">
            <a:spAutoFit/>
          </a:bodyPr>
          <a:lstStyle/>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Project 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Dr. Godfrey Mills</a:t>
            </a:r>
          </a:p>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Co-Supervisor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Prof.</a:t>
            </a:r>
            <a:r>
              <a:rPr lang="en-US" sz="2400">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Elsie Effah Kaufmann</a:t>
            </a:r>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p:txBody>
      </p:sp>
      <p:pic>
        <p:nvPicPr>
          <p:cNvPr id="12" name="Picture 11">
            <a:extLst>
              <a:ext uri="{FF2B5EF4-FFF2-40B4-BE49-F238E27FC236}">
                <a16:creationId xmlns:a16="http://schemas.microsoft.com/office/drawing/2014/main" id="{3E8BAA8B-03C5-44F7-87B1-D2BFD8786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494" y="5558914"/>
            <a:ext cx="1303216" cy="13078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29234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Temperature, Heart rate, Oxygen</a:t>
            </a:r>
            <a:r>
              <a:rPr lang="en-US" sz="2300" spc="-5">
                <a:latin typeface="Times New Roman"/>
                <a:cs typeface="Times New Roman"/>
              </a:rPr>
              <a:t> S</a:t>
            </a:r>
            <a:r>
              <a:rPr lang="en-US" sz="2300" b="1" spc="-5">
                <a:latin typeface="Times New Roman"/>
                <a:cs typeface="Times New Roman"/>
              </a:rPr>
              <a:t>aturation, Blood pressure, Blood Glucose are the vitals monitored.</a:t>
            </a:r>
            <a:endParaRPr lang="en-US" sz="2300" b="1" spc="-5" err="1">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Fall detection of pregnant woman and fetal kick monitoring is implemented in this system.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DS18b20 sensor is used for temperature readings  and MAX30100 sensor monitors oxygen saturation and heart rate.</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Off the shelf blood pressure device  is equipped with EEPROM </a:t>
            </a:r>
          </a:p>
        </p:txBody>
      </p:sp>
    </p:spTree>
    <p:extLst>
      <p:ext uri="{BB962C8B-B14F-4D97-AF65-F5344CB8AC3E}">
        <p14:creationId xmlns:p14="http://schemas.microsoft.com/office/powerpoint/2010/main" val="476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692182"/>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a:buChar char="q"/>
              <a:tabLst>
                <a:tab pos="469265" algn="l"/>
                <a:tab pos="470534" algn="l"/>
              </a:tabLst>
            </a:pPr>
            <a:r>
              <a:rPr lang="en-US" sz="2300" b="1" spc="-5">
                <a:latin typeface="Times New Roman"/>
                <a:cs typeface="Times New Roman"/>
              </a:rPr>
              <a:t> NIR 940mm led and a photodetector to detect the blood glucose level.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Acceleration parameters of MPU6050 is used to detect falls of pregnant woman.</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a:buChar char="q"/>
              <a:tabLst>
                <a:tab pos="469265" algn="l"/>
                <a:tab pos="470534" algn="l"/>
              </a:tabLst>
            </a:pPr>
            <a:r>
              <a:rPr lang="en-US" sz="2300" b="1" spc="-5">
                <a:latin typeface="Times New Roman"/>
                <a:cs typeface="Times New Roman"/>
              </a:rPr>
              <a:t>Acceleration parameters of  ADXL335 is used to detect fetal movement.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A noticeable increase in acceleration values of above sensors indicate fetal movement.</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System transmits user data after each 30- second interval .</a:t>
            </a:r>
          </a:p>
        </p:txBody>
      </p:sp>
    </p:spTree>
    <p:extLst>
      <p:ext uri="{BB962C8B-B14F-4D97-AF65-F5344CB8AC3E}">
        <p14:creationId xmlns:p14="http://schemas.microsoft.com/office/powerpoint/2010/main" val="331226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223097"/>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a:buChar char="q"/>
              <a:tabLst>
                <a:tab pos="469265" algn="l"/>
                <a:tab pos="470534" algn="l"/>
              </a:tabLst>
            </a:pPr>
            <a:r>
              <a:rPr lang="en-US" sz="2300" b="1" spc="-5">
                <a:latin typeface="Times New Roman"/>
                <a:cs typeface="Times New Roman"/>
              </a:rPr>
              <a:t> ESP-32s microcontroller collects data and sends it over the Cloud using WIFI.</a:t>
            </a:r>
            <a:endParaRPr lang="en-US" sz="2300">
              <a:latin typeface="Calibri"/>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Mobile  and Web App stores data in a database and is used by doctor to analyze historical data.</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Heart rate sensor, Oxygen Saturation sensor and Blood  Glucose sensor are placed on the fingers with temperature sensor on the underarm of a patient.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Blood Pressure device is worn on the wrist and the sensors for fall detection and fetal movement around the patient's waist.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All the above sensors are connected to the main processing unit.</a:t>
            </a:r>
          </a:p>
        </p:txBody>
      </p:sp>
    </p:spTree>
    <p:extLst>
      <p:ext uri="{BB962C8B-B14F-4D97-AF65-F5344CB8AC3E}">
        <p14:creationId xmlns:p14="http://schemas.microsoft.com/office/powerpoint/2010/main" val="68634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423051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The system underwent evaluation by 4 volunteers.</a:t>
            </a:r>
            <a:endParaRPr lang="en-US" sz="2300" b="1">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Commercially available thermometer, pulse oximeter, blood pressure machine, blood glucose monitoring device were used as reference devices.</a:t>
            </a:r>
          </a:p>
          <a:p>
            <a:pPr marL="469265" lvl="1">
              <a:lnSpc>
                <a:spcPct val="150000"/>
              </a:lnSpc>
              <a:spcBef>
                <a:spcPts val="1605"/>
              </a:spcBef>
              <a:tabLst>
                <a:tab pos="469265" algn="l"/>
                <a:tab pos="470534" algn="l"/>
              </a:tabLst>
            </a:pPr>
            <a:endParaRPr lang="en-US" sz="2300" b="1" spc="-5">
              <a:latin typeface="Times New Roman"/>
              <a:cs typeface="Times New Roman"/>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053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696972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Temperature Measurement : </a:t>
            </a:r>
            <a:r>
              <a:rPr lang="en-US" sz="2300" b="1">
                <a:effectLst/>
                <a:latin typeface="Times New Roman"/>
                <a:ea typeface="Aptos" panose="020B0004020202020204" pitchFamily="34" charset="0"/>
                <a:cs typeface="Times New Roman"/>
              </a:rPr>
              <a:t>Mean Squared Error(MSE) of only 0.0035</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Oxygen Saturation and Heart Rate :MSE of  </a:t>
            </a:r>
            <a:r>
              <a:rPr lang="en-US" sz="2300" b="1">
                <a:effectLst/>
                <a:latin typeface="Times New Roman"/>
                <a:ea typeface="Aptos" panose="020B0004020202020204" pitchFamily="34" charset="0"/>
                <a:cs typeface="Times New Roman"/>
              </a:rPr>
              <a:t>1.1 and 2.45 respectively.</a:t>
            </a:r>
            <a:r>
              <a:rPr lang="en-US" sz="2300" b="1" spc="-5">
                <a:latin typeface="Times New Roman"/>
                <a:cs typeface="Times New Roman"/>
              </a:rPr>
              <a:t>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Blood Pressure: Mean Average Percentage Error(MAPE) of </a:t>
            </a:r>
            <a:r>
              <a:rPr lang="en-US" sz="2300" b="1">
                <a:effectLst/>
                <a:latin typeface="Times New Roman"/>
                <a:ea typeface="Aptos" panose="020B0004020202020204" pitchFamily="34" charset="0"/>
                <a:cs typeface="Times New Roman"/>
              </a:rPr>
              <a:t>4.54% for</a:t>
            </a:r>
            <a:r>
              <a:rPr lang="en-US" sz="2300" b="1" spc="-5">
                <a:latin typeface="Times New Roman"/>
                <a:cs typeface="Times New Roman"/>
              </a:rPr>
              <a:t> </a:t>
            </a:r>
            <a:r>
              <a:rPr lang="en-US" sz="2300" b="1">
                <a:effectLst/>
                <a:latin typeface="Times New Roman"/>
                <a:ea typeface="Aptos" panose="020B0004020202020204" pitchFamily="34" charset="0"/>
                <a:cs typeface="Times New Roman"/>
              </a:rPr>
              <a:t>systolic blood pressure  and diastolic blood pressure is 5.43%.</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Glucose Blood Level : MAPE of 4.77%</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Fall detection and  fetal movement is monitored via abrupt changes in sensor values.</a:t>
            </a:r>
            <a:endParaRPr lang="en-US" sz="2300" b="1">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endParaRPr lang="en-US" sz="2300" b="1">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1420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81175-21E0-5001-E67C-16E1B122CE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9C52BA-D746-B8A4-974B-0BAF6227D6D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232DB418-9864-D185-3A81-CC77A0F4F47D}"/>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BE3A1565-79D6-4999-462C-728058B330A1}"/>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319A683B-0486-7B5D-F092-F6099C542FCF}"/>
              </a:ext>
            </a:extLst>
          </p:cNvPr>
          <p:cNvSpPr txBox="1"/>
          <p:nvPr/>
        </p:nvSpPr>
        <p:spPr>
          <a:xfrm>
            <a:off x="-2495" y="1895835"/>
            <a:ext cx="10352767" cy="415556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kern="100" dirty="0">
                <a:effectLst/>
                <a:latin typeface="Times New Roman"/>
                <a:ea typeface="Aptos" panose="020B0004020202020204" pitchFamily="34" charset="0"/>
                <a:cs typeface="Times New Roman"/>
              </a:rPr>
              <a:t>STRENGTHS</a:t>
            </a:r>
            <a:r>
              <a:rPr lang="en-US" sz="2600" b="1" spc="-5" dirty="0">
                <a:latin typeface="Times New Roman"/>
                <a:cs typeface="Times New Roman"/>
              </a:rPr>
              <a:t>: </a:t>
            </a:r>
            <a:r>
              <a:rPr lang="en-US" sz="2300" b="1" kern="100" dirty="0">
                <a:effectLst/>
                <a:latin typeface="Times New Roman"/>
                <a:ea typeface="Aptos" panose="020B0004020202020204" pitchFamily="34" charset="0"/>
                <a:cs typeface="Times New Roman"/>
              </a:rPr>
              <a:t>The values obtained from the wearable device compared to commercial devices goes to show the high level of accuracy of the system.</a:t>
            </a:r>
            <a:endParaRPr lang="en-US" sz="23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300" b="1" kern="100" dirty="0">
                <a:latin typeface="Times New Roman"/>
                <a:ea typeface="Aptos" panose="020B0004020202020204" pitchFamily="34" charset="0"/>
                <a:cs typeface="Times New Roman"/>
              </a:rPr>
              <a:t>GAP :</a:t>
            </a:r>
            <a:r>
              <a:rPr lang="en-US" sz="1800" dirty="0">
                <a:effectLst/>
                <a:latin typeface="Aptos"/>
                <a:ea typeface="Aptos" panose="020B0004020202020204" pitchFamily="34" charset="0"/>
                <a:cs typeface="Times New Roman"/>
              </a:rPr>
              <a:t> </a:t>
            </a:r>
            <a:r>
              <a:rPr lang="en-US" sz="2300" b="1" dirty="0">
                <a:effectLst/>
                <a:latin typeface="Times New Roman"/>
                <a:ea typeface="Aptos" panose="020B0004020202020204" pitchFamily="34" charset="0"/>
                <a:cs typeface="Times New Roman"/>
              </a:rPr>
              <a:t>No</a:t>
            </a:r>
            <a:r>
              <a:rPr lang="en-US" sz="2300" b="1" dirty="0">
                <a:latin typeface="Times New Roman"/>
                <a:ea typeface="Aptos" panose="020B0004020202020204" pitchFamily="34" charset="0"/>
                <a:cs typeface="Times New Roman"/>
              </a:rPr>
              <a:t> mechanism</a:t>
            </a:r>
            <a:r>
              <a:rPr lang="en-US" sz="2300" b="1" dirty="0">
                <a:effectLst/>
                <a:latin typeface="Times New Roman"/>
                <a:ea typeface="Aptos" panose="020B0004020202020204" pitchFamily="34" charset="0"/>
                <a:cs typeface="Times New Roman"/>
              </a:rPr>
              <a:t> for predictive analysis of patient's vitals to forewarn a risk of complication or possible illness  of mother.</a:t>
            </a:r>
            <a:endParaRPr lang="en-US" sz="2300" b="1" kern="100" dirty="0">
              <a:effectLst/>
              <a:latin typeface="Times New Roman"/>
              <a:ea typeface="Aptos" panose="020B0004020202020204" pitchFamily="34" charset="0"/>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endParaRPr lang="en-US" sz="26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09452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51069-75A7-C664-2DEC-E843DD94E1C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D5392E-D18C-10F0-B17F-9EAC94F4A11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4CFE9A22-2767-ED0B-00CF-DDC7A104709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96A33061-1A9A-E982-84CF-56F25F1A301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574BE49B-AB9D-5386-FEB9-483C3776EAAF}"/>
              </a:ext>
            </a:extLst>
          </p:cNvPr>
          <p:cNvSpPr txBox="1"/>
          <p:nvPr/>
        </p:nvSpPr>
        <p:spPr>
          <a:xfrm>
            <a:off x="-2495" y="1895835"/>
            <a:ext cx="10701809" cy="475829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TITLE : </a:t>
            </a:r>
            <a:r>
              <a:rPr lang="en-US" sz="2600" b="1" dirty="0">
                <a:latin typeface="Times New Roman"/>
                <a:cs typeface="Times New Roman"/>
              </a:rPr>
              <a:t>Wearable Technology Model to Control and Monitor Hypertension during Pregnancy(2024) </a:t>
            </a:r>
            <a:r>
              <a:rPr lang="en-US" sz="2600" b="1" baseline="30000" dirty="0">
                <a:solidFill>
                  <a:srgbClr val="0070C0"/>
                </a:solidFill>
                <a:latin typeface="Times New Roman"/>
                <a:cs typeface="Times New Roman"/>
              </a:rPr>
              <a:t>[3]</a:t>
            </a:r>
            <a:endParaRPr lang="en-US" sz="26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a:ea typeface="Aptos" panose="020B0004020202020204" pitchFamily="34" charset="0"/>
                <a:cs typeface="Times New Roman"/>
              </a:rPr>
              <a:t>GOAL</a:t>
            </a:r>
            <a:r>
              <a:rPr lang="en-US" sz="2600" b="1" kern="100" dirty="0">
                <a:effectLst/>
                <a:latin typeface="Times New Roman"/>
                <a:ea typeface="Aptos" panose="020B0004020202020204" pitchFamily="34" charset="0"/>
                <a:cs typeface="Times New Roman"/>
              </a:rPr>
              <a:t>: </a:t>
            </a:r>
            <a:r>
              <a:rPr lang="en-US" sz="2600" b="1" kern="100" dirty="0">
                <a:latin typeface="Times New Roman"/>
                <a:ea typeface="Aptos" panose="020B0004020202020204" pitchFamily="34" charset="0"/>
                <a:cs typeface="Times New Roman"/>
              </a:rPr>
              <a:t>A system to control and monitor Preeclampsia </a:t>
            </a:r>
            <a:r>
              <a:rPr lang="en-US" sz="2600" b="1" dirty="0">
                <a:latin typeface="Times New Roman"/>
                <a:cs typeface="Times New Roman"/>
              </a:rPr>
              <a:t>where a wearable captures blood pressure, heart rate and patient steps and an alert is sent to both health care providers and patient in event of high blood pressure</a:t>
            </a:r>
            <a:r>
              <a:rPr lang="en-US" sz="2300" b="1" dirty="0">
                <a:latin typeface="Times New Roman"/>
                <a:cs typeface="Times New Roman"/>
              </a:rPr>
              <a:t>.</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75847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96661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A “V07” wearable device which is compatible with Android and IOS is used.</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SAP cloud platform (SAP HANA) is used.</a:t>
            </a:r>
            <a:endParaRPr lang="en-US" sz="1100" spc="-5">
              <a:latin typeface="Aptos"/>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Mobile application collects data from cloud which is available to doctor and expectant  mother</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Monitored vitals included blood pressure, heart rate and patient steps</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217333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602844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wearable device is connected to a smartphone via Bluetooth to transfer data to the mobile application.</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All data  captured by the wearable is  passed immediately to the cell phone and the memory of the wearable will be cleaned to obtain new data.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This case occurs when the cell phone is not connected to the wearable, otherwise the data will be stored directly in the cell phone memory.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Data is uploaded to the cloud every 30 minutes.</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411848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697485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patient is  able to monitor his health anytime through the statistics shown in the application and also visualize the medicines that one must take, appointments and patient's treatment.</a:t>
            </a:r>
            <a:endParaRPr lang="en-US" sz="2300">
              <a:latin typeface="Times New Roman"/>
              <a:ea typeface="+mn-lt"/>
              <a:cs typeface="+mn-lt"/>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ea typeface="+mn-lt"/>
                <a:cs typeface="+mn-lt"/>
              </a:rPr>
              <a:t>An alert is sent to  the health organization and the patient when an incident of high blood pressure is present, this alert also shows the location on google maps in which the patient is located.</a:t>
            </a:r>
            <a:endParaRPr lang="en-US" sz="2300" b="1">
              <a:latin typeface="Times New Roman"/>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ea typeface="Calibri"/>
                <a:cs typeface="Calibri"/>
              </a:rPr>
              <a:t>Weight, age and gestational age must be entered by the user manually in the application</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a:latin typeface="Calibri"/>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349172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lnSpc>
                <a:spcPct val="100000"/>
              </a:lnSpc>
              <a:spcBef>
                <a:spcPts val="100"/>
              </a:spcBef>
            </a:pPr>
            <a:r>
              <a:rPr lang="en-GB" sz="6000" spc="-165" dirty="0">
                <a:latin typeface="Times New Roman"/>
                <a:cs typeface="Times New Roman"/>
              </a:rPr>
              <a:t>COLLABORATORS</a:t>
            </a:r>
            <a:endParaRPr lang="en-GB" sz="6000" spc="-165" dirty="0">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5" y="1895835"/>
            <a:ext cx="10701809" cy="155228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Nathaniel</a:t>
            </a:r>
            <a:endParaRPr lang="en-US" dirty="0">
              <a:latin typeface="Times New Roman"/>
              <a:cs typeface="Times New Roman"/>
            </a:endParaRPr>
          </a:p>
          <a:p>
            <a:pPr marL="12065">
              <a:lnSpc>
                <a:spcPct val="150000"/>
              </a:lnSpc>
              <a:spcBef>
                <a:spcPts val="1605"/>
              </a:spcBef>
              <a:tabLst>
                <a:tab pos="469265" algn="l"/>
                <a:tab pos="470534" algn="l"/>
              </a:tabLst>
            </a:pPr>
            <a:endParaRPr lang="en-US" sz="2600" b="1" spc="-5" dirty="0">
              <a:latin typeface="Times New Roman"/>
              <a:cs typeface="Times New Roman"/>
            </a:endParaRPr>
          </a:p>
        </p:txBody>
      </p:sp>
    </p:spTree>
    <p:extLst>
      <p:ext uri="{BB962C8B-B14F-4D97-AF65-F5344CB8AC3E}">
        <p14:creationId xmlns:p14="http://schemas.microsoft.com/office/powerpoint/2010/main" val="102609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11510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300" b="1" spc="-5">
              <a:latin typeface="Times New Roman"/>
              <a:ea typeface="Calibri"/>
              <a:cs typeface="Times New Roman"/>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Aptos" panose="020B0004020202020204" pitchFamily="34" charset="0"/>
                <a:cs typeface="Times New Roman"/>
              </a:rPr>
              <a:t>The  </a:t>
            </a:r>
            <a:r>
              <a:rPr lang="en-US" sz="2300" b="1" spc="-5">
                <a:latin typeface="Times New Roman"/>
                <a:ea typeface="+mn-lt"/>
                <a:cs typeface="+mn-lt"/>
              </a:rPr>
              <a:t>stored data automatically transferred to the SAP HANNA database from the mobile device and the data will be deleted from the phone memory.</a:t>
            </a:r>
            <a:endParaRPr lang="en-US" sz="2300" b="1" spc="-5">
              <a:latin typeface="Times New Roman"/>
              <a:ea typeface="Calibri"/>
              <a:cs typeface="Times New Roman"/>
            </a:endParaRPr>
          </a:p>
          <a:p>
            <a:pPr marL="469265" lvl="1">
              <a:lnSpc>
                <a:spcPct val="150000"/>
              </a:lnSpc>
              <a:spcBef>
                <a:spcPts val="1605"/>
              </a:spcBef>
              <a:tabLst>
                <a:tab pos="469265" algn="l"/>
                <a:tab pos="470534" algn="l"/>
              </a:tabLst>
            </a:pPr>
            <a:endParaRPr lang="en-US" sz="2300" b="1">
              <a:latin typeface="Times New Roman"/>
              <a:ea typeface="+mn-lt"/>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a:latin typeface="Calibri"/>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ea typeface="Calibri"/>
              <a:cs typeface="Times New Roman"/>
            </a:endParaRPr>
          </a:p>
        </p:txBody>
      </p:sp>
    </p:spTree>
    <p:extLst>
      <p:ext uri="{BB962C8B-B14F-4D97-AF65-F5344CB8AC3E}">
        <p14:creationId xmlns:p14="http://schemas.microsoft.com/office/powerpoint/2010/main" val="283694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729545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Social Health Insurance Hospital also called </a:t>
            </a:r>
            <a:r>
              <a:rPr lang="en-US" sz="2300" b="1" spc="-5" err="1">
                <a:latin typeface="Times New Roman"/>
                <a:ea typeface="Aptos" panose="020B0004020202020204" pitchFamily="34" charset="0"/>
                <a:cs typeface="Times New Roman"/>
              </a:rPr>
              <a:t>EsSalud</a:t>
            </a:r>
            <a:r>
              <a:rPr lang="en-US" sz="2300" b="1" spc="-5">
                <a:latin typeface="Times New Roman"/>
                <a:ea typeface="Aptos" panose="020B0004020202020204" pitchFamily="34" charset="0"/>
                <a:cs typeface="Times New Roman"/>
              </a:rPr>
              <a:t> was the healthcare organization where the model was validated.</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Prior to the implementation of the model, there were no records of controlling and monitoring cases of hypertension among pregnant women.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 </a:t>
            </a:r>
            <a:r>
              <a:rPr lang="en-US" sz="2300" b="1" spc="-5">
                <a:latin typeface="Times New Roman"/>
                <a:ea typeface="+mn-lt"/>
                <a:cs typeface="Times New Roman"/>
              </a:rPr>
              <a:t>The system was tested</a:t>
            </a:r>
            <a:r>
              <a:rPr lang="en-US" sz="2300" b="1" spc="-5">
                <a:ea typeface="+mn-lt"/>
                <a:cs typeface="+mn-lt"/>
              </a:rPr>
              <a:t> with 20 pregnant patients who live in Lima and their gestational were between 3 months and 9 months as  study was conducted between October and December 2017. </a:t>
            </a: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a:cs typeface="Times New Roman"/>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9153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729545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Social Health Insurance Hospital also called </a:t>
            </a:r>
            <a:r>
              <a:rPr lang="en-US" sz="2300" b="1" spc="-5" err="1">
                <a:latin typeface="Times New Roman"/>
                <a:ea typeface="Aptos" panose="020B0004020202020204" pitchFamily="34" charset="0"/>
                <a:cs typeface="Times New Roman"/>
              </a:rPr>
              <a:t>EsSalud</a:t>
            </a:r>
            <a:r>
              <a:rPr lang="en-US" sz="2300" b="1" spc="-5">
                <a:latin typeface="Times New Roman"/>
                <a:ea typeface="Aptos" panose="020B0004020202020204" pitchFamily="34" charset="0"/>
                <a:cs typeface="Times New Roman"/>
              </a:rPr>
              <a:t> was the healthcare organization where the model was validated.</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Prior to the implementation of the model, there were no records of controlling and monitoring cases of hypertension among pregnant women.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 </a:t>
            </a:r>
            <a:r>
              <a:rPr lang="en-US" sz="2300" b="1" spc="-5">
                <a:latin typeface="Times New Roman"/>
                <a:ea typeface="+mn-lt"/>
                <a:cs typeface="Times New Roman"/>
              </a:rPr>
              <a:t>The system was tested</a:t>
            </a:r>
            <a:r>
              <a:rPr lang="en-US" sz="2300" b="1" spc="-5">
                <a:ea typeface="+mn-lt"/>
                <a:cs typeface="+mn-lt"/>
              </a:rPr>
              <a:t> with 20 pregnant patients who live in Lima and their gestational were between 3 months and 9 months as  study was conducted between October and December 2017. </a:t>
            </a: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a:cs typeface="Times New Roman"/>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7910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09" cy="803155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300" b="1" spc="-5">
              <a:latin typeface="Times New Roman"/>
              <a:ea typeface="+mn-lt"/>
              <a:cs typeface="Times New Roman"/>
            </a:endParaRPr>
          </a:p>
          <a:p>
            <a:pPr marL="812165" lvl="1" indent="-342900">
              <a:lnSpc>
                <a:spcPct val="150000"/>
              </a:lnSpc>
              <a:spcBef>
                <a:spcPts val="1605"/>
              </a:spcBef>
              <a:buFont typeface="Wingdings"/>
              <a:buChar char="q"/>
              <a:tabLst>
                <a:tab pos="469265" algn="l"/>
                <a:tab pos="470534" algn="l"/>
              </a:tabLst>
            </a:pPr>
            <a:r>
              <a:rPr lang="en-US" sz="2300" spc="-5">
                <a:latin typeface="Times New Roman"/>
                <a:ea typeface="+mn-lt"/>
                <a:cs typeface="+mn-lt"/>
              </a:rPr>
              <a:t> </a:t>
            </a:r>
            <a:r>
              <a:rPr lang="en-US" sz="2300" b="1" spc="-5">
                <a:latin typeface="Times New Roman"/>
                <a:ea typeface="+mn-lt"/>
                <a:cs typeface="+mn-lt"/>
              </a:rPr>
              <a:t>Out of the total subject pool, we found that 70% of the subjects (14 pregnant women) had abnormal health parameters during the study.</a:t>
            </a:r>
            <a:endParaRPr lang="en-US" sz="2300" b="1" spc="-5">
              <a:latin typeface="Times New Roman"/>
              <a:ea typeface="+mn-lt"/>
              <a:cs typeface="Times New Roman"/>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Calibri"/>
              </a:rPr>
              <a:t>In their thirtieth month, pregnant patients had a greater number of alerts for high blood pressure and high heart rate compared during their twentieth month of gestation.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Calibri"/>
                <a:cs typeface="Times New Roman"/>
              </a:rPr>
              <a:t>The system helped healthcare providers develop preventive and corrective actions starting from week 28th of pregnancy.</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1643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09" cy="1069895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a:t>
            </a:r>
            <a:endParaRPr lang="en-US" sz="2300" b="1" spc="-5">
              <a:latin typeface="Times New Roman"/>
              <a:ea typeface="Calibri"/>
              <a:cs typeface="Calibri"/>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mn-lt"/>
              </a:rPr>
              <a:t>The number of controlled patients was increased by 11% and the rate of maternal deaths was reduced by 7%</a:t>
            </a: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Calibri"/>
              </a:rPr>
              <a:t>The pregnant patients expressed satisfaction with the model because they felt empowered by checking and monitoring their own health</a:t>
            </a:r>
            <a:r>
              <a:rPr lang="en-US" sz="1100" b="1" spc="-5">
                <a:latin typeface="Aptos"/>
                <a:ea typeface="+mn-lt"/>
                <a:cs typeface="Calibri"/>
              </a:rPr>
              <a:t>. </a:t>
            </a:r>
            <a:endParaRPr lang="en-US" sz="2300" b="1" spc="-5">
              <a:latin typeface="Times New Roman"/>
              <a:ea typeface="+mn-lt"/>
              <a:cs typeface="Calibri"/>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Calibri"/>
              </a:rPr>
              <a:t>The doctors could treat their patients on time based on the values of their blood pressure and heart rate and start developing strategies to improve the care of pregnant women</a:t>
            </a:r>
          </a:p>
          <a:p>
            <a:pPr marL="812165" lvl="1" indent="-342900">
              <a:lnSpc>
                <a:spcPct val="150000"/>
              </a:lnSpc>
              <a:spcBef>
                <a:spcPts val="1605"/>
              </a:spcBef>
              <a:buFont typeface="Wingdings"/>
              <a:buChar char="q"/>
              <a:tabLst>
                <a:tab pos="469265" algn="l"/>
                <a:tab pos="470534" algn="l"/>
              </a:tabLst>
            </a:pPr>
            <a:endParaRPr lang="en-US" sz="1100" b="1" spc="-5">
              <a:latin typeface="Aptos"/>
              <a:ea typeface="+mn-lt"/>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mn-lt"/>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effectLst/>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63319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09" cy="787254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400" b="1" spc="-5">
                <a:latin typeface="Times New Roman"/>
                <a:ea typeface="Aptos" panose="020B0004020202020204" pitchFamily="34" charset="0"/>
                <a:cs typeface="Times New Roman"/>
              </a:rPr>
              <a:t>Graphs  in the mobile app showed all patients who had their blood pressure and heart rate controlled, </a:t>
            </a:r>
            <a:r>
              <a:rPr lang="en-US" sz="2300" b="1" spc="-5">
                <a:latin typeface="Times New Roman"/>
                <a:ea typeface="Aptos" panose="020B0004020202020204" pitchFamily="34" charset="0"/>
                <a:cs typeface="Times New Roman"/>
              </a:rPr>
              <a:t>analysis of the patients based on the healthcare parameters and the month of gestation where higher alerts by pressure or high heart rate occurred.</a:t>
            </a:r>
            <a:endParaRPr lang="en-US" sz="2300" b="1" spc="-5">
              <a:latin typeface="Times New Roman"/>
              <a:ea typeface="+mn-lt"/>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mn-lt"/>
                <a:cs typeface="+mn-lt"/>
              </a:rPr>
              <a:t>Information from the system helped the healthcare providers to start developing new strategies to control and monitor these patients more efficiently and effectively</a:t>
            </a:r>
            <a:endParaRPr lang="en-US" sz="2300" b="1" spc="-5">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0298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3752E0D1-2D30-E4CC-6BB8-8123AD877283}"/>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AF23496-D9C2-3BAF-AAAE-B421CE4CC5E2}"/>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E2B461BD-8BDF-CA2E-0346-D3D302D690B1}"/>
              </a:ext>
            </a:extLst>
          </p:cNvPr>
          <p:cNvSpPr txBox="1"/>
          <p:nvPr/>
        </p:nvSpPr>
        <p:spPr>
          <a:xfrm>
            <a:off x="632128" y="2181225"/>
            <a:ext cx="9718144" cy="296549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effectLst/>
                <a:latin typeface="Times New Roman"/>
                <a:ea typeface="Aptos" panose="020B0004020202020204" pitchFamily="34" charset="0"/>
                <a:cs typeface="Times New Roman"/>
              </a:rPr>
              <a:t>STRENGTHS</a:t>
            </a:r>
            <a:r>
              <a:rPr lang="en-US" sz="2600" b="1" spc="-5" dirty="0">
                <a:latin typeface="Times New Roman"/>
                <a:cs typeface="Times New Roman"/>
              </a:rPr>
              <a:t>: </a:t>
            </a:r>
            <a:r>
              <a:rPr lang="en-US" sz="2600" b="1" kern="100" dirty="0">
                <a:effectLst/>
                <a:latin typeface="Times New Roman"/>
                <a:ea typeface="Aptos" panose="020B0004020202020204" pitchFamily="34" charset="0"/>
                <a:cs typeface="Times New Roman"/>
              </a:rPr>
              <a:t>There is analysis of data collected to help deploy new strategies to monitor and treat patients effectively.</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600" b="1" dirty="0">
                <a:latin typeface="Times New Roman" panose="02020603050405020304" pitchFamily="18" charset="0"/>
                <a:ea typeface="Aptos" panose="020B0004020202020204" pitchFamily="34" charset="0"/>
                <a:cs typeface="Times New Roman" panose="02020603050405020304" pitchFamily="18" charset="0"/>
              </a:rPr>
              <a:t>Data Security measures are not implemented.</a:t>
            </a:r>
            <a:endParaRPr lang="en-US" sz="26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Calibri"/>
              <a:ea typeface="Calibri"/>
              <a:cs typeface="Calibri"/>
            </a:endParaRPr>
          </a:p>
        </p:txBody>
      </p:sp>
    </p:spTree>
    <p:extLst>
      <p:ext uri="{BB962C8B-B14F-4D97-AF65-F5344CB8AC3E}">
        <p14:creationId xmlns:p14="http://schemas.microsoft.com/office/powerpoint/2010/main" val="3473392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355796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TITLE :Health </a:t>
            </a:r>
            <a:r>
              <a:rPr lang="en-US" sz="2600" b="1" spc="-5" dirty="0">
                <a:solidFill>
                  <a:srgbClr val="000000"/>
                </a:solidFill>
                <a:latin typeface="Times New Roman"/>
                <a:cs typeface="Times New Roman"/>
              </a:rPr>
              <a:t>Monitoring Of Expecting Mothers Using Multiple Sensor Approach: "Preg Care" (2020) </a:t>
            </a:r>
            <a:r>
              <a:rPr lang="en-US" sz="2600" b="1" baseline="30000" dirty="0">
                <a:solidFill>
                  <a:srgbClr val="0070C0"/>
                </a:solidFill>
                <a:latin typeface="Times New Roman"/>
                <a:cs typeface="Times New Roman"/>
              </a:rPr>
              <a:t>[6]</a:t>
            </a:r>
            <a:endParaRPr lang="en-US" sz="26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a:ea typeface="Calibri"/>
                <a:cs typeface="Times New Roman"/>
              </a:rPr>
              <a:t>GOAL : A system comprising numerous sensors to provide complete health monitoring during the pregnancy period.</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439575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602844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ea typeface="Aptos" panose="020B0004020202020204" pitchFamily="34" charset="0"/>
                <a:cs typeface="Times New Roman"/>
              </a:rPr>
              <a:t>The device monitors heart rate, body temperature, glucose rate, amount of oxygen in blood, anemic status and detects sudden fall of  a pregnant woman.</a:t>
            </a:r>
            <a:endParaRPr lang="en-US" sz="2300" b="1" spc="-5" dirty="0">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WIFI and GSM Module is used for data transmission to cloud and a mobile app.</a:t>
            </a: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 mobile app is developed to allow pregnant women assess their health conditions and enable doctors take decisions based on recorded values.</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2603678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49753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ea typeface="Aptos" panose="020B0004020202020204" pitchFamily="34" charset="0"/>
                <a:cs typeface="Times New Roman"/>
              </a:rPr>
              <a:t>All sensor data is sent to a microcontroller for processing and transmitted to a GSM module and a mobile app which sends data to ThingSpeak cloud server.</a:t>
            </a:r>
            <a:endParaRPr lang="en-US" sz="2300" b="1" spc="-5" dirty="0">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doctor and relatives of the pregnant woman can access data by means of SMS and the app.</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device can be worn on the abdomen or the hand.</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428119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TASKS FOR THE WEEK</a:t>
            </a:r>
            <a:endParaRPr sz="6000" spc="-95">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5" y="1895835"/>
            <a:ext cx="10701809" cy="47736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INTRODUCTION</a:t>
            </a:r>
            <a:endParaRPr lang="en-US" dirty="0">
              <a:latin typeface="Times New Roman"/>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PROBLEM TO BE SOLVED</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OBJECTIVES</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EXISTING SOLUTIONS DONE AROUND THE PROBLEM</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PROPOSED SOLUTION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METHODOLOGY</a:t>
            </a:r>
            <a:endParaRPr lang="en-US" sz="2600" b="1"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638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844192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Max30100 sensor is used to monitor amount of oxygen in blood and pulse rate  (indication of heart rate) concurrently.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Mlx90614 sensor is used to measure body temperature of the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Heltec ESP32 OLED board is used to upload SPO2 and temperature value to the cloud server.</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NIR LED-Photodetector system(940nm) is used to monitor the glucose rate.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GSM module uploads glucose rate data to the cloud server.</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4247239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750064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Arduino microcontroller is used to process all sensor data before uploads are made to the cloud.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 non-invasive glucose rate monitoring system is designed where the finger is placed on an IR sensor to measure glucose rate.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Notch filter is used in the circuit to reduce noise from the value obtained by the IR sensor.</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3616946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897284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ADXL-345(Accelerometer) is used for sudden fall detection.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azimuth, roll and pitch are calculated, and the summing vector method is applied.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Wemos D1 Mini 1 is used to transmit fall detection data to the cloud and an emergency message is sent to a doctor or a relative of a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 picture of the eye pallor of the expecting mother is processed by a machine learning algorithm to determine if a patient is anemic or otherwise.</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185424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991412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Python-based image processing algorithm is used to detect anemia.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After pictures of eye pallor were taken, they were manually cropped and pre-processed to collect features.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109 images were used comprising anemic and non-anemic subjects.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81 images were used for the training dataset and 28 images were used for testing.</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Permission was sought  before this dataset was used.</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1211185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731341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cs typeface="Times New Roman"/>
              </a:rPr>
              <a:t>Tree ,Random Forest, SVM, Logistic Regression, Naïve Bayes and KNN were the models used.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Orange data mining software is used for the machine learning classification.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mobile app named "Preg-Care" is designed using Java.</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606184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10" cy="832651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 </a:t>
            </a:r>
            <a:endParaRPr lang="en-US" sz="2600" b="1" kern="100" dirty="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Tree has  accuracy of  0.821 and area under curve of 0.824</a:t>
            </a: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Random Forest has accuracy of 0.750 and  area under curve of 0.853</a:t>
            </a: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SVM has  accuracy of 0.714 and area under curve of 0.840</a:t>
            </a:r>
            <a:endParaRPr lang="en-US" sz="2600" b="1" spc="-5" dirty="0">
              <a:effectLst/>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Logistic Regression has accuracy of 0.714 and area under curve of 0.872</a:t>
            </a: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Naïve Bayes has accuracy of 0.679 and area under curve of 0.818</a:t>
            </a: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dirty="0">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38102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10" cy="671581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KNN has accuracy of 0.643 and area under curve of 0.668</a:t>
            </a: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Decision Tree algorithm gave the highest efficiency hence it was selected for the classification.</a:t>
            </a:r>
            <a:endParaRPr lang="en-US" sz="2600" b="1" spc="-5" dirty="0">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tabLst>
                <a:tab pos="469265" algn="l"/>
                <a:tab pos="470534" algn="l"/>
              </a:tabLst>
            </a:pP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10432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523534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kern="100" dirty="0">
                <a:latin typeface="Times New Roman"/>
                <a:cs typeface="Times New Roman"/>
              </a:rPr>
              <a:t>STRENGTHS</a:t>
            </a:r>
            <a:r>
              <a:rPr lang="en-US" sz="2600" b="1" spc="-5" dirty="0">
                <a:latin typeface="Times New Roman"/>
                <a:cs typeface="Times New Roman"/>
              </a:rPr>
              <a:t>: </a:t>
            </a:r>
            <a:endParaRPr lang="en-US" sz="26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cs typeface="Times New Roman"/>
              </a:rPr>
              <a:t>Application of image processing and machine learning to predict anemic status of patient.</a:t>
            </a:r>
            <a:endParaRPr lang="en-US" sz="26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Aptos" panose="020B0004020202020204" pitchFamily="34" charset="0"/>
                <a:cs typeface="Times New Roman"/>
              </a:rPr>
              <a:t>Highly applicable to rural-settings</a:t>
            </a:r>
          </a:p>
          <a:p>
            <a:pPr marL="354965" indent="-342900">
              <a:lnSpc>
                <a:spcPct val="150000"/>
              </a:lnSpc>
              <a:spcBef>
                <a:spcPts val="1605"/>
              </a:spcBef>
              <a:buFont typeface="Wingdings"/>
              <a:buChar char="v"/>
              <a:tabLst>
                <a:tab pos="469265" algn="l"/>
                <a:tab pos="470534" algn="l"/>
              </a:tabLst>
            </a:pPr>
            <a:endParaRPr lang="en-US" sz="2300" b="1" kern="100" dirty="0">
              <a:solidFill>
                <a:srgbClr val="000000"/>
              </a:solidFill>
              <a:latin typeface="Times New Roman"/>
              <a:cs typeface="Times New Roman"/>
            </a:endParaRPr>
          </a:p>
          <a:p>
            <a:pPr marL="469265" lvl="1">
              <a:lnSpc>
                <a:spcPct val="150000"/>
              </a:lnSpc>
              <a:spcBef>
                <a:spcPts val="1605"/>
              </a:spcBef>
              <a:tabLst>
                <a:tab pos="469265" algn="l"/>
                <a:tab pos="470534" algn="l"/>
              </a:tabLst>
            </a:pPr>
            <a:endParaRPr lang="en-US" sz="2300" b="1">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1541369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6225359"/>
          </a:xfrm>
          <a:prstGeom prst="rect">
            <a:avLst/>
          </a:prstGeom>
        </p:spPr>
        <p:txBody>
          <a:bodyPr vert="horz" wrap="square" lIns="0" tIns="216535" rIns="0" bIns="0" rtlCol="0" anchor="t">
            <a:spAutoFit/>
          </a:bodyPr>
          <a:lstStyle/>
          <a:p>
            <a:pPr marL="354965" indent="-342900">
              <a:lnSpc>
                <a:spcPct val="150000"/>
              </a:lnSpc>
              <a:spcBef>
                <a:spcPts val="1605"/>
              </a:spcBef>
              <a:buFont typeface="Wingdings"/>
              <a:buChar char="v"/>
              <a:tabLst>
                <a:tab pos="469265" algn="l"/>
                <a:tab pos="470534" algn="l"/>
              </a:tabLst>
            </a:pPr>
            <a:r>
              <a:rPr lang="en-US" sz="2300" b="1" kern="100" dirty="0">
                <a:latin typeface="Times New Roman"/>
                <a:ea typeface="Aptos" panose="020B0004020202020204" pitchFamily="34" charset="0"/>
                <a:cs typeface="Times New Roman"/>
              </a:rPr>
              <a:t>GAPS :</a:t>
            </a:r>
            <a:endParaRPr lang="en-US" sz="2300" b="1" dirty="0">
              <a:latin typeface="Times New Roman"/>
              <a:ea typeface="Aptos" panose="020B0004020202020204" pitchFamily="34" charset="0"/>
              <a:cs typeface="Times New Roman"/>
            </a:endParaRPr>
          </a:p>
          <a:p>
            <a:pPr marL="812165" lvl="1" indent="-342900">
              <a:lnSpc>
                <a:spcPct val="150000"/>
              </a:lnSpc>
              <a:spcBef>
                <a:spcPts val="1605"/>
              </a:spcBef>
              <a:buFont typeface="Wingdings"/>
              <a:buChar char="q"/>
              <a:tabLst>
                <a:tab pos="469265" algn="l"/>
                <a:tab pos="470534" algn="l"/>
              </a:tabLst>
            </a:pPr>
            <a:r>
              <a:rPr lang="en-US" sz="2300" b="1" kern="100" dirty="0">
                <a:latin typeface="Times New Roman"/>
                <a:cs typeface="Times New Roman"/>
              </a:rPr>
              <a:t>Manual Imputation of Blood Pressure value into the app.</a:t>
            </a:r>
          </a:p>
          <a:p>
            <a:pPr marL="812165" lvl="1" indent="-342900">
              <a:lnSpc>
                <a:spcPct val="150000"/>
              </a:lnSpc>
              <a:spcBef>
                <a:spcPts val="1605"/>
              </a:spcBef>
              <a:buFont typeface="Wingdings"/>
              <a:buChar char="q"/>
              <a:tabLst>
                <a:tab pos="469265" algn="l"/>
                <a:tab pos="470534" algn="l"/>
              </a:tabLst>
            </a:pPr>
            <a:r>
              <a:rPr lang="en-US" sz="2300" b="1" kern="100" dirty="0">
                <a:solidFill>
                  <a:srgbClr val="000000"/>
                </a:solidFill>
                <a:latin typeface="Times New Roman"/>
                <a:cs typeface="Times New Roman"/>
              </a:rPr>
              <a:t>ThingSpeak Server provides less data security.</a:t>
            </a:r>
          </a:p>
          <a:p>
            <a:pPr marL="812165" lvl="1" indent="-342900">
              <a:lnSpc>
                <a:spcPct val="150000"/>
              </a:lnSpc>
              <a:spcBef>
                <a:spcPts val="1605"/>
              </a:spcBef>
              <a:buFont typeface="Wingdings"/>
              <a:buChar char="q"/>
              <a:tabLst>
                <a:tab pos="469265" algn="l"/>
                <a:tab pos="470534" algn="l"/>
              </a:tabLst>
            </a:pPr>
            <a:r>
              <a:rPr lang="en-US" sz="2300" b="1" kern="100" dirty="0">
                <a:solidFill>
                  <a:srgbClr val="000000"/>
                </a:solidFill>
                <a:latin typeface="Times New Roman"/>
                <a:cs typeface="Times New Roman"/>
              </a:rPr>
              <a:t>Accuracy of components was not checked for as no gold standard measurement were done.</a:t>
            </a:r>
          </a:p>
          <a:p>
            <a:pPr marL="812165" lvl="1" indent="-342900">
              <a:lnSpc>
                <a:spcPct val="150000"/>
              </a:lnSpc>
              <a:spcBef>
                <a:spcPts val="1605"/>
              </a:spcBef>
              <a:buFont typeface="Wingdings"/>
              <a:buChar char="q"/>
              <a:tabLst>
                <a:tab pos="469265" algn="l"/>
                <a:tab pos="470534" algn="l"/>
              </a:tabLst>
            </a:pPr>
            <a:r>
              <a:rPr lang="en-US" sz="2300" b="1" kern="100" dirty="0">
                <a:solidFill>
                  <a:srgbClr val="000000"/>
                </a:solidFill>
                <a:latin typeface="Times New Roman"/>
                <a:cs typeface="Times New Roman"/>
              </a:rPr>
              <a:t>No predictive mechanism to forewarn of potential health issues of pregnant woman.</a:t>
            </a:r>
          </a:p>
          <a:p>
            <a:pPr marL="469265" lvl="1">
              <a:lnSpc>
                <a:spcPct val="150000"/>
              </a:lnSpc>
              <a:spcBef>
                <a:spcPts val="1605"/>
              </a:spcBef>
              <a:tabLst>
                <a:tab pos="469265" algn="l"/>
                <a:tab pos="470534" algn="l"/>
              </a:tabLst>
            </a:pPr>
            <a:endParaRPr lang="en-US" sz="2300" b="1">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43987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475829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spc="-5" dirty="0">
                <a:latin typeface="Times New Roman"/>
                <a:cs typeface="Times New Roman"/>
              </a:rPr>
              <a:t>TITLE :</a:t>
            </a:r>
            <a:r>
              <a:rPr lang="en-US" sz="2600" b="1" spc="-5" dirty="0">
                <a:latin typeface="Times New Roman"/>
                <a:ea typeface="+mn-lt"/>
                <a:cs typeface="+mn-lt"/>
              </a:rPr>
              <a:t>Explainable Early Prediction of Gestational Diabetes Biomarkers by Combining Medical Background and Wearable Devices: A Pilot Study With a Cohort Group in South Africa</a:t>
            </a:r>
            <a:r>
              <a:rPr lang="en-US" sz="2600" b="1" spc="-5" dirty="0">
                <a:solidFill>
                  <a:srgbClr val="000000"/>
                </a:solidFill>
                <a:latin typeface="Times New Roman"/>
                <a:cs typeface="Times New Roman"/>
              </a:rPr>
              <a:t>(2024) </a:t>
            </a:r>
            <a:r>
              <a:rPr lang="en-US" sz="2600" b="1" baseline="30000" dirty="0">
                <a:solidFill>
                  <a:srgbClr val="0070C0"/>
                </a:solidFill>
                <a:latin typeface="Times New Roman"/>
                <a:cs typeface="Times New Roman"/>
              </a:rPr>
              <a:t>[5]</a:t>
            </a:r>
            <a:endParaRPr lang="en-US" sz="26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a:ea typeface="Calibri"/>
                <a:cs typeface="Times New Roman"/>
              </a:rPr>
              <a:t>GOAL : A system that </a:t>
            </a:r>
            <a:r>
              <a:rPr lang="en-US" sz="2600" b="1" kern="100" dirty="0">
                <a:latin typeface="Times New Roman"/>
                <a:ea typeface="+mn-lt"/>
                <a:cs typeface="+mn-lt"/>
              </a:rPr>
              <a:t>forecasts biomarkers such as LDL, HDL, triglycerides, cholesterol, HbA1c(biomarker values)13 to 16 weeks prior to the Gestational Diabetes Mellitus(GDM) screening test.</a:t>
            </a:r>
            <a:endParaRPr lang="en-US" sz="2600" b="1" kern="100" dirty="0">
              <a:latin typeface="Times New Roman"/>
              <a:ea typeface="Calibri"/>
              <a:cs typeface="Calibri"/>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98662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6969152"/>
          </a:xfrm>
          <a:prstGeom prst="rect">
            <a:avLst/>
          </a:prstGeom>
        </p:spPr>
        <p:txBody>
          <a:bodyPr vert="horz" wrap="square" lIns="0" tIns="216535" rIns="0" bIns="0" rtlCol="0" anchor="t">
            <a:spAutoFit/>
          </a:bodyPr>
          <a:lstStyle/>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cs typeface="Calibri"/>
              </a:rPr>
              <a:t> Pregnant women are monitored to detect and prevent maternal or fetal complications.</a:t>
            </a:r>
            <a:endParaRPr lang="en-US" dirty="0"/>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cs typeface="Calibri"/>
              </a:rPr>
              <a:t>Monitoring of pregnant women is a critical thing that needs to be carefully handled, otherwise it will lead to loss of mother or baby.</a:t>
            </a:r>
            <a:endParaRPr lang="en-US" dirty="0"/>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ea typeface="Calibri"/>
                <a:cs typeface="Times New Roman"/>
              </a:rPr>
              <a:t>They are typically monitored for vital signs like; body temperature, blood pressure, heart rate, blood glucose levels, and oxygen saturation which help in assessing the health of both mother and baby.</a:t>
            </a:r>
            <a:endParaRPr lang="en-US" sz="2600" b="1" dirty="0">
              <a:latin typeface="Times New Roman"/>
              <a:ea typeface="Calibri"/>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a:latin typeface="Times New Roman"/>
              <a:ea typeface="Calibri"/>
              <a:cs typeface="Calibri"/>
            </a:endParaRPr>
          </a:p>
          <a:p>
            <a:pPr marL="12700">
              <a:lnSpc>
                <a:spcPct val="150000"/>
              </a:lnSpc>
              <a:spcBef>
                <a:spcPts val="1605"/>
              </a:spcBef>
              <a:tabLst>
                <a:tab pos="469265" algn="l"/>
                <a:tab pos="470534" algn="l"/>
              </a:tabLst>
            </a:pPr>
            <a:endParaRPr lang="en-US" sz="2600" b="1">
              <a:latin typeface="Times New Roman"/>
              <a:cs typeface="Calibri"/>
            </a:endParaRPr>
          </a:p>
        </p:txBody>
      </p:sp>
    </p:spTree>
    <p:extLst>
      <p:ext uri="{BB962C8B-B14F-4D97-AF65-F5344CB8AC3E}">
        <p14:creationId xmlns:p14="http://schemas.microsoft.com/office/powerpoint/2010/main" val="1139628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595861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mn-lt"/>
                <a:cs typeface="Times New Roman"/>
              </a:rPr>
              <a:t>The National Institute for Health and Care Excellence (NICE) guidelines recommend that all women with NICE risk factors of Body</a:t>
            </a:r>
            <a:r>
              <a:rPr lang="en-US" sz="2600" b="1" dirty="0">
                <a:latin typeface="Times New Roman"/>
                <a:ea typeface="Calibri"/>
                <a:cs typeface="Times New Roman"/>
              </a:rPr>
              <a:t> Mass Index  &gt;= 30,Previous GDM, Family History Of Diabetes and Previous Macrosomic Baby weighing 4.5kg or more should have an oral glucose test between 24-28 weeks to detect GDM.</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Calibri"/>
                <a:cs typeface="Times New Roman"/>
              </a:rPr>
              <a:t>This project helps to identify pregnant women at an increased risk of GDM based on Physical </a:t>
            </a:r>
            <a:r>
              <a:rPr lang="en-US" sz="2600" b="1" dirty="0">
                <a:latin typeface="Times New Roman"/>
                <a:ea typeface="Calibri"/>
                <a:cs typeface="Calibri"/>
              </a:rPr>
              <a:t>Activity</a:t>
            </a:r>
            <a:r>
              <a:rPr lang="en-US" sz="2600" b="1" dirty="0">
                <a:latin typeface="Times New Roman"/>
                <a:ea typeface="+mn-lt"/>
                <a:cs typeface="+mn-lt"/>
              </a:rPr>
              <a:t> (PA) recordings, medical backgrounds, including mental health records, and continuous </a:t>
            </a:r>
            <a:endParaRPr lang="en-US" sz="2600" b="1" dirty="0">
              <a:latin typeface="Times New Roman"/>
              <a:ea typeface="Calibri"/>
              <a:cs typeface="Calibri"/>
            </a:endParaRPr>
          </a:p>
        </p:txBody>
      </p:sp>
    </p:spTree>
    <p:extLst>
      <p:ext uri="{BB962C8B-B14F-4D97-AF65-F5344CB8AC3E}">
        <p14:creationId xmlns:p14="http://schemas.microsoft.com/office/powerpoint/2010/main" val="40040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959038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r>
              <a:rPr lang="en-US" sz="2600" b="1" dirty="0">
                <a:latin typeface="Times New Roman"/>
                <a:ea typeface="Calibri"/>
                <a:cs typeface="Times New Roman"/>
              </a:rPr>
              <a:t>      </a:t>
            </a:r>
            <a:r>
              <a:rPr lang="en-US" sz="2600" b="1" dirty="0">
                <a:latin typeface="Times New Roman"/>
                <a:ea typeface="+mn-lt"/>
                <a:cs typeface="Times New Roman"/>
              </a:rPr>
              <a:t>continuous glucose monitoring data collected from participant.</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Calibri"/>
                <a:cs typeface="Calibri"/>
              </a:rPr>
              <a:t>Participants</a:t>
            </a:r>
            <a:r>
              <a:rPr lang="en-US" sz="2600" b="1" dirty="0">
                <a:latin typeface="Times New Roman"/>
                <a:ea typeface="+mn-lt"/>
                <a:cs typeface="+mn-lt"/>
              </a:rPr>
              <a:t> between weeks 12 and 14 of pregnancy were monitored using Freestyle Libre glucose sensors and Empatica E4 wearable sensors to record physical activities such as sleeping, sitting and eating  in a controlled environment for three minutes each.</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mn-lt"/>
                <a:cs typeface="+mn-lt"/>
              </a:rPr>
              <a:t>Participants medical history and physiological measurements such as Body Mass Index (BMI) and blood biomarkers were collected.</a:t>
            </a: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781807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F459E-B877-C9A2-E20C-37789AF3E8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504976-F28A-C897-2333-F140636C38A7}"/>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1A941FBE-436A-354A-05D0-C71ACC2EE29A}"/>
              </a:ext>
            </a:extLst>
          </p:cNvPr>
          <p:cNvSpPr txBox="1"/>
          <p:nvPr/>
        </p:nvSpPr>
        <p:spPr>
          <a:xfrm>
            <a:off x="-5842" y="1689240"/>
            <a:ext cx="10685945" cy="751802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was gathered  between the 12th and 14th weeks and between the 24th and 26th weeks of pregnancy.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ea typeface="+mn-lt"/>
                <a:cs typeface="Times New Roman" panose="02020603050405020304" pitchFamily="18" charset="0"/>
              </a:rPr>
              <a:t>Only b</a:t>
            </a:r>
            <a:r>
              <a:rPr lang="en-US" sz="2800" b="1" dirty="0">
                <a:latin typeface="Times New Roman" panose="02020603050405020304" pitchFamily="18" charset="0"/>
                <a:cs typeface="Times New Roman" panose="02020603050405020304" pitchFamily="18" charset="0"/>
              </a:rPr>
              <a:t>enchmark data acquired at the onset of the 12th week was used, as a significant portion of participants refrained from wearing the devices despite reminder calls.</a:t>
            </a: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510410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D155E-1EEE-9BFC-EC8C-EC28BED5F0A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3921341-5760-DE91-4C6D-846133B5768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464D2014-A10B-F7DC-AFC8-0494E7B58FBB}"/>
              </a:ext>
            </a:extLst>
          </p:cNvPr>
          <p:cNvSpPr txBox="1"/>
          <p:nvPr/>
        </p:nvSpPr>
        <p:spPr>
          <a:xfrm>
            <a:off x="-5842" y="1689240"/>
            <a:ext cx="10685945" cy="657417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Study’s participants were recruited from the antenatal clinic associated with the Chris Hani Baragwanath Teaching Hospital in Johannesburg, South Africa.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Eligible participant include those between 12–14 weeks pregnant, overweight or obese and capable of providing written consent.</a:t>
            </a:r>
            <a:endParaRPr lang="en-US" sz="2600" b="1" dirty="0">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248668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42F74-8DBC-F640-3D02-123FBC00AE8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EAB673-1042-790D-B593-32E9BE6BAC2C}"/>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CFD7D193-8340-ADDC-8A03-50E0A17517EF}"/>
              </a:ext>
            </a:extLst>
          </p:cNvPr>
          <p:cNvSpPr txBox="1"/>
          <p:nvPr/>
        </p:nvSpPr>
        <p:spPr>
          <a:xfrm>
            <a:off x="-5842" y="1689240"/>
            <a:ext cx="10685945" cy="726666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upper arm was used for recordings based on studies  that demonstrated its superior accuracy compared to the back and chest.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Freestyle Libre 2 stores 14 days’ continuous data in its in-device memory  with participants receiving a second sensor for application after 14 days.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devices were either collected by the research assistant or returned by the participant during a scheduled clinic visit.</a:t>
            </a:r>
            <a:endParaRPr lang="en-US" sz="2600" b="1" dirty="0">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237278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106EC-C5B5-E1A7-22D0-A27A610D326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9942F76-62B8-CAC4-E4B7-A2161BAAB58E}"/>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C327901D-E7A5-D5D2-B510-C1FDEC5B0B51}"/>
              </a:ext>
            </a:extLst>
          </p:cNvPr>
          <p:cNvSpPr txBox="1"/>
          <p:nvPr/>
        </p:nvSpPr>
        <p:spPr>
          <a:xfrm>
            <a:off x="-5842" y="1689240"/>
            <a:ext cx="10685945" cy="545354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At the end of the second and beginning of the third trimester (i.e. between week 25 and 28), an OGTT was conducted to identify individuals with GDM with the study receiving  approval by the University of the Witwatersrand  and University of Essex Ethics Committee.</a:t>
            </a:r>
            <a:endParaRPr lang="en-US" sz="2600" b="1"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dataset includes information from background health information, CGM, and Empatica E4 data.</a:t>
            </a:r>
            <a:endParaRPr lang="en-US" sz="26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93161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9D10D-86A4-3E43-801A-32D0457093C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3F8C390-F3D5-2AD6-4772-E752DF6996AA}"/>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9FAB506-BB17-D5C0-100D-002F15F7BA8C}"/>
              </a:ext>
            </a:extLst>
          </p:cNvPr>
          <p:cNvSpPr txBox="1"/>
          <p:nvPr/>
        </p:nvSpPr>
        <p:spPr>
          <a:xfrm>
            <a:off x="-5842" y="1689240"/>
            <a:ext cx="10685945"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Health background data were collected using a survey consists of:</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Eating Attitudes Test - Used to identify the presence of eating disorder risk based on attitudes, feelings and behaviors related to eating</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Patient Health Questionnaire – For screening, diagnosing, monitoring and measuring the severity of depression</a:t>
            </a:r>
            <a:endParaRPr lang="en-US" sz="26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772128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8D33D-8073-4048-3170-C2C9D0B331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DB220F-47EB-7350-B131-CD8B9E4BA3B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D731C70-4DB7-FE38-8456-B4D30F5EEC68}"/>
              </a:ext>
            </a:extLst>
          </p:cNvPr>
          <p:cNvSpPr txBox="1"/>
          <p:nvPr/>
        </p:nvSpPr>
        <p:spPr>
          <a:xfrm>
            <a:off x="-5842" y="1689240"/>
            <a:ext cx="10685945" cy="565872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Pregnancy Physical Activity Questionnaire - For the assessment and measurement of physical activity levels amongst pregnant women</a:t>
            </a: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Global Physical Activity Questionnaire - For the surveillance of physical activity</a:t>
            </a: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RAND 36-Item Health Survey - A set of generic, coherent, and easily administered quality-of-life measures</a:t>
            </a:r>
          </a:p>
        </p:txBody>
      </p:sp>
    </p:spTree>
    <p:extLst>
      <p:ext uri="{BB962C8B-B14F-4D97-AF65-F5344CB8AC3E}">
        <p14:creationId xmlns:p14="http://schemas.microsoft.com/office/powerpoint/2010/main" val="3164842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5619B-AFD0-F588-9E36-E9AB78F87D9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AB4ACAC-7568-E3AA-CBF6-82532A4F8FE3}"/>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202231E-A685-10E7-7EA5-97195374FB60}"/>
              </a:ext>
            </a:extLst>
          </p:cNvPr>
          <p:cNvSpPr txBox="1"/>
          <p:nvPr/>
        </p:nvSpPr>
        <p:spPr>
          <a:xfrm>
            <a:off x="-5842" y="1689240"/>
            <a:ext cx="10685945" cy="436331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 Demographics and Historical Health Questions including questions about smoking, alcohol use, family history of diabetes, and previous pregnancy history or parity</a:t>
            </a:r>
          </a:p>
          <a:p>
            <a:pPr marL="926465" lvl="1">
              <a:lnSpc>
                <a:spcPct val="150000"/>
              </a:lnSpc>
              <a:spcBef>
                <a:spcPts val="1605"/>
              </a:spcBef>
              <a:tabLst>
                <a:tab pos="469265" algn="l"/>
                <a:tab pos="470534" algn="l"/>
              </a:tabLst>
            </a:pPr>
            <a:endParaRPr lang="en-US" sz="2600" b="1" dirty="0">
              <a:latin typeface="Times New Roman" panose="02020603050405020304" pitchFamily="18" charset="0"/>
              <a:cs typeface="Times New Roman" panose="02020603050405020304" pitchFamily="18" charset="0"/>
            </a:endParaRPr>
          </a:p>
          <a:p>
            <a:pPr marL="1383665" lvl="1" indent="-457200">
              <a:lnSpc>
                <a:spcPct val="150000"/>
              </a:lnSpc>
              <a:spcBef>
                <a:spcPts val="1605"/>
              </a:spcBef>
              <a:buFont typeface="Wingdings" panose="05000000000000000000" pitchFamily="2" charset="2"/>
              <a:buChar char="ü"/>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684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D0AE2-1F2F-36AA-1CA3-8D3835B2C61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9BFDB39-FBF5-6F05-17F0-58F27E72ABD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559739B-DF61-BC1D-391C-2DAE90B27A60}"/>
              </a:ext>
            </a:extLst>
          </p:cNvPr>
          <p:cNvSpPr txBox="1"/>
          <p:nvPr/>
        </p:nvSpPr>
        <p:spPr>
          <a:xfrm>
            <a:off x="-5842" y="1689240"/>
            <a:ext cx="10685945" cy="505856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was collected from 17 mothers at their enrolment visit.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Continuous Glucose readings were collected using the Freestyle Libre sensor which  is placed on the upper arm and uses subcutaneous, wired enzyme glucose sensing technology to detect glucose levels in interstitial fluid.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Readings were taken every 15 minutes and stored on the sensor.</a:t>
            </a:r>
          </a:p>
        </p:txBody>
      </p:sp>
    </p:spTree>
    <p:extLst>
      <p:ext uri="{BB962C8B-B14F-4D97-AF65-F5344CB8AC3E}">
        <p14:creationId xmlns:p14="http://schemas.microsoft.com/office/powerpoint/2010/main" val="114881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5758564"/>
          </a:xfrm>
          <a:prstGeom prst="rect">
            <a:avLst/>
          </a:prstGeom>
        </p:spPr>
        <p:txBody>
          <a:bodyPr vert="horz" wrap="square" lIns="0" tIns="216535" rIns="0" bIns="0" rtlCol="0" anchor="t">
            <a:spAutoFit/>
          </a:bodyPr>
          <a:lstStyle/>
          <a:p>
            <a:pPr marL="457200" indent="-457200">
              <a:buFont typeface="Wingdings,Sans-Serif" panose="05000000000000000000" pitchFamily="2" charset="2"/>
              <a:buChar char="v"/>
              <a:tabLst>
                <a:tab pos="469265" algn="l"/>
                <a:tab pos="470534" algn="l"/>
              </a:tabLst>
            </a:pPr>
            <a:r>
              <a:rPr lang="en-US" sz="2600" b="1">
                <a:latin typeface="Times New Roman"/>
                <a:cs typeface="Times New Roman"/>
              </a:rPr>
              <a:t>Body Temperature: Detects fever or infections that could harm both mother and fetus.</a:t>
            </a:r>
            <a:endParaRPr lang="en-US" sz="2600">
              <a:latin typeface="Times New Roman"/>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Blood Pressure: Monitors for hypertension disorders like preeclampsia to prevent complications.</a:t>
            </a:r>
            <a:endParaRPr lang="en-US" sz="2600">
              <a:latin typeface="Times New Roman"/>
              <a:ea typeface="Calibri"/>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Oxygen Saturation: Tracks oxygen levels to prevent anemia and maternal respiratory issues.</a:t>
            </a:r>
            <a:endParaRPr lang="en-US" sz="2600">
              <a:latin typeface="Times New Roman"/>
              <a:ea typeface="Calibri"/>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Heart Rate: Assesses cardiovascular health to ensure the heart is coping with pregnancy demands.</a:t>
            </a:r>
            <a:endParaRPr lang="en-US" sz="2600">
              <a:latin typeface="Times New Roman"/>
              <a:ea typeface="Calibri"/>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Blood Glucose Level: Identifies gestational diabetes to manage risks for mother and baby.</a:t>
            </a:r>
            <a:endParaRPr lang="en-US"/>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a:latin typeface="Times New Roman"/>
              <a:ea typeface="Calibri"/>
              <a:cs typeface="Calibri"/>
            </a:endParaRPr>
          </a:p>
          <a:p>
            <a:pPr marL="12700">
              <a:lnSpc>
                <a:spcPct val="150000"/>
              </a:lnSpc>
              <a:spcBef>
                <a:spcPts val="1605"/>
              </a:spcBef>
              <a:tabLst>
                <a:tab pos="469265" algn="l"/>
                <a:tab pos="470534" algn="l"/>
              </a:tabLst>
            </a:pPr>
            <a:endParaRPr lang="en-US" sz="2600" b="1">
              <a:latin typeface="Times New Roman"/>
              <a:cs typeface="Calibri"/>
            </a:endParaRPr>
          </a:p>
        </p:txBody>
      </p:sp>
    </p:spTree>
    <p:extLst>
      <p:ext uri="{BB962C8B-B14F-4D97-AF65-F5344CB8AC3E}">
        <p14:creationId xmlns:p14="http://schemas.microsoft.com/office/powerpoint/2010/main" val="583389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2A5E4-4E86-EBF0-44EE-EB6015D011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AEB6F02-537D-689E-E5E5-EDFECF43B8A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D052C66E-B375-747B-6121-37A07C54FB0E}"/>
              </a:ext>
            </a:extLst>
          </p:cNvPr>
          <p:cNvSpPr txBox="1"/>
          <p:nvPr/>
        </p:nvSpPr>
        <p:spPr>
          <a:xfrm>
            <a:off x="-5842" y="1689240"/>
            <a:ext cx="10685945" cy="49918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a:t>
            </a:r>
            <a:r>
              <a:rPr lang="en-US" sz="2800" dirty="0"/>
              <a:t> </a:t>
            </a:r>
            <a:r>
              <a:rPr lang="en-US" sz="2600" b="1" dirty="0">
                <a:latin typeface="Times New Roman" panose="02020603050405020304" pitchFamily="18" charset="0"/>
                <a:cs typeface="Times New Roman" panose="02020603050405020304" pitchFamily="18" charset="0"/>
              </a:rPr>
              <a:t>is stored on an external reader as it swipes at least every 8 hours.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from nine women  was collected for 14 complete days, and only four of them continued to complete 28 days worth of continuous glucose data whereas the other eight mothers were not able to receive sensors due to COVID-19 lockdown restrictions</a:t>
            </a:r>
          </a:p>
        </p:txBody>
      </p:sp>
    </p:spTree>
    <p:extLst>
      <p:ext uri="{BB962C8B-B14F-4D97-AF65-F5344CB8AC3E}">
        <p14:creationId xmlns:p14="http://schemas.microsoft.com/office/powerpoint/2010/main" val="3772189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527BF-9852-D052-B494-CAFF49D38F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E2DC50-889B-830F-F091-6F190590CD47}"/>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31F493FF-722A-9C7D-67CA-2064DEFDA5D8}"/>
              </a:ext>
            </a:extLst>
          </p:cNvPr>
          <p:cNvSpPr txBox="1"/>
          <p:nvPr/>
        </p:nvSpPr>
        <p:spPr>
          <a:xfrm>
            <a:off x="-5842" y="1689240"/>
            <a:ext cx="10685945" cy="560980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Infrared Thermopile collects peripheral skin temperature, and a 3-axis Accelerometer captures motion-based activity.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Sampling frequency for all sensors is 64 Hz.</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800" dirty="0"/>
              <a:t> </a:t>
            </a:r>
            <a:r>
              <a:rPr lang="en-US" sz="2600" b="1" dirty="0">
                <a:latin typeface="Times New Roman" panose="02020603050405020304" pitchFamily="18" charset="0"/>
                <a:cs typeface="Times New Roman" panose="02020603050405020304" pitchFamily="18" charset="0"/>
              </a:rPr>
              <a:t>Three minutes of recordings were collected in a controlled environment for each of the following activities: eating, sitting, walking, walking upstairs and downstairs, talking on the phone, and lying down.</a:t>
            </a:r>
          </a:p>
        </p:txBody>
      </p:sp>
    </p:spTree>
    <p:extLst>
      <p:ext uri="{BB962C8B-B14F-4D97-AF65-F5344CB8AC3E}">
        <p14:creationId xmlns:p14="http://schemas.microsoft.com/office/powerpoint/2010/main" val="2322057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E583-A2EE-7543-09B4-11747D9976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9E9BA75-3952-A5E9-A4C8-F322ACE7C56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675F25DB-2943-508B-B3BD-309D1F857E3E}"/>
              </a:ext>
            </a:extLst>
          </p:cNvPr>
          <p:cNvSpPr txBox="1"/>
          <p:nvPr/>
        </p:nvSpPr>
        <p:spPr>
          <a:xfrm>
            <a:off x="-5842" y="1689240"/>
            <a:ext cx="10685945" cy="565872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Feature Extraction, Aggregation and Selection was performed on collected data.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Fusion With Coupled-Matrix and Tensor Factorisation-Alternating Least Squares is performed.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Regression Models of Decision Tree and Random Forest Regressor were used to estimate biomarker values collected between week 25 and 28 based on the data collected between weeks 12–14.</a:t>
            </a:r>
          </a:p>
        </p:txBody>
      </p:sp>
    </p:spTree>
    <p:extLst>
      <p:ext uri="{BB962C8B-B14F-4D97-AF65-F5344CB8AC3E}">
        <p14:creationId xmlns:p14="http://schemas.microsoft.com/office/powerpoint/2010/main" val="3454622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B848B-AD26-6FE7-1BD1-5B1D520A44F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C742A4-D1BA-CEA0-E842-BBB70B48E4B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0950AFE0-46E8-0726-B587-CDEFE94AEF97}"/>
              </a:ext>
            </a:extLst>
          </p:cNvPr>
          <p:cNvSpPr txBox="1"/>
          <p:nvPr/>
        </p:nvSpPr>
        <p:spPr>
          <a:xfrm>
            <a:off x="-5842" y="1689240"/>
            <a:ext cx="10685945" cy="723589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REGRESSION MODELS: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HbA1c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Decision Tree(DT) : 0.34(</a:t>
            </a:r>
            <a:r>
              <a:rPr lang="en-US" sz="2800" dirty="0"/>
              <a:t>∓</a:t>
            </a:r>
            <a:r>
              <a:rPr lang="en-US" sz="2600" b="1" dirty="0">
                <a:latin typeface="Times New Roman" panose="02020603050405020304" pitchFamily="18" charset="0"/>
                <a:cs typeface="Times New Roman" panose="02020603050405020304" pitchFamily="18" charset="0"/>
              </a:rPr>
              <a:t>0.06)</a:t>
            </a:r>
            <a:r>
              <a:rPr lang="en-US" sz="2800" dirty="0"/>
              <a:t> </a:t>
            </a:r>
            <a:r>
              <a:rPr lang="en-US" sz="2600" b="1" dirty="0">
                <a:latin typeface="Times New Roman" panose="02020603050405020304" pitchFamily="18" charset="0"/>
                <a:cs typeface="Times New Roman" panose="02020603050405020304" pitchFamily="18" charset="0"/>
              </a:rPr>
              <a:t>MSE and  0.44 (∓0.04)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Random Forest (RF): 0.36 (∓0.09) MSE and  0.43 (∓0.04) MAE.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OGTT Biomarker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DT: 0.69 MSE and 0.01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1.46 (∓0.25) MSE and 0.78 (∓0.11) MAE</a:t>
            </a: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943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FC41F-D8D8-2493-040F-EEB4B63E1B1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542846-6DA6-ECBC-5FDB-62307D23442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83960AA-D4BF-4053-1FDD-48FAEF682039}"/>
              </a:ext>
            </a:extLst>
          </p:cNvPr>
          <p:cNvSpPr txBox="1"/>
          <p:nvPr/>
        </p:nvSpPr>
        <p:spPr>
          <a:xfrm>
            <a:off x="-5842" y="1689240"/>
            <a:ext cx="10685945" cy="647670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PREPROCESSING TECHNIQUES: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HbA1c Biomarkers: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CMTF-ALS : </a:t>
            </a:r>
            <a:r>
              <a:rPr lang="en-US" sz="2800" b="1" dirty="0">
                <a:latin typeface="Times New Roman" panose="02020603050405020304" pitchFamily="18" charset="0"/>
                <a:cs typeface="Times New Roman" panose="02020603050405020304" pitchFamily="18" charset="0"/>
              </a:rPr>
              <a:t>1.19 (∓1.86) MSE, 0.68 (∓0.50) MAE.</a:t>
            </a:r>
            <a:endParaRPr lang="en-US" sz="2600" b="1" dirty="0">
              <a:latin typeface="Times New Roman" panose="02020603050405020304" pitchFamily="18" charset="0"/>
              <a:cs typeface="Times New Roman" panose="02020603050405020304" pitchFamily="18" charset="0"/>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800" b="1" dirty="0">
                <a:latin typeface="Times New Roman" panose="02020603050405020304" pitchFamily="18" charset="0"/>
                <a:cs typeface="Times New Roman" panose="02020603050405020304" pitchFamily="18" charset="0"/>
              </a:rPr>
              <a:t>Elastic Net: 1.47 (∓1.95) MSE, 0.80 (∓0.50) MAE</a:t>
            </a:r>
            <a:endParaRPr lang="en-US" sz="2600" b="1"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OGTT Biomarker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CMTF-ALS: 0.36 (∓0.22) MSE, 0.43 (∓0.12)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Elastic Net: 0.38 (∓0.19) MSE, 0.46 (∓0.09) MAE.</a:t>
            </a: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06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FFB30-76BD-3146-5300-5F4E325C5D0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066DF3-1A2A-48FE-09CE-B4199BBE7565}"/>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911CC56E-FF9A-D60A-BD62-139E0223822B}"/>
              </a:ext>
            </a:extLst>
          </p:cNvPr>
          <p:cNvSpPr txBox="1"/>
          <p:nvPr/>
        </p:nvSpPr>
        <p:spPr>
          <a:xfrm>
            <a:off x="-5842" y="1689240"/>
            <a:ext cx="10685945" cy="647670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BIOMARKER ANALYSIS: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Best Results(Using  CG-E4-health data):</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LDL : 0.29 MSE and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HDL : 0.32 MSE and  0.41 MAE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Other Biomarkers: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Triglycerides: 0.34 MSE and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nl-NL" sz="2600" b="1" dirty="0">
                <a:latin typeface="Times New Roman" panose="02020603050405020304" pitchFamily="18" charset="0"/>
                <a:cs typeface="Times New Roman" panose="02020603050405020304" pitchFamily="18" charset="0"/>
              </a:rPr>
              <a:t>Cholesterol: 0.33 MSE and 0.44 MAE.</a:t>
            </a:r>
            <a:endParaRPr lang="en-US" sz="2600" b="1"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86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C29C9-9717-55B9-5C29-D4870ECCC8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897568-5527-7C18-90E2-4F4F5717E61E}"/>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D88A6C90-09A9-CD57-8A19-1772CA234231}"/>
              </a:ext>
            </a:extLst>
          </p:cNvPr>
          <p:cNvSpPr txBox="1"/>
          <p:nvPr/>
        </p:nvSpPr>
        <p:spPr>
          <a:xfrm>
            <a:off x="-5842" y="1689240"/>
            <a:ext cx="10685945" cy="401725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BIOMARKER ANALYSIS:</a:t>
            </a:r>
            <a:endParaRPr lang="en-US" sz="2600" b="1" dirty="0">
              <a:latin typeface="Times New Roman"/>
              <a:ea typeface="Calibri"/>
              <a:cs typeface="Times New Roman"/>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s-ES" sz="2600" b="1" dirty="0">
                <a:latin typeface="Times New Roman" panose="02020603050405020304" pitchFamily="18" charset="0"/>
                <a:cs typeface="Times New Roman" panose="02020603050405020304" pitchFamily="18" charset="0"/>
              </a:rPr>
              <a:t>HbA1c: 0.42 MSE and  0.45 MAE</a:t>
            </a:r>
            <a:endParaRPr lang="en-US" sz="2600" b="1" dirty="0">
              <a:latin typeface="Times New Roman" panose="02020603050405020304" pitchFamily="18" charset="0"/>
              <a:cs typeface="Times New Roman" panose="02020603050405020304" pitchFamily="18" charset="0"/>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Fasting Glucose: 2.44 (∓4.28) MSE and  0.91 (∓0.86)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1-hour Post-Load Glucose: 0.95 MSE and 0.70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2-hour Post-Load Glucose: 1.08 MSE and  0.72 MAE</a:t>
            </a:r>
          </a:p>
        </p:txBody>
      </p:sp>
    </p:spTree>
    <p:extLst>
      <p:ext uri="{BB962C8B-B14F-4D97-AF65-F5344CB8AC3E}">
        <p14:creationId xmlns:p14="http://schemas.microsoft.com/office/powerpoint/2010/main" val="1741875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CD4C4-9EEC-C51A-7C96-8B70269BA3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FC9C374-B9C0-1541-6887-BCC02AE7535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F42D3C2A-19D9-F6A4-96EF-1B389609AD2E}"/>
              </a:ext>
            </a:extLst>
          </p:cNvPr>
          <p:cNvSpPr txBox="1"/>
          <p:nvPr/>
        </p:nvSpPr>
        <p:spPr>
          <a:xfrm>
            <a:off x="-5842" y="1689240"/>
            <a:ext cx="10685945" cy="295779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None of our participants developed GDM.</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Highly predictive models for OGTT values, as well as LDL, HDL, Triglycerides, Cholesterol, and HbA1c biomarkers was achieved.</a:t>
            </a:r>
          </a:p>
        </p:txBody>
      </p:sp>
    </p:spTree>
    <p:extLst>
      <p:ext uri="{BB962C8B-B14F-4D97-AF65-F5344CB8AC3E}">
        <p14:creationId xmlns:p14="http://schemas.microsoft.com/office/powerpoint/2010/main" val="473822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5EC88-22B2-EB31-5EFC-A655BAC753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D23655-A0E7-948B-BD02-7B6A1ED7C230}"/>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EXISTING WORKS</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956134-7066-9731-44EB-87823B8571A8}"/>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AF8D7792-9C26-EBF9-C849-19EA71C7DC43}"/>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E186F1C-44A4-D1CE-86FF-7842362C58ED}"/>
              </a:ext>
            </a:extLst>
          </p:cNvPr>
          <p:cNvSpPr txBox="1"/>
          <p:nvPr/>
        </p:nvSpPr>
        <p:spPr>
          <a:xfrm>
            <a:off x="632128" y="2181225"/>
            <a:ext cx="9718144" cy="276030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effectLst/>
                <a:latin typeface="Times New Roman"/>
                <a:ea typeface="Aptos" panose="020B0004020202020204" pitchFamily="34" charset="0"/>
                <a:cs typeface="Times New Roman"/>
              </a:rPr>
              <a:t>STRENGTHS</a:t>
            </a:r>
            <a:r>
              <a:rPr lang="en-US" sz="2600" b="1" spc="-5" dirty="0">
                <a:latin typeface="Times New Roman"/>
                <a:cs typeface="Times New Roman"/>
              </a:rPr>
              <a:t>: </a:t>
            </a:r>
            <a:r>
              <a:rPr lang="en-US" sz="2600" b="1" kern="100" dirty="0">
                <a:effectLst/>
                <a:latin typeface="Times New Roman"/>
                <a:ea typeface="Aptos" panose="020B0004020202020204" pitchFamily="34" charset="0"/>
                <a:cs typeface="Times New Roman"/>
              </a:rPr>
              <a:t>This is the first GDM study attempting to forecast biomarker values associated with the presence of GDM  13 to 16 weeks prior to the GDM screening test.</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600" b="1" dirty="0">
                <a:effectLst/>
                <a:latin typeface="Times New Roman" panose="02020603050405020304" pitchFamily="18" charset="0"/>
                <a:ea typeface="Aptos" panose="020B0004020202020204" pitchFamily="34" charset="0"/>
                <a:cs typeface="Times New Roman" panose="02020603050405020304" pitchFamily="18" charset="0"/>
              </a:rPr>
              <a:t>No mechanism </a:t>
            </a:r>
            <a:r>
              <a:rPr lang="en-US" sz="2600" b="1" dirty="0">
                <a:latin typeface="Times New Roman" panose="02020603050405020304" pitchFamily="18" charset="0"/>
                <a:ea typeface="Aptos" panose="020B0004020202020204" pitchFamily="34" charset="0"/>
                <a:cs typeface="Times New Roman" panose="02020603050405020304" pitchFamily="18" charset="0"/>
              </a:rPr>
              <a:t>for </a:t>
            </a:r>
            <a:r>
              <a:rPr lang="en-US" sz="2600" b="1" dirty="0">
                <a:effectLst/>
                <a:latin typeface="Times New Roman" panose="02020603050405020304" pitchFamily="18" charset="0"/>
                <a:ea typeface="Aptos" panose="020B0004020202020204" pitchFamily="34" charset="0"/>
                <a:cs typeface="Times New Roman" panose="02020603050405020304" pitchFamily="18" charset="0"/>
              </a:rPr>
              <a:t>analytics of captured data</a:t>
            </a:r>
            <a:endParaRPr lang="en-US" sz="2800" dirty="0">
              <a:latin typeface="Calibri"/>
              <a:ea typeface="Calibri"/>
              <a:cs typeface="Calibri"/>
            </a:endParaRPr>
          </a:p>
        </p:txBody>
      </p:sp>
    </p:spTree>
    <p:extLst>
      <p:ext uri="{BB962C8B-B14F-4D97-AF65-F5344CB8AC3E}">
        <p14:creationId xmlns:p14="http://schemas.microsoft.com/office/powerpoint/2010/main" val="745390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47736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FLOW DIAGRAM OF SYSTEM:</a:t>
            </a:r>
          </a:p>
          <a:p>
            <a:pPr marL="12065">
              <a:lnSpc>
                <a:spcPct val="150000"/>
              </a:lnSpc>
              <a:spcBef>
                <a:spcPts val="1605"/>
              </a:spcBef>
              <a:tabLst>
                <a:tab pos="469265" algn="l"/>
                <a:tab pos="470534" algn="l"/>
              </a:tabLst>
            </a:pPr>
            <a:r>
              <a:rPr lang="en-US" sz="2600" b="1" spc="-5" dirty="0">
                <a:latin typeface="Times New Roman"/>
                <a:cs typeface="Times New Roman"/>
              </a:rPr>
              <a:t>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diagram of a medical application&#10;&#10;Description automatically generated">
            <a:extLst>
              <a:ext uri="{FF2B5EF4-FFF2-40B4-BE49-F238E27FC236}">
                <a16:creationId xmlns:a16="http://schemas.microsoft.com/office/drawing/2014/main" id="{A26F2F53-5615-2F22-2154-A07287553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683545"/>
            <a:ext cx="10685945" cy="5879305"/>
          </a:xfrm>
          <a:prstGeom prst="rect">
            <a:avLst/>
          </a:prstGeom>
        </p:spPr>
      </p:pic>
    </p:spTree>
    <p:extLst>
      <p:ext uri="{BB962C8B-B14F-4D97-AF65-F5344CB8AC3E}">
        <p14:creationId xmlns:p14="http://schemas.microsoft.com/office/powerpoint/2010/main" val="310414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70268" y="367361"/>
            <a:ext cx="9880372" cy="7020383"/>
          </a:xfrm>
          <a:prstGeom prst="rect">
            <a:avLst/>
          </a:prstGeom>
        </p:spPr>
        <p:txBody>
          <a:bodyPr vert="horz" wrap="square" lIns="0" tIns="216535" rIns="0" bIns="0" rtlCol="0" anchor="t">
            <a:spAutoFit/>
          </a:bodyPr>
          <a:lstStyle/>
          <a:p>
            <a:pPr marL="12700">
              <a:lnSpc>
                <a:spcPct val="150000"/>
              </a:lnSpc>
              <a:spcBef>
                <a:spcPts val="1605"/>
              </a:spcBef>
              <a:tabLst>
                <a:tab pos="469265" algn="l"/>
                <a:tab pos="470534" algn="l"/>
              </a:tabLst>
            </a:pPr>
            <a:endParaRPr lang="en-US" sz="2600" b="1">
              <a:latin typeface="Times New Roman"/>
              <a:ea typeface="+mn-lt"/>
              <a:cs typeface="+mn-lt"/>
            </a:endParaRPr>
          </a:p>
          <a:p>
            <a:pPr marL="12700">
              <a:lnSpc>
                <a:spcPct val="150000"/>
              </a:lnSpc>
              <a:spcBef>
                <a:spcPts val="1605"/>
              </a:spcBef>
              <a:tabLst>
                <a:tab pos="469265" algn="l"/>
                <a:tab pos="470534" algn="l"/>
              </a:tabLst>
            </a:pPr>
            <a:endParaRPr lang="en-US" sz="2600" b="1">
              <a:latin typeface="Times New Roman"/>
              <a:ea typeface="Calibri"/>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ea typeface="+mn-lt"/>
                <a:cs typeface="+mn-lt"/>
              </a:rPr>
              <a:t>Neglecting monitoring can lead to cases such as; preeclampsia, anemia, low birth weight and developmental delays and ultimately  lead to death.</a:t>
            </a:r>
            <a:endParaRPr lang="en-US" sz="2600" b="1" dirty="0">
              <a:latin typeface="Times New Roman"/>
              <a:ea typeface="+mn-lt"/>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ea typeface="+mn-lt"/>
                <a:cs typeface="Times New Roman"/>
              </a:rPr>
              <a:t>Traditionally, pregnant women are monitored through regular antenatal visits with modern methods now incorporating remote technologies like wearable devices for convenience and enhanced data accuracy.</a:t>
            </a:r>
            <a:endParaRPr lang="en-US" sz="2600" b="1">
              <a:latin typeface="Times New Roman"/>
              <a:ea typeface="+mn-lt"/>
              <a:cs typeface="+mn-lt"/>
            </a:endParaRPr>
          </a:p>
          <a:p>
            <a:pPr marL="12700">
              <a:lnSpc>
                <a:spcPct val="150000"/>
              </a:lnSpc>
              <a:spcBef>
                <a:spcPts val="1605"/>
              </a:spcBef>
              <a:tabLst>
                <a:tab pos="469265" algn="l"/>
                <a:tab pos="470534" algn="l"/>
              </a:tabLst>
            </a:pPr>
            <a:endParaRPr lang="en-US" sz="2800">
              <a:latin typeface="Calibri"/>
              <a:ea typeface="+mn-lt"/>
              <a:cs typeface="+mn-lt"/>
            </a:endParaRPr>
          </a:p>
        </p:txBody>
      </p:sp>
    </p:spTree>
    <p:extLst>
      <p:ext uri="{BB962C8B-B14F-4D97-AF65-F5344CB8AC3E}">
        <p14:creationId xmlns:p14="http://schemas.microsoft.com/office/powerpoint/2010/main" val="184414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1201F-52F1-275C-316F-0EB34EEC67D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6FEF02-F779-B057-38CA-FB19FF8C79D1}"/>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99ABE7D-486F-0FC7-9704-3E68EE435702}"/>
              </a:ext>
            </a:extLst>
          </p:cNvPr>
          <p:cNvSpPr txBox="1"/>
          <p:nvPr/>
        </p:nvSpPr>
        <p:spPr>
          <a:xfrm>
            <a:off x="-5842" y="1689240"/>
            <a:ext cx="10685945" cy="396833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5" name="Picture 4" descr="A diagram of a cloud service&#10;&#10;Description automatically generated">
            <a:extLst>
              <a:ext uri="{FF2B5EF4-FFF2-40B4-BE49-F238E27FC236}">
                <a16:creationId xmlns:a16="http://schemas.microsoft.com/office/drawing/2014/main" id="{65212DFA-D5DF-B3D9-56B9-DDD5F3A49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796717"/>
            <a:ext cx="10699241" cy="5766134"/>
          </a:xfrm>
          <a:prstGeom prst="rect">
            <a:avLst/>
          </a:prstGeom>
        </p:spPr>
      </p:pic>
    </p:spTree>
    <p:extLst>
      <p:ext uri="{BB962C8B-B14F-4D97-AF65-F5344CB8AC3E}">
        <p14:creationId xmlns:p14="http://schemas.microsoft.com/office/powerpoint/2010/main" val="3035267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E34E0-2363-A360-00F8-A7A3A8987B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39352A-C084-D324-A155-B3BD4E2B5C4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15583C9-1FBB-8128-EF8F-45CEEE370D76}"/>
              </a:ext>
            </a:extLst>
          </p:cNvPr>
          <p:cNvSpPr txBox="1"/>
          <p:nvPr/>
        </p:nvSpPr>
        <p:spPr>
          <a:xfrm>
            <a:off x="-5842" y="1689240"/>
            <a:ext cx="10685945" cy="737952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Physiological biomarkers are continuously monitored using a wearable device placed on the wrist of the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wearable device is administered from a hospital  at onset of pregnancy such that the pregnant woman can be monitored even at home.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vitals to be measured include: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Blood Glucose Level</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Blood Pressure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Body Temperature</a:t>
            </a:r>
          </a:p>
        </p:txBody>
      </p:sp>
    </p:spTree>
    <p:extLst>
      <p:ext uri="{BB962C8B-B14F-4D97-AF65-F5344CB8AC3E}">
        <p14:creationId xmlns:p14="http://schemas.microsoft.com/office/powerpoint/2010/main" val="347167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7C262-B51E-4FD6-F855-2C9261EF99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EC44BC6-236B-655B-81FA-C41E748F23B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521B746-F6AB-8687-8495-80B284FCDFA7}"/>
              </a:ext>
            </a:extLst>
          </p:cNvPr>
          <p:cNvSpPr txBox="1"/>
          <p:nvPr/>
        </p:nvSpPr>
        <p:spPr>
          <a:xfrm>
            <a:off x="-5842" y="1689240"/>
            <a:ext cx="10685945" cy="47736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Body Temperature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Blood Pressure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Heart Rate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Oxygen Saturation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captured data is sent to a cloud server every 3 minutes.</a:t>
            </a:r>
          </a:p>
        </p:txBody>
      </p:sp>
    </p:spTree>
    <p:extLst>
      <p:ext uri="{BB962C8B-B14F-4D97-AF65-F5344CB8AC3E}">
        <p14:creationId xmlns:p14="http://schemas.microsoft.com/office/powerpoint/2010/main" val="1212456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2CB8F-3373-62F8-F89C-912184603D7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F4D36A3-91EE-E8C9-874D-C6B414F47657}"/>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32981AC-4927-7CDA-DC22-DC7F9B8CDFEA}"/>
              </a:ext>
            </a:extLst>
          </p:cNvPr>
          <p:cNvSpPr txBox="1"/>
          <p:nvPr/>
        </p:nvSpPr>
        <p:spPr>
          <a:xfrm>
            <a:off x="-5842" y="1689240"/>
            <a:ext cx="10685945" cy="415812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If anomaly is detected in recorded biomarkers, an AI model predicts possible pregnancy complications such as preeclampsia, anemia in pregnancy and gestational diabetes.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This prediction is done weeks ahead of the standard detection window.</a:t>
            </a:r>
          </a:p>
        </p:txBody>
      </p:sp>
    </p:spTree>
    <p:extLst>
      <p:ext uri="{BB962C8B-B14F-4D97-AF65-F5344CB8AC3E}">
        <p14:creationId xmlns:p14="http://schemas.microsoft.com/office/powerpoint/2010/main" val="29114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3FBAC-A720-AE05-136F-C7A0B3C57B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1863DA-D53F-AA37-A67F-67A4FCAFA70C}"/>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AD679BA-8F09-5711-1118-D461ECA69F24}"/>
              </a:ext>
            </a:extLst>
          </p:cNvPr>
          <p:cNvSpPr txBox="1"/>
          <p:nvPr/>
        </p:nvSpPr>
        <p:spPr>
          <a:xfrm>
            <a:off x="-5842" y="1689240"/>
            <a:ext cx="10685945"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details are sent to the medical officer and the pregnant woman immediately.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 A notification is sent to smartphone of pregnant woman to seek medical attention as soon as possible to initiate treatment.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Either the doctor or pregnant woman can schedule a medical appointment. </a:t>
            </a:r>
          </a:p>
        </p:txBody>
      </p:sp>
    </p:spTree>
    <p:extLst>
      <p:ext uri="{BB962C8B-B14F-4D97-AF65-F5344CB8AC3E}">
        <p14:creationId xmlns:p14="http://schemas.microsoft.com/office/powerpoint/2010/main" val="3101619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8B4E9-9B02-3B95-C3C5-1B4AAD7B027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40D16E3-61E4-78B4-C429-EDE001366EE5}"/>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F7886D8-FEA3-613D-9BA8-FFC653F998FA}"/>
              </a:ext>
            </a:extLst>
          </p:cNvPr>
          <p:cNvSpPr txBox="1"/>
          <p:nvPr/>
        </p:nvSpPr>
        <p:spPr>
          <a:xfrm>
            <a:off x="-5842" y="1689240"/>
            <a:ext cx="10685945"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spc="-5" dirty="0">
                <a:latin typeface="Times New Roman"/>
                <a:ea typeface="Calibri"/>
                <a:cs typeface="Times New Roman"/>
              </a:rPr>
              <a:t>If no anomalies in vitals are identified, wellness tips are sent to the pregnant woman to maintain her good health status.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mobile app performs data analytics  to identify trends and draw insights from captured physiological  data.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results of the data  analytics are displayed to the pregnant woman and the medical officer. </a:t>
            </a:r>
          </a:p>
        </p:txBody>
      </p:sp>
    </p:spTree>
    <p:extLst>
      <p:ext uri="{BB962C8B-B14F-4D97-AF65-F5344CB8AC3E}">
        <p14:creationId xmlns:p14="http://schemas.microsoft.com/office/powerpoint/2010/main" val="30260585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p:cNvSpPr txBox="1"/>
          <p:nvPr/>
        </p:nvSpPr>
        <p:spPr>
          <a:xfrm>
            <a:off x="317500" y="1800225"/>
            <a:ext cx="9677400" cy="4684488"/>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300" b="1" dirty="0">
                <a:latin typeface="Times New Roman"/>
                <a:ea typeface="+mn-lt"/>
                <a:cs typeface="+mn-lt"/>
              </a:rPr>
              <a:t>[1] T. Tabassum, S. Podder, and S. T. S. Rafid, "A Comprehensive Framework for Wearable Module for Prenatal Health Monitoring and Risk Detection," </a:t>
            </a:r>
            <a:r>
              <a:rPr lang="en-US" sz="2300" b="1" i="1" dirty="0">
                <a:latin typeface="Times New Roman"/>
                <a:ea typeface="+mn-lt"/>
                <a:cs typeface="+mn-lt"/>
              </a:rPr>
              <a:t>IEEE Int. Conf. Women </a:t>
            </a:r>
            <a:r>
              <a:rPr lang="en-US" sz="2300" b="1" i="1" dirty="0" err="1">
                <a:latin typeface="Times New Roman"/>
                <a:ea typeface="+mn-lt"/>
                <a:cs typeface="+mn-lt"/>
              </a:rPr>
              <a:t>Innov</a:t>
            </a:r>
            <a:r>
              <a:rPr lang="en-US" sz="2300" b="1" i="1" dirty="0">
                <a:latin typeface="Times New Roman"/>
                <a:ea typeface="+mn-lt"/>
                <a:cs typeface="+mn-lt"/>
              </a:rPr>
              <a:t>., Technol. Entrepreneurship (ICWITE)</a:t>
            </a:r>
            <a:r>
              <a:rPr lang="en-US" sz="2300" b="1" dirty="0">
                <a:latin typeface="Times New Roman"/>
                <a:ea typeface="+mn-lt"/>
                <a:cs typeface="+mn-lt"/>
              </a:rPr>
              <a:t>, pp. 283-288, 2024.</a:t>
            </a:r>
            <a:endParaRPr lang="en-US" b="1" dirty="0">
              <a:latin typeface="Times New Roman"/>
            </a:endParaRPr>
          </a:p>
          <a:p>
            <a:pPr marL="12700">
              <a:lnSpc>
                <a:spcPct val="150000"/>
              </a:lnSpc>
              <a:spcBef>
                <a:spcPts val="1305"/>
              </a:spcBef>
              <a:tabLst>
                <a:tab pos="469265" algn="l"/>
                <a:tab pos="469900" algn="l"/>
              </a:tabLst>
            </a:pPr>
            <a:r>
              <a:rPr lang="en-US" sz="2300" b="1" dirty="0">
                <a:latin typeface="Times New Roman"/>
                <a:ea typeface="+mn-lt"/>
                <a:cs typeface="+mn-lt"/>
              </a:rPr>
              <a:t>[2] Y. K. Wiafe, A. Asamoah, P. Akweongo, and A. Kumah, "Factors Affecting Pregnancy Complications in Ghana," </a:t>
            </a:r>
            <a:r>
              <a:rPr lang="en-US" sz="2300" b="1" i="1" dirty="0">
                <a:latin typeface="Times New Roman"/>
                <a:ea typeface="+mn-lt"/>
                <a:cs typeface="+mn-lt"/>
              </a:rPr>
              <a:t>Global J. Quality Safety Healthcare</a:t>
            </a:r>
            <a:r>
              <a:rPr lang="en-US" sz="2300" b="1" dirty="0">
                <a:latin typeface="Times New Roman"/>
                <a:ea typeface="+mn-lt"/>
                <a:cs typeface="+mn-lt"/>
              </a:rPr>
              <a:t>, vol. 7, no. 4, pp. 156-161, 2024. </a:t>
            </a:r>
            <a:endParaRPr lang="en-US" sz="2300" b="1" dirty="0">
              <a:latin typeface="Times New Roman"/>
              <a:cs typeface="Calibri"/>
            </a:endParaRPr>
          </a:p>
          <a:p>
            <a:pPr marL="12700">
              <a:lnSpc>
                <a:spcPct val="150000"/>
              </a:lnSpc>
              <a:spcBef>
                <a:spcPts val="1305"/>
              </a:spcBef>
              <a:tabLst>
                <a:tab pos="469265" algn="l"/>
                <a:tab pos="469900" algn="l"/>
              </a:tabLst>
            </a:pPr>
            <a:endParaRPr lang="en-US" sz="2300" b="1" dirty="0">
              <a:latin typeface="Times New Roman"/>
              <a:cs typeface="Times New Roman"/>
            </a:endParaRPr>
          </a:p>
        </p:txBody>
      </p:sp>
      <p:sp>
        <p:nvSpPr>
          <p:cNvPr id="6" name="object 6"/>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914232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F8F5-C126-1700-92BE-8EB7DC5EE9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5AEF7D-3859-EDE5-4831-D5B52CE45AD2}"/>
              </a:ext>
            </a:extLst>
          </p:cNvPr>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6118AD-2F3B-3548-2C24-DD7CE4CBA82F}"/>
              </a:ext>
            </a:extLst>
          </p:cNvPr>
          <p:cNvSpPr txBox="1"/>
          <p:nvPr/>
        </p:nvSpPr>
        <p:spPr>
          <a:xfrm>
            <a:off x="317500" y="1800225"/>
            <a:ext cx="9677400" cy="4753737"/>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300" b="1" dirty="0">
                <a:latin typeface="Times New Roman"/>
                <a:ea typeface="+mn-lt"/>
                <a:cs typeface="+mn-lt"/>
              </a:rPr>
              <a:t>[3] </a:t>
            </a:r>
            <a:r>
              <a:rPr lang="en-US" sz="2300" b="1" dirty="0">
                <a:latin typeface="Times New Roman" panose="02020603050405020304" pitchFamily="18" charset="0"/>
                <a:cs typeface="Times New Roman" panose="02020603050405020304" pitchFamily="18" charset="0"/>
              </a:rPr>
              <a:t>B. D. B. Lopez, J. A. A. Aguirre, D. A. R. Coronado, and P. A. Gonzalez, "Wearable technology model to control and monitor hypertension during pregnancy," </a:t>
            </a:r>
            <a:r>
              <a:rPr lang="en-US" sz="2300" b="1" i="1" dirty="0">
                <a:latin typeface="Times New Roman" panose="02020603050405020304" pitchFamily="18" charset="0"/>
                <a:cs typeface="Times New Roman" panose="02020603050405020304" pitchFamily="18" charset="0"/>
              </a:rPr>
              <a:t>Proc. IEEE</a:t>
            </a:r>
            <a:r>
              <a:rPr lang="en-US" sz="2300" b="1" dirty="0">
                <a:latin typeface="Times New Roman" panose="02020603050405020304" pitchFamily="18" charset="0"/>
                <a:cs typeface="Times New Roman" panose="02020603050405020304" pitchFamily="18" charset="0"/>
              </a:rPr>
              <a:t>, Lima, Peru, 2017</a:t>
            </a:r>
            <a:r>
              <a:rPr lang="en-US" sz="2300" b="1" dirty="0">
                <a:latin typeface="Times New Roman"/>
                <a:ea typeface="+mn-lt"/>
                <a:cs typeface="+mn-lt"/>
              </a:rPr>
              <a:t>.</a:t>
            </a:r>
            <a:endParaRPr lang="en-US" b="1" dirty="0">
              <a:latin typeface="Times New Roman"/>
            </a:endParaRPr>
          </a:p>
          <a:p>
            <a:pPr marL="12700">
              <a:lnSpc>
                <a:spcPct val="150000"/>
              </a:lnSpc>
              <a:spcBef>
                <a:spcPts val="1305"/>
              </a:spcBef>
              <a:tabLst>
                <a:tab pos="469265" algn="l"/>
                <a:tab pos="469900" algn="l"/>
              </a:tabLst>
            </a:pPr>
            <a:r>
              <a:rPr lang="en-US" sz="2300" b="1" dirty="0">
                <a:latin typeface="Times New Roman"/>
                <a:cs typeface="Times New Roman"/>
              </a:rPr>
              <a:t>[4]</a:t>
            </a:r>
            <a:r>
              <a:rPr lang="en-US" sz="2300" b="1" dirty="0">
                <a:latin typeface="Times New Roman"/>
                <a:ea typeface="+mn-lt"/>
                <a:cs typeface="+mn-lt"/>
              </a:rPr>
              <a:t> F. Sarhaddi, I. Azimi, S. Labbaf, H. Niela-Vilén, N. Dutt, A. Axelin, P. Liljeberg, and A. M. Rahmani, "Long-Term IoT-Based Maternal Monitoring: System Design and Evaluation," </a:t>
            </a:r>
            <a:r>
              <a:rPr lang="en-US" sz="2300" b="1" i="1" dirty="0">
                <a:latin typeface="Times New Roman"/>
                <a:ea typeface="+mn-lt"/>
                <a:cs typeface="+mn-lt"/>
              </a:rPr>
              <a:t>Sensors</a:t>
            </a:r>
            <a:r>
              <a:rPr lang="en-US" sz="2300" b="1" dirty="0">
                <a:latin typeface="Times New Roman"/>
                <a:ea typeface="+mn-lt"/>
                <a:cs typeface="+mn-lt"/>
              </a:rPr>
              <a:t>, vol. 21, no. 7, p. 2281,2021. </a:t>
            </a:r>
            <a:endParaRPr lang="en-US" sz="23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E529C9BB-4D32-1AFE-3DDD-539D61AE5A18}"/>
              </a:ext>
            </a:extLst>
          </p:cNvPr>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C4D1A79E-A3BC-A4D1-58DD-F75E7C189B61}"/>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09472DD7-586D-9E17-212C-BD763CD2723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1052836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F8F5-C126-1700-92BE-8EB7DC5EE9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5AEF7D-3859-EDE5-4831-D5B52CE45AD2}"/>
              </a:ext>
            </a:extLst>
          </p:cNvPr>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6118AD-2F3B-3548-2C24-DD7CE4CBA82F}"/>
              </a:ext>
            </a:extLst>
          </p:cNvPr>
          <p:cNvSpPr txBox="1"/>
          <p:nvPr/>
        </p:nvSpPr>
        <p:spPr>
          <a:xfrm>
            <a:off x="317500" y="1800225"/>
            <a:ext cx="9677400" cy="5913029"/>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300" b="1" dirty="0">
                <a:latin typeface="Times New Roman"/>
                <a:cs typeface="Times New Roman"/>
              </a:rPr>
              <a:t>[5]</a:t>
            </a:r>
            <a:r>
              <a:rPr lang="en-US" sz="2300" b="1" dirty="0">
                <a:latin typeface="Times New Roman" panose="02020603050405020304" pitchFamily="18" charset="0"/>
                <a:cs typeface="Times New Roman" panose="02020603050405020304" pitchFamily="18" charset="0"/>
              </a:rPr>
              <a:t>A. F. Hernández-</a:t>
            </a:r>
            <a:r>
              <a:rPr lang="en-US" sz="2300" b="1" dirty="0" err="1">
                <a:latin typeface="Times New Roman" panose="02020603050405020304" pitchFamily="18" charset="0"/>
                <a:cs typeface="Times New Roman" panose="02020603050405020304" pitchFamily="18" charset="0"/>
              </a:rPr>
              <a:t>Castañeda</a:t>
            </a:r>
            <a:r>
              <a:rPr lang="en-US" sz="2300" b="1" dirty="0">
                <a:latin typeface="Times New Roman" panose="02020603050405020304" pitchFamily="18" charset="0"/>
                <a:cs typeface="Times New Roman" panose="02020603050405020304" pitchFamily="18" charset="0"/>
              </a:rPr>
              <a:t>, R. Pardo-Gómez, M. Sierra-Sosa, and A. García-Ramos, "Explainable Early Prediction of Gestational Diabetes Biomarkers by Combining Medical Background and Wearable Devices: A Pilot Study With a Cohort Group," </a:t>
            </a:r>
            <a:r>
              <a:rPr lang="en-US" sz="2300" b="1" i="1" dirty="0">
                <a:latin typeface="Times New Roman" panose="02020603050405020304" pitchFamily="18" charset="0"/>
                <a:cs typeface="Times New Roman" panose="02020603050405020304" pitchFamily="18" charset="0"/>
              </a:rPr>
              <a:t>Sensors</a:t>
            </a:r>
            <a:r>
              <a:rPr lang="en-US" sz="2300" b="1" dirty="0">
                <a:latin typeface="Times New Roman" panose="02020603050405020304" pitchFamily="18" charset="0"/>
                <a:cs typeface="Times New Roman" panose="02020603050405020304" pitchFamily="18" charset="0"/>
              </a:rPr>
              <a:t>, vol. 22, no. 15, p. 5793, 2022</a:t>
            </a:r>
          </a:p>
          <a:p>
            <a:pPr marL="12700">
              <a:lnSpc>
                <a:spcPct val="150000"/>
              </a:lnSpc>
              <a:spcBef>
                <a:spcPts val="1305"/>
              </a:spcBef>
              <a:tabLst>
                <a:tab pos="469265" algn="l"/>
                <a:tab pos="469900" algn="l"/>
              </a:tabLst>
            </a:pPr>
            <a:r>
              <a:rPr lang="en-US" sz="2300" b="1" dirty="0">
                <a:latin typeface="Times New Roman"/>
                <a:cs typeface="Times New Roman"/>
              </a:rPr>
              <a:t>[6] </a:t>
            </a:r>
            <a:r>
              <a:rPr lang="en-US" sz="2300" b="1" dirty="0">
                <a:latin typeface="Times New Roman" panose="02020603050405020304" pitchFamily="18" charset="0"/>
                <a:cs typeface="Times New Roman" panose="02020603050405020304" pitchFamily="18" charset="0"/>
              </a:rPr>
              <a:t>A. Kumar, D. Sharma, and V. Gupta, "Health Monitoring of Expecting Mothers using Multiple Sensor Approach: '</a:t>
            </a:r>
            <a:r>
              <a:rPr lang="en-US" sz="2300" b="1" dirty="0" err="1">
                <a:latin typeface="Times New Roman" panose="02020603050405020304" pitchFamily="18" charset="0"/>
                <a:cs typeface="Times New Roman" panose="02020603050405020304" pitchFamily="18" charset="0"/>
              </a:rPr>
              <a:t>Preg</a:t>
            </a:r>
            <a:r>
              <a:rPr lang="en-US" sz="2300" b="1" dirty="0">
                <a:latin typeface="Times New Roman" panose="02020603050405020304" pitchFamily="18" charset="0"/>
                <a:cs typeface="Times New Roman" panose="02020603050405020304" pitchFamily="18" charset="0"/>
              </a:rPr>
              <a:t> Care'," in </a:t>
            </a:r>
            <a:r>
              <a:rPr lang="en-US" sz="2300" b="1" i="1" dirty="0">
                <a:latin typeface="Times New Roman" panose="02020603050405020304" pitchFamily="18" charset="0"/>
                <a:cs typeface="Times New Roman" panose="02020603050405020304" pitchFamily="18" charset="0"/>
              </a:rPr>
              <a:t>Proceedings of the 2nd International Conference on Advanced Information and Communication Technology (ICAICT)</a:t>
            </a:r>
            <a:r>
              <a:rPr lang="en-US" sz="2300" b="1" dirty="0">
                <a:latin typeface="Times New Roman" panose="02020603050405020304" pitchFamily="18" charset="0"/>
                <a:cs typeface="Times New Roman" panose="02020603050405020304" pitchFamily="18" charset="0"/>
              </a:rPr>
              <a:t>, 2020, pp. 77-82</a:t>
            </a:r>
            <a:endParaRPr lang="en-US" sz="2300" b="1" dirty="0">
              <a:latin typeface="Times New Roman" panose="02020603050405020304" pitchFamily="18" charset="0"/>
              <a:ea typeface="Calibri"/>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E529C9BB-4D32-1AFE-3DDD-539D61AE5A18}"/>
              </a:ext>
            </a:extLst>
          </p:cNvPr>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C4D1A79E-A3BC-A4D1-58DD-F75E7C189B61}"/>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09472DD7-586D-9E17-212C-BD763CD2723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571031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65A8-2AB5-4A55-9D4C-6E7A0EB89674}"/>
              </a:ext>
            </a:extLst>
          </p:cNvPr>
          <p:cNvSpPr>
            <a:spLocks noGrp="1"/>
          </p:cNvSpPr>
          <p:nvPr>
            <p:ph type="title"/>
          </p:nvPr>
        </p:nvSpPr>
        <p:spPr>
          <a:xfrm>
            <a:off x="534670" y="733662"/>
            <a:ext cx="7707630" cy="923330"/>
          </a:xfrm>
        </p:spPr>
        <p:txBody>
          <a:bodyPr wrap="square" lIns="0" tIns="0" rIns="0" bIns="0" anchor="t">
            <a:spAutoFit/>
          </a:bodyPr>
          <a:lstStyle/>
          <a:p>
            <a:r>
              <a:rPr lang="en-GB" sz="6000">
                <a:latin typeface="Times New Roman"/>
                <a:cs typeface="Times New Roman"/>
              </a:rPr>
              <a:t>MISCELLANEOUS</a:t>
            </a:r>
            <a:endParaRPr lang="en-GH" sz="6000">
              <a:latin typeface="Times New Roman"/>
              <a:cs typeface="Times New Roman"/>
            </a:endParaRPr>
          </a:p>
        </p:txBody>
      </p:sp>
      <p:sp>
        <p:nvSpPr>
          <p:cNvPr id="3" name="Text Placeholder 2">
            <a:extLst>
              <a:ext uri="{FF2B5EF4-FFF2-40B4-BE49-F238E27FC236}">
                <a16:creationId xmlns:a16="http://schemas.microsoft.com/office/drawing/2014/main" id="{F5FD604A-8423-4D66-B07B-FED5E03BF940}"/>
              </a:ext>
            </a:extLst>
          </p:cNvPr>
          <p:cNvSpPr>
            <a:spLocks noGrp="1"/>
          </p:cNvSpPr>
          <p:nvPr>
            <p:ph type="body" idx="1"/>
          </p:nvPr>
        </p:nvSpPr>
        <p:spPr>
          <a:xfrm>
            <a:off x="393700" y="3009970"/>
            <a:ext cx="10363200" cy="2477601"/>
          </a:xfrm>
        </p:spPr>
        <p:txBody>
          <a:bodyPr/>
          <a:lstStyle/>
          <a:p>
            <a:r>
              <a:rPr lang="en-GB" sz="2600"/>
              <a:t>           </a:t>
            </a:r>
            <a:r>
              <a:rPr lang="en-GB" sz="8000" b="1"/>
              <a:t> </a:t>
            </a:r>
          </a:p>
          <a:p>
            <a:pPr algn="ctr"/>
            <a:r>
              <a:rPr lang="en-GB" sz="5500" b="1">
                <a:latin typeface="Times New Roman" panose="02020603050405020304" pitchFamily="18" charset="0"/>
                <a:cs typeface="Times New Roman" panose="02020603050405020304" pitchFamily="18" charset="0"/>
              </a:rPr>
              <a:t>QUESTIONS/FEEDBACK</a:t>
            </a:r>
          </a:p>
          <a:p>
            <a:pPr marL="457200" indent="-457200">
              <a:buFont typeface="Arial" panose="020B0604020202020204" pitchFamily="34" charset="0"/>
              <a:buChar char="•"/>
            </a:pPr>
            <a:endParaRPr lang="en-GH" sz="2600"/>
          </a:p>
        </p:txBody>
      </p:sp>
    </p:spTree>
    <p:extLst>
      <p:ext uri="{BB962C8B-B14F-4D97-AF65-F5344CB8AC3E}">
        <p14:creationId xmlns:p14="http://schemas.microsoft.com/office/powerpoint/2010/main" val="236837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A7143-7743-9D7E-4815-C9738DA17B0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0C5F55-AF3D-6394-7C47-99ECDDD81106}"/>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PROBLEM DEFINITION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6B7E512C-27E3-DDD0-DDED-2334EB6D1F0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C294AD9-EC4C-77F3-E60A-250E8D71CDB7}"/>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3A57516-0F88-2996-36B4-E544A4876840}"/>
              </a:ext>
            </a:extLst>
          </p:cNvPr>
          <p:cNvSpPr txBox="1"/>
          <p:nvPr/>
        </p:nvSpPr>
        <p:spPr>
          <a:xfrm>
            <a:off x="-2495" y="2101950"/>
            <a:ext cx="10701809" cy="475829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dirty="0">
                <a:latin typeface="Times New Roman"/>
                <a:ea typeface="+mn-lt"/>
                <a:cs typeface="+mn-lt"/>
              </a:rPr>
              <a:t>In Ghana, 12% of female deaths (ages 15-49) in the previous 5 years stem from pregnancy complications, with 62% due to late or poor medical intervention.</a:t>
            </a:r>
            <a:endParaRPr lang="en-US" b="1" dirty="0">
              <a:latin typeface="Times New Roman"/>
              <a:cs typeface="Times New Roman"/>
            </a:endParaRPr>
          </a:p>
          <a:p>
            <a:pPr marL="469265" indent="-457200">
              <a:lnSpc>
                <a:spcPct val="150000"/>
              </a:lnSpc>
              <a:spcBef>
                <a:spcPts val="1605"/>
              </a:spcBef>
              <a:buFont typeface="Wingdings"/>
              <a:buChar char="v"/>
              <a:tabLst>
                <a:tab pos="469265" algn="l"/>
                <a:tab pos="470534" algn="l"/>
              </a:tabLst>
            </a:pPr>
            <a:r>
              <a:rPr lang="en-US" sz="2600" b="1" dirty="0">
                <a:latin typeface="Times New Roman"/>
                <a:ea typeface="Calibri"/>
                <a:cs typeface="Calibri"/>
              </a:rPr>
              <a:t>Unavailability of a real-time monitoring system for pregnant women increases maternal health risks.</a:t>
            </a:r>
          </a:p>
          <a:p>
            <a:pPr marL="469265" indent="-457200">
              <a:lnSpc>
                <a:spcPct val="150000"/>
              </a:lnSpc>
              <a:spcBef>
                <a:spcPts val="1605"/>
              </a:spcBef>
              <a:buFont typeface="Wingdings"/>
              <a:buChar char="v"/>
              <a:tabLst>
                <a:tab pos="469265" algn="l"/>
                <a:tab pos="470534" algn="l"/>
              </a:tabLst>
            </a:pPr>
            <a:r>
              <a:rPr lang="en-US" sz="2600" b="1" dirty="0">
                <a:latin typeface="Times New Roman"/>
                <a:ea typeface="Calibri"/>
                <a:cs typeface="Times New Roman"/>
              </a:rPr>
              <a:t>Late detection of pregnancy complications such as preeclampsia and anemia lowers chances of survival of pregnant women.</a:t>
            </a:r>
            <a:endParaRPr lang="en-US" sz="2600" b="1" dirty="0">
              <a:latin typeface="Times New Roman"/>
              <a:ea typeface="Calibri"/>
              <a:cs typeface="Calibri"/>
            </a:endParaRPr>
          </a:p>
        </p:txBody>
      </p:sp>
    </p:spTree>
    <p:extLst>
      <p:ext uri="{BB962C8B-B14F-4D97-AF65-F5344CB8AC3E}">
        <p14:creationId xmlns:p14="http://schemas.microsoft.com/office/powerpoint/2010/main" val="335827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CA495-5416-BF6D-41DF-BFB4D459CC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83F0FF-866E-B3E5-BA9F-E44B6FA0956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OBJECTIVES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99D7F22E-29C0-D8D6-A6A9-82C96BCCECB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F94CC51-FE58-443F-8BB4-687EFBBBF4C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9253A67C-B65B-A766-8D24-45805C76567F}"/>
              </a:ext>
            </a:extLst>
          </p:cNvPr>
          <p:cNvSpPr txBox="1"/>
          <p:nvPr/>
        </p:nvSpPr>
        <p:spPr>
          <a:xfrm>
            <a:off x="632128" y="2181225"/>
            <a:ext cx="9718144" cy="556363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600" b="1" spc="-5" dirty="0">
                <a:solidFill>
                  <a:srgbClr val="000000"/>
                </a:solidFill>
                <a:latin typeface="Times New Roman"/>
                <a:cs typeface="Times New Roman"/>
              </a:rPr>
              <a:t>To develop a wearable-device to continuously track health status of pregnant women.</a:t>
            </a:r>
            <a:endParaRPr lang="en-US" sz="2600" b="1" spc="-5" dirty="0">
              <a:solidFill>
                <a:srgbClr val="000000"/>
              </a:solidFill>
              <a:latin typeface="Times New Roman"/>
              <a:ea typeface="Calibri"/>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ea typeface="Calibri"/>
                <a:cs typeface="Times New Roman"/>
              </a:rPr>
              <a:t>To develop a mobile-app for data-analytics of monitored physiological biomarkers.</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ea typeface="Calibri"/>
                <a:cs typeface="Times New Roman"/>
              </a:rPr>
              <a:t>To train an AI model for early detection and risk prediction of pregnancy complications like preeclampsia and anemia long before standard </a:t>
            </a:r>
            <a:r>
              <a:rPr lang="en-US" sz="2600" b="1" spc="-5">
                <a:latin typeface="Times New Roman"/>
                <a:ea typeface="Calibri"/>
                <a:cs typeface="Times New Roman"/>
              </a:rPr>
              <a:t>detection window.</a:t>
            </a:r>
            <a:endParaRPr lang="en-US" sz="2600" b="1" spc="-5" dirty="0">
              <a:latin typeface="Times New Roman"/>
              <a:ea typeface="Calibri"/>
              <a:cs typeface="Times New Roman"/>
            </a:endParaRPr>
          </a:p>
          <a:p>
            <a:pPr marL="12065">
              <a:lnSpc>
                <a:spcPct val="150000"/>
              </a:lnSpc>
              <a:spcBef>
                <a:spcPts val="1605"/>
              </a:spcBef>
              <a:tabLst>
                <a:tab pos="469265" algn="l"/>
                <a:tab pos="470534" algn="l"/>
              </a:tabLst>
            </a:pPr>
            <a:endParaRPr lang="en-US" sz="2600" b="1" spc="-5" dirty="0">
              <a:latin typeface="Times New Roman"/>
              <a:ea typeface="Calibri"/>
              <a:cs typeface="Times New Roman"/>
            </a:endParaRPr>
          </a:p>
        </p:txBody>
      </p:sp>
    </p:spTree>
    <p:extLst>
      <p:ext uri="{BB962C8B-B14F-4D97-AF65-F5344CB8AC3E}">
        <p14:creationId xmlns:p14="http://schemas.microsoft.com/office/powerpoint/2010/main" val="8699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11ABA-80A0-9525-9979-7C44C4F923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E7D5E33-180E-4BC7-1177-7C7C739FBC9F}"/>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54713346-6F60-8E04-17D2-285CC4B40F01}"/>
              </a:ext>
            </a:extLst>
          </p:cNvPr>
          <p:cNvSpPr txBox="1"/>
          <p:nvPr/>
        </p:nvSpPr>
        <p:spPr>
          <a:xfrm>
            <a:off x="-2495" y="2006820"/>
            <a:ext cx="10701811"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TITLE : </a:t>
            </a:r>
            <a:r>
              <a:rPr lang="en-US" sz="2600" b="1" kern="100">
                <a:effectLst/>
                <a:latin typeface="Times New Roman"/>
                <a:ea typeface="Aptos" panose="020B0004020202020204" pitchFamily="34" charset="0"/>
                <a:cs typeface="Times New Roman"/>
              </a:rPr>
              <a:t>A Comprehensive Framework for Wearable Module for Prenatal Health Monitoring and Risk Detection(2024)</a:t>
            </a:r>
            <a:r>
              <a:rPr lang="en-US" sz="2400" b="1" kern="100">
                <a:effectLst/>
                <a:latin typeface="Times New Roman"/>
                <a:ea typeface="Aptos" panose="020B0004020202020204" pitchFamily="34" charset="0"/>
                <a:cs typeface="Times New Roman"/>
              </a:rPr>
              <a:t> </a:t>
            </a:r>
            <a:r>
              <a:rPr lang="en-US" sz="2600" b="1" kern="100">
                <a:effectLst/>
                <a:latin typeface="Times New Roman"/>
                <a:ea typeface="Aptos" panose="020B0004020202020204" pitchFamily="34" charset="0"/>
                <a:cs typeface="Times New Roman"/>
              </a:rPr>
              <a:t> </a:t>
            </a:r>
            <a:r>
              <a:rPr lang="en-US" sz="2600" b="1" kern="100" baseline="30000">
                <a:solidFill>
                  <a:srgbClr val="0070C0"/>
                </a:solidFill>
                <a:effectLst/>
                <a:latin typeface="Times New Roman"/>
                <a:ea typeface="Aptos" panose="020B0004020202020204" pitchFamily="34" charset="0"/>
                <a:cs typeface="Times New Roman"/>
              </a:rPr>
              <a:t>[1]</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a:latin typeface="Times New Roman"/>
                <a:ea typeface="Aptos" panose="020B0004020202020204" pitchFamily="34" charset="0"/>
                <a:cs typeface="Times New Roman"/>
              </a:rPr>
              <a:t>GOAL</a:t>
            </a:r>
            <a:r>
              <a:rPr lang="en-US" sz="2600" b="1" kern="100">
                <a:effectLst/>
                <a:latin typeface="Times New Roman"/>
                <a:ea typeface="Aptos" panose="020B0004020202020204" pitchFamily="34" charset="0"/>
                <a:cs typeface="Times New Roman"/>
              </a:rPr>
              <a:t> : </a:t>
            </a:r>
            <a:r>
              <a:rPr lang="en-US" sz="2600" b="1" kern="100">
                <a:latin typeface="Times New Roman"/>
                <a:ea typeface="Aptos" panose="020B0004020202020204" pitchFamily="34" charset="0"/>
                <a:cs typeface="Times New Roman"/>
              </a:rPr>
              <a:t>A system to continuously monitor health of pregnant women throughout pregnancy and send SMS to healthcare providers in event of any anomaly in vitals measured or a fall.</a:t>
            </a:r>
            <a:endParaRPr lang="en-US" sz="2600" b="1">
              <a:effectLst/>
              <a:latin typeface="Times New Roman"/>
              <a:ea typeface="Aptos" panose="020B0004020202020204" pitchFamily="34" charset="0"/>
              <a:cs typeface="Times New Roman"/>
            </a:endParaRPr>
          </a:p>
          <a:p>
            <a:pPr marL="12065">
              <a:lnSpc>
                <a:spcPct val="150000"/>
              </a:lnSpc>
              <a:spcBef>
                <a:spcPts val="1605"/>
              </a:spcBef>
              <a:tabLst>
                <a:tab pos="469265" algn="l"/>
                <a:tab pos="470534" algn="l"/>
              </a:tabLst>
            </a:pPr>
            <a:endParaRPr lang="en-US" sz="2600" b="1" spc="-5">
              <a:latin typeface="Times New Roman"/>
              <a:cs typeface="Times New Roman"/>
            </a:endParaRPr>
          </a:p>
          <a:p>
            <a:pPr marL="12065">
              <a:lnSpc>
                <a:spcPct val="150000"/>
              </a:lnSpc>
              <a:spcBef>
                <a:spcPts val="1605"/>
              </a:spcBef>
              <a:tabLst>
                <a:tab pos="469265" algn="l"/>
                <a:tab pos="470534" algn="l"/>
              </a:tabLst>
            </a:pPr>
            <a:r>
              <a:rPr lang="en-US" sz="2600" b="1" spc="-5">
                <a:solidFill>
                  <a:srgbClr val="282781"/>
                </a:solidFill>
                <a:latin typeface="Times New Roman"/>
                <a:cs typeface="Times New Roman"/>
              </a:rPr>
              <a:t>       </a:t>
            </a:r>
            <a:endParaRPr lang="en-US" sz="2800">
              <a:latin typeface="Times New Roman"/>
              <a:ea typeface="Calibri"/>
              <a:cs typeface="Times New Roman"/>
            </a:endParaRPr>
          </a:p>
        </p:txBody>
      </p:sp>
    </p:spTree>
    <p:extLst>
      <p:ext uri="{BB962C8B-B14F-4D97-AF65-F5344CB8AC3E}">
        <p14:creationId xmlns:p14="http://schemas.microsoft.com/office/powerpoint/2010/main" val="355562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2395</TotalTime>
  <Words>4177</Words>
  <Application>Microsoft Office PowerPoint</Application>
  <PresentationFormat>Custom</PresentationFormat>
  <Paragraphs>414</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Aptos</vt:lpstr>
      <vt:lpstr>Arial</vt:lpstr>
      <vt:lpstr>Calibri</vt:lpstr>
      <vt:lpstr>Courier New</vt:lpstr>
      <vt:lpstr>Inter</vt:lpstr>
      <vt:lpstr>Times New Roman</vt:lpstr>
      <vt:lpstr>Wingdings</vt:lpstr>
      <vt:lpstr>Wingdings,Sans-Serif</vt:lpstr>
      <vt:lpstr>Office Theme</vt:lpstr>
      <vt:lpstr>DEVELOPMENT OF INTEGRATED WEARABLE DEVICE FOR REMOTE MONITORING OF PREGNANT WOMEN IN GHANA</vt:lpstr>
      <vt:lpstr>COLLABORATORS</vt:lpstr>
      <vt:lpstr>TASKS FOR THE WEEK</vt:lpstr>
      <vt:lpstr>INTRODUCTION</vt:lpstr>
      <vt:lpstr>INTRODUCTION</vt:lpstr>
      <vt:lpstr>INTRODUCTION</vt:lpstr>
      <vt:lpstr>PROBLEM DEFINITION</vt:lpstr>
      <vt:lpstr>OBJECTIVES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PROPOSED SOLUTION</vt:lpstr>
      <vt:lpstr>PROPOSED SOLUTION</vt:lpstr>
      <vt:lpstr>PROPOSED SOLUTION</vt:lpstr>
      <vt:lpstr>PROPOSED SOLUTION</vt:lpstr>
      <vt:lpstr>PROPOSED SOLUTION</vt:lpstr>
      <vt:lpstr>PROPOSED SOLUTION</vt:lpstr>
      <vt:lpstr>PROPOSED SOLUTION</vt:lpstr>
      <vt:lpstr>REFERENCES</vt:lpstr>
      <vt:lpstr>REFERENCES</vt:lpstr>
      <vt:lpstr>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Powerpoint template</dc:title>
  <dc:creator>Graham</dc:creator>
  <cp:lastModifiedBy>KUAYI RAPHEAL</cp:lastModifiedBy>
  <cp:revision>829</cp:revision>
  <dcterms:created xsi:type="dcterms:W3CDTF">2021-02-07T15:10:33Z</dcterms:created>
  <dcterms:modified xsi:type="dcterms:W3CDTF">2024-12-06T17:44:56Z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2014-10-30T00:00:00Z</vt:filetime>
  </property>
  <property fmtid="{D5CDD505-2E9C-101B-9397-08002B2CF9AE}" pid="3" name="Creator">
    <vt:lpwstr>CorelDRAW</vt:lpwstr>
  </property>
  <property fmtid="{D5CDD505-2E9C-101B-9397-08002B2CF9AE}" pid="4" name="LastSaved">
    <vt:filetime>2021-02-07T00:00:00Z</vt:filetime>
  </property>
</Properties>
</file>