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29"/>
  </p:notesMasterIdLst>
  <p:sldIdLst>
    <p:sldId id="256" r:id="rId2"/>
    <p:sldId id="257" r:id="rId3"/>
    <p:sldId id="258" r:id="rId4"/>
    <p:sldId id="279" r:id="rId5"/>
    <p:sldId id="259" r:id="rId6"/>
    <p:sldId id="272" r:id="rId7"/>
    <p:sldId id="273" r:id="rId8"/>
    <p:sldId id="278" r:id="rId9"/>
    <p:sldId id="304" r:id="rId10"/>
    <p:sldId id="305" r:id="rId11"/>
    <p:sldId id="264" r:id="rId12"/>
    <p:sldId id="274" r:id="rId13"/>
    <p:sldId id="313" r:id="rId14"/>
    <p:sldId id="308" r:id="rId15"/>
    <p:sldId id="309" r:id="rId16"/>
    <p:sldId id="310" r:id="rId17"/>
    <p:sldId id="312" r:id="rId18"/>
    <p:sldId id="265" r:id="rId19"/>
    <p:sldId id="275" r:id="rId20"/>
    <p:sldId id="261" r:id="rId21"/>
    <p:sldId id="306" r:id="rId22"/>
    <p:sldId id="267" r:id="rId23"/>
    <p:sldId id="262" r:id="rId24"/>
    <p:sldId id="270" r:id="rId25"/>
    <p:sldId id="276" r:id="rId26"/>
    <p:sldId id="314" r:id="rId27"/>
    <p:sldId id="315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Hanken Grotesk" panose="020B0604020202020204" charset="0"/>
      <p:regular r:id="rId34"/>
      <p:bold r:id="rId35"/>
      <p:italic r:id="rId36"/>
      <p:boldItalic r:id="rId37"/>
    </p:embeddedFont>
    <p:embeddedFont>
      <p:font typeface="Hanken Grotesk Black" panose="020B0604020202020204" charset="0"/>
      <p:bold r:id="rId38"/>
      <p:boldItalic r:id="rId39"/>
    </p:embeddedFont>
    <p:embeddedFont>
      <p:font typeface="Hanken Grotesk SemiBold" panose="020B0604020202020204" charset="0"/>
      <p:regular r:id="rId40"/>
      <p:bold r:id="rId41"/>
      <p:italic r:id="rId42"/>
      <p:boldItalic r:id="rId43"/>
    </p:embeddedFont>
    <p:embeddedFont>
      <p:font typeface="Inter" panose="020B0604020202020204" charset="0"/>
      <p:regular r:id="rId44"/>
      <p:bold r:id="rId45"/>
    </p:embeddedFont>
    <p:embeddedFont>
      <p:font typeface="Inter Black" panose="020B0604020202020204" charset="0"/>
      <p:bold r:id="rId46"/>
    </p:embeddedFont>
    <p:embeddedFont>
      <p:font typeface="Inter SemiBold" panose="020B0604020202020204" charset="0"/>
      <p:regular r:id="rId47"/>
      <p:bold r:id="rId48"/>
    </p:embeddedFont>
    <p:embeddedFont>
      <p:font typeface="Open Sans" panose="020F0502020204030204" pitchFamily="34" charset="0"/>
      <p:regular r:id="rId49"/>
      <p:bold r:id="rId50"/>
      <p:italic r:id="rId51"/>
      <p:boldItalic r:id="rId52"/>
    </p:embeddedFont>
    <p:embeddedFont>
      <p:font typeface="Open Sans Bold" panose="020B0604020202020204" charset="0"/>
      <p:bold r:id="rId53"/>
    </p:embeddedFont>
    <p:embeddedFont>
      <p:font typeface="Open Sans Light" panose="020F0502020204030204" pitchFamily="34" charset="0"/>
      <p:regular r:id="rId54"/>
      <p:italic r:id="rId55"/>
    </p:embeddedFont>
    <p:embeddedFont>
      <p:font typeface="Poppins" panose="020B0502040204020203" pitchFamily="2" charset="0"/>
      <p:regular r:id="rId56"/>
      <p:bold r:id="rId57"/>
      <p:italic r:id="rId58"/>
      <p:boldItalic r:id="rId59"/>
    </p:embeddedFont>
    <p:embeddedFont>
      <p:font typeface="Poppins Bold" panose="020B0604020202020204" charset="0"/>
      <p:bold r:id="rId60"/>
    </p:embeddedFont>
    <p:embeddedFont>
      <p:font typeface="Poppins Light" panose="020B0502040204020203" pitchFamily="2" charset="0"/>
      <p:regular r:id="rId61"/>
      <p:italic r:id="rId62"/>
    </p:embeddedFont>
    <p:embeddedFont>
      <p:font typeface="Poppins Ultra-Bold" panose="020B0604020202020204" charset="0"/>
      <p:regular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434" autoAdjust="0"/>
  </p:normalViewPr>
  <p:slideViewPr>
    <p:cSldViewPr snapToGrid="0">
      <p:cViewPr varScale="1">
        <p:scale>
          <a:sx n="93" d="100"/>
          <a:sy n="93" d="100"/>
        </p:scale>
        <p:origin x="68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font" Target="fonts/font21.fntdata"/><Relationship Id="rId55" Type="http://schemas.openxmlformats.org/officeDocument/2006/relationships/font" Target="fonts/font26.fntdata"/><Relationship Id="rId63" Type="http://schemas.openxmlformats.org/officeDocument/2006/relationships/font" Target="fonts/font3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font" Target="fonts/font24.fntdata"/><Relationship Id="rId58" Type="http://schemas.openxmlformats.org/officeDocument/2006/relationships/font" Target="fonts/font29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3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56" Type="http://schemas.openxmlformats.org/officeDocument/2006/relationships/font" Target="fonts/font27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59" Type="http://schemas.openxmlformats.org/officeDocument/2006/relationships/font" Target="fonts/font30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54" Type="http://schemas.openxmlformats.org/officeDocument/2006/relationships/font" Target="fonts/font25.fntdata"/><Relationship Id="rId62" Type="http://schemas.openxmlformats.org/officeDocument/2006/relationships/font" Target="fonts/font3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57" Type="http://schemas.openxmlformats.org/officeDocument/2006/relationships/font" Target="fonts/font28.fntdata"/><Relationship Id="rId10" Type="http://schemas.openxmlformats.org/officeDocument/2006/relationships/slide" Target="slides/slide9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font" Target="fonts/font23.fntdata"/><Relationship Id="rId60" Type="http://schemas.openxmlformats.org/officeDocument/2006/relationships/font" Target="fonts/font31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51684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SLIDES_API14228680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SLIDES_API14228680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505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SLIDES_API142286808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SLIDES_API142286808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58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SLIDES_API142286808_1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SLIDES_API142286808_1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116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SLIDES_API142286808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SLIDES_API142286808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415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SLIDES_API142286808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SLIDES_API142286808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03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SLIDES_API142286808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SLIDES_API142286808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85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SLIDES_API142286808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SLIDES_API142286808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675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SLIDES_API142286808_1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SLIDES_API142286808_1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911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SLIDES_API142286808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SLIDES_API142286808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879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SLIDES_API142286808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SLIDES_API142286808_1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693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SLIDES_API142286808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SLIDES_API142286808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198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SLIDES_API142286808_2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SLIDES_API142286808_2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48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 1">
  <p:cSld name="CUSTOM_3_2_1_2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subTitle" idx="1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2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3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4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5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6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 1">
  <p:cSld name="CUSTOM_3_2_1_1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/>
          <p:nvPr/>
        </p:nvSpPr>
        <p:spPr>
          <a:xfrm>
            <a:off x="6893395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5"/>
          <p:cNvSpPr/>
          <p:nvPr/>
        </p:nvSpPr>
        <p:spPr>
          <a:xfrm>
            <a:off x="41135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0" name="Google Shape;120;p25"/>
          <p:cNvSpPr txBox="1">
            <a:spLocks noGrp="1"/>
          </p:cNvSpPr>
          <p:nvPr>
            <p:ph type="subTitle" idx="2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5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2" name="Google Shape;122;p25"/>
          <p:cNvSpPr txBox="1">
            <a:spLocks noGrp="1"/>
          </p:cNvSpPr>
          <p:nvPr>
            <p:ph type="subTitle" idx="3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4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5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6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" name="Google Shape;137;p27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64" name="Google Shape;164;p30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32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3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62F6C-6571-B40F-3CF2-D8A42EF5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FCCF-D192-4533-8C97-A53DC446373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76D8D-7BC5-48D2-F8B8-0FC45AD3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A5380-9880-E1C4-7E03-8A7F62EE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1E18-C6CB-4C3D-963E-5433D1AA3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89" name="Google Shape;89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22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22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22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705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>
            <a:spLocks noGrp="1"/>
          </p:cNvSpPr>
          <p:nvPr>
            <p:ph type="ctrTitle"/>
          </p:nvPr>
        </p:nvSpPr>
        <p:spPr>
          <a:xfrm>
            <a:off x="1559423" y="2680767"/>
            <a:ext cx="6113124" cy="9265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AI-Based Fake Image Detection  System</a:t>
            </a:r>
            <a:endParaRPr sz="2800" dirty="0"/>
          </a:p>
        </p:txBody>
      </p:sp>
      <p:sp>
        <p:nvSpPr>
          <p:cNvPr id="359" name="Google Shape;359;p59"/>
          <p:cNvSpPr txBox="1"/>
          <p:nvPr/>
        </p:nvSpPr>
        <p:spPr>
          <a:xfrm>
            <a:off x="1048328" y="4325420"/>
            <a:ext cx="2485982" cy="42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Supervisor: </a:t>
            </a: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Dr. Nii Longdon S.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Google Shape;359;p59"/>
          <p:cNvSpPr txBox="1"/>
          <p:nvPr/>
        </p:nvSpPr>
        <p:spPr>
          <a:xfrm>
            <a:off x="7158709" y="4370419"/>
            <a:ext cx="1678341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November 17, 2023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" name="Google Shape;354;p59"/>
          <p:cNvSpPr txBox="1">
            <a:spLocks/>
          </p:cNvSpPr>
          <p:nvPr/>
        </p:nvSpPr>
        <p:spPr>
          <a:xfrm>
            <a:off x="3184988" y="1671311"/>
            <a:ext cx="2861994" cy="103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University Of Ghana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Department of Computer Engineering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64" y="212786"/>
            <a:ext cx="1341515" cy="1609819"/>
          </a:xfrm>
          <a:prstGeom prst="rect">
            <a:avLst/>
          </a:prstGeom>
        </p:spPr>
      </p:pic>
      <p:sp>
        <p:nvSpPr>
          <p:cNvPr id="8" name="Google Shape;354;p59"/>
          <p:cNvSpPr txBox="1">
            <a:spLocks/>
          </p:cNvSpPr>
          <p:nvPr/>
        </p:nvSpPr>
        <p:spPr>
          <a:xfrm>
            <a:off x="3612006" y="3881542"/>
            <a:ext cx="3246271" cy="1019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r>
              <a:rPr lang="en-US" sz="1400" b="0" dirty="0" err="1"/>
              <a:t>Christell</a:t>
            </a:r>
            <a:r>
              <a:rPr lang="en-US" sz="1400" b="0" dirty="0"/>
              <a:t> </a:t>
            </a:r>
            <a:r>
              <a:rPr lang="en-US" sz="1400" b="0" dirty="0" err="1"/>
              <a:t>Tawiah</a:t>
            </a:r>
            <a:r>
              <a:rPr lang="en-US" sz="1400" b="0" dirty="0"/>
              <a:t> </a:t>
            </a:r>
            <a:r>
              <a:rPr lang="en-US" sz="1400" dirty="0"/>
              <a:t>- </a:t>
            </a:r>
            <a:r>
              <a:rPr lang="en-US" sz="1400" b="0" dirty="0"/>
              <a:t>10898029 </a:t>
            </a:r>
          </a:p>
          <a:p>
            <a:r>
              <a:rPr lang="en-US" sz="1400" b="0" dirty="0" err="1"/>
              <a:t>Aboagye</a:t>
            </a:r>
            <a:r>
              <a:rPr lang="en-US" sz="1400" b="0" dirty="0"/>
              <a:t> </a:t>
            </a:r>
            <a:r>
              <a:rPr lang="en-US" sz="1400" b="0" dirty="0" err="1"/>
              <a:t>Fafa</a:t>
            </a:r>
            <a:r>
              <a:rPr lang="en-US" sz="1400" b="0" dirty="0"/>
              <a:t> </a:t>
            </a:r>
            <a:r>
              <a:rPr lang="en-US" sz="1400" dirty="0"/>
              <a:t>- </a:t>
            </a:r>
            <a:r>
              <a:rPr lang="en-US" sz="1400" b="0" dirty="0"/>
              <a:t>10922580</a:t>
            </a:r>
          </a:p>
          <a:p>
            <a:r>
              <a:rPr lang="en-US" sz="1400" b="0" dirty="0" err="1"/>
              <a:t>Baah</a:t>
            </a:r>
            <a:r>
              <a:rPr lang="en-US" sz="1400" b="0" dirty="0"/>
              <a:t> Nana </a:t>
            </a:r>
            <a:r>
              <a:rPr lang="en-US" sz="1400" b="0" dirty="0" err="1"/>
              <a:t>Kwadwo</a:t>
            </a:r>
            <a:r>
              <a:rPr lang="en-US" sz="1400" b="0" dirty="0"/>
              <a:t> </a:t>
            </a:r>
            <a:r>
              <a:rPr lang="en-US" sz="1400" b="0" dirty="0" err="1"/>
              <a:t>Asare</a:t>
            </a:r>
            <a:r>
              <a:rPr lang="en-US" sz="1400" b="0" dirty="0"/>
              <a:t> </a:t>
            </a:r>
            <a:r>
              <a:rPr lang="en-US" sz="1400" dirty="0"/>
              <a:t>- </a:t>
            </a:r>
            <a:r>
              <a:rPr lang="en-US" sz="1400" b="0" dirty="0"/>
              <a:t>10907896</a:t>
            </a:r>
            <a:r>
              <a:rPr lang="en-US" sz="14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0" name="Google Shape;560;p70"/>
          <p:cNvGraphicFramePr/>
          <p:nvPr>
            <p:extLst>
              <p:ext uri="{D42A27DB-BD31-4B8C-83A1-F6EECF244321}">
                <p14:modId xmlns:p14="http://schemas.microsoft.com/office/powerpoint/2010/main" val="3887346774"/>
              </p:ext>
            </p:extLst>
          </p:nvPr>
        </p:nvGraphicFramePr>
        <p:xfrm>
          <a:off x="457200" y="1199534"/>
          <a:ext cx="8229600" cy="33524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1" name="Google Shape;561;p7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dirty="0">
                <a:solidFill>
                  <a:srgbClr val="00B0F0"/>
                </a:solidFill>
              </a:rPr>
              <a:t>Proposed Solution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63" name="Google Shape;563;p70"/>
          <p:cNvSpPr txBox="1">
            <a:spLocks noGrp="1"/>
          </p:cNvSpPr>
          <p:nvPr>
            <p:ph type="body" idx="2"/>
          </p:nvPr>
        </p:nvSpPr>
        <p:spPr>
          <a:xfrm>
            <a:off x="2137025" y="2399379"/>
            <a:ext cx="6549775" cy="9861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05000"/>
              </a:lnSpc>
              <a:spcAft>
                <a:spcPts val="1000"/>
              </a:spcAft>
              <a:buNone/>
            </a:pPr>
            <a:r>
              <a:rPr lang="en-US" sz="1600" dirty="0"/>
              <a:t>Focus more on the fine </a:t>
            </a:r>
            <a:r>
              <a:rPr lang="en-GB" sz="1600" dirty="0"/>
              <a:t>tuning of the Model to specifically train it on the flaws of GANs. </a:t>
            </a:r>
            <a:endParaRPr lang="en-US" sz="1600" dirty="0"/>
          </a:p>
        </p:txBody>
      </p:sp>
      <p:sp>
        <p:nvSpPr>
          <p:cNvPr id="567" name="Google Shape;567;p70"/>
          <p:cNvSpPr txBox="1">
            <a:spLocks noGrp="1"/>
          </p:cNvSpPr>
          <p:nvPr>
            <p:ph type="body" idx="6"/>
          </p:nvPr>
        </p:nvSpPr>
        <p:spPr>
          <a:xfrm>
            <a:off x="457200" y="3506396"/>
            <a:ext cx="7316450" cy="9861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en-US" sz="1600" dirty="0"/>
              <a:t>Generate synthetic AI-generated images to augment the dataset and  collaboratively train detection models without compromising data privacy.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0D40-94F1-452A-B7DA-A2DB1341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2362"/>
            <a:ext cx="7316450" cy="986100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GB" sz="1600" dirty="0"/>
              <a:t>A combination of deep learning approach, noise analysis and statistical analysis using convolutional neural networks (CNNs).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364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7"/>
          <p:cNvSpPr txBox="1">
            <a:spLocks noGrp="1"/>
          </p:cNvSpPr>
          <p:nvPr>
            <p:ph type="body" idx="5"/>
          </p:nvPr>
        </p:nvSpPr>
        <p:spPr>
          <a:xfrm>
            <a:off x="5045251" y="1616425"/>
            <a:ext cx="3389831" cy="29082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5000"/>
              </a:lnSpc>
              <a:spcAft>
                <a:spcPts val="1000"/>
              </a:spcAft>
              <a:buNone/>
            </a:pPr>
            <a:r>
              <a:rPr lang="en-US" sz="1600" dirty="0"/>
              <a:t>Design a user-friendly website interface for the detection tools to make them accessible to a wide range of users, including those without extensive technical expertise.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15" name="Google Shape;515;p67"/>
          <p:cNvSpPr txBox="1">
            <a:spLocks noGrp="1"/>
          </p:cNvSpPr>
          <p:nvPr>
            <p:ph type="body" idx="4"/>
          </p:nvPr>
        </p:nvSpPr>
        <p:spPr>
          <a:xfrm>
            <a:off x="328773" y="1616425"/>
            <a:ext cx="3133618" cy="265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5000"/>
              </a:lnSpc>
              <a:spcAft>
                <a:spcPts val="1000"/>
              </a:spcAft>
              <a:buSzPts val="1018"/>
              <a:buNone/>
            </a:pPr>
            <a:r>
              <a:rPr lang="en-US" sz="1600" dirty="0"/>
              <a:t>Develop AI-based detection tools to enhance prediction accuracy, correctly identifying AI-generated fake faces while minimizing false positives.</a:t>
            </a:r>
            <a:endParaRPr sz="1400" dirty="0">
              <a:solidFill>
                <a:srgbClr val="00B0F0"/>
              </a:solidFill>
            </a:endParaRPr>
          </a:p>
        </p:txBody>
      </p:sp>
      <p:sp>
        <p:nvSpPr>
          <p:cNvPr id="516" name="Google Shape;516;p67"/>
          <p:cNvSpPr txBox="1">
            <a:spLocks noGrp="1"/>
          </p:cNvSpPr>
          <p:nvPr>
            <p:ph type="title"/>
          </p:nvPr>
        </p:nvSpPr>
        <p:spPr>
          <a:xfrm>
            <a:off x="457200" y="215758"/>
            <a:ext cx="8229600" cy="637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rgbClr val="00B0F0"/>
                </a:solidFill>
              </a:rPr>
              <a:t>Objectives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21" name="Google Shape;521;p67"/>
          <p:cNvSpPr txBox="1">
            <a:spLocks noGrp="1"/>
          </p:cNvSpPr>
          <p:nvPr>
            <p:ph type="subTitle" idx="1"/>
          </p:nvPr>
        </p:nvSpPr>
        <p:spPr>
          <a:xfrm>
            <a:off x="5045252" y="1141825"/>
            <a:ext cx="23598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 dirty="0">
                <a:solidFill>
                  <a:schemeClr val="accent2"/>
                </a:solidFill>
                <a:latin typeface="Hanken Grotesk Black"/>
                <a:ea typeface="Hanken Grotesk Black"/>
                <a:cs typeface="Hanken Grotesk Black"/>
                <a:sym typeface="Hanken Grotesk Black"/>
              </a:rPr>
              <a:t>02</a:t>
            </a:r>
            <a:endParaRPr sz="2700" dirty="0">
              <a:solidFill>
                <a:schemeClr val="accent2"/>
              </a:solidFill>
              <a:latin typeface="Hanken Grotesk Black"/>
              <a:ea typeface="Hanken Grotesk Black"/>
              <a:cs typeface="Hanken Grotesk Black"/>
              <a:sym typeface="Hanken Grotesk Black"/>
            </a:endParaRPr>
          </a:p>
        </p:txBody>
      </p:sp>
      <p:sp>
        <p:nvSpPr>
          <p:cNvPr id="523" name="Google Shape;523;p67"/>
          <p:cNvSpPr txBox="1">
            <a:spLocks noGrp="1"/>
          </p:cNvSpPr>
          <p:nvPr>
            <p:ph type="subTitle" idx="3"/>
          </p:nvPr>
        </p:nvSpPr>
        <p:spPr>
          <a:xfrm>
            <a:off x="457200" y="1141825"/>
            <a:ext cx="23598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 dirty="0">
                <a:solidFill>
                  <a:schemeClr val="accent2"/>
                </a:solidFill>
                <a:latin typeface="Hanken Grotesk Black"/>
                <a:ea typeface="Hanken Grotesk Black"/>
                <a:cs typeface="Hanken Grotesk Black"/>
                <a:sym typeface="Hanken Grotesk Black"/>
              </a:rPr>
              <a:t>01</a:t>
            </a:r>
            <a:endParaRPr sz="2700" dirty="0">
              <a:solidFill>
                <a:schemeClr val="accent2"/>
              </a:solidFill>
              <a:latin typeface="Hanken Grotesk Black"/>
              <a:ea typeface="Hanken Grotesk Black"/>
              <a:cs typeface="Hanken Grotesk Black"/>
              <a:sym typeface="Hanken Grotesk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7"/>
          <p:cNvSpPr txBox="1">
            <a:spLocks noGrp="1"/>
          </p:cNvSpPr>
          <p:nvPr>
            <p:ph type="body" idx="5"/>
          </p:nvPr>
        </p:nvSpPr>
        <p:spPr>
          <a:xfrm>
            <a:off x="567765" y="2071576"/>
            <a:ext cx="4178895" cy="176377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5000"/>
              </a:lnSpc>
              <a:spcAft>
                <a:spcPts val="1000"/>
              </a:spcAft>
              <a:buNone/>
            </a:pPr>
            <a:r>
              <a:rPr lang="en-US" sz="1600" dirty="0"/>
              <a:t>Develop robust and scalable detection methods that can effectively handle a wide range of AI-generated images.</a:t>
            </a:r>
            <a:endParaRPr sz="1600" dirty="0">
              <a:solidFill>
                <a:srgbClr val="00B0F0"/>
              </a:solidFill>
            </a:endParaRPr>
          </a:p>
        </p:txBody>
      </p:sp>
      <p:sp>
        <p:nvSpPr>
          <p:cNvPr id="516" name="Google Shape;516;p67"/>
          <p:cNvSpPr txBox="1">
            <a:spLocks noGrp="1"/>
          </p:cNvSpPr>
          <p:nvPr>
            <p:ph type="title"/>
          </p:nvPr>
        </p:nvSpPr>
        <p:spPr>
          <a:xfrm>
            <a:off x="457200" y="215758"/>
            <a:ext cx="8229600" cy="637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rgbClr val="00B0F0"/>
                </a:solidFill>
              </a:rPr>
              <a:t>Objectives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21" name="Google Shape;521;p67"/>
          <p:cNvSpPr txBox="1">
            <a:spLocks noGrp="1"/>
          </p:cNvSpPr>
          <p:nvPr>
            <p:ph type="subTitle" idx="1"/>
          </p:nvPr>
        </p:nvSpPr>
        <p:spPr>
          <a:xfrm>
            <a:off x="567765" y="1395579"/>
            <a:ext cx="23598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 dirty="0">
                <a:solidFill>
                  <a:schemeClr val="accent2"/>
                </a:solidFill>
                <a:latin typeface="Hanken Grotesk Black"/>
                <a:ea typeface="Hanken Grotesk Black"/>
                <a:cs typeface="Hanken Grotesk Black"/>
                <a:sym typeface="Hanken Grotesk Black"/>
              </a:rPr>
              <a:t>03</a:t>
            </a:r>
            <a:endParaRPr sz="2700" dirty="0">
              <a:solidFill>
                <a:schemeClr val="accent2"/>
              </a:solidFill>
              <a:latin typeface="Hanken Grotesk Black"/>
              <a:ea typeface="Hanken Grotesk Black"/>
              <a:cs typeface="Hanken Grotesk Black"/>
              <a:sym typeface="Hanken Grotesk Black"/>
            </a:endParaRPr>
          </a:p>
        </p:txBody>
      </p:sp>
      <p:sp>
        <p:nvSpPr>
          <p:cNvPr id="9" name="Google Shape;522;p67"/>
          <p:cNvSpPr txBox="1">
            <a:spLocks noGrp="1"/>
          </p:cNvSpPr>
          <p:nvPr>
            <p:ph type="subTitle" idx="2"/>
          </p:nvPr>
        </p:nvSpPr>
        <p:spPr>
          <a:xfrm>
            <a:off x="5167902" y="1395579"/>
            <a:ext cx="2359800" cy="4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 dirty="0">
                <a:solidFill>
                  <a:schemeClr val="accent2"/>
                </a:solidFill>
                <a:latin typeface="Hanken Grotesk Black"/>
                <a:ea typeface="Hanken Grotesk Black"/>
                <a:cs typeface="Hanken Grotesk Black"/>
                <a:sym typeface="Hanken Grotesk Black"/>
              </a:rPr>
              <a:t>04</a:t>
            </a:r>
            <a:endParaRPr sz="2700" dirty="0">
              <a:solidFill>
                <a:schemeClr val="accent2"/>
              </a:solidFill>
              <a:latin typeface="Hanken Grotesk Black"/>
              <a:ea typeface="Hanken Grotesk Black"/>
              <a:cs typeface="Hanken Grotesk Black"/>
              <a:sym typeface="Hanken Grotesk Black"/>
            </a:endParaRPr>
          </a:p>
        </p:txBody>
      </p:sp>
      <p:sp>
        <p:nvSpPr>
          <p:cNvPr id="10" name="Google Shape;513;p67"/>
          <p:cNvSpPr txBox="1">
            <a:spLocks noGrp="1"/>
          </p:cNvSpPr>
          <p:nvPr>
            <p:ph type="body" idx="6"/>
          </p:nvPr>
        </p:nvSpPr>
        <p:spPr>
          <a:xfrm>
            <a:off x="5057140" y="2071576"/>
            <a:ext cx="3629660" cy="1613755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5000"/>
              </a:lnSpc>
              <a:spcAft>
                <a:spcPts val="1000"/>
              </a:spcAft>
              <a:buNone/>
            </a:pPr>
            <a:r>
              <a:rPr lang="en-US" dirty="0"/>
              <a:t>use a standardized and comprehensive dataset that can be used for training and evaluating detection methods.</a:t>
            </a:r>
            <a:endParaRPr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AC2942-10A5-96B5-3575-D4388034D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53" y="49840"/>
            <a:ext cx="6725093" cy="50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0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84892" y="1729309"/>
            <a:ext cx="472404" cy="651882"/>
            <a:chOff x="0" y="0"/>
            <a:chExt cx="1699920" cy="23457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99895" cy="2345817"/>
            </a:xfrm>
            <a:custGeom>
              <a:avLst/>
              <a:gdLst/>
              <a:ahLst/>
              <a:cxnLst/>
              <a:rect l="l" t="t" r="r" b="b"/>
              <a:pathLst>
                <a:path w="1699895" h="2345817">
                  <a:moveTo>
                    <a:pt x="1699895" y="1120013"/>
                  </a:moveTo>
                  <a:lnTo>
                    <a:pt x="1699895" y="2059813"/>
                  </a:lnTo>
                  <a:lnTo>
                    <a:pt x="1582039" y="2119884"/>
                  </a:lnTo>
                  <a:cubicBezTo>
                    <a:pt x="1490726" y="2167890"/>
                    <a:pt x="1411351" y="2249678"/>
                    <a:pt x="1353566" y="2345817"/>
                  </a:cubicBezTo>
                  <a:lnTo>
                    <a:pt x="1353566" y="1117600"/>
                  </a:lnTo>
                  <a:cubicBezTo>
                    <a:pt x="1353566" y="1064768"/>
                    <a:pt x="1307846" y="961390"/>
                    <a:pt x="1264539" y="934974"/>
                  </a:cubicBezTo>
                  <a:lnTo>
                    <a:pt x="0" y="290830"/>
                  </a:lnTo>
                  <a:cubicBezTo>
                    <a:pt x="86614" y="211455"/>
                    <a:pt x="151511" y="112903"/>
                    <a:pt x="189992" y="0"/>
                  </a:cubicBezTo>
                  <a:lnTo>
                    <a:pt x="1421003" y="627253"/>
                  </a:lnTo>
                  <a:cubicBezTo>
                    <a:pt x="1574927" y="708914"/>
                    <a:pt x="1699895" y="927735"/>
                    <a:pt x="1699895" y="1120013"/>
                  </a:cubicBez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689635" y="1298524"/>
            <a:ext cx="728914" cy="630472"/>
            <a:chOff x="0" y="0"/>
            <a:chExt cx="2622960" cy="22687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22931" cy="2268728"/>
            </a:xfrm>
            <a:custGeom>
              <a:avLst/>
              <a:gdLst/>
              <a:ahLst/>
              <a:cxnLst/>
              <a:rect l="l" t="t" r="r" b="b"/>
              <a:pathLst>
                <a:path w="2622931" h="2268728">
                  <a:moveTo>
                    <a:pt x="1966595" y="0"/>
                  </a:moveTo>
                  <a:lnTo>
                    <a:pt x="656336" y="0"/>
                  </a:lnTo>
                  <a:lnTo>
                    <a:pt x="0" y="1134364"/>
                  </a:lnTo>
                  <a:lnTo>
                    <a:pt x="656336" y="2268728"/>
                  </a:lnTo>
                  <a:lnTo>
                    <a:pt x="1966595" y="2268728"/>
                  </a:lnTo>
                  <a:lnTo>
                    <a:pt x="2622931" y="1134364"/>
                  </a:lnTo>
                  <a:lnTo>
                    <a:pt x="1966595" y="0"/>
                  </a:ln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285092" y="928364"/>
            <a:ext cx="472204" cy="651682"/>
            <a:chOff x="0" y="0"/>
            <a:chExt cx="1699200" cy="23450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99260" cy="2344928"/>
            </a:xfrm>
            <a:custGeom>
              <a:avLst/>
              <a:gdLst/>
              <a:ahLst/>
              <a:cxnLst/>
              <a:rect l="l" t="t" r="r" b="b"/>
              <a:pathLst>
                <a:path w="1699260" h="2344928">
                  <a:moveTo>
                    <a:pt x="1699260" y="1117219"/>
                  </a:moveTo>
                  <a:lnTo>
                    <a:pt x="1699260" y="2059051"/>
                  </a:lnTo>
                  <a:lnTo>
                    <a:pt x="1581531" y="2119122"/>
                  </a:lnTo>
                  <a:cubicBezTo>
                    <a:pt x="1490218" y="2167128"/>
                    <a:pt x="1410843" y="2248916"/>
                    <a:pt x="1353185" y="2344928"/>
                  </a:cubicBezTo>
                  <a:lnTo>
                    <a:pt x="1353185" y="1117219"/>
                  </a:lnTo>
                  <a:cubicBezTo>
                    <a:pt x="1353185" y="1064387"/>
                    <a:pt x="1307465" y="961009"/>
                    <a:pt x="1264285" y="934593"/>
                  </a:cubicBezTo>
                  <a:lnTo>
                    <a:pt x="0" y="290703"/>
                  </a:lnTo>
                  <a:cubicBezTo>
                    <a:pt x="86487" y="211455"/>
                    <a:pt x="151384" y="112903"/>
                    <a:pt x="189865" y="0"/>
                  </a:cubicBezTo>
                  <a:lnTo>
                    <a:pt x="1420368" y="629539"/>
                  </a:lnTo>
                  <a:cubicBezTo>
                    <a:pt x="1574165" y="703961"/>
                    <a:pt x="1699133" y="925068"/>
                    <a:pt x="1699133" y="1117346"/>
                  </a:cubicBez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679831" y="503581"/>
            <a:ext cx="728114" cy="631072"/>
            <a:chOff x="0" y="0"/>
            <a:chExt cx="2620080" cy="22708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20010" cy="2270887"/>
            </a:xfrm>
            <a:custGeom>
              <a:avLst/>
              <a:gdLst/>
              <a:ahLst/>
              <a:cxnLst/>
              <a:rect l="l" t="t" r="r" b="b"/>
              <a:pathLst>
                <a:path w="2620010" h="2270887">
                  <a:moveTo>
                    <a:pt x="1966214" y="0"/>
                  </a:moveTo>
                  <a:lnTo>
                    <a:pt x="653796" y="0"/>
                  </a:lnTo>
                  <a:lnTo>
                    <a:pt x="0" y="1134237"/>
                  </a:lnTo>
                  <a:lnTo>
                    <a:pt x="653796" y="2270887"/>
                  </a:lnTo>
                  <a:lnTo>
                    <a:pt x="1966214" y="2270887"/>
                  </a:lnTo>
                  <a:lnTo>
                    <a:pt x="2620010" y="1134237"/>
                  </a:lnTo>
                  <a:lnTo>
                    <a:pt x="1966214" y="0"/>
                  </a:ln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7284892" y="2530655"/>
            <a:ext cx="472404" cy="755926"/>
            <a:chOff x="0" y="0"/>
            <a:chExt cx="1699920" cy="27201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99895" cy="2771267"/>
            </a:xfrm>
            <a:custGeom>
              <a:avLst/>
              <a:gdLst/>
              <a:ahLst/>
              <a:cxnLst/>
              <a:rect l="l" t="t" r="r" b="b"/>
              <a:pathLst>
                <a:path w="1699895" h="2771267">
                  <a:moveTo>
                    <a:pt x="1699895" y="1121029"/>
                  </a:moveTo>
                  <a:lnTo>
                    <a:pt x="1699895" y="2485009"/>
                  </a:lnTo>
                  <a:cubicBezTo>
                    <a:pt x="1699895" y="2677414"/>
                    <a:pt x="1574927" y="2771267"/>
                    <a:pt x="1423416" y="2691892"/>
                  </a:cubicBezTo>
                  <a:lnTo>
                    <a:pt x="1353693" y="2655824"/>
                  </a:lnTo>
                  <a:lnTo>
                    <a:pt x="1353693" y="1118616"/>
                  </a:lnTo>
                  <a:cubicBezTo>
                    <a:pt x="1353693" y="1065657"/>
                    <a:pt x="1307973" y="962279"/>
                    <a:pt x="1264666" y="935736"/>
                  </a:cubicBezTo>
                  <a:lnTo>
                    <a:pt x="0" y="291084"/>
                  </a:lnTo>
                  <a:cubicBezTo>
                    <a:pt x="86614" y="211709"/>
                    <a:pt x="151511" y="113030"/>
                    <a:pt x="189992" y="0"/>
                  </a:cubicBezTo>
                  <a:lnTo>
                    <a:pt x="1421003" y="627888"/>
                  </a:lnTo>
                  <a:cubicBezTo>
                    <a:pt x="1574927" y="709676"/>
                    <a:pt x="1699895" y="931037"/>
                    <a:pt x="1699895" y="1121029"/>
                  </a:cubicBez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697639" y="2123679"/>
            <a:ext cx="728914" cy="631672"/>
            <a:chOff x="0" y="0"/>
            <a:chExt cx="2622960" cy="22730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622931" cy="2273046"/>
            </a:xfrm>
            <a:custGeom>
              <a:avLst/>
              <a:gdLst/>
              <a:ahLst/>
              <a:cxnLst/>
              <a:rect l="l" t="t" r="r" b="b"/>
              <a:pathLst>
                <a:path w="2622931" h="2273046">
                  <a:moveTo>
                    <a:pt x="1966595" y="0"/>
                  </a:moveTo>
                  <a:lnTo>
                    <a:pt x="656336" y="0"/>
                  </a:lnTo>
                  <a:lnTo>
                    <a:pt x="0" y="1135380"/>
                  </a:lnTo>
                  <a:lnTo>
                    <a:pt x="656336" y="2273046"/>
                  </a:lnTo>
                  <a:lnTo>
                    <a:pt x="1966595" y="2273046"/>
                  </a:lnTo>
                  <a:lnTo>
                    <a:pt x="2622931" y="1135380"/>
                  </a:lnTo>
                  <a:lnTo>
                    <a:pt x="1966595" y="0"/>
                  </a:ln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7660254" y="1367953"/>
            <a:ext cx="472604" cy="573048"/>
            <a:chOff x="0" y="0"/>
            <a:chExt cx="1700640" cy="206208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00657" cy="2061972"/>
            </a:xfrm>
            <a:custGeom>
              <a:avLst/>
              <a:gdLst/>
              <a:ahLst/>
              <a:cxnLst/>
              <a:rect l="l" t="t" r="r" b="b"/>
              <a:pathLst>
                <a:path w="1700657" h="2061972">
                  <a:moveTo>
                    <a:pt x="1700657" y="293243"/>
                  </a:moveTo>
                  <a:lnTo>
                    <a:pt x="435356" y="937260"/>
                  </a:lnTo>
                  <a:cubicBezTo>
                    <a:pt x="392049" y="963676"/>
                    <a:pt x="346329" y="1067054"/>
                    <a:pt x="346329" y="1119886"/>
                  </a:cubicBezTo>
                  <a:lnTo>
                    <a:pt x="346329" y="2061972"/>
                  </a:lnTo>
                  <a:cubicBezTo>
                    <a:pt x="288544" y="1965833"/>
                    <a:pt x="209169" y="1881759"/>
                    <a:pt x="117856" y="1836039"/>
                  </a:cubicBezTo>
                  <a:lnTo>
                    <a:pt x="0" y="1776095"/>
                  </a:lnTo>
                  <a:lnTo>
                    <a:pt x="0" y="1120013"/>
                  </a:lnTo>
                  <a:cubicBezTo>
                    <a:pt x="0" y="927735"/>
                    <a:pt x="125095" y="706628"/>
                    <a:pt x="276606" y="629666"/>
                  </a:cubicBezTo>
                  <a:lnTo>
                    <a:pt x="1508252" y="0"/>
                  </a:lnTo>
                  <a:cubicBezTo>
                    <a:pt x="1549146" y="115316"/>
                    <a:pt x="1616456" y="213868"/>
                    <a:pt x="1700657" y="293243"/>
                  </a:cubicBez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7984393" y="954576"/>
            <a:ext cx="729314" cy="630472"/>
            <a:chOff x="0" y="0"/>
            <a:chExt cx="2624400" cy="226872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624455" cy="2268728"/>
            </a:xfrm>
            <a:custGeom>
              <a:avLst/>
              <a:gdLst/>
              <a:ahLst/>
              <a:cxnLst/>
              <a:rect l="l" t="t" r="r" b="b"/>
              <a:pathLst>
                <a:path w="2624455" h="2268728">
                  <a:moveTo>
                    <a:pt x="1967738" y="0"/>
                  </a:moveTo>
                  <a:lnTo>
                    <a:pt x="656717" y="0"/>
                  </a:lnTo>
                  <a:lnTo>
                    <a:pt x="0" y="1134364"/>
                  </a:lnTo>
                  <a:lnTo>
                    <a:pt x="656717" y="2268728"/>
                  </a:lnTo>
                  <a:lnTo>
                    <a:pt x="1967738" y="2268728"/>
                  </a:lnTo>
                  <a:lnTo>
                    <a:pt x="2624455" y="1134364"/>
                  </a:lnTo>
                  <a:lnTo>
                    <a:pt x="1967738" y="0"/>
                  </a:ln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7660254" y="2168899"/>
            <a:ext cx="472604" cy="573248"/>
            <a:chOff x="0" y="0"/>
            <a:chExt cx="1700640" cy="206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00657" cy="2062861"/>
            </a:xfrm>
            <a:custGeom>
              <a:avLst/>
              <a:gdLst/>
              <a:ahLst/>
              <a:cxnLst/>
              <a:rect l="l" t="t" r="r" b="b"/>
              <a:pathLst>
                <a:path w="1700657" h="2062861">
                  <a:moveTo>
                    <a:pt x="1700657" y="293370"/>
                  </a:moveTo>
                  <a:lnTo>
                    <a:pt x="435356" y="937641"/>
                  </a:lnTo>
                  <a:cubicBezTo>
                    <a:pt x="392049" y="964057"/>
                    <a:pt x="346329" y="1067435"/>
                    <a:pt x="346329" y="1120394"/>
                  </a:cubicBezTo>
                  <a:lnTo>
                    <a:pt x="346329" y="2062861"/>
                  </a:lnTo>
                  <a:cubicBezTo>
                    <a:pt x="288544" y="1966722"/>
                    <a:pt x="209169" y="1882521"/>
                    <a:pt x="117856" y="1836928"/>
                  </a:cubicBezTo>
                  <a:lnTo>
                    <a:pt x="0" y="1776730"/>
                  </a:lnTo>
                  <a:lnTo>
                    <a:pt x="0" y="1120394"/>
                  </a:lnTo>
                  <a:cubicBezTo>
                    <a:pt x="0" y="927989"/>
                    <a:pt x="125095" y="706882"/>
                    <a:pt x="276606" y="629920"/>
                  </a:cubicBezTo>
                  <a:lnTo>
                    <a:pt x="1508252" y="0"/>
                  </a:lnTo>
                  <a:cubicBezTo>
                    <a:pt x="1549146" y="115443"/>
                    <a:pt x="1616456" y="213995"/>
                    <a:pt x="1700657" y="293370"/>
                  </a:cubicBez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7992397" y="1779531"/>
            <a:ext cx="729314" cy="631272"/>
            <a:chOff x="0" y="0"/>
            <a:chExt cx="2624400" cy="22716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24455" cy="2271649"/>
            </a:xfrm>
            <a:custGeom>
              <a:avLst/>
              <a:gdLst/>
              <a:ahLst/>
              <a:cxnLst/>
              <a:rect l="l" t="t" r="r" b="b"/>
              <a:pathLst>
                <a:path w="2624455" h="2271649">
                  <a:moveTo>
                    <a:pt x="1967738" y="0"/>
                  </a:moveTo>
                  <a:lnTo>
                    <a:pt x="654304" y="0"/>
                  </a:lnTo>
                  <a:lnTo>
                    <a:pt x="0" y="1137031"/>
                  </a:lnTo>
                  <a:lnTo>
                    <a:pt x="654304" y="2271649"/>
                  </a:lnTo>
                  <a:lnTo>
                    <a:pt x="1967738" y="2271649"/>
                  </a:lnTo>
                  <a:lnTo>
                    <a:pt x="2624455" y="1137031"/>
                  </a:lnTo>
                  <a:lnTo>
                    <a:pt x="1967738" y="0"/>
                  </a:ln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706451" y="1242029"/>
            <a:ext cx="622918" cy="535320"/>
            <a:chOff x="0" y="0"/>
            <a:chExt cx="812800" cy="698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6948A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spc="82">
                  <a:solidFill>
                    <a:srgbClr val="FFFFFF"/>
                  </a:solidFill>
                  <a:latin typeface="Open Sans Bold"/>
                </a:rPr>
                <a:t>01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6724627" y="581854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038130" y="1044632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732968" y="1388580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751176" y="2230343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05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046134" y="1898138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568237" y="2244631"/>
            <a:ext cx="3280210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14"/>
              </a:lnSpc>
            </a:pPr>
            <a:r>
              <a:rPr lang="en-US" sz="1800" b="1" dirty="0">
                <a:solidFill>
                  <a:srgbClr val="568CCD"/>
                </a:solidFill>
                <a:latin typeface="Open Sans Bold"/>
              </a:rPr>
              <a:t>Preprocessing of images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575325" y="2489617"/>
            <a:ext cx="4350434" cy="597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86"/>
              </a:lnSpc>
            </a:pPr>
            <a:r>
              <a:rPr lang="en-US" sz="1600" dirty="0">
                <a:solidFill>
                  <a:schemeClr val="tx1"/>
                </a:solidFill>
                <a:latin typeface="Poppins Light"/>
              </a:rPr>
              <a:t>By resizing, normalizing, and augmenting them to increase the model's generalization ability.</a:t>
            </a:r>
          </a:p>
          <a:p>
            <a:pPr>
              <a:lnSpc>
                <a:spcPts val="1586"/>
              </a:lnSpc>
              <a:spcBef>
                <a:spcPct val="0"/>
              </a:spcBef>
            </a:pPr>
            <a:endParaRPr lang="en-US" sz="1133" dirty="0">
              <a:solidFill>
                <a:schemeClr val="tx1"/>
              </a:solidFill>
              <a:latin typeface="Poppins Light"/>
            </a:endParaRPr>
          </a:p>
        </p:txBody>
      </p:sp>
      <p:grpSp>
        <p:nvGrpSpPr>
          <p:cNvPr id="33" name="Group 33"/>
          <p:cNvGrpSpPr/>
          <p:nvPr/>
        </p:nvGrpSpPr>
        <p:grpSpPr>
          <a:xfrm>
            <a:off x="706451" y="2391581"/>
            <a:ext cx="622918" cy="535320"/>
            <a:chOff x="0" y="0"/>
            <a:chExt cx="812800" cy="6985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568CC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spc="82">
                  <a:solidFill>
                    <a:srgbClr val="FFFFFF"/>
                  </a:solidFill>
                  <a:latin typeface="Open Sans Bold"/>
                </a:rPr>
                <a:t>02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575325" y="1152348"/>
            <a:ext cx="3273122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14"/>
              </a:lnSpc>
            </a:pPr>
            <a:r>
              <a:rPr lang="en-US" sz="2000" b="1" dirty="0">
                <a:solidFill>
                  <a:srgbClr val="16948A"/>
                </a:solidFill>
                <a:latin typeface="Open Sans Bold"/>
              </a:rPr>
              <a:t>Dataset Preparation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575324" y="1428108"/>
            <a:ext cx="4872597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86"/>
              </a:lnSpc>
              <a:spcBef>
                <a:spcPct val="0"/>
              </a:spcBef>
            </a:pPr>
            <a:r>
              <a:rPr lang="en-US" sz="1600" dirty="0">
                <a:solidFill>
                  <a:schemeClr val="tx1"/>
                </a:solidFill>
                <a:latin typeface="Poppins"/>
              </a:rPr>
              <a:t>Acquire  the </a:t>
            </a:r>
            <a:r>
              <a:rPr lang="en-US" sz="1600" dirty="0" err="1">
                <a:solidFill>
                  <a:schemeClr val="tx1"/>
                </a:solidFill>
                <a:latin typeface="Poppins Bold"/>
              </a:rPr>
              <a:t>BigDatasetGan</a:t>
            </a:r>
            <a:r>
              <a:rPr lang="en-US" sz="1600" dirty="0">
                <a:solidFill>
                  <a:schemeClr val="tx1"/>
                </a:solidFill>
                <a:latin typeface="Poppins Bold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Poppins"/>
              </a:rPr>
              <a:t>dataset provided by Nvidia. Ensure its balanced and complete.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706451" y="3598622"/>
            <a:ext cx="622918" cy="535320"/>
            <a:chOff x="0" y="0"/>
            <a:chExt cx="812800" cy="6985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6948A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spc="82">
                  <a:solidFill>
                    <a:srgbClr val="FFFFFF"/>
                  </a:solidFill>
                  <a:latin typeface="Open Sans Bold"/>
                </a:rPr>
                <a:t>03</a:t>
              </a: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590972" y="3419083"/>
            <a:ext cx="3129884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14"/>
              </a:lnSpc>
            </a:pPr>
            <a:r>
              <a:rPr lang="en-US" sz="2000" dirty="0">
                <a:solidFill>
                  <a:srgbClr val="16948A"/>
                </a:solidFill>
                <a:latin typeface="Open Sans Bold"/>
              </a:rPr>
              <a:t>Feature Extraction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590973" y="3671456"/>
            <a:ext cx="4519293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86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Open Sans Light"/>
              </a:rPr>
              <a:t>Utilize </a:t>
            </a:r>
            <a:r>
              <a:rPr lang="en-US" dirty="0">
                <a:solidFill>
                  <a:schemeClr val="tx1"/>
                </a:solidFill>
                <a:latin typeface="Open Sans Bold"/>
              </a:rPr>
              <a:t>Resnet-152 </a:t>
            </a:r>
            <a:r>
              <a:rPr lang="en-US" dirty="0">
                <a:solidFill>
                  <a:schemeClr val="tx1"/>
                </a:solidFill>
                <a:latin typeface="Open Sans"/>
              </a:rPr>
              <a:t>to extract high level features relevant to the training of our </a:t>
            </a:r>
            <a:r>
              <a:rPr lang="en-US" dirty="0" err="1">
                <a:solidFill>
                  <a:schemeClr val="tx1"/>
                </a:solidFill>
                <a:latin typeface="Open Sans"/>
              </a:rPr>
              <a:t>model.Available</a:t>
            </a:r>
            <a:r>
              <a:rPr lang="en-US" dirty="0">
                <a:solidFill>
                  <a:schemeClr val="tx1"/>
                </a:solidFill>
                <a:latin typeface="Open Sans"/>
              </a:rPr>
              <a:t> online, and offered by </a:t>
            </a:r>
            <a:r>
              <a:rPr lang="en-US" dirty="0">
                <a:solidFill>
                  <a:schemeClr val="tx1"/>
                </a:solidFill>
                <a:latin typeface="Open Sans Bold"/>
              </a:rPr>
              <a:t>TensorFlow Hub and PyTorch Hub</a:t>
            </a:r>
            <a:r>
              <a:rPr lang="en-US" dirty="0">
                <a:solidFill>
                  <a:schemeClr val="tx1"/>
                </a:solidFill>
                <a:latin typeface="Open Sans"/>
              </a:rPr>
              <a:t>.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7660254" y="2991020"/>
            <a:ext cx="472604" cy="629184"/>
            <a:chOff x="0" y="0"/>
            <a:chExt cx="1700640" cy="2264087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700657" cy="2263968"/>
            </a:xfrm>
            <a:custGeom>
              <a:avLst/>
              <a:gdLst/>
              <a:ahLst/>
              <a:cxnLst/>
              <a:rect l="l" t="t" r="r" b="b"/>
              <a:pathLst>
                <a:path w="1700657" h="2263968">
                  <a:moveTo>
                    <a:pt x="1700657" y="321970"/>
                  </a:moveTo>
                  <a:lnTo>
                    <a:pt x="435356" y="1029077"/>
                  </a:lnTo>
                  <a:cubicBezTo>
                    <a:pt x="392049" y="1058080"/>
                    <a:pt x="346329" y="1171585"/>
                    <a:pt x="346329" y="1229593"/>
                  </a:cubicBezTo>
                  <a:lnTo>
                    <a:pt x="346329" y="2263968"/>
                  </a:lnTo>
                  <a:cubicBezTo>
                    <a:pt x="288544" y="2158411"/>
                    <a:pt x="209169" y="2066101"/>
                    <a:pt x="117856" y="2015902"/>
                  </a:cubicBezTo>
                  <a:lnTo>
                    <a:pt x="0" y="1950086"/>
                  </a:lnTo>
                  <a:lnTo>
                    <a:pt x="0" y="1229732"/>
                  </a:lnTo>
                  <a:cubicBezTo>
                    <a:pt x="0" y="1018618"/>
                    <a:pt x="125095" y="775851"/>
                    <a:pt x="276606" y="691350"/>
                  </a:cubicBezTo>
                  <a:lnTo>
                    <a:pt x="1508252" y="0"/>
                  </a:lnTo>
                  <a:cubicBezTo>
                    <a:pt x="1549146" y="126613"/>
                    <a:pt x="1616456" y="234819"/>
                    <a:pt x="1700657" y="321970"/>
                  </a:cubicBez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7984393" y="2577642"/>
            <a:ext cx="729314" cy="630472"/>
            <a:chOff x="0" y="0"/>
            <a:chExt cx="2624400" cy="226872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624455" cy="2268728"/>
            </a:xfrm>
            <a:custGeom>
              <a:avLst/>
              <a:gdLst/>
              <a:ahLst/>
              <a:cxnLst/>
              <a:rect l="l" t="t" r="r" b="b"/>
              <a:pathLst>
                <a:path w="2624455" h="2268728">
                  <a:moveTo>
                    <a:pt x="1967738" y="0"/>
                  </a:moveTo>
                  <a:lnTo>
                    <a:pt x="656717" y="0"/>
                  </a:lnTo>
                  <a:lnTo>
                    <a:pt x="0" y="1134364"/>
                  </a:lnTo>
                  <a:lnTo>
                    <a:pt x="656717" y="2268728"/>
                  </a:lnTo>
                  <a:lnTo>
                    <a:pt x="1967738" y="2268728"/>
                  </a:lnTo>
                  <a:lnTo>
                    <a:pt x="2624455" y="1134364"/>
                  </a:lnTo>
                  <a:lnTo>
                    <a:pt x="1967738" y="0"/>
                  </a:lnTo>
                  <a:close/>
                </a:path>
              </a:pathLst>
            </a:custGeom>
            <a:solidFill>
              <a:srgbClr val="568CCD"/>
            </a:solidFill>
          </p:spPr>
        </p:sp>
      </p:grpSp>
      <p:sp>
        <p:nvSpPr>
          <p:cNvPr id="47" name="TextBox 47"/>
          <p:cNvSpPr txBox="1"/>
          <p:nvPr/>
        </p:nvSpPr>
        <p:spPr>
          <a:xfrm>
            <a:off x="8038130" y="2667698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06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7275088" y="3383887"/>
            <a:ext cx="472404" cy="651882"/>
            <a:chOff x="0" y="0"/>
            <a:chExt cx="1699920" cy="234576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699895" cy="2345817"/>
            </a:xfrm>
            <a:custGeom>
              <a:avLst/>
              <a:gdLst/>
              <a:ahLst/>
              <a:cxnLst/>
              <a:rect l="l" t="t" r="r" b="b"/>
              <a:pathLst>
                <a:path w="1699895" h="2345817">
                  <a:moveTo>
                    <a:pt x="1699895" y="1120013"/>
                  </a:moveTo>
                  <a:lnTo>
                    <a:pt x="1699895" y="2059813"/>
                  </a:lnTo>
                  <a:lnTo>
                    <a:pt x="1582039" y="2119884"/>
                  </a:lnTo>
                  <a:cubicBezTo>
                    <a:pt x="1490726" y="2167890"/>
                    <a:pt x="1411351" y="2249678"/>
                    <a:pt x="1353566" y="2345817"/>
                  </a:cubicBezTo>
                  <a:lnTo>
                    <a:pt x="1353566" y="1117600"/>
                  </a:lnTo>
                  <a:cubicBezTo>
                    <a:pt x="1353566" y="1064768"/>
                    <a:pt x="1307846" y="961390"/>
                    <a:pt x="1264539" y="934974"/>
                  </a:cubicBezTo>
                  <a:lnTo>
                    <a:pt x="0" y="290830"/>
                  </a:lnTo>
                  <a:cubicBezTo>
                    <a:pt x="86614" y="211455"/>
                    <a:pt x="151511" y="112903"/>
                    <a:pt x="189992" y="0"/>
                  </a:cubicBezTo>
                  <a:lnTo>
                    <a:pt x="1421003" y="627253"/>
                  </a:lnTo>
                  <a:cubicBezTo>
                    <a:pt x="1574927" y="708914"/>
                    <a:pt x="1699895" y="927735"/>
                    <a:pt x="1699895" y="1120013"/>
                  </a:cubicBez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50" name="Group 50"/>
          <p:cNvGrpSpPr/>
          <p:nvPr/>
        </p:nvGrpSpPr>
        <p:grpSpPr>
          <a:xfrm>
            <a:off x="6679831" y="2953102"/>
            <a:ext cx="728914" cy="630472"/>
            <a:chOff x="0" y="0"/>
            <a:chExt cx="2622960" cy="226872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2622931" cy="2268728"/>
            </a:xfrm>
            <a:custGeom>
              <a:avLst/>
              <a:gdLst/>
              <a:ahLst/>
              <a:cxnLst/>
              <a:rect l="l" t="t" r="r" b="b"/>
              <a:pathLst>
                <a:path w="2622931" h="2268728">
                  <a:moveTo>
                    <a:pt x="1966595" y="0"/>
                  </a:moveTo>
                  <a:lnTo>
                    <a:pt x="656336" y="0"/>
                  </a:lnTo>
                  <a:lnTo>
                    <a:pt x="0" y="1134364"/>
                  </a:lnTo>
                  <a:lnTo>
                    <a:pt x="656336" y="2268728"/>
                  </a:lnTo>
                  <a:lnTo>
                    <a:pt x="1966595" y="2268728"/>
                  </a:lnTo>
                  <a:lnTo>
                    <a:pt x="2622931" y="1134364"/>
                  </a:lnTo>
                  <a:lnTo>
                    <a:pt x="1966595" y="0"/>
                  </a:lnTo>
                  <a:close/>
                </a:path>
              </a:pathLst>
            </a:custGeom>
            <a:solidFill>
              <a:srgbClr val="568CCD"/>
            </a:solidFill>
          </p:spPr>
        </p:sp>
      </p:grpSp>
      <p:sp>
        <p:nvSpPr>
          <p:cNvPr id="52" name="TextBox 52"/>
          <p:cNvSpPr txBox="1"/>
          <p:nvPr/>
        </p:nvSpPr>
        <p:spPr>
          <a:xfrm>
            <a:off x="6723164" y="3043158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07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7264256" y="4177329"/>
            <a:ext cx="472404" cy="755926"/>
            <a:chOff x="0" y="0"/>
            <a:chExt cx="1699920" cy="272016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699895" cy="2771267"/>
            </a:xfrm>
            <a:custGeom>
              <a:avLst/>
              <a:gdLst/>
              <a:ahLst/>
              <a:cxnLst/>
              <a:rect l="l" t="t" r="r" b="b"/>
              <a:pathLst>
                <a:path w="1699895" h="2771267">
                  <a:moveTo>
                    <a:pt x="1699895" y="1121029"/>
                  </a:moveTo>
                  <a:lnTo>
                    <a:pt x="1699895" y="2485009"/>
                  </a:lnTo>
                  <a:cubicBezTo>
                    <a:pt x="1699895" y="2677414"/>
                    <a:pt x="1574927" y="2771267"/>
                    <a:pt x="1423416" y="2691892"/>
                  </a:cubicBezTo>
                  <a:lnTo>
                    <a:pt x="1353693" y="2655824"/>
                  </a:lnTo>
                  <a:lnTo>
                    <a:pt x="1353693" y="1118616"/>
                  </a:lnTo>
                  <a:cubicBezTo>
                    <a:pt x="1353693" y="1065657"/>
                    <a:pt x="1307973" y="962279"/>
                    <a:pt x="1264666" y="935736"/>
                  </a:cubicBezTo>
                  <a:lnTo>
                    <a:pt x="0" y="291084"/>
                  </a:lnTo>
                  <a:cubicBezTo>
                    <a:pt x="86614" y="211709"/>
                    <a:pt x="151511" y="113030"/>
                    <a:pt x="189992" y="0"/>
                  </a:cubicBezTo>
                  <a:lnTo>
                    <a:pt x="1421003" y="627888"/>
                  </a:lnTo>
                  <a:cubicBezTo>
                    <a:pt x="1574927" y="709676"/>
                    <a:pt x="1699895" y="931037"/>
                    <a:pt x="1699895" y="1121029"/>
                  </a:cubicBez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55" name="Group 55"/>
          <p:cNvGrpSpPr/>
          <p:nvPr/>
        </p:nvGrpSpPr>
        <p:grpSpPr>
          <a:xfrm>
            <a:off x="6677002" y="3770354"/>
            <a:ext cx="728914" cy="631672"/>
            <a:chOff x="0" y="0"/>
            <a:chExt cx="2622960" cy="227304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2622931" cy="2273046"/>
            </a:xfrm>
            <a:custGeom>
              <a:avLst/>
              <a:gdLst/>
              <a:ahLst/>
              <a:cxnLst/>
              <a:rect l="l" t="t" r="r" b="b"/>
              <a:pathLst>
                <a:path w="2622931" h="2273046">
                  <a:moveTo>
                    <a:pt x="1966595" y="0"/>
                  </a:moveTo>
                  <a:lnTo>
                    <a:pt x="656336" y="0"/>
                  </a:lnTo>
                  <a:lnTo>
                    <a:pt x="0" y="1135380"/>
                  </a:lnTo>
                  <a:lnTo>
                    <a:pt x="656336" y="2273046"/>
                  </a:lnTo>
                  <a:lnTo>
                    <a:pt x="1966595" y="2273046"/>
                  </a:lnTo>
                  <a:lnTo>
                    <a:pt x="2622931" y="1135380"/>
                  </a:lnTo>
                  <a:lnTo>
                    <a:pt x="1966595" y="0"/>
                  </a:ln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57" name="Group 57"/>
          <p:cNvGrpSpPr/>
          <p:nvPr/>
        </p:nvGrpSpPr>
        <p:grpSpPr>
          <a:xfrm>
            <a:off x="7639617" y="3815573"/>
            <a:ext cx="472604" cy="573248"/>
            <a:chOff x="0" y="0"/>
            <a:chExt cx="1700640" cy="20628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700657" cy="2062861"/>
            </a:xfrm>
            <a:custGeom>
              <a:avLst/>
              <a:gdLst/>
              <a:ahLst/>
              <a:cxnLst/>
              <a:rect l="l" t="t" r="r" b="b"/>
              <a:pathLst>
                <a:path w="1700657" h="2062861">
                  <a:moveTo>
                    <a:pt x="1700657" y="293370"/>
                  </a:moveTo>
                  <a:lnTo>
                    <a:pt x="435356" y="937641"/>
                  </a:lnTo>
                  <a:cubicBezTo>
                    <a:pt x="392049" y="964057"/>
                    <a:pt x="346329" y="1067435"/>
                    <a:pt x="346329" y="1120394"/>
                  </a:cubicBezTo>
                  <a:lnTo>
                    <a:pt x="346329" y="2062861"/>
                  </a:lnTo>
                  <a:cubicBezTo>
                    <a:pt x="288544" y="1966722"/>
                    <a:pt x="209169" y="1882521"/>
                    <a:pt x="117856" y="1836928"/>
                  </a:cubicBezTo>
                  <a:lnTo>
                    <a:pt x="0" y="1776730"/>
                  </a:lnTo>
                  <a:lnTo>
                    <a:pt x="0" y="1120394"/>
                  </a:lnTo>
                  <a:cubicBezTo>
                    <a:pt x="0" y="927989"/>
                    <a:pt x="125095" y="706882"/>
                    <a:pt x="276606" y="629920"/>
                  </a:cubicBezTo>
                  <a:lnTo>
                    <a:pt x="1508252" y="0"/>
                  </a:lnTo>
                  <a:cubicBezTo>
                    <a:pt x="1549146" y="115443"/>
                    <a:pt x="1616456" y="213995"/>
                    <a:pt x="1700657" y="293370"/>
                  </a:cubicBez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59" name="Group 59"/>
          <p:cNvGrpSpPr/>
          <p:nvPr/>
        </p:nvGrpSpPr>
        <p:grpSpPr>
          <a:xfrm>
            <a:off x="7971760" y="3426206"/>
            <a:ext cx="729314" cy="631272"/>
            <a:chOff x="0" y="0"/>
            <a:chExt cx="2624400" cy="22716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2624455" cy="2271649"/>
            </a:xfrm>
            <a:custGeom>
              <a:avLst/>
              <a:gdLst/>
              <a:ahLst/>
              <a:cxnLst/>
              <a:rect l="l" t="t" r="r" b="b"/>
              <a:pathLst>
                <a:path w="2624455" h="2271649">
                  <a:moveTo>
                    <a:pt x="1967738" y="0"/>
                  </a:moveTo>
                  <a:lnTo>
                    <a:pt x="654304" y="0"/>
                  </a:lnTo>
                  <a:lnTo>
                    <a:pt x="0" y="1137031"/>
                  </a:lnTo>
                  <a:lnTo>
                    <a:pt x="654304" y="2271649"/>
                  </a:lnTo>
                  <a:lnTo>
                    <a:pt x="1967738" y="2271649"/>
                  </a:lnTo>
                  <a:lnTo>
                    <a:pt x="2624455" y="1137031"/>
                  </a:lnTo>
                  <a:lnTo>
                    <a:pt x="1967738" y="0"/>
                  </a:lnTo>
                  <a:close/>
                </a:path>
              </a:pathLst>
            </a:custGeom>
            <a:solidFill>
              <a:srgbClr val="16948A"/>
            </a:solidFill>
          </p:spPr>
        </p:sp>
      </p:grpSp>
      <p:sp>
        <p:nvSpPr>
          <p:cNvPr id="61" name="TextBox 61"/>
          <p:cNvSpPr txBox="1"/>
          <p:nvPr/>
        </p:nvSpPr>
        <p:spPr>
          <a:xfrm>
            <a:off x="6730539" y="3877017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09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8025497" y="3544813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08</a:t>
            </a:r>
          </a:p>
        </p:txBody>
      </p:sp>
      <p:sp>
        <p:nvSpPr>
          <p:cNvPr id="63" name="Title 3">
            <a:extLst>
              <a:ext uri="{FF2B5EF4-FFF2-40B4-BE49-F238E27FC236}">
                <a16:creationId xmlns:a16="http://schemas.microsoft.com/office/drawing/2014/main" id="{41E9C0A4-F4B8-E826-0E72-717D41FF6990}"/>
              </a:ext>
            </a:extLst>
          </p:cNvPr>
          <p:cNvSpPr txBox="1">
            <a:spLocks/>
          </p:cNvSpPr>
          <p:nvPr/>
        </p:nvSpPr>
        <p:spPr>
          <a:xfrm>
            <a:off x="13639" y="151565"/>
            <a:ext cx="8229600" cy="572700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00B0F0"/>
                </a:solidFill>
              </a:rPr>
              <a:t>Methodology</a:t>
            </a:r>
            <a:endParaRPr lang="en-GB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84892" y="1729309"/>
            <a:ext cx="472404" cy="651882"/>
            <a:chOff x="0" y="0"/>
            <a:chExt cx="1699920" cy="23457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99895" cy="2345817"/>
            </a:xfrm>
            <a:custGeom>
              <a:avLst/>
              <a:gdLst/>
              <a:ahLst/>
              <a:cxnLst/>
              <a:rect l="l" t="t" r="r" b="b"/>
              <a:pathLst>
                <a:path w="1699895" h="2345817">
                  <a:moveTo>
                    <a:pt x="1699895" y="1120013"/>
                  </a:moveTo>
                  <a:lnTo>
                    <a:pt x="1699895" y="2059813"/>
                  </a:lnTo>
                  <a:lnTo>
                    <a:pt x="1582039" y="2119884"/>
                  </a:lnTo>
                  <a:cubicBezTo>
                    <a:pt x="1490726" y="2167890"/>
                    <a:pt x="1411351" y="2249678"/>
                    <a:pt x="1353566" y="2345817"/>
                  </a:cubicBezTo>
                  <a:lnTo>
                    <a:pt x="1353566" y="1117600"/>
                  </a:lnTo>
                  <a:cubicBezTo>
                    <a:pt x="1353566" y="1064768"/>
                    <a:pt x="1307846" y="961390"/>
                    <a:pt x="1264539" y="934974"/>
                  </a:cubicBezTo>
                  <a:lnTo>
                    <a:pt x="0" y="290830"/>
                  </a:lnTo>
                  <a:cubicBezTo>
                    <a:pt x="86614" y="211455"/>
                    <a:pt x="151511" y="112903"/>
                    <a:pt x="189992" y="0"/>
                  </a:cubicBezTo>
                  <a:lnTo>
                    <a:pt x="1421003" y="627253"/>
                  </a:lnTo>
                  <a:cubicBezTo>
                    <a:pt x="1574927" y="708914"/>
                    <a:pt x="1699895" y="927735"/>
                    <a:pt x="1699895" y="1120013"/>
                  </a:cubicBez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689635" y="1298524"/>
            <a:ext cx="728914" cy="630472"/>
            <a:chOff x="0" y="0"/>
            <a:chExt cx="2622960" cy="22687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22931" cy="2268728"/>
            </a:xfrm>
            <a:custGeom>
              <a:avLst/>
              <a:gdLst/>
              <a:ahLst/>
              <a:cxnLst/>
              <a:rect l="l" t="t" r="r" b="b"/>
              <a:pathLst>
                <a:path w="2622931" h="2268728">
                  <a:moveTo>
                    <a:pt x="1966595" y="0"/>
                  </a:moveTo>
                  <a:lnTo>
                    <a:pt x="656336" y="0"/>
                  </a:lnTo>
                  <a:lnTo>
                    <a:pt x="0" y="1134364"/>
                  </a:lnTo>
                  <a:lnTo>
                    <a:pt x="656336" y="2268728"/>
                  </a:lnTo>
                  <a:lnTo>
                    <a:pt x="1966595" y="2268728"/>
                  </a:lnTo>
                  <a:lnTo>
                    <a:pt x="2622931" y="1134364"/>
                  </a:lnTo>
                  <a:lnTo>
                    <a:pt x="1966595" y="0"/>
                  </a:ln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285092" y="928364"/>
            <a:ext cx="472204" cy="651682"/>
            <a:chOff x="0" y="0"/>
            <a:chExt cx="1699200" cy="23450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99260" cy="2344928"/>
            </a:xfrm>
            <a:custGeom>
              <a:avLst/>
              <a:gdLst/>
              <a:ahLst/>
              <a:cxnLst/>
              <a:rect l="l" t="t" r="r" b="b"/>
              <a:pathLst>
                <a:path w="1699260" h="2344928">
                  <a:moveTo>
                    <a:pt x="1699260" y="1117219"/>
                  </a:moveTo>
                  <a:lnTo>
                    <a:pt x="1699260" y="2059051"/>
                  </a:lnTo>
                  <a:lnTo>
                    <a:pt x="1581531" y="2119122"/>
                  </a:lnTo>
                  <a:cubicBezTo>
                    <a:pt x="1490218" y="2167128"/>
                    <a:pt x="1410843" y="2248916"/>
                    <a:pt x="1353185" y="2344928"/>
                  </a:cubicBezTo>
                  <a:lnTo>
                    <a:pt x="1353185" y="1117219"/>
                  </a:lnTo>
                  <a:cubicBezTo>
                    <a:pt x="1353185" y="1064387"/>
                    <a:pt x="1307465" y="961009"/>
                    <a:pt x="1264285" y="934593"/>
                  </a:cubicBezTo>
                  <a:lnTo>
                    <a:pt x="0" y="290703"/>
                  </a:lnTo>
                  <a:cubicBezTo>
                    <a:pt x="86487" y="211455"/>
                    <a:pt x="151384" y="112903"/>
                    <a:pt x="189865" y="0"/>
                  </a:cubicBezTo>
                  <a:lnTo>
                    <a:pt x="1420368" y="629539"/>
                  </a:lnTo>
                  <a:cubicBezTo>
                    <a:pt x="1574165" y="703961"/>
                    <a:pt x="1699133" y="925068"/>
                    <a:pt x="1699133" y="1117346"/>
                  </a:cubicBez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679831" y="503581"/>
            <a:ext cx="728114" cy="631072"/>
            <a:chOff x="0" y="0"/>
            <a:chExt cx="2620080" cy="22708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20010" cy="2270887"/>
            </a:xfrm>
            <a:custGeom>
              <a:avLst/>
              <a:gdLst/>
              <a:ahLst/>
              <a:cxnLst/>
              <a:rect l="l" t="t" r="r" b="b"/>
              <a:pathLst>
                <a:path w="2620010" h="2270887">
                  <a:moveTo>
                    <a:pt x="1966214" y="0"/>
                  </a:moveTo>
                  <a:lnTo>
                    <a:pt x="653796" y="0"/>
                  </a:lnTo>
                  <a:lnTo>
                    <a:pt x="0" y="1134237"/>
                  </a:lnTo>
                  <a:lnTo>
                    <a:pt x="653796" y="2270887"/>
                  </a:lnTo>
                  <a:lnTo>
                    <a:pt x="1966214" y="2270887"/>
                  </a:lnTo>
                  <a:lnTo>
                    <a:pt x="2620010" y="1134237"/>
                  </a:lnTo>
                  <a:lnTo>
                    <a:pt x="1966214" y="0"/>
                  </a:ln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7284892" y="2530655"/>
            <a:ext cx="472404" cy="755926"/>
            <a:chOff x="0" y="0"/>
            <a:chExt cx="1699920" cy="27201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99895" cy="2771267"/>
            </a:xfrm>
            <a:custGeom>
              <a:avLst/>
              <a:gdLst/>
              <a:ahLst/>
              <a:cxnLst/>
              <a:rect l="l" t="t" r="r" b="b"/>
              <a:pathLst>
                <a:path w="1699895" h="2771267">
                  <a:moveTo>
                    <a:pt x="1699895" y="1121029"/>
                  </a:moveTo>
                  <a:lnTo>
                    <a:pt x="1699895" y="2485009"/>
                  </a:lnTo>
                  <a:cubicBezTo>
                    <a:pt x="1699895" y="2677414"/>
                    <a:pt x="1574927" y="2771267"/>
                    <a:pt x="1423416" y="2691892"/>
                  </a:cubicBezTo>
                  <a:lnTo>
                    <a:pt x="1353693" y="2655824"/>
                  </a:lnTo>
                  <a:lnTo>
                    <a:pt x="1353693" y="1118616"/>
                  </a:lnTo>
                  <a:cubicBezTo>
                    <a:pt x="1353693" y="1065657"/>
                    <a:pt x="1307973" y="962279"/>
                    <a:pt x="1264666" y="935736"/>
                  </a:cubicBezTo>
                  <a:lnTo>
                    <a:pt x="0" y="291084"/>
                  </a:lnTo>
                  <a:cubicBezTo>
                    <a:pt x="86614" y="211709"/>
                    <a:pt x="151511" y="113030"/>
                    <a:pt x="189992" y="0"/>
                  </a:cubicBezTo>
                  <a:lnTo>
                    <a:pt x="1421003" y="627888"/>
                  </a:lnTo>
                  <a:cubicBezTo>
                    <a:pt x="1574927" y="709676"/>
                    <a:pt x="1699895" y="931037"/>
                    <a:pt x="1699895" y="1121029"/>
                  </a:cubicBez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697639" y="2123679"/>
            <a:ext cx="728914" cy="631672"/>
            <a:chOff x="0" y="0"/>
            <a:chExt cx="2622960" cy="22730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622931" cy="2273046"/>
            </a:xfrm>
            <a:custGeom>
              <a:avLst/>
              <a:gdLst/>
              <a:ahLst/>
              <a:cxnLst/>
              <a:rect l="l" t="t" r="r" b="b"/>
              <a:pathLst>
                <a:path w="2622931" h="2273046">
                  <a:moveTo>
                    <a:pt x="1966595" y="0"/>
                  </a:moveTo>
                  <a:lnTo>
                    <a:pt x="656336" y="0"/>
                  </a:lnTo>
                  <a:lnTo>
                    <a:pt x="0" y="1135380"/>
                  </a:lnTo>
                  <a:lnTo>
                    <a:pt x="656336" y="2273046"/>
                  </a:lnTo>
                  <a:lnTo>
                    <a:pt x="1966595" y="2273046"/>
                  </a:lnTo>
                  <a:lnTo>
                    <a:pt x="2622931" y="1135380"/>
                  </a:lnTo>
                  <a:lnTo>
                    <a:pt x="1966595" y="0"/>
                  </a:ln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7660254" y="1367953"/>
            <a:ext cx="472604" cy="573048"/>
            <a:chOff x="0" y="0"/>
            <a:chExt cx="1700640" cy="206208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00657" cy="2061972"/>
            </a:xfrm>
            <a:custGeom>
              <a:avLst/>
              <a:gdLst/>
              <a:ahLst/>
              <a:cxnLst/>
              <a:rect l="l" t="t" r="r" b="b"/>
              <a:pathLst>
                <a:path w="1700657" h="2061972">
                  <a:moveTo>
                    <a:pt x="1700657" y="293243"/>
                  </a:moveTo>
                  <a:lnTo>
                    <a:pt x="435356" y="937260"/>
                  </a:lnTo>
                  <a:cubicBezTo>
                    <a:pt x="392049" y="963676"/>
                    <a:pt x="346329" y="1067054"/>
                    <a:pt x="346329" y="1119886"/>
                  </a:cubicBezTo>
                  <a:lnTo>
                    <a:pt x="346329" y="2061972"/>
                  </a:lnTo>
                  <a:cubicBezTo>
                    <a:pt x="288544" y="1965833"/>
                    <a:pt x="209169" y="1881759"/>
                    <a:pt x="117856" y="1836039"/>
                  </a:cubicBezTo>
                  <a:lnTo>
                    <a:pt x="0" y="1776095"/>
                  </a:lnTo>
                  <a:lnTo>
                    <a:pt x="0" y="1120013"/>
                  </a:lnTo>
                  <a:cubicBezTo>
                    <a:pt x="0" y="927735"/>
                    <a:pt x="125095" y="706628"/>
                    <a:pt x="276606" y="629666"/>
                  </a:cubicBezTo>
                  <a:lnTo>
                    <a:pt x="1508252" y="0"/>
                  </a:lnTo>
                  <a:cubicBezTo>
                    <a:pt x="1549146" y="115316"/>
                    <a:pt x="1616456" y="213868"/>
                    <a:pt x="1700657" y="293243"/>
                  </a:cubicBez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7984393" y="954576"/>
            <a:ext cx="729314" cy="630472"/>
            <a:chOff x="0" y="0"/>
            <a:chExt cx="2624400" cy="226872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624455" cy="2268728"/>
            </a:xfrm>
            <a:custGeom>
              <a:avLst/>
              <a:gdLst/>
              <a:ahLst/>
              <a:cxnLst/>
              <a:rect l="l" t="t" r="r" b="b"/>
              <a:pathLst>
                <a:path w="2624455" h="2268728">
                  <a:moveTo>
                    <a:pt x="1967738" y="0"/>
                  </a:moveTo>
                  <a:lnTo>
                    <a:pt x="656717" y="0"/>
                  </a:lnTo>
                  <a:lnTo>
                    <a:pt x="0" y="1134364"/>
                  </a:lnTo>
                  <a:lnTo>
                    <a:pt x="656717" y="2268728"/>
                  </a:lnTo>
                  <a:lnTo>
                    <a:pt x="1967738" y="2268728"/>
                  </a:lnTo>
                  <a:lnTo>
                    <a:pt x="2624455" y="1134364"/>
                  </a:lnTo>
                  <a:lnTo>
                    <a:pt x="1967738" y="0"/>
                  </a:ln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7660254" y="2168899"/>
            <a:ext cx="472604" cy="573248"/>
            <a:chOff x="0" y="0"/>
            <a:chExt cx="1700640" cy="206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00657" cy="2062861"/>
            </a:xfrm>
            <a:custGeom>
              <a:avLst/>
              <a:gdLst/>
              <a:ahLst/>
              <a:cxnLst/>
              <a:rect l="l" t="t" r="r" b="b"/>
              <a:pathLst>
                <a:path w="1700657" h="2062861">
                  <a:moveTo>
                    <a:pt x="1700657" y="293370"/>
                  </a:moveTo>
                  <a:lnTo>
                    <a:pt x="435356" y="937641"/>
                  </a:lnTo>
                  <a:cubicBezTo>
                    <a:pt x="392049" y="964057"/>
                    <a:pt x="346329" y="1067435"/>
                    <a:pt x="346329" y="1120394"/>
                  </a:cubicBezTo>
                  <a:lnTo>
                    <a:pt x="346329" y="2062861"/>
                  </a:lnTo>
                  <a:cubicBezTo>
                    <a:pt x="288544" y="1966722"/>
                    <a:pt x="209169" y="1882521"/>
                    <a:pt x="117856" y="1836928"/>
                  </a:cubicBezTo>
                  <a:lnTo>
                    <a:pt x="0" y="1776730"/>
                  </a:lnTo>
                  <a:lnTo>
                    <a:pt x="0" y="1120394"/>
                  </a:lnTo>
                  <a:cubicBezTo>
                    <a:pt x="0" y="927989"/>
                    <a:pt x="125095" y="706882"/>
                    <a:pt x="276606" y="629920"/>
                  </a:cubicBezTo>
                  <a:lnTo>
                    <a:pt x="1508252" y="0"/>
                  </a:lnTo>
                  <a:cubicBezTo>
                    <a:pt x="1549146" y="115443"/>
                    <a:pt x="1616456" y="213995"/>
                    <a:pt x="1700657" y="293370"/>
                  </a:cubicBez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7992397" y="1779531"/>
            <a:ext cx="729314" cy="631272"/>
            <a:chOff x="0" y="0"/>
            <a:chExt cx="2624400" cy="22716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24455" cy="2271649"/>
            </a:xfrm>
            <a:custGeom>
              <a:avLst/>
              <a:gdLst/>
              <a:ahLst/>
              <a:cxnLst/>
              <a:rect l="l" t="t" r="r" b="b"/>
              <a:pathLst>
                <a:path w="2624455" h="2271649">
                  <a:moveTo>
                    <a:pt x="1967738" y="0"/>
                  </a:moveTo>
                  <a:lnTo>
                    <a:pt x="654304" y="0"/>
                  </a:lnTo>
                  <a:lnTo>
                    <a:pt x="0" y="1137031"/>
                  </a:lnTo>
                  <a:lnTo>
                    <a:pt x="654304" y="2271649"/>
                  </a:lnTo>
                  <a:lnTo>
                    <a:pt x="1967738" y="2271649"/>
                  </a:lnTo>
                  <a:lnTo>
                    <a:pt x="2624455" y="1137031"/>
                  </a:lnTo>
                  <a:lnTo>
                    <a:pt x="1967738" y="0"/>
                  </a:ln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706451" y="1242029"/>
            <a:ext cx="622918" cy="535320"/>
            <a:chOff x="0" y="0"/>
            <a:chExt cx="812800" cy="698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6948A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spc="82">
                  <a:solidFill>
                    <a:srgbClr val="FFFFFF"/>
                  </a:solidFill>
                  <a:latin typeface="Open Sans Bold"/>
                </a:rPr>
                <a:t>04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6724627" y="581854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038130" y="1044632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732968" y="1388580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751176" y="2230343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05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046134" y="1898138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117992" y="73606"/>
            <a:ext cx="3800782" cy="467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7"/>
              </a:lnSpc>
            </a:pPr>
            <a:r>
              <a:rPr lang="en-US" sz="2842">
                <a:solidFill>
                  <a:srgbClr val="5062C6"/>
                </a:solidFill>
                <a:latin typeface="Poppins Ultra-Bold"/>
              </a:rPr>
              <a:t>Methodology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575325" y="2244631"/>
            <a:ext cx="2450870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14"/>
              </a:lnSpc>
            </a:pPr>
            <a:r>
              <a:rPr lang="en-US" sz="2000" dirty="0">
                <a:solidFill>
                  <a:srgbClr val="568CCD"/>
                </a:solidFill>
                <a:latin typeface="Open Sans Bold"/>
              </a:rPr>
              <a:t>Training Of Model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575325" y="2489617"/>
            <a:ext cx="4746740" cy="810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86"/>
              </a:lnSpc>
            </a:pPr>
            <a:r>
              <a:rPr lang="en-US" dirty="0">
                <a:solidFill>
                  <a:schemeClr val="tx1"/>
                </a:solidFill>
                <a:latin typeface="Poppins Light"/>
              </a:rPr>
              <a:t>Split the dataset into training, validation, and test sets.</a:t>
            </a:r>
          </a:p>
          <a:p>
            <a:pPr>
              <a:lnSpc>
                <a:spcPts val="1586"/>
              </a:lnSpc>
            </a:pPr>
            <a:r>
              <a:rPr lang="en-US" dirty="0">
                <a:solidFill>
                  <a:schemeClr val="tx1"/>
                </a:solidFill>
                <a:latin typeface="Poppins Light"/>
              </a:rPr>
              <a:t>Train the classifier using the features extracted from the Resnet-150.Tune Hyper parameters etc.</a:t>
            </a:r>
          </a:p>
          <a:p>
            <a:pPr>
              <a:lnSpc>
                <a:spcPts val="1586"/>
              </a:lnSpc>
              <a:spcBef>
                <a:spcPct val="0"/>
              </a:spcBef>
            </a:pPr>
            <a:endParaRPr lang="en-US" sz="1133" dirty="0">
              <a:solidFill>
                <a:schemeClr val="tx1"/>
              </a:solidFill>
              <a:latin typeface="Poppins Light"/>
            </a:endParaRPr>
          </a:p>
        </p:txBody>
      </p:sp>
      <p:grpSp>
        <p:nvGrpSpPr>
          <p:cNvPr id="33" name="Group 33"/>
          <p:cNvGrpSpPr/>
          <p:nvPr/>
        </p:nvGrpSpPr>
        <p:grpSpPr>
          <a:xfrm>
            <a:off x="706451" y="2391581"/>
            <a:ext cx="622918" cy="535320"/>
            <a:chOff x="0" y="0"/>
            <a:chExt cx="812800" cy="6985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568CC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spc="82">
                  <a:solidFill>
                    <a:srgbClr val="FFFFFF"/>
                  </a:solidFill>
                  <a:latin typeface="Open Sans Bold"/>
                </a:rPr>
                <a:t>05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575324" y="1152348"/>
            <a:ext cx="2996676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14"/>
              </a:lnSpc>
            </a:pPr>
            <a:r>
              <a:rPr lang="en-US" sz="2000" b="1" dirty="0">
                <a:solidFill>
                  <a:srgbClr val="16948A"/>
                </a:solidFill>
                <a:latin typeface="Open Sans Bold"/>
              </a:rPr>
              <a:t>Selection of Classifier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575325" y="1428108"/>
            <a:ext cx="4683708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86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Poppins"/>
              </a:rPr>
              <a:t>Utilize Resnet-50 as our main convolutional Neural Network.ResNet-50 is a very accurate CNN.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7660254" y="2991020"/>
            <a:ext cx="472604" cy="629184"/>
            <a:chOff x="0" y="0"/>
            <a:chExt cx="1700640" cy="2264087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700657" cy="2263968"/>
            </a:xfrm>
            <a:custGeom>
              <a:avLst/>
              <a:gdLst/>
              <a:ahLst/>
              <a:cxnLst/>
              <a:rect l="l" t="t" r="r" b="b"/>
              <a:pathLst>
                <a:path w="1700657" h="2263968">
                  <a:moveTo>
                    <a:pt x="1700657" y="321970"/>
                  </a:moveTo>
                  <a:lnTo>
                    <a:pt x="435356" y="1029077"/>
                  </a:lnTo>
                  <a:cubicBezTo>
                    <a:pt x="392049" y="1058080"/>
                    <a:pt x="346329" y="1171585"/>
                    <a:pt x="346329" y="1229593"/>
                  </a:cubicBezTo>
                  <a:lnTo>
                    <a:pt x="346329" y="2263968"/>
                  </a:lnTo>
                  <a:cubicBezTo>
                    <a:pt x="288544" y="2158411"/>
                    <a:pt x="209169" y="2066101"/>
                    <a:pt x="117856" y="2015902"/>
                  </a:cubicBezTo>
                  <a:lnTo>
                    <a:pt x="0" y="1950086"/>
                  </a:lnTo>
                  <a:lnTo>
                    <a:pt x="0" y="1229732"/>
                  </a:lnTo>
                  <a:cubicBezTo>
                    <a:pt x="0" y="1018618"/>
                    <a:pt x="125095" y="775851"/>
                    <a:pt x="276606" y="691350"/>
                  </a:cubicBezTo>
                  <a:lnTo>
                    <a:pt x="1508252" y="0"/>
                  </a:lnTo>
                  <a:cubicBezTo>
                    <a:pt x="1549146" y="126613"/>
                    <a:pt x="1616456" y="234819"/>
                    <a:pt x="1700657" y="321970"/>
                  </a:cubicBez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7984393" y="2577642"/>
            <a:ext cx="729314" cy="630472"/>
            <a:chOff x="0" y="0"/>
            <a:chExt cx="2624400" cy="226872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624455" cy="2268728"/>
            </a:xfrm>
            <a:custGeom>
              <a:avLst/>
              <a:gdLst/>
              <a:ahLst/>
              <a:cxnLst/>
              <a:rect l="l" t="t" r="r" b="b"/>
              <a:pathLst>
                <a:path w="2624455" h="2268728">
                  <a:moveTo>
                    <a:pt x="1967738" y="0"/>
                  </a:moveTo>
                  <a:lnTo>
                    <a:pt x="656717" y="0"/>
                  </a:lnTo>
                  <a:lnTo>
                    <a:pt x="0" y="1134364"/>
                  </a:lnTo>
                  <a:lnTo>
                    <a:pt x="656717" y="2268728"/>
                  </a:lnTo>
                  <a:lnTo>
                    <a:pt x="1967738" y="2268728"/>
                  </a:lnTo>
                  <a:lnTo>
                    <a:pt x="2624455" y="1134364"/>
                  </a:lnTo>
                  <a:lnTo>
                    <a:pt x="1967738" y="0"/>
                  </a:lnTo>
                  <a:close/>
                </a:path>
              </a:pathLst>
            </a:custGeom>
            <a:solidFill>
              <a:srgbClr val="568CCD"/>
            </a:solidFill>
          </p:spPr>
        </p:sp>
      </p:grpSp>
      <p:sp>
        <p:nvSpPr>
          <p:cNvPr id="42" name="TextBox 42"/>
          <p:cNvSpPr txBox="1"/>
          <p:nvPr/>
        </p:nvSpPr>
        <p:spPr>
          <a:xfrm>
            <a:off x="8038130" y="2667698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06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7275088" y="3383887"/>
            <a:ext cx="472404" cy="651882"/>
            <a:chOff x="0" y="0"/>
            <a:chExt cx="1699920" cy="234576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699895" cy="2345817"/>
            </a:xfrm>
            <a:custGeom>
              <a:avLst/>
              <a:gdLst/>
              <a:ahLst/>
              <a:cxnLst/>
              <a:rect l="l" t="t" r="r" b="b"/>
              <a:pathLst>
                <a:path w="1699895" h="2345817">
                  <a:moveTo>
                    <a:pt x="1699895" y="1120013"/>
                  </a:moveTo>
                  <a:lnTo>
                    <a:pt x="1699895" y="2059813"/>
                  </a:lnTo>
                  <a:lnTo>
                    <a:pt x="1582039" y="2119884"/>
                  </a:lnTo>
                  <a:cubicBezTo>
                    <a:pt x="1490726" y="2167890"/>
                    <a:pt x="1411351" y="2249678"/>
                    <a:pt x="1353566" y="2345817"/>
                  </a:cubicBezTo>
                  <a:lnTo>
                    <a:pt x="1353566" y="1117600"/>
                  </a:lnTo>
                  <a:cubicBezTo>
                    <a:pt x="1353566" y="1064768"/>
                    <a:pt x="1307846" y="961390"/>
                    <a:pt x="1264539" y="934974"/>
                  </a:cubicBezTo>
                  <a:lnTo>
                    <a:pt x="0" y="290830"/>
                  </a:lnTo>
                  <a:cubicBezTo>
                    <a:pt x="86614" y="211455"/>
                    <a:pt x="151511" y="112903"/>
                    <a:pt x="189992" y="0"/>
                  </a:cubicBezTo>
                  <a:lnTo>
                    <a:pt x="1421003" y="627253"/>
                  </a:lnTo>
                  <a:cubicBezTo>
                    <a:pt x="1574927" y="708914"/>
                    <a:pt x="1699895" y="927735"/>
                    <a:pt x="1699895" y="1120013"/>
                  </a:cubicBez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6679831" y="2953102"/>
            <a:ext cx="728914" cy="630472"/>
            <a:chOff x="0" y="0"/>
            <a:chExt cx="2622960" cy="226872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622931" cy="2268728"/>
            </a:xfrm>
            <a:custGeom>
              <a:avLst/>
              <a:gdLst/>
              <a:ahLst/>
              <a:cxnLst/>
              <a:rect l="l" t="t" r="r" b="b"/>
              <a:pathLst>
                <a:path w="2622931" h="2268728">
                  <a:moveTo>
                    <a:pt x="1966595" y="0"/>
                  </a:moveTo>
                  <a:lnTo>
                    <a:pt x="656336" y="0"/>
                  </a:lnTo>
                  <a:lnTo>
                    <a:pt x="0" y="1134364"/>
                  </a:lnTo>
                  <a:lnTo>
                    <a:pt x="656336" y="2268728"/>
                  </a:lnTo>
                  <a:lnTo>
                    <a:pt x="1966595" y="2268728"/>
                  </a:lnTo>
                  <a:lnTo>
                    <a:pt x="2622931" y="1134364"/>
                  </a:lnTo>
                  <a:lnTo>
                    <a:pt x="1966595" y="0"/>
                  </a:lnTo>
                  <a:close/>
                </a:path>
              </a:pathLst>
            </a:custGeom>
            <a:solidFill>
              <a:srgbClr val="568CCD"/>
            </a:solidFill>
          </p:spPr>
        </p:sp>
      </p:grpSp>
      <p:sp>
        <p:nvSpPr>
          <p:cNvPr id="47" name="TextBox 47"/>
          <p:cNvSpPr txBox="1"/>
          <p:nvPr/>
        </p:nvSpPr>
        <p:spPr>
          <a:xfrm>
            <a:off x="6723164" y="3043158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07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7264256" y="4177329"/>
            <a:ext cx="472404" cy="755926"/>
            <a:chOff x="0" y="0"/>
            <a:chExt cx="1699920" cy="272016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699895" cy="2771267"/>
            </a:xfrm>
            <a:custGeom>
              <a:avLst/>
              <a:gdLst/>
              <a:ahLst/>
              <a:cxnLst/>
              <a:rect l="l" t="t" r="r" b="b"/>
              <a:pathLst>
                <a:path w="1699895" h="2771267">
                  <a:moveTo>
                    <a:pt x="1699895" y="1121029"/>
                  </a:moveTo>
                  <a:lnTo>
                    <a:pt x="1699895" y="2485009"/>
                  </a:lnTo>
                  <a:cubicBezTo>
                    <a:pt x="1699895" y="2677414"/>
                    <a:pt x="1574927" y="2771267"/>
                    <a:pt x="1423416" y="2691892"/>
                  </a:cubicBezTo>
                  <a:lnTo>
                    <a:pt x="1353693" y="2655824"/>
                  </a:lnTo>
                  <a:lnTo>
                    <a:pt x="1353693" y="1118616"/>
                  </a:lnTo>
                  <a:cubicBezTo>
                    <a:pt x="1353693" y="1065657"/>
                    <a:pt x="1307973" y="962279"/>
                    <a:pt x="1264666" y="935736"/>
                  </a:cubicBezTo>
                  <a:lnTo>
                    <a:pt x="0" y="291084"/>
                  </a:lnTo>
                  <a:cubicBezTo>
                    <a:pt x="86614" y="211709"/>
                    <a:pt x="151511" y="113030"/>
                    <a:pt x="189992" y="0"/>
                  </a:cubicBezTo>
                  <a:lnTo>
                    <a:pt x="1421003" y="627888"/>
                  </a:lnTo>
                  <a:cubicBezTo>
                    <a:pt x="1574927" y="709676"/>
                    <a:pt x="1699895" y="931037"/>
                    <a:pt x="1699895" y="1121029"/>
                  </a:cubicBez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50" name="Group 50"/>
          <p:cNvGrpSpPr/>
          <p:nvPr/>
        </p:nvGrpSpPr>
        <p:grpSpPr>
          <a:xfrm>
            <a:off x="6677002" y="3770354"/>
            <a:ext cx="728914" cy="631672"/>
            <a:chOff x="0" y="0"/>
            <a:chExt cx="2622960" cy="227304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2622931" cy="2273046"/>
            </a:xfrm>
            <a:custGeom>
              <a:avLst/>
              <a:gdLst/>
              <a:ahLst/>
              <a:cxnLst/>
              <a:rect l="l" t="t" r="r" b="b"/>
              <a:pathLst>
                <a:path w="2622931" h="2273046">
                  <a:moveTo>
                    <a:pt x="1966595" y="0"/>
                  </a:moveTo>
                  <a:lnTo>
                    <a:pt x="656336" y="0"/>
                  </a:lnTo>
                  <a:lnTo>
                    <a:pt x="0" y="1135380"/>
                  </a:lnTo>
                  <a:lnTo>
                    <a:pt x="656336" y="2273046"/>
                  </a:lnTo>
                  <a:lnTo>
                    <a:pt x="1966595" y="2273046"/>
                  </a:lnTo>
                  <a:lnTo>
                    <a:pt x="2622931" y="1135380"/>
                  </a:lnTo>
                  <a:lnTo>
                    <a:pt x="1966595" y="0"/>
                  </a:ln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52" name="Group 52"/>
          <p:cNvGrpSpPr/>
          <p:nvPr/>
        </p:nvGrpSpPr>
        <p:grpSpPr>
          <a:xfrm>
            <a:off x="7639617" y="3815573"/>
            <a:ext cx="472604" cy="573248"/>
            <a:chOff x="0" y="0"/>
            <a:chExt cx="1700640" cy="206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700657" cy="2062861"/>
            </a:xfrm>
            <a:custGeom>
              <a:avLst/>
              <a:gdLst/>
              <a:ahLst/>
              <a:cxnLst/>
              <a:rect l="l" t="t" r="r" b="b"/>
              <a:pathLst>
                <a:path w="1700657" h="2062861">
                  <a:moveTo>
                    <a:pt x="1700657" y="293370"/>
                  </a:moveTo>
                  <a:lnTo>
                    <a:pt x="435356" y="937641"/>
                  </a:lnTo>
                  <a:cubicBezTo>
                    <a:pt x="392049" y="964057"/>
                    <a:pt x="346329" y="1067435"/>
                    <a:pt x="346329" y="1120394"/>
                  </a:cubicBezTo>
                  <a:lnTo>
                    <a:pt x="346329" y="2062861"/>
                  </a:lnTo>
                  <a:cubicBezTo>
                    <a:pt x="288544" y="1966722"/>
                    <a:pt x="209169" y="1882521"/>
                    <a:pt x="117856" y="1836928"/>
                  </a:cubicBezTo>
                  <a:lnTo>
                    <a:pt x="0" y="1776730"/>
                  </a:lnTo>
                  <a:lnTo>
                    <a:pt x="0" y="1120394"/>
                  </a:lnTo>
                  <a:cubicBezTo>
                    <a:pt x="0" y="927989"/>
                    <a:pt x="125095" y="706882"/>
                    <a:pt x="276606" y="629920"/>
                  </a:cubicBezTo>
                  <a:lnTo>
                    <a:pt x="1508252" y="0"/>
                  </a:lnTo>
                  <a:cubicBezTo>
                    <a:pt x="1549146" y="115443"/>
                    <a:pt x="1616456" y="213995"/>
                    <a:pt x="1700657" y="293370"/>
                  </a:cubicBez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54" name="Group 54"/>
          <p:cNvGrpSpPr/>
          <p:nvPr/>
        </p:nvGrpSpPr>
        <p:grpSpPr>
          <a:xfrm>
            <a:off x="7971760" y="3426206"/>
            <a:ext cx="729314" cy="631272"/>
            <a:chOff x="0" y="0"/>
            <a:chExt cx="2624400" cy="22716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2624455" cy="2271649"/>
            </a:xfrm>
            <a:custGeom>
              <a:avLst/>
              <a:gdLst/>
              <a:ahLst/>
              <a:cxnLst/>
              <a:rect l="l" t="t" r="r" b="b"/>
              <a:pathLst>
                <a:path w="2624455" h="2271649">
                  <a:moveTo>
                    <a:pt x="1967738" y="0"/>
                  </a:moveTo>
                  <a:lnTo>
                    <a:pt x="654304" y="0"/>
                  </a:lnTo>
                  <a:lnTo>
                    <a:pt x="0" y="1137031"/>
                  </a:lnTo>
                  <a:lnTo>
                    <a:pt x="654304" y="2271649"/>
                  </a:lnTo>
                  <a:lnTo>
                    <a:pt x="1967738" y="2271649"/>
                  </a:lnTo>
                  <a:lnTo>
                    <a:pt x="2624455" y="1137031"/>
                  </a:lnTo>
                  <a:lnTo>
                    <a:pt x="1967738" y="0"/>
                  </a:lnTo>
                  <a:close/>
                </a:path>
              </a:pathLst>
            </a:custGeom>
            <a:solidFill>
              <a:srgbClr val="16948A"/>
            </a:solidFill>
          </p:spPr>
        </p:sp>
      </p:grpSp>
      <p:sp>
        <p:nvSpPr>
          <p:cNvPr id="56" name="TextBox 56"/>
          <p:cNvSpPr txBox="1"/>
          <p:nvPr/>
        </p:nvSpPr>
        <p:spPr>
          <a:xfrm>
            <a:off x="6730539" y="3877017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09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8025497" y="3544813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>
                <a:solidFill>
                  <a:srgbClr val="FFFFFF"/>
                </a:solidFill>
                <a:latin typeface="Open Sans Bold"/>
              </a:rPr>
              <a:t>08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706450" y="3558527"/>
            <a:ext cx="616224" cy="529568"/>
            <a:chOff x="0" y="0"/>
            <a:chExt cx="812800" cy="6985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6948A"/>
            </a:solidFill>
          </p:spPr>
        </p:sp>
        <p:sp>
          <p:nvSpPr>
            <p:cNvPr id="60" name="TextBox 60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spc="82">
                  <a:solidFill>
                    <a:srgbClr val="FFFFFF"/>
                  </a:solidFill>
                  <a:latin typeface="Open Sans Bold"/>
                </a:rPr>
                <a:t>06</a:t>
              </a:r>
            </a:p>
          </p:txBody>
        </p:sp>
      </p:grpSp>
      <p:sp>
        <p:nvSpPr>
          <p:cNvPr id="61" name="TextBox 61"/>
          <p:cNvSpPr txBox="1"/>
          <p:nvPr/>
        </p:nvSpPr>
        <p:spPr>
          <a:xfrm>
            <a:off x="1565989" y="3469502"/>
            <a:ext cx="2185994" cy="271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14"/>
              </a:lnSpc>
            </a:pPr>
            <a:r>
              <a:rPr lang="en-US" sz="2400" dirty="0">
                <a:solidFill>
                  <a:srgbClr val="16948A"/>
                </a:solidFill>
                <a:latin typeface="Open Sans Bold"/>
              </a:rPr>
              <a:t>Evaluation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565988" y="3742248"/>
            <a:ext cx="4940276" cy="597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70"/>
              </a:lnSpc>
            </a:pPr>
            <a:r>
              <a:rPr lang="en-US" sz="1800" dirty="0">
                <a:solidFill>
                  <a:schemeClr val="tx1"/>
                </a:solidFill>
                <a:latin typeface="Poppins"/>
              </a:rPr>
              <a:t>Use metrics like accuracy, precision, recall, and </a:t>
            </a:r>
            <a:r>
              <a:rPr lang="en-US" sz="1800" dirty="0">
                <a:solidFill>
                  <a:schemeClr val="tx1"/>
                </a:solidFill>
                <a:latin typeface="Poppins Bold"/>
              </a:rPr>
              <a:t>F1 score</a:t>
            </a:r>
            <a:r>
              <a:rPr lang="en-US" sz="1800" dirty="0">
                <a:solidFill>
                  <a:schemeClr val="tx1"/>
                </a:solidFill>
                <a:latin typeface="Poppins"/>
              </a:rPr>
              <a:t> to measure classification performance</a:t>
            </a:r>
            <a:r>
              <a:rPr lang="en-US" sz="1122" dirty="0">
                <a:solidFill>
                  <a:schemeClr val="tx1"/>
                </a:solidFill>
                <a:latin typeface="Poppins"/>
              </a:rPr>
              <a:t>.</a:t>
            </a:r>
          </a:p>
          <a:p>
            <a:pPr>
              <a:lnSpc>
                <a:spcPts val="1570"/>
              </a:lnSpc>
              <a:spcBef>
                <a:spcPct val="0"/>
              </a:spcBef>
            </a:pPr>
            <a:endParaRPr lang="en-US" sz="1122" dirty="0">
              <a:solidFill>
                <a:schemeClr val="tx1"/>
              </a:solidFill>
              <a:latin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84892" y="1729309"/>
            <a:ext cx="472404" cy="651882"/>
            <a:chOff x="0" y="0"/>
            <a:chExt cx="1699920" cy="23457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99895" cy="2345817"/>
            </a:xfrm>
            <a:custGeom>
              <a:avLst/>
              <a:gdLst/>
              <a:ahLst/>
              <a:cxnLst/>
              <a:rect l="l" t="t" r="r" b="b"/>
              <a:pathLst>
                <a:path w="1699895" h="2345817">
                  <a:moveTo>
                    <a:pt x="1699895" y="1120013"/>
                  </a:moveTo>
                  <a:lnTo>
                    <a:pt x="1699895" y="2059813"/>
                  </a:lnTo>
                  <a:lnTo>
                    <a:pt x="1582039" y="2119884"/>
                  </a:lnTo>
                  <a:cubicBezTo>
                    <a:pt x="1490726" y="2167890"/>
                    <a:pt x="1411351" y="2249678"/>
                    <a:pt x="1353566" y="2345817"/>
                  </a:cubicBezTo>
                  <a:lnTo>
                    <a:pt x="1353566" y="1117600"/>
                  </a:lnTo>
                  <a:cubicBezTo>
                    <a:pt x="1353566" y="1064768"/>
                    <a:pt x="1307846" y="961390"/>
                    <a:pt x="1264539" y="934974"/>
                  </a:cubicBezTo>
                  <a:lnTo>
                    <a:pt x="0" y="290830"/>
                  </a:lnTo>
                  <a:cubicBezTo>
                    <a:pt x="86614" y="211455"/>
                    <a:pt x="151511" y="112903"/>
                    <a:pt x="189992" y="0"/>
                  </a:cubicBezTo>
                  <a:lnTo>
                    <a:pt x="1421003" y="627253"/>
                  </a:lnTo>
                  <a:cubicBezTo>
                    <a:pt x="1574927" y="708914"/>
                    <a:pt x="1699895" y="927735"/>
                    <a:pt x="1699895" y="1120013"/>
                  </a:cubicBez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689635" y="1298524"/>
            <a:ext cx="728914" cy="630472"/>
            <a:chOff x="0" y="0"/>
            <a:chExt cx="2622960" cy="22687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22931" cy="2268728"/>
            </a:xfrm>
            <a:custGeom>
              <a:avLst/>
              <a:gdLst/>
              <a:ahLst/>
              <a:cxnLst/>
              <a:rect l="l" t="t" r="r" b="b"/>
              <a:pathLst>
                <a:path w="2622931" h="2268728">
                  <a:moveTo>
                    <a:pt x="1966595" y="0"/>
                  </a:moveTo>
                  <a:lnTo>
                    <a:pt x="656336" y="0"/>
                  </a:lnTo>
                  <a:lnTo>
                    <a:pt x="0" y="1134364"/>
                  </a:lnTo>
                  <a:lnTo>
                    <a:pt x="656336" y="2268728"/>
                  </a:lnTo>
                  <a:lnTo>
                    <a:pt x="1966595" y="2268728"/>
                  </a:lnTo>
                  <a:lnTo>
                    <a:pt x="2622931" y="1134364"/>
                  </a:lnTo>
                  <a:lnTo>
                    <a:pt x="1966595" y="0"/>
                  </a:ln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285092" y="928364"/>
            <a:ext cx="472204" cy="651682"/>
            <a:chOff x="0" y="0"/>
            <a:chExt cx="1699200" cy="23450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99260" cy="2344928"/>
            </a:xfrm>
            <a:custGeom>
              <a:avLst/>
              <a:gdLst/>
              <a:ahLst/>
              <a:cxnLst/>
              <a:rect l="l" t="t" r="r" b="b"/>
              <a:pathLst>
                <a:path w="1699260" h="2344928">
                  <a:moveTo>
                    <a:pt x="1699260" y="1117219"/>
                  </a:moveTo>
                  <a:lnTo>
                    <a:pt x="1699260" y="2059051"/>
                  </a:lnTo>
                  <a:lnTo>
                    <a:pt x="1581531" y="2119122"/>
                  </a:lnTo>
                  <a:cubicBezTo>
                    <a:pt x="1490218" y="2167128"/>
                    <a:pt x="1410843" y="2248916"/>
                    <a:pt x="1353185" y="2344928"/>
                  </a:cubicBezTo>
                  <a:lnTo>
                    <a:pt x="1353185" y="1117219"/>
                  </a:lnTo>
                  <a:cubicBezTo>
                    <a:pt x="1353185" y="1064387"/>
                    <a:pt x="1307465" y="961009"/>
                    <a:pt x="1264285" y="934593"/>
                  </a:cubicBezTo>
                  <a:lnTo>
                    <a:pt x="0" y="290703"/>
                  </a:lnTo>
                  <a:cubicBezTo>
                    <a:pt x="86487" y="211455"/>
                    <a:pt x="151384" y="112903"/>
                    <a:pt x="189865" y="0"/>
                  </a:cubicBezTo>
                  <a:lnTo>
                    <a:pt x="1420368" y="629539"/>
                  </a:lnTo>
                  <a:cubicBezTo>
                    <a:pt x="1574165" y="703961"/>
                    <a:pt x="1699133" y="925068"/>
                    <a:pt x="1699133" y="1117346"/>
                  </a:cubicBez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679831" y="503581"/>
            <a:ext cx="728114" cy="631072"/>
            <a:chOff x="0" y="0"/>
            <a:chExt cx="2620080" cy="22708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20010" cy="2270887"/>
            </a:xfrm>
            <a:custGeom>
              <a:avLst/>
              <a:gdLst/>
              <a:ahLst/>
              <a:cxnLst/>
              <a:rect l="l" t="t" r="r" b="b"/>
              <a:pathLst>
                <a:path w="2620010" h="2270887">
                  <a:moveTo>
                    <a:pt x="1966214" y="0"/>
                  </a:moveTo>
                  <a:lnTo>
                    <a:pt x="653796" y="0"/>
                  </a:lnTo>
                  <a:lnTo>
                    <a:pt x="0" y="1134237"/>
                  </a:lnTo>
                  <a:lnTo>
                    <a:pt x="653796" y="2270887"/>
                  </a:lnTo>
                  <a:lnTo>
                    <a:pt x="1966214" y="2270887"/>
                  </a:lnTo>
                  <a:lnTo>
                    <a:pt x="2620010" y="1134237"/>
                  </a:lnTo>
                  <a:lnTo>
                    <a:pt x="1966214" y="0"/>
                  </a:ln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7284892" y="2530655"/>
            <a:ext cx="472404" cy="755926"/>
            <a:chOff x="0" y="0"/>
            <a:chExt cx="1699920" cy="27201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99895" cy="2771267"/>
            </a:xfrm>
            <a:custGeom>
              <a:avLst/>
              <a:gdLst/>
              <a:ahLst/>
              <a:cxnLst/>
              <a:rect l="l" t="t" r="r" b="b"/>
              <a:pathLst>
                <a:path w="1699895" h="2771267">
                  <a:moveTo>
                    <a:pt x="1699895" y="1121029"/>
                  </a:moveTo>
                  <a:lnTo>
                    <a:pt x="1699895" y="2485009"/>
                  </a:lnTo>
                  <a:cubicBezTo>
                    <a:pt x="1699895" y="2677414"/>
                    <a:pt x="1574927" y="2771267"/>
                    <a:pt x="1423416" y="2691892"/>
                  </a:cubicBezTo>
                  <a:lnTo>
                    <a:pt x="1353693" y="2655824"/>
                  </a:lnTo>
                  <a:lnTo>
                    <a:pt x="1353693" y="1118616"/>
                  </a:lnTo>
                  <a:cubicBezTo>
                    <a:pt x="1353693" y="1065657"/>
                    <a:pt x="1307973" y="962279"/>
                    <a:pt x="1264666" y="935736"/>
                  </a:cubicBezTo>
                  <a:lnTo>
                    <a:pt x="0" y="291084"/>
                  </a:lnTo>
                  <a:cubicBezTo>
                    <a:pt x="86614" y="211709"/>
                    <a:pt x="151511" y="113030"/>
                    <a:pt x="189992" y="0"/>
                  </a:cubicBezTo>
                  <a:lnTo>
                    <a:pt x="1421003" y="627888"/>
                  </a:lnTo>
                  <a:cubicBezTo>
                    <a:pt x="1574927" y="709676"/>
                    <a:pt x="1699895" y="931037"/>
                    <a:pt x="1699895" y="1121029"/>
                  </a:cubicBez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697639" y="2123679"/>
            <a:ext cx="728914" cy="631672"/>
            <a:chOff x="0" y="0"/>
            <a:chExt cx="2622960" cy="22730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622931" cy="2273046"/>
            </a:xfrm>
            <a:custGeom>
              <a:avLst/>
              <a:gdLst/>
              <a:ahLst/>
              <a:cxnLst/>
              <a:rect l="l" t="t" r="r" b="b"/>
              <a:pathLst>
                <a:path w="2622931" h="2273046">
                  <a:moveTo>
                    <a:pt x="1966595" y="0"/>
                  </a:moveTo>
                  <a:lnTo>
                    <a:pt x="656336" y="0"/>
                  </a:lnTo>
                  <a:lnTo>
                    <a:pt x="0" y="1135380"/>
                  </a:lnTo>
                  <a:lnTo>
                    <a:pt x="656336" y="2273046"/>
                  </a:lnTo>
                  <a:lnTo>
                    <a:pt x="1966595" y="2273046"/>
                  </a:lnTo>
                  <a:lnTo>
                    <a:pt x="2622931" y="1135380"/>
                  </a:lnTo>
                  <a:lnTo>
                    <a:pt x="1966595" y="0"/>
                  </a:ln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7660254" y="1367953"/>
            <a:ext cx="472604" cy="573048"/>
            <a:chOff x="0" y="0"/>
            <a:chExt cx="1700640" cy="206208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00657" cy="2061972"/>
            </a:xfrm>
            <a:custGeom>
              <a:avLst/>
              <a:gdLst/>
              <a:ahLst/>
              <a:cxnLst/>
              <a:rect l="l" t="t" r="r" b="b"/>
              <a:pathLst>
                <a:path w="1700657" h="2061972">
                  <a:moveTo>
                    <a:pt x="1700657" y="293243"/>
                  </a:moveTo>
                  <a:lnTo>
                    <a:pt x="435356" y="937260"/>
                  </a:lnTo>
                  <a:cubicBezTo>
                    <a:pt x="392049" y="963676"/>
                    <a:pt x="346329" y="1067054"/>
                    <a:pt x="346329" y="1119886"/>
                  </a:cubicBezTo>
                  <a:lnTo>
                    <a:pt x="346329" y="2061972"/>
                  </a:lnTo>
                  <a:cubicBezTo>
                    <a:pt x="288544" y="1965833"/>
                    <a:pt x="209169" y="1881759"/>
                    <a:pt x="117856" y="1836039"/>
                  </a:cubicBezTo>
                  <a:lnTo>
                    <a:pt x="0" y="1776095"/>
                  </a:lnTo>
                  <a:lnTo>
                    <a:pt x="0" y="1120013"/>
                  </a:lnTo>
                  <a:cubicBezTo>
                    <a:pt x="0" y="927735"/>
                    <a:pt x="125095" y="706628"/>
                    <a:pt x="276606" y="629666"/>
                  </a:cubicBezTo>
                  <a:lnTo>
                    <a:pt x="1508252" y="0"/>
                  </a:lnTo>
                  <a:cubicBezTo>
                    <a:pt x="1549146" y="115316"/>
                    <a:pt x="1616456" y="213868"/>
                    <a:pt x="1700657" y="293243"/>
                  </a:cubicBez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7984393" y="954576"/>
            <a:ext cx="729314" cy="630472"/>
            <a:chOff x="0" y="0"/>
            <a:chExt cx="2624400" cy="226872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624455" cy="2268728"/>
            </a:xfrm>
            <a:custGeom>
              <a:avLst/>
              <a:gdLst/>
              <a:ahLst/>
              <a:cxnLst/>
              <a:rect l="l" t="t" r="r" b="b"/>
              <a:pathLst>
                <a:path w="2624455" h="2268728">
                  <a:moveTo>
                    <a:pt x="1967738" y="0"/>
                  </a:moveTo>
                  <a:lnTo>
                    <a:pt x="656717" y="0"/>
                  </a:lnTo>
                  <a:lnTo>
                    <a:pt x="0" y="1134364"/>
                  </a:lnTo>
                  <a:lnTo>
                    <a:pt x="656717" y="2268728"/>
                  </a:lnTo>
                  <a:lnTo>
                    <a:pt x="1967738" y="2268728"/>
                  </a:lnTo>
                  <a:lnTo>
                    <a:pt x="2624455" y="1134364"/>
                  </a:lnTo>
                  <a:lnTo>
                    <a:pt x="1967738" y="0"/>
                  </a:ln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7660254" y="2168899"/>
            <a:ext cx="472604" cy="573248"/>
            <a:chOff x="0" y="0"/>
            <a:chExt cx="1700640" cy="206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00657" cy="2062861"/>
            </a:xfrm>
            <a:custGeom>
              <a:avLst/>
              <a:gdLst/>
              <a:ahLst/>
              <a:cxnLst/>
              <a:rect l="l" t="t" r="r" b="b"/>
              <a:pathLst>
                <a:path w="1700657" h="2062861">
                  <a:moveTo>
                    <a:pt x="1700657" y="293370"/>
                  </a:moveTo>
                  <a:lnTo>
                    <a:pt x="435356" y="937641"/>
                  </a:lnTo>
                  <a:cubicBezTo>
                    <a:pt x="392049" y="964057"/>
                    <a:pt x="346329" y="1067435"/>
                    <a:pt x="346329" y="1120394"/>
                  </a:cubicBezTo>
                  <a:lnTo>
                    <a:pt x="346329" y="2062861"/>
                  </a:lnTo>
                  <a:cubicBezTo>
                    <a:pt x="288544" y="1966722"/>
                    <a:pt x="209169" y="1882521"/>
                    <a:pt x="117856" y="1836928"/>
                  </a:cubicBezTo>
                  <a:lnTo>
                    <a:pt x="0" y="1776730"/>
                  </a:lnTo>
                  <a:lnTo>
                    <a:pt x="0" y="1120394"/>
                  </a:lnTo>
                  <a:cubicBezTo>
                    <a:pt x="0" y="927989"/>
                    <a:pt x="125095" y="706882"/>
                    <a:pt x="276606" y="629920"/>
                  </a:cubicBezTo>
                  <a:lnTo>
                    <a:pt x="1508252" y="0"/>
                  </a:lnTo>
                  <a:cubicBezTo>
                    <a:pt x="1549146" y="115443"/>
                    <a:pt x="1616456" y="213995"/>
                    <a:pt x="1700657" y="293370"/>
                  </a:cubicBez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7992397" y="1779531"/>
            <a:ext cx="729314" cy="631272"/>
            <a:chOff x="0" y="0"/>
            <a:chExt cx="2624400" cy="22716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24455" cy="2271649"/>
            </a:xfrm>
            <a:custGeom>
              <a:avLst/>
              <a:gdLst/>
              <a:ahLst/>
              <a:cxnLst/>
              <a:rect l="l" t="t" r="r" b="b"/>
              <a:pathLst>
                <a:path w="2624455" h="2271649">
                  <a:moveTo>
                    <a:pt x="1967738" y="0"/>
                  </a:moveTo>
                  <a:lnTo>
                    <a:pt x="654304" y="0"/>
                  </a:lnTo>
                  <a:lnTo>
                    <a:pt x="0" y="1137031"/>
                  </a:lnTo>
                  <a:lnTo>
                    <a:pt x="654304" y="2271649"/>
                  </a:lnTo>
                  <a:lnTo>
                    <a:pt x="1967738" y="2271649"/>
                  </a:lnTo>
                  <a:lnTo>
                    <a:pt x="2624455" y="1137031"/>
                  </a:lnTo>
                  <a:lnTo>
                    <a:pt x="1967738" y="0"/>
                  </a:lnTo>
                  <a:close/>
                </a:path>
              </a:pathLst>
            </a:custGeom>
            <a:solidFill>
              <a:srgbClr val="16948A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6724627" y="581854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 dirty="0">
                <a:solidFill>
                  <a:srgbClr val="FFFFFF"/>
                </a:solidFill>
                <a:latin typeface="Open Sans Bold"/>
              </a:rPr>
              <a:t>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038130" y="1044632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 dirty="0">
                <a:solidFill>
                  <a:srgbClr val="FFFFFF"/>
                </a:solidFill>
                <a:latin typeface="Open Sans Bold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732968" y="1388580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 dirty="0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751176" y="2230343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 dirty="0">
                <a:solidFill>
                  <a:srgbClr val="FFFFFF"/>
                </a:solidFill>
                <a:latin typeface="Open Sans Bold"/>
              </a:rPr>
              <a:t>05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046134" y="1898138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 dirty="0">
                <a:solidFill>
                  <a:srgbClr val="FFFFFF"/>
                </a:solidFill>
                <a:latin typeface="Open Sans Bold"/>
              </a:rPr>
              <a:t>04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117992" y="73606"/>
            <a:ext cx="3800782" cy="467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7"/>
              </a:lnSpc>
            </a:pPr>
            <a:r>
              <a:rPr lang="en-US" sz="2842" dirty="0">
                <a:solidFill>
                  <a:srgbClr val="5062C6"/>
                </a:solidFill>
                <a:latin typeface="Poppins Ultra-Bold"/>
              </a:rPr>
              <a:t>Methodology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03721" y="1222323"/>
            <a:ext cx="2004259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91"/>
              </a:lnSpc>
            </a:pPr>
            <a:r>
              <a:rPr lang="en-US" sz="2000" b="1" dirty="0">
                <a:solidFill>
                  <a:srgbClr val="568CCD"/>
                </a:solidFill>
                <a:latin typeface="Open Sans Bold"/>
              </a:rPr>
              <a:t>Ensembling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03722" y="1547514"/>
            <a:ext cx="4303686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Poppins"/>
              </a:rPr>
              <a:t>Utilize weighted majority voting to generate a final output. Hierarchy  is CNN, noise analysis, statistical analysis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744184" y="1368003"/>
            <a:ext cx="616224" cy="529568"/>
            <a:chOff x="0" y="0"/>
            <a:chExt cx="812800" cy="6985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568CC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spc="82" dirty="0">
                  <a:solidFill>
                    <a:srgbClr val="FFFFFF"/>
                  </a:solidFill>
                  <a:latin typeface="Open Sans Bold"/>
                </a:rPr>
                <a:t>07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744184" y="2356812"/>
            <a:ext cx="616224" cy="529568"/>
            <a:chOff x="0" y="0"/>
            <a:chExt cx="812800" cy="6985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6948A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spc="82" dirty="0">
                  <a:solidFill>
                    <a:srgbClr val="FFFFFF"/>
                  </a:solidFill>
                  <a:latin typeface="Open Sans Bold"/>
                </a:rPr>
                <a:t>08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619201" y="3225219"/>
            <a:ext cx="2548761" cy="2693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91"/>
              </a:lnSpc>
            </a:pPr>
            <a:r>
              <a:rPr lang="en-US" sz="1800" b="1" dirty="0">
                <a:solidFill>
                  <a:srgbClr val="568CCD"/>
                </a:solidFill>
                <a:latin typeface="Open Sans Bold"/>
              </a:rPr>
              <a:t>Continuous Learning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619201" y="3520863"/>
            <a:ext cx="4791102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Open Sans Light"/>
              </a:rPr>
              <a:t>Periodically retrain the classifier with new data to adapt to evolving GAN techniques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744184" y="3393885"/>
            <a:ext cx="616224" cy="529568"/>
            <a:chOff x="0" y="0"/>
            <a:chExt cx="812800" cy="6985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568CCD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 spc="82" dirty="0">
                  <a:solidFill>
                    <a:srgbClr val="FFFFFF"/>
                  </a:solidFill>
                  <a:latin typeface="Open Sans Bold"/>
                </a:rPr>
                <a:t>09</a:t>
              </a: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619202" y="2178893"/>
            <a:ext cx="1913482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91"/>
              </a:lnSpc>
            </a:pPr>
            <a:r>
              <a:rPr lang="en-US" sz="2000" b="1" dirty="0">
                <a:solidFill>
                  <a:srgbClr val="16948A"/>
                </a:solidFill>
                <a:latin typeface="Open Sans Bold"/>
              </a:rPr>
              <a:t>Optimization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619201" y="2518002"/>
            <a:ext cx="4791102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3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  <a:latin typeface="Open Sans"/>
              </a:rPr>
              <a:t>Utilize optimization methods such as adversarial testing and human-in-loop-verification to increase robustness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7660254" y="2991020"/>
            <a:ext cx="472604" cy="629184"/>
            <a:chOff x="0" y="0"/>
            <a:chExt cx="1700640" cy="2264087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700657" cy="2263968"/>
            </a:xfrm>
            <a:custGeom>
              <a:avLst/>
              <a:gdLst/>
              <a:ahLst/>
              <a:cxnLst/>
              <a:rect l="l" t="t" r="r" b="b"/>
              <a:pathLst>
                <a:path w="1700657" h="2263968">
                  <a:moveTo>
                    <a:pt x="1700657" y="321970"/>
                  </a:moveTo>
                  <a:lnTo>
                    <a:pt x="435356" y="1029077"/>
                  </a:lnTo>
                  <a:cubicBezTo>
                    <a:pt x="392049" y="1058080"/>
                    <a:pt x="346329" y="1171585"/>
                    <a:pt x="346329" y="1229593"/>
                  </a:cubicBezTo>
                  <a:lnTo>
                    <a:pt x="346329" y="2263968"/>
                  </a:lnTo>
                  <a:cubicBezTo>
                    <a:pt x="288544" y="2158411"/>
                    <a:pt x="209169" y="2066101"/>
                    <a:pt x="117856" y="2015902"/>
                  </a:cubicBezTo>
                  <a:lnTo>
                    <a:pt x="0" y="1950086"/>
                  </a:lnTo>
                  <a:lnTo>
                    <a:pt x="0" y="1229732"/>
                  </a:lnTo>
                  <a:cubicBezTo>
                    <a:pt x="0" y="1018618"/>
                    <a:pt x="125095" y="775851"/>
                    <a:pt x="276606" y="691350"/>
                  </a:cubicBezTo>
                  <a:lnTo>
                    <a:pt x="1508252" y="0"/>
                  </a:lnTo>
                  <a:cubicBezTo>
                    <a:pt x="1549146" y="126613"/>
                    <a:pt x="1616456" y="234819"/>
                    <a:pt x="1700657" y="321970"/>
                  </a:cubicBez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45" name="Group 45"/>
          <p:cNvGrpSpPr/>
          <p:nvPr/>
        </p:nvGrpSpPr>
        <p:grpSpPr>
          <a:xfrm>
            <a:off x="7984393" y="2577642"/>
            <a:ext cx="729314" cy="630472"/>
            <a:chOff x="0" y="0"/>
            <a:chExt cx="2624400" cy="226872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624455" cy="2268728"/>
            </a:xfrm>
            <a:custGeom>
              <a:avLst/>
              <a:gdLst/>
              <a:ahLst/>
              <a:cxnLst/>
              <a:rect l="l" t="t" r="r" b="b"/>
              <a:pathLst>
                <a:path w="2624455" h="2268728">
                  <a:moveTo>
                    <a:pt x="1967738" y="0"/>
                  </a:moveTo>
                  <a:lnTo>
                    <a:pt x="656717" y="0"/>
                  </a:lnTo>
                  <a:lnTo>
                    <a:pt x="0" y="1134364"/>
                  </a:lnTo>
                  <a:lnTo>
                    <a:pt x="656717" y="2268728"/>
                  </a:lnTo>
                  <a:lnTo>
                    <a:pt x="1967738" y="2268728"/>
                  </a:lnTo>
                  <a:lnTo>
                    <a:pt x="2624455" y="1134364"/>
                  </a:lnTo>
                  <a:lnTo>
                    <a:pt x="1967738" y="0"/>
                  </a:lnTo>
                  <a:close/>
                </a:path>
              </a:pathLst>
            </a:custGeom>
            <a:solidFill>
              <a:srgbClr val="568CCD"/>
            </a:solidFill>
          </p:spPr>
        </p:sp>
      </p:grpSp>
      <p:sp>
        <p:nvSpPr>
          <p:cNvPr id="47" name="TextBox 47"/>
          <p:cNvSpPr txBox="1"/>
          <p:nvPr/>
        </p:nvSpPr>
        <p:spPr>
          <a:xfrm>
            <a:off x="8038130" y="2667698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 dirty="0">
                <a:solidFill>
                  <a:srgbClr val="FFFFFF"/>
                </a:solidFill>
                <a:latin typeface="Open Sans Bold"/>
              </a:rPr>
              <a:t>06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7275088" y="3383887"/>
            <a:ext cx="472404" cy="651882"/>
            <a:chOff x="0" y="0"/>
            <a:chExt cx="1699920" cy="234576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699895" cy="2345817"/>
            </a:xfrm>
            <a:custGeom>
              <a:avLst/>
              <a:gdLst/>
              <a:ahLst/>
              <a:cxnLst/>
              <a:rect l="l" t="t" r="r" b="b"/>
              <a:pathLst>
                <a:path w="1699895" h="2345817">
                  <a:moveTo>
                    <a:pt x="1699895" y="1120013"/>
                  </a:moveTo>
                  <a:lnTo>
                    <a:pt x="1699895" y="2059813"/>
                  </a:lnTo>
                  <a:lnTo>
                    <a:pt x="1582039" y="2119884"/>
                  </a:lnTo>
                  <a:cubicBezTo>
                    <a:pt x="1490726" y="2167890"/>
                    <a:pt x="1411351" y="2249678"/>
                    <a:pt x="1353566" y="2345817"/>
                  </a:cubicBezTo>
                  <a:lnTo>
                    <a:pt x="1353566" y="1117600"/>
                  </a:lnTo>
                  <a:cubicBezTo>
                    <a:pt x="1353566" y="1064768"/>
                    <a:pt x="1307846" y="961390"/>
                    <a:pt x="1264539" y="934974"/>
                  </a:cubicBezTo>
                  <a:lnTo>
                    <a:pt x="0" y="290830"/>
                  </a:lnTo>
                  <a:cubicBezTo>
                    <a:pt x="86614" y="211455"/>
                    <a:pt x="151511" y="112903"/>
                    <a:pt x="189992" y="0"/>
                  </a:cubicBezTo>
                  <a:lnTo>
                    <a:pt x="1421003" y="627253"/>
                  </a:lnTo>
                  <a:cubicBezTo>
                    <a:pt x="1574927" y="708914"/>
                    <a:pt x="1699895" y="927735"/>
                    <a:pt x="1699895" y="1120013"/>
                  </a:cubicBezTo>
                  <a:close/>
                </a:path>
              </a:pathLst>
            </a:custGeom>
            <a:solidFill>
              <a:srgbClr val="568CCD"/>
            </a:solidFill>
          </p:spPr>
        </p:sp>
      </p:grpSp>
      <p:grpSp>
        <p:nvGrpSpPr>
          <p:cNvPr id="50" name="Group 50"/>
          <p:cNvGrpSpPr/>
          <p:nvPr/>
        </p:nvGrpSpPr>
        <p:grpSpPr>
          <a:xfrm>
            <a:off x="6679831" y="2953102"/>
            <a:ext cx="728914" cy="630472"/>
            <a:chOff x="0" y="0"/>
            <a:chExt cx="2622960" cy="226872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2622931" cy="2268728"/>
            </a:xfrm>
            <a:custGeom>
              <a:avLst/>
              <a:gdLst/>
              <a:ahLst/>
              <a:cxnLst/>
              <a:rect l="l" t="t" r="r" b="b"/>
              <a:pathLst>
                <a:path w="2622931" h="2268728">
                  <a:moveTo>
                    <a:pt x="1966595" y="0"/>
                  </a:moveTo>
                  <a:lnTo>
                    <a:pt x="656336" y="0"/>
                  </a:lnTo>
                  <a:lnTo>
                    <a:pt x="0" y="1134364"/>
                  </a:lnTo>
                  <a:lnTo>
                    <a:pt x="656336" y="2268728"/>
                  </a:lnTo>
                  <a:lnTo>
                    <a:pt x="1966595" y="2268728"/>
                  </a:lnTo>
                  <a:lnTo>
                    <a:pt x="2622931" y="1134364"/>
                  </a:lnTo>
                  <a:lnTo>
                    <a:pt x="1966595" y="0"/>
                  </a:lnTo>
                  <a:close/>
                </a:path>
              </a:pathLst>
            </a:custGeom>
            <a:solidFill>
              <a:srgbClr val="568CCD"/>
            </a:solidFill>
          </p:spPr>
        </p:sp>
      </p:grpSp>
      <p:sp>
        <p:nvSpPr>
          <p:cNvPr id="52" name="TextBox 52"/>
          <p:cNvSpPr txBox="1"/>
          <p:nvPr/>
        </p:nvSpPr>
        <p:spPr>
          <a:xfrm>
            <a:off x="6723164" y="3043158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 dirty="0">
                <a:solidFill>
                  <a:srgbClr val="FFFFFF"/>
                </a:solidFill>
                <a:latin typeface="Open Sans Bold"/>
              </a:rPr>
              <a:t>07</a:t>
            </a:r>
          </a:p>
        </p:txBody>
      </p:sp>
      <p:grpSp>
        <p:nvGrpSpPr>
          <p:cNvPr id="53" name="Group 53"/>
          <p:cNvGrpSpPr/>
          <p:nvPr/>
        </p:nvGrpSpPr>
        <p:grpSpPr>
          <a:xfrm>
            <a:off x="7264256" y="4177329"/>
            <a:ext cx="472404" cy="755926"/>
            <a:chOff x="0" y="0"/>
            <a:chExt cx="1699920" cy="272016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699895" cy="2771267"/>
            </a:xfrm>
            <a:custGeom>
              <a:avLst/>
              <a:gdLst/>
              <a:ahLst/>
              <a:cxnLst/>
              <a:rect l="l" t="t" r="r" b="b"/>
              <a:pathLst>
                <a:path w="1699895" h="2771267">
                  <a:moveTo>
                    <a:pt x="1699895" y="1121029"/>
                  </a:moveTo>
                  <a:lnTo>
                    <a:pt x="1699895" y="2485009"/>
                  </a:lnTo>
                  <a:cubicBezTo>
                    <a:pt x="1699895" y="2677414"/>
                    <a:pt x="1574927" y="2771267"/>
                    <a:pt x="1423416" y="2691892"/>
                  </a:cubicBezTo>
                  <a:lnTo>
                    <a:pt x="1353693" y="2655824"/>
                  </a:lnTo>
                  <a:lnTo>
                    <a:pt x="1353693" y="1118616"/>
                  </a:lnTo>
                  <a:cubicBezTo>
                    <a:pt x="1353693" y="1065657"/>
                    <a:pt x="1307973" y="962279"/>
                    <a:pt x="1264666" y="935736"/>
                  </a:cubicBezTo>
                  <a:lnTo>
                    <a:pt x="0" y="291084"/>
                  </a:lnTo>
                  <a:cubicBezTo>
                    <a:pt x="86614" y="211709"/>
                    <a:pt x="151511" y="113030"/>
                    <a:pt x="189992" y="0"/>
                  </a:cubicBezTo>
                  <a:lnTo>
                    <a:pt x="1421003" y="627888"/>
                  </a:lnTo>
                  <a:cubicBezTo>
                    <a:pt x="1574927" y="709676"/>
                    <a:pt x="1699895" y="931037"/>
                    <a:pt x="1699895" y="1121029"/>
                  </a:cubicBez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55" name="Group 55"/>
          <p:cNvGrpSpPr/>
          <p:nvPr/>
        </p:nvGrpSpPr>
        <p:grpSpPr>
          <a:xfrm>
            <a:off x="6677002" y="3770354"/>
            <a:ext cx="728914" cy="631672"/>
            <a:chOff x="0" y="0"/>
            <a:chExt cx="2622960" cy="227304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2622931" cy="2273046"/>
            </a:xfrm>
            <a:custGeom>
              <a:avLst/>
              <a:gdLst/>
              <a:ahLst/>
              <a:cxnLst/>
              <a:rect l="l" t="t" r="r" b="b"/>
              <a:pathLst>
                <a:path w="2622931" h="2273046">
                  <a:moveTo>
                    <a:pt x="1966595" y="0"/>
                  </a:moveTo>
                  <a:lnTo>
                    <a:pt x="656336" y="0"/>
                  </a:lnTo>
                  <a:lnTo>
                    <a:pt x="0" y="1135380"/>
                  </a:lnTo>
                  <a:lnTo>
                    <a:pt x="656336" y="2273046"/>
                  </a:lnTo>
                  <a:lnTo>
                    <a:pt x="1966595" y="2273046"/>
                  </a:lnTo>
                  <a:lnTo>
                    <a:pt x="2622931" y="1135380"/>
                  </a:lnTo>
                  <a:lnTo>
                    <a:pt x="1966595" y="0"/>
                  </a:ln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57" name="Group 57"/>
          <p:cNvGrpSpPr/>
          <p:nvPr/>
        </p:nvGrpSpPr>
        <p:grpSpPr>
          <a:xfrm>
            <a:off x="7639617" y="3815573"/>
            <a:ext cx="472604" cy="573248"/>
            <a:chOff x="0" y="0"/>
            <a:chExt cx="1700640" cy="20628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700657" cy="2062861"/>
            </a:xfrm>
            <a:custGeom>
              <a:avLst/>
              <a:gdLst/>
              <a:ahLst/>
              <a:cxnLst/>
              <a:rect l="l" t="t" r="r" b="b"/>
              <a:pathLst>
                <a:path w="1700657" h="2062861">
                  <a:moveTo>
                    <a:pt x="1700657" y="293370"/>
                  </a:moveTo>
                  <a:lnTo>
                    <a:pt x="435356" y="937641"/>
                  </a:lnTo>
                  <a:cubicBezTo>
                    <a:pt x="392049" y="964057"/>
                    <a:pt x="346329" y="1067435"/>
                    <a:pt x="346329" y="1120394"/>
                  </a:cubicBezTo>
                  <a:lnTo>
                    <a:pt x="346329" y="2062861"/>
                  </a:lnTo>
                  <a:cubicBezTo>
                    <a:pt x="288544" y="1966722"/>
                    <a:pt x="209169" y="1882521"/>
                    <a:pt x="117856" y="1836928"/>
                  </a:cubicBezTo>
                  <a:lnTo>
                    <a:pt x="0" y="1776730"/>
                  </a:lnTo>
                  <a:lnTo>
                    <a:pt x="0" y="1120394"/>
                  </a:lnTo>
                  <a:cubicBezTo>
                    <a:pt x="0" y="927989"/>
                    <a:pt x="125095" y="706882"/>
                    <a:pt x="276606" y="629920"/>
                  </a:cubicBezTo>
                  <a:lnTo>
                    <a:pt x="1508252" y="0"/>
                  </a:lnTo>
                  <a:cubicBezTo>
                    <a:pt x="1549146" y="115443"/>
                    <a:pt x="1616456" y="213995"/>
                    <a:pt x="1700657" y="293370"/>
                  </a:cubicBezTo>
                  <a:close/>
                </a:path>
              </a:pathLst>
            </a:custGeom>
            <a:solidFill>
              <a:srgbClr val="16948A"/>
            </a:solidFill>
          </p:spPr>
        </p:sp>
      </p:grpSp>
      <p:grpSp>
        <p:nvGrpSpPr>
          <p:cNvPr id="59" name="Group 59"/>
          <p:cNvGrpSpPr/>
          <p:nvPr/>
        </p:nvGrpSpPr>
        <p:grpSpPr>
          <a:xfrm>
            <a:off x="7971760" y="3426206"/>
            <a:ext cx="729314" cy="631272"/>
            <a:chOff x="0" y="0"/>
            <a:chExt cx="2624400" cy="22716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2624455" cy="2271649"/>
            </a:xfrm>
            <a:custGeom>
              <a:avLst/>
              <a:gdLst/>
              <a:ahLst/>
              <a:cxnLst/>
              <a:rect l="l" t="t" r="r" b="b"/>
              <a:pathLst>
                <a:path w="2624455" h="2271649">
                  <a:moveTo>
                    <a:pt x="1967738" y="0"/>
                  </a:moveTo>
                  <a:lnTo>
                    <a:pt x="654304" y="0"/>
                  </a:lnTo>
                  <a:lnTo>
                    <a:pt x="0" y="1137031"/>
                  </a:lnTo>
                  <a:lnTo>
                    <a:pt x="654304" y="2271649"/>
                  </a:lnTo>
                  <a:lnTo>
                    <a:pt x="1967738" y="2271649"/>
                  </a:lnTo>
                  <a:lnTo>
                    <a:pt x="2624455" y="1137031"/>
                  </a:lnTo>
                  <a:lnTo>
                    <a:pt x="1967738" y="0"/>
                  </a:lnTo>
                  <a:close/>
                </a:path>
              </a:pathLst>
            </a:custGeom>
            <a:solidFill>
              <a:srgbClr val="16948A"/>
            </a:solidFill>
          </p:spPr>
        </p:sp>
      </p:grpSp>
      <p:sp>
        <p:nvSpPr>
          <p:cNvPr id="61" name="TextBox 61"/>
          <p:cNvSpPr txBox="1"/>
          <p:nvPr/>
        </p:nvSpPr>
        <p:spPr>
          <a:xfrm>
            <a:off x="6730539" y="3877017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 dirty="0">
                <a:solidFill>
                  <a:srgbClr val="FFFFFF"/>
                </a:solidFill>
                <a:latin typeface="Open Sans Bold"/>
              </a:rPr>
              <a:t>09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8025497" y="3544813"/>
            <a:ext cx="621840" cy="406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"/>
              </a:lnSpc>
            </a:pPr>
            <a:r>
              <a:rPr lang="en-US" sz="2396" dirty="0">
                <a:solidFill>
                  <a:srgbClr val="FFFFFF"/>
                </a:solidFill>
                <a:latin typeface="Open Sans Bold"/>
              </a:rPr>
              <a:t>08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FADD8-2776-CD70-FCA3-EF4999E6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486442"/>
            <a:ext cx="8942313" cy="45959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722;p78">
            <a:extLst>
              <a:ext uri="{FF2B5EF4-FFF2-40B4-BE49-F238E27FC236}">
                <a16:creationId xmlns:a16="http://schemas.microsoft.com/office/drawing/2014/main" id="{1588F082-9F68-A842-3228-8BF15DA87CCA}"/>
              </a:ext>
            </a:extLst>
          </p:cNvPr>
          <p:cNvSpPr txBox="1">
            <a:spLocks/>
          </p:cNvSpPr>
          <p:nvPr/>
        </p:nvSpPr>
        <p:spPr>
          <a:xfrm>
            <a:off x="377190" y="-52987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"/>
              <a:buNone/>
              <a:defRPr sz="40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algn="ctr">
              <a:buSzPts val="990"/>
            </a:pPr>
            <a:r>
              <a:rPr lang="en-US" sz="2520" dirty="0">
                <a:solidFill>
                  <a:schemeClr val="accent1"/>
                </a:solidFill>
              </a:rPr>
              <a:t>User Flow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31E442-9C96-4AD5-9766-30FD7A0C9AB1}"/>
              </a:ext>
            </a:extLst>
          </p:cNvPr>
          <p:cNvSpPr/>
          <p:nvPr/>
        </p:nvSpPr>
        <p:spPr>
          <a:xfrm>
            <a:off x="2573079" y="2140688"/>
            <a:ext cx="1403497" cy="4767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9011AA-5FD9-4F79-94A5-2BB0B10637E5}"/>
              </a:ext>
            </a:extLst>
          </p:cNvPr>
          <p:cNvCxnSpPr>
            <a:cxnSpLocks/>
          </p:cNvCxnSpPr>
          <p:nvPr/>
        </p:nvCxnSpPr>
        <p:spPr>
          <a:xfrm flipV="1">
            <a:off x="3274827" y="2025324"/>
            <a:ext cx="7090" cy="7590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511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8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537076" cy="2552940"/>
          </a:xfrm>
          <a:prstGeom prst="rect">
            <a:avLst/>
          </a:prstGeom>
          <a:solidFill>
            <a:srgbClr val="FFFFFF">
              <a:alpha val="10000"/>
            </a:srgbClr>
          </a:solidFill>
        </p:spPr>
        <p:txBody>
          <a:bodyPr spcFirstLastPara="1" wrap="square" lIns="182875" tIns="18287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b="1" dirty="0">
                <a:solidFill>
                  <a:srgbClr val="00B0F0"/>
                </a:solidFill>
              </a:rPr>
              <a:t>Software</a:t>
            </a:r>
          </a:p>
          <a:p>
            <a:pPr marL="0" lvl="0" indent="0">
              <a:lnSpc>
                <a:spcPct val="105000"/>
              </a:lnSpc>
              <a:spcAft>
                <a:spcPts val="1000"/>
              </a:spcAft>
              <a:buNone/>
            </a:pPr>
            <a:r>
              <a:rPr lang="en-US" dirty="0"/>
              <a:t>Python programming language, TensorFlow or </a:t>
            </a:r>
            <a:r>
              <a:rPr lang="en-US" dirty="0" err="1"/>
              <a:t>PyTorch</a:t>
            </a:r>
            <a:r>
              <a:rPr lang="en-US" dirty="0"/>
              <a:t> for machine learning, and relevant libraries.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29" name="Google Shape;529;p68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552940"/>
          </a:xfrm>
          <a:prstGeom prst="rect">
            <a:avLst/>
          </a:prstGeom>
          <a:solidFill>
            <a:srgbClr val="FFFFFF">
              <a:alpha val="10000"/>
            </a:srgbClr>
          </a:solidFill>
        </p:spPr>
        <p:txBody>
          <a:bodyPr spcFirstLastPara="1" wrap="square" lIns="182875" tIns="182875" rIns="137150" bIns="91425" anchor="t" anchorCtr="0">
            <a:noAutofit/>
          </a:bodyPr>
          <a:lstStyle/>
          <a:p>
            <a:pPr marL="0" lvl="0" indent="0">
              <a:lnSpc>
                <a:spcPct val="105000"/>
              </a:lnSpc>
              <a:spcAft>
                <a:spcPts val="1000"/>
              </a:spcAft>
              <a:buNone/>
            </a:pPr>
            <a:r>
              <a:rPr lang="en-GB" sz="1800" b="1" dirty="0">
                <a:solidFill>
                  <a:srgbClr val="00B0F0"/>
                </a:solidFill>
              </a:rPr>
              <a:t>Dataset</a:t>
            </a:r>
          </a:p>
          <a:p>
            <a:pPr marL="0" lvl="0" indent="0">
              <a:lnSpc>
                <a:spcPct val="105000"/>
              </a:lnSpc>
              <a:spcAft>
                <a:spcPts val="100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Poppins Bold"/>
              </a:rPr>
              <a:t>BigDatasetGan</a:t>
            </a:r>
            <a:r>
              <a:rPr lang="en-US" sz="1600" dirty="0">
                <a:solidFill>
                  <a:schemeClr val="tx1"/>
                </a:solidFill>
                <a:latin typeface="Poppins Bold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Poppins"/>
              </a:rPr>
              <a:t>dataset  </a:t>
            </a:r>
            <a:r>
              <a:rPr lang="en-US" sz="1600" dirty="0"/>
              <a:t>both AI-generated and authentic images for comprehensive model training.</a:t>
            </a:r>
            <a:endParaRPr sz="1600" dirty="0"/>
          </a:p>
        </p:txBody>
      </p:sp>
      <p:sp>
        <p:nvSpPr>
          <p:cNvPr id="530" name="Google Shape;530;p68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552940"/>
          </a:xfrm>
          <a:prstGeom prst="rect">
            <a:avLst/>
          </a:prstGeom>
          <a:solidFill>
            <a:srgbClr val="FFFFFF">
              <a:alpha val="1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 sz="1800" b="1" dirty="0">
                <a:solidFill>
                  <a:srgbClr val="00B0F0"/>
                </a:solidFill>
              </a:rPr>
              <a:t>Hardware</a:t>
            </a:r>
          </a:p>
          <a:p>
            <a:pPr marL="0" lvl="0" indent="0">
              <a:lnSpc>
                <a:spcPct val="105000"/>
              </a:lnSpc>
              <a:spcAft>
                <a:spcPts val="1000"/>
              </a:spcAft>
              <a:buSzPts val="1018"/>
              <a:buNone/>
            </a:pPr>
            <a:r>
              <a:rPr lang="en-US" sz="1600" dirty="0"/>
              <a:t>High-performance GPUs or TPUs for faster and efficient model training. Like a Laptop.</a:t>
            </a:r>
            <a:endParaRPr sz="1600" dirty="0">
              <a:solidFill>
                <a:srgbClr val="00B0F0"/>
              </a:solidFill>
            </a:endParaRPr>
          </a:p>
        </p:txBody>
      </p:sp>
      <p:sp>
        <p:nvSpPr>
          <p:cNvPr id="531" name="Google Shape;531;p6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accent1"/>
                </a:solidFill>
              </a:rPr>
              <a:t>Materials Requirements and Logistics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32" name="Google Shape;532;p68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 dirty="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33" name="Google Shape;533;p68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34" name="Google Shape;534;p68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8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537076" cy="2552940"/>
          </a:xfrm>
          <a:prstGeom prst="rect">
            <a:avLst/>
          </a:prstGeom>
          <a:solidFill>
            <a:srgbClr val="FFFFFF">
              <a:alpha val="10000"/>
            </a:srgbClr>
          </a:solidFill>
        </p:spPr>
        <p:txBody>
          <a:bodyPr spcFirstLastPara="1" wrap="square" lIns="182875" tIns="18287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 b="1" dirty="0">
                <a:solidFill>
                  <a:srgbClr val="00B0F0"/>
                </a:solidFill>
              </a:rPr>
              <a:t>Cloud Services</a:t>
            </a:r>
          </a:p>
          <a:p>
            <a:pPr marL="0" lvl="0" indent="0">
              <a:lnSpc>
                <a:spcPct val="105000"/>
              </a:lnSpc>
              <a:spcAft>
                <a:spcPts val="1000"/>
              </a:spcAft>
              <a:buNone/>
            </a:pPr>
            <a:r>
              <a:rPr lang="en-US" dirty="0"/>
              <a:t>AWS, Google Cloud, or Microsoft Azure for cloud computing services as storage for handling large datasets.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29" name="Google Shape;529;p68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552940"/>
          </a:xfrm>
          <a:prstGeom prst="rect">
            <a:avLst/>
          </a:prstGeom>
          <a:solidFill>
            <a:srgbClr val="FFFFFF">
              <a:alpha val="10000"/>
            </a:srgbClr>
          </a:solidFill>
        </p:spPr>
        <p:txBody>
          <a:bodyPr spcFirstLastPara="1" wrap="square" lIns="182875" tIns="182875" rIns="137150" bIns="91425" anchor="t" anchorCtr="0">
            <a:noAutofit/>
          </a:bodyPr>
          <a:lstStyle/>
          <a:p>
            <a:pPr marL="0" lvl="0" indent="0">
              <a:lnSpc>
                <a:spcPct val="105000"/>
              </a:lnSpc>
              <a:spcAft>
                <a:spcPts val="1000"/>
              </a:spcAft>
              <a:buNone/>
            </a:pPr>
            <a:r>
              <a:rPr lang="en-GB" sz="1800" b="1" dirty="0">
                <a:solidFill>
                  <a:srgbClr val="00B0F0"/>
                </a:solidFill>
              </a:rPr>
              <a:t>Collaboration Tools</a:t>
            </a:r>
          </a:p>
          <a:p>
            <a:pPr marL="0" lvl="0" indent="0">
              <a:lnSpc>
                <a:spcPct val="105000"/>
              </a:lnSpc>
              <a:spcAft>
                <a:spcPts val="1000"/>
              </a:spcAft>
              <a:buNone/>
            </a:pPr>
            <a:r>
              <a:rPr lang="en-US" sz="1600" dirty="0"/>
              <a:t>Version control tools like </a:t>
            </a:r>
            <a:r>
              <a:rPr lang="en-US" sz="1600" dirty="0" err="1"/>
              <a:t>Git</a:t>
            </a:r>
            <a:r>
              <a:rPr lang="en-US" sz="1600" dirty="0"/>
              <a:t>, communication platforms like Slack or Microsoft Teams for effective teamwork.</a:t>
            </a:r>
            <a:endParaRPr sz="1600" dirty="0"/>
          </a:p>
        </p:txBody>
      </p:sp>
      <p:sp>
        <p:nvSpPr>
          <p:cNvPr id="530" name="Google Shape;530;p68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552940"/>
          </a:xfrm>
          <a:prstGeom prst="rect">
            <a:avLst/>
          </a:prstGeom>
          <a:solidFill>
            <a:srgbClr val="FFFFFF">
              <a:alpha val="1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 sz="1800" b="1" dirty="0">
                <a:solidFill>
                  <a:srgbClr val="00B0F0"/>
                </a:solidFill>
              </a:rPr>
              <a:t>Integrated Development Environment</a:t>
            </a:r>
          </a:p>
          <a:p>
            <a:pPr marL="0" lvl="0" indent="0">
              <a:lnSpc>
                <a:spcPct val="105000"/>
              </a:lnSpc>
              <a:spcAft>
                <a:spcPts val="1000"/>
              </a:spcAft>
              <a:buSzPts val="1018"/>
              <a:buNone/>
            </a:pPr>
            <a:r>
              <a:rPr lang="en-US" sz="1600" dirty="0"/>
              <a:t>(IDE) like Jupyter Notebook or Visual Studio Code.</a:t>
            </a:r>
            <a:endParaRPr sz="1600" dirty="0">
              <a:solidFill>
                <a:srgbClr val="00B0F0"/>
              </a:solidFill>
            </a:endParaRPr>
          </a:p>
        </p:txBody>
      </p:sp>
      <p:sp>
        <p:nvSpPr>
          <p:cNvPr id="531" name="Google Shape;531;p6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rgbClr val="00B0F0"/>
                </a:solidFill>
              </a:rPr>
              <a:t>Resource Requirements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32" name="Google Shape;532;p68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4</a:t>
            </a:r>
            <a:endParaRPr sz="1800" b="1" dirty="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33" name="Google Shape;533;p68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5</a:t>
            </a:r>
            <a:endParaRPr sz="1800" b="1" dirty="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34" name="Google Shape;534;p68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6</a:t>
            </a:r>
            <a:endParaRPr sz="1800" b="1" dirty="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93074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>
            <a:spLocks noGrp="1"/>
          </p:cNvSpPr>
          <p:nvPr>
            <p:ph type="body" idx="1"/>
          </p:nvPr>
        </p:nvSpPr>
        <p:spPr>
          <a:xfrm>
            <a:off x="457200" y="1274579"/>
            <a:ext cx="4271100" cy="3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r>
              <a:rPr lang="en" sz="2000" dirty="0"/>
              <a:t>Introduction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endParaRPr lang="en" sz="2000" dirty="0"/>
          </a:p>
          <a:p>
            <a:pPr indent="-336550">
              <a:lnSpc>
                <a:spcPct val="100000"/>
              </a:lnSpc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r>
              <a:rPr lang="en-GB" sz="2000" dirty="0"/>
              <a:t>Problem Statement</a:t>
            </a:r>
          </a:p>
          <a:p>
            <a:pPr marL="120650" indent="0">
              <a:lnSpc>
                <a:spcPct val="100000"/>
              </a:lnSpc>
              <a:buClr>
                <a:schemeClr val="accent1"/>
              </a:buClr>
              <a:buSzPts val="1700"/>
              <a:buNone/>
            </a:pPr>
            <a:endParaRPr lang="en-GB" sz="2000"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000" dirty="0"/>
              <a:t>Project Relevance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endParaRPr lang="en-US" sz="2000"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000" dirty="0"/>
              <a:t>Existing Works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endParaRPr lang="en-US" sz="2000" dirty="0"/>
          </a:p>
          <a:p>
            <a:pPr indent="-336550">
              <a:lnSpc>
                <a:spcPct val="100000"/>
              </a:lnSpc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000" dirty="0"/>
              <a:t>Proposed Solution</a:t>
            </a:r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endParaRPr lang="en-US" sz="2000" dirty="0"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000" dirty="0"/>
              <a:t>Objectives</a:t>
            </a: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endParaRPr lang="en-US" sz="2000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endParaRPr lang="en-US" sz="2000" dirty="0"/>
          </a:p>
          <a:p>
            <a:pPr marL="1206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</a:pPr>
            <a:endParaRPr sz="2000" dirty="0"/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2000" dirty="0"/>
          </a:p>
        </p:txBody>
      </p:sp>
      <p:sp>
        <p:nvSpPr>
          <p:cNvPr id="366" name="Google Shape;366;p6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rgbClr val="00B0F0"/>
                </a:solidFill>
              </a:rPr>
              <a:t>Presentation Outline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367" name="Google Shape;367;p60"/>
          <p:cNvSpPr txBox="1">
            <a:spLocks noGrp="1"/>
          </p:cNvSpPr>
          <p:nvPr>
            <p:ph type="body" idx="1"/>
          </p:nvPr>
        </p:nvSpPr>
        <p:spPr>
          <a:xfrm>
            <a:off x="4728300" y="1017725"/>
            <a:ext cx="4138298" cy="4037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 indent="-28575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000" dirty="0"/>
              <a:t>Methodology</a:t>
            </a:r>
          </a:p>
          <a:p>
            <a:pPr marL="120650" indent="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ts val="1700"/>
              <a:buNone/>
            </a:pPr>
            <a:endParaRPr lang="en-US" sz="2000" dirty="0"/>
          </a:p>
          <a:p>
            <a:pPr marL="406400" lvl="0" indent="-28575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000" dirty="0"/>
              <a:t>Materials Requirements and logistics</a:t>
            </a:r>
          </a:p>
          <a:p>
            <a:pPr marL="406400" indent="-28575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000" dirty="0"/>
              <a:t>Expected Output</a:t>
            </a:r>
          </a:p>
          <a:p>
            <a:pPr marL="406400" indent="-28575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06400" lvl="0" indent="-28575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000" dirty="0"/>
              <a:t>Conclusion</a:t>
            </a:r>
          </a:p>
          <a:p>
            <a:pPr marL="406400" lvl="0" indent="-28575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06400" lvl="0" indent="-28575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r>
              <a:rPr lang="en-US" sz="2000" dirty="0"/>
              <a:t>References</a:t>
            </a:r>
          </a:p>
          <a:p>
            <a:pPr marL="406400" indent="-28575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06400" lvl="0" indent="-28575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406400" indent="-285750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ts val="1700"/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4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rgbClr val="00B0F0"/>
                </a:solidFill>
              </a:rPr>
              <a:t>Expected Output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16" name="Google Shape;416;p64"/>
          <p:cNvSpPr txBox="1">
            <a:spLocks noGrp="1"/>
          </p:cNvSpPr>
          <p:nvPr>
            <p:ph type="body" idx="2"/>
          </p:nvPr>
        </p:nvSpPr>
        <p:spPr>
          <a:xfrm>
            <a:off x="457200" y="1284438"/>
            <a:ext cx="8229600" cy="9861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spcFirstLastPara="1" wrap="square" lIns="365750" tIns="91425" rIns="182875" bIns="91425" anchor="ctr" anchorCtr="0">
            <a:noAutofit/>
          </a:bodyPr>
          <a:lstStyle/>
          <a:p>
            <a:pPr marL="0" lvl="0" indent="0">
              <a:lnSpc>
                <a:spcPct val="105000"/>
              </a:lnSpc>
              <a:spcAft>
                <a:spcPts val="1000"/>
              </a:spcAft>
              <a:buNone/>
            </a:pPr>
            <a:r>
              <a:rPr lang="en-US" sz="1800" dirty="0"/>
              <a:t>A robust and adaptive detection system in the form of a website, capable of discerning between authentic and AI-generated images.</a:t>
            </a:r>
            <a:endParaRPr sz="1800" dirty="0"/>
          </a:p>
        </p:txBody>
      </p:sp>
      <p:sp>
        <p:nvSpPr>
          <p:cNvPr id="417" name="Google Shape;417;p64"/>
          <p:cNvSpPr txBox="1">
            <a:spLocks noGrp="1"/>
          </p:cNvSpPr>
          <p:nvPr>
            <p:ph type="body" idx="5"/>
          </p:nvPr>
        </p:nvSpPr>
        <p:spPr>
          <a:xfrm>
            <a:off x="470842" y="2404406"/>
            <a:ext cx="8215957" cy="9861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spcFirstLastPara="1" wrap="square" lIns="365750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" dirty="0"/>
          </a:p>
          <a:p>
            <a:pPr marL="0" lvl="0" indent="0">
              <a:lnSpc>
                <a:spcPct val="105000"/>
              </a:lnSpc>
              <a:spcAft>
                <a:spcPts val="1000"/>
              </a:spcAft>
              <a:buNone/>
            </a:pPr>
            <a:r>
              <a:rPr lang="en-US" sz="1600" dirty="0"/>
              <a:t> A high accuracy and reliability in identifying deceptive content</a:t>
            </a:r>
            <a:r>
              <a:rPr lang="en-US" dirty="0"/>
              <a:t>.</a:t>
            </a:r>
            <a:endParaRPr sz="1100" dirty="0"/>
          </a:p>
        </p:txBody>
      </p:sp>
      <p:sp>
        <p:nvSpPr>
          <p:cNvPr id="426" name="Google Shape;426;p64"/>
          <p:cNvSpPr/>
          <p:nvPr/>
        </p:nvSpPr>
        <p:spPr>
          <a:xfrm>
            <a:off x="599271" y="1716225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64"/>
          <p:cNvSpPr/>
          <p:nvPr/>
        </p:nvSpPr>
        <p:spPr>
          <a:xfrm>
            <a:off x="666771" y="2897456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64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4"/>
          </p:nvPr>
        </p:nvSpPr>
        <p:spPr>
          <a:xfrm>
            <a:off x="470842" y="3506350"/>
            <a:ext cx="8229600" cy="986100"/>
          </a:xfrm>
          <a:solidFill>
            <a:schemeClr val="tx2"/>
          </a:solidFill>
        </p:spPr>
        <p:txBody>
          <a:bodyPr/>
          <a:lstStyle/>
          <a:p>
            <a:pPr marL="158750" indent="0">
              <a:buNone/>
            </a:pPr>
            <a:r>
              <a:rPr lang="en-US" dirty="0"/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2BB22A-8236-4747-8B4D-62E2BB01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91" y="0"/>
            <a:ext cx="81799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1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0" name="Google Shape;560;p70"/>
          <p:cNvGraphicFramePr/>
          <p:nvPr/>
        </p:nvGraphicFramePr>
        <p:xfrm>
          <a:off x="457200" y="1216275"/>
          <a:ext cx="8229600" cy="33524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7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1" name="Google Shape;561;p7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dirty="0">
                <a:solidFill>
                  <a:srgbClr val="00B0F0"/>
                </a:solidFill>
              </a:rPr>
              <a:t>Project Cost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63" name="Google Shape;563;p70"/>
          <p:cNvSpPr txBox="1">
            <a:spLocks noGrp="1"/>
          </p:cNvSpPr>
          <p:nvPr>
            <p:ph type="body" idx="2"/>
          </p:nvPr>
        </p:nvSpPr>
        <p:spPr>
          <a:xfrm>
            <a:off x="2575448" y="2399379"/>
            <a:ext cx="5384794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000" dirty="0"/>
              <a:t>Software subscription and cloud storage services.</a:t>
            </a:r>
            <a:endParaRPr sz="2000" dirty="0"/>
          </a:p>
        </p:txBody>
      </p:sp>
      <p:sp>
        <p:nvSpPr>
          <p:cNvPr id="564" name="Google Shape;564;p70"/>
          <p:cNvSpPr txBox="1">
            <a:spLocks noGrp="1"/>
          </p:cNvSpPr>
          <p:nvPr>
            <p:ph type="subTitle" idx="3"/>
          </p:nvPr>
        </p:nvSpPr>
        <p:spPr>
          <a:xfrm>
            <a:off x="457200" y="1292500"/>
            <a:ext cx="1828800" cy="9861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 err="1">
                <a:solidFill>
                  <a:schemeClr val="dk1"/>
                </a:solidFill>
              </a:rPr>
              <a:t>Ghs</a:t>
            </a:r>
            <a:r>
              <a:rPr lang="en-GB" sz="2400" dirty="0">
                <a:solidFill>
                  <a:schemeClr val="dk1"/>
                </a:solidFill>
              </a:rPr>
              <a:t> 0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565" name="Google Shape;565;p70"/>
          <p:cNvSpPr txBox="1">
            <a:spLocks noGrp="1"/>
          </p:cNvSpPr>
          <p:nvPr>
            <p:ph type="subTitle" idx="4"/>
          </p:nvPr>
        </p:nvSpPr>
        <p:spPr>
          <a:xfrm>
            <a:off x="457200" y="2399425"/>
            <a:ext cx="1828800" cy="9861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400" dirty="0" err="1">
                <a:solidFill>
                  <a:schemeClr val="dk1"/>
                </a:solidFill>
              </a:rPr>
              <a:t>Ghs</a:t>
            </a:r>
            <a:r>
              <a:rPr lang="en-GB" sz="2400" dirty="0">
                <a:solidFill>
                  <a:schemeClr val="dk1"/>
                </a:solidFill>
              </a:rPr>
              <a:t> 500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566" name="Google Shape;566;p70"/>
          <p:cNvSpPr txBox="1">
            <a:spLocks noGrp="1"/>
          </p:cNvSpPr>
          <p:nvPr>
            <p:ph type="subTitle" idx="5"/>
          </p:nvPr>
        </p:nvSpPr>
        <p:spPr>
          <a:xfrm>
            <a:off x="457200" y="3506400"/>
            <a:ext cx="1828800" cy="986100"/>
          </a:xfrm>
          <a:prstGeom prst="rect">
            <a:avLst/>
          </a:prstGeom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800" dirty="0" err="1">
                <a:solidFill>
                  <a:schemeClr val="dk1"/>
                </a:solidFill>
              </a:rPr>
              <a:t>Ghs</a:t>
            </a:r>
            <a:r>
              <a:rPr lang="en-GB" sz="2800" dirty="0">
                <a:solidFill>
                  <a:schemeClr val="dk1"/>
                </a:solidFill>
              </a:rPr>
              <a:t> 800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567" name="Google Shape;567;p70"/>
          <p:cNvSpPr txBox="1">
            <a:spLocks noGrp="1"/>
          </p:cNvSpPr>
          <p:nvPr>
            <p:ph type="body" idx="6"/>
          </p:nvPr>
        </p:nvSpPr>
        <p:spPr>
          <a:xfrm>
            <a:off x="2749850" y="3506396"/>
            <a:ext cx="50238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000" dirty="0"/>
              <a:t>Domain name and hosting Services</a:t>
            </a:r>
            <a:endParaRPr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0D40-94F1-452A-B7DA-A2DB13410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5448" y="1292362"/>
            <a:ext cx="5137950" cy="986100"/>
          </a:xfrm>
        </p:spPr>
        <p:txBody>
          <a:bodyPr/>
          <a:lstStyle/>
          <a:p>
            <a:pPr marL="152400" indent="0">
              <a:buNone/>
            </a:pPr>
            <a:r>
              <a:rPr lang="en-GB" sz="1800" dirty="0"/>
              <a:t>Dataset Retrieval and acquisition.</a:t>
            </a:r>
          </a:p>
          <a:p>
            <a:pPr marL="15240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rgbClr val="00B0F0"/>
                </a:solidFill>
              </a:rPr>
              <a:t>   Conclusion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74" name="Google Shape;474;p65"/>
          <p:cNvSpPr txBox="1">
            <a:spLocks noGrp="1"/>
          </p:cNvSpPr>
          <p:nvPr>
            <p:ph type="body" idx="4294967295"/>
          </p:nvPr>
        </p:nvSpPr>
        <p:spPr>
          <a:xfrm>
            <a:off x="326358" y="1375771"/>
            <a:ext cx="7923789" cy="3144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41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→"/>
            </a:pPr>
            <a:r>
              <a:rPr lang="en" sz="2400" dirty="0">
                <a:solidFill>
                  <a:schemeClr val="dk1"/>
                </a:solidFill>
              </a:rPr>
              <a:t>Our project to detect AI-Generated images stands as a significant endeacor with far-reaching implicaions for online security and authentucuty as we navigate the dynamic landscape of digital interactions.</a:t>
            </a:r>
            <a:endParaRPr sz="2400" dirty="0">
              <a:solidFill>
                <a:schemeClr val="dk1"/>
              </a:solidFill>
            </a:endParaRPr>
          </a:p>
          <a:p>
            <a:pPr marL="15875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97EF-2C39-4463-AE53-C5922E91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1701-FE14-4F2E-A825-F00BA7B80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[1] </a:t>
            </a:r>
            <a:r>
              <a:rPr lang="en-GB" sz="1600" dirty="0"/>
              <a:t>William </a:t>
            </a:r>
            <a:r>
              <a:rPr lang="en-GB" sz="1600" dirty="0" err="1"/>
              <a:t>marcellino</a:t>
            </a:r>
            <a:r>
              <a:rPr lang="en-GB" sz="1600" dirty="0"/>
              <a:t>, </a:t>
            </a:r>
            <a:r>
              <a:rPr lang="en-GB" sz="1600" dirty="0" err="1"/>
              <a:t>nathan</a:t>
            </a:r>
            <a:r>
              <a:rPr lang="en-GB" sz="1600" dirty="0"/>
              <a:t> </a:t>
            </a:r>
            <a:r>
              <a:rPr lang="en-GB" sz="1600" dirty="0" err="1"/>
              <a:t>beauchamp-mustafaga</a:t>
            </a:r>
            <a:r>
              <a:rPr lang="en-GB" sz="1600" dirty="0"/>
              <a:t>, </a:t>
            </a:r>
            <a:r>
              <a:rPr lang="en-GB" sz="1600" dirty="0" err="1"/>
              <a:t>amanda</a:t>
            </a:r>
            <a:r>
              <a:rPr lang="en-GB" sz="1600" dirty="0"/>
              <a:t> </a:t>
            </a:r>
            <a:r>
              <a:rPr lang="en-GB" sz="1600" dirty="0" err="1"/>
              <a:t>kerrigan</a:t>
            </a:r>
            <a:r>
              <a:rPr lang="en-GB" sz="1600" dirty="0"/>
              <a:t>, lev </a:t>
            </a:r>
            <a:r>
              <a:rPr lang="en-GB" sz="1600" dirty="0" err="1"/>
              <a:t>navarre</a:t>
            </a:r>
            <a:r>
              <a:rPr lang="en-GB" sz="1600" dirty="0"/>
              <a:t> chao, </a:t>
            </a:r>
            <a:r>
              <a:rPr lang="en-GB" sz="1600" dirty="0" err="1"/>
              <a:t>jackson</a:t>
            </a:r>
            <a:r>
              <a:rPr lang="en-GB" sz="1600" dirty="0"/>
              <a:t> smith</a:t>
            </a:r>
            <a:r>
              <a:rPr lang="en-US" sz="1600" dirty="0"/>
              <a:t>. (RAND) The rise of generative AI and the coming Era of Social media.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[2] Li, Y., Chen, X., &amp; Lin, Z. (2020). Distilling Knowledge in GAN-Generated Image Detection via Neural Networks. </a:t>
            </a:r>
            <a:r>
              <a:rPr lang="en-US" dirty="0" err="1"/>
              <a:t>arXiv</a:t>
            </a:r>
            <a:r>
              <a:rPr lang="en-US" dirty="0"/>
              <a:t> preprint arXiv:2001.09878.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[3] Wang, X., &amp; Zhang, Y. (2021). GAN-Generated Image Detection Based on the Analysis of Image Quality and Artifacts. </a:t>
            </a:r>
            <a:r>
              <a:rPr lang="en-US" dirty="0" err="1"/>
              <a:t>arXiv</a:t>
            </a:r>
            <a:r>
              <a:rPr lang="en-US" dirty="0"/>
              <a:t> preprint arXiv:2106.11114.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684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97EF-2C39-4463-AE53-C5922E91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1701-FE14-4F2E-A825-F00BA7B80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[4] </a:t>
            </a:r>
            <a:r>
              <a:rPr lang="en-US" dirty="0" err="1"/>
              <a:t>Tian</a:t>
            </a:r>
            <a:r>
              <a:rPr lang="en-US" dirty="0"/>
              <a:t>, Z., &amp; Ye, S. (2022). Deep Image Forensics: A Survey of Image Manipulation Detection and Benchmarking. IEEE transactions on pattern analysis and machine intelligence, 44(9), 2382-2405.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[5] Zhang, Y., &amp; </a:t>
            </a:r>
            <a:r>
              <a:rPr lang="en-US" dirty="0" err="1"/>
              <a:t>Shen</a:t>
            </a:r>
            <a:r>
              <a:rPr lang="en-US" dirty="0"/>
              <a:t>, J. (2023). Towards Robust Detection of GAN-Generated Images with Attention-Guided Network. </a:t>
            </a:r>
            <a:r>
              <a:rPr lang="en-US" dirty="0" err="1"/>
              <a:t>arXiv</a:t>
            </a:r>
            <a:r>
              <a:rPr lang="en-US" dirty="0"/>
              <a:t> preprint arXiv:2301.02700.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[6] Yu, R., Wang, Z., &amp; Tan, X. (2019). Detecting GAN-Generated Images Using CNN - Based Features. </a:t>
            </a:r>
            <a:r>
              <a:rPr lang="en-US" dirty="0" err="1"/>
              <a:t>arXiv</a:t>
            </a:r>
            <a:r>
              <a:rPr lang="en-US" dirty="0"/>
              <a:t> preprint arXiv:1905.05715.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322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97EF-2C39-4463-AE53-C5922E91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1701-FE14-4F2E-A825-F00BA7B80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[7] </a:t>
            </a:r>
            <a:r>
              <a:rPr lang="en-GB" dirty="0">
                <a:solidFill>
                  <a:schemeClr val="tx1"/>
                </a:solidFill>
                <a:sym typeface="Arial"/>
              </a:rPr>
              <a:t>Image splicing detection based on convolutional neural networks (Ye, D., Qian, Y., Long, R., &amp; Shan, J., 2018). 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/>
              <a:t>[8] </a:t>
            </a:r>
            <a:r>
              <a:rPr lang="en-GB" dirty="0">
                <a:solidFill>
                  <a:schemeClr val="tx1"/>
                </a:solidFill>
                <a:sym typeface="Arial"/>
              </a:rPr>
              <a:t>Image manipulation detection based on noise residual maps (Li, Y., Chang, S., &amp; Chen, S., 2019)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[9] </a:t>
            </a:r>
            <a:r>
              <a:rPr lang="en-GB" dirty="0">
                <a:solidFill>
                  <a:schemeClr val="tx1"/>
                </a:solidFill>
                <a:sym typeface="Arial"/>
              </a:rPr>
              <a:t>Image forensics based on error level analysis (Wang, S., Wu, D., &amp; Zhang, Y., 2020). </a:t>
            </a:r>
            <a:endParaRPr lang="en-US" dirty="0">
              <a:solidFill>
                <a:schemeClr val="tx1"/>
              </a:solidFill>
              <a:sym typeface="Arial"/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tx1"/>
                </a:solidFill>
                <a:sym typeface="Arial"/>
              </a:rPr>
              <a:t>[10] Image forensics using residual convolutional neural network (</a:t>
            </a:r>
            <a:r>
              <a:rPr lang="en-GB" dirty="0" err="1">
                <a:solidFill>
                  <a:schemeClr val="tx1"/>
                </a:solidFill>
                <a:sym typeface="Arial"/>
              </a:rPr>
              <a:t>Afroz</a:t>
            </a:r>
            <a:r>
              <a:rPr lang="en-GB" dirty="0">
                <a:solidFill>
                  <a:schemeClr val="tx1"/>
                </a:solidFill>
                <a:sym typeface="Arial"/>
              </a:rPr>
              <a:t>, S., </a:t>
            </a:r>
            <a:r>
              <a:rPr lang="en-GB" dirty="0" err="1">
                <a:solidFill>
                  <a:schemeClr val="tx1"/>
                </a:solidFill>
                <a:sym typeface="Arial"/>
              </a:rPr>
              <a:t>Afroz</a:t>
            </a:r>
            <a:r>
              <a:rPr lang="en-GB" dirty="0">
                <a:solidFill>
                  <a:schemeClr val="tx1"/>
                </a:solidFill>
                <a:sym typeface="Arial"/>
              </a:rPr>
              <a:t>, M. S., &amp; Yamagishi, T., 2021) 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854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97EF-2C39-4463-AE53-C5922E91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dirty="0">
                <a:solidFill>
                  <a:srgbClr val="00B0F0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1701-FE14-4F2E-A825-F00BA7B80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[11]</a:t>
            </a:r>
            <a:r>
              <a:rPr lang="en-US" dirty="0">
                <a:solidFill>
                  <a:schemeClr val="tx1"/>
                </a:solidFill>
              </a:rPr>
              <a:t> I</a:t>
            </a:r>
            <a:r>
              <a:rPr lang="en-GB" dirty="0">
                <a:solidFill>
                  <a:schemeClr val="tx1"/>
                </a:solidFill>
                <a:sym typeface="Arial"/>
              </a:rPr>
              <a:t>mage manipulation detection based on attention-based convolutional neural network (Liu, Y., Deng, S., &amp; Wang, Z.-J., 2022). 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>
            <a:spLocks noGrp="1"/>
          </p:cNvSpPr>
          <p:nvPr>
            <p:ph type="title"/>
          </p:nvPr>
        </p:nvSpPr>
        <p:spPr>
          <a:xfrm>
            <a:off x="425249" y="132690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rgbClr val="00B0F0"/>
                </a:solidFill>
              </a:rPr>
              <a:t>Introduction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373" name="Google Shape;373;p61"/>
          <p:cNvSpPr txBox="1">
            <a:spLocks noGrp="1"/>
          </p:cNvSpPr>
          <p:nvPr>
            <p:ph type="body" idx="3"/>
          </p:nvPr>
        </p:nvSpPr>
        <p:spPr>
          <a:xfrm>
            <a:off x="6016800" y="1484572"/>
            <a:ext cx="2606100" cy="3231265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8287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/>
              <a:t>Detecting and combating deepfakes is essential for safeguarding against misinformation and manipulation.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74" name="Google Shape;374;p61"/>
          <p:cNvSpPr txBox="1">
            <a:spLocks noGrp="1"/>
          </p:cNvSpPr>
          <p:nvPr>
            <p:ph type="body" idx="2"/>
          </p:nvPr>
        </p:nvSpPr>
        <p:spPr>
          <a:xfrm>
            <a:off x="3231103" y="1466227"/>
            <a:ext cx="2606100" cy="3340906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8287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/>
              <a:t>The proliferation of deepfakes poses a significant threat to privacy, security, and trust.</a:t>
            </a:r>
            <a:endParaRPr sz="1600" dirty="0"/>
          </a:p>
        </p:txBody>
      </p:sp>
      <p:sp>
        <p:nvSpPr>
          <p:cNvPr id="375" name="Google Shape;375;p61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33409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50" tIns="18287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 sz="1600" dirty="0"/>
              <a:t>Deepfakes are synthetic media that are created using AI and machine learning algorithms.</a:t>
            </a:r>
            <a:endParaRPr sz="1600" dirty="0"/>
          </a:p>
        </p:txBody>
      </p:sp>
      <p:cxnSp>
        <p:nvCxnSpPr>
          <p:cNvPr id="376" name="Google Shape;376;p61"/>
          <p:cNvCxnSpPr/>
          <p:nvPr/>
        </p:nvCxnSpPr>
        <p:spPr>
          <a:xfrm rot="10800000" flipH="1">
            <a:off x="415449" y="4851618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61"/>
          <p:cNvCxnSpPr/>
          <p:nvPr/>
        </p:nvCxnSpPr>
        <p:spPr>
          <a:xfrm>
            <a:off x="3143875" y="4831070"/>
            <a:ext cx="2606100" cy="7075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61"/>
          <p:cNvCxnSpPr/>
          <p:nvPr/>
        </p:nvCxnSpPr>
        <p:spPr>
          <a:xfrm rot="10800000" flipH="1">
            <a:off x="5929572" y="4849518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9" name="Google Shape;37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875" y="3306821"/>
            <a:ext cx="26061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51" y="3336715"/>
            <a:ext cx="260610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utoShape 12" descr="The above images are taken from movie Goldfinger in the original image... |  Download Scientific Diagram">
            <a:extLst>
              <a:ext uri="{FF2B5EF4-FFF2-40B4-BE49-F238E27FC236}">
                <a16:creationId xmlns:a16="http://schemas.microsoft.com/office/drawing/2014/main" id="{CEEE4AA9-AA20-45FD-8888-F0C67B303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4603" y="3276929"/>
            <a:ext cx="1407043" cy="168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00DD8E-F3B9-421A-89DE-2FB1EBC21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572" y="3276929"/>
            <a:ext cx="2606101" cy="1536161"/>
          </a:xfrm>
          <a:prstGeom prst="rect">
            <a:avLst/>
          </a:prstGeom>
        </p:spPr>
      </p:pic>
      <p:sp>
        <p:nvSpPr>
          <p:cNvPr id="13" name="Google Shape;372;p61"/>
          <p:cNvSpPr txBox="1">
            <a:spLocks/>
          </p:cNvSpPr>
          <p:nvPr/>
        </p:nvSpPr>
        <p:spPr>
          <a:xfrm>
            <a:off x="415449" y="890227"/>
            <a:ext cx="8229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>
              <a:buSzPts val="990"/>
            </a:pPr>
            <a:r>
              <a:rPr lang="en-GB" sz="2520" dirty="0"/>
              <a:t>The Rise of Deep fakes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Introduction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199" y="1164900"/>
            <a:ext cx="4063429" cy="2734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According to a recent study by the RAND Corporation, over 100,000 AI-generated images were uploaded to social media platforms in 2021 alone. [1]</a:t>
            </a:r>
            <a:endParaRPr lang="en-GB" sz="18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4"/>
          </p:nvPr>
        </p:nvSpPr>
        <p:spPr>
          <a:xfrm>
            <a:off x="4756935" y="1164899"/>
            <a:ext cx="3819565" cy="1115964"/>
          </a:xfrm>
        </p:spPr>
        <p:txBody>
          <a:bodyPr>
            <a:normAutofit/>
          </a:bodyPr>
          <a:lstStyle/>
          <a:p>
            <a:r>
              <a:rPr lang="en-US" dirty="0"/>
              <a:t>       </a:t>
            </a:r>
            <a:r>
              <a:rPr lang="en-US" sz="1900" dirty="0">
                <a:latin typeface="Inter" panose="020B0604020202020204" charset="0"/>
                <a:ea typeface="Inter" panose="020B0604020202020204" charset="0"/>
              </a:rPr>
              <a:t>In 2020, a fake image of Pope Francis smoking a cigarette circulated.</a:t>
            </a:r>
            <a:endParaRPr lang="en-GB" sz="1900" dirty="0"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87" y="2308629"/>
            <a:ext cx="3010329" cy="234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2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2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/>
              <a:t>The lack of an effective solution for detecting fake or AI-generated images poses a significant threat to online content authenticity and trustworthiness.</a:t>
            </a:r>
            <a:endParaRPr sz="1600" dirty="0"/>
          </a:p>
        </p:txBody>
      </p:sp>
      <p:sp>
        <p:nvSpPr>
          <p:cNvPr id="386" name="Google Shape;386;p62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Existing image verification systems are inadequate to identify and filter out fake or AI-generated images.</a:t>
            </a:r>
            <a:endParaRPr sz="1600" dirty="0"/>
          </a:p>
        </p:txBody>
      </p:sp>
      <p:sp>
        <p:nvSpPr>
          <p:cNvPr id="387" name="Google Shape;387;p62"/>
          <p:cNvSpPr txBox="1">
            <a:spLocks noGrp="1"/>
          </p:cNvSpPr>
          <p:nvPr>
            <p:ph type="body" idx="3"/>
          </p:nvPr>
        </p:nvSpPr>
        <p:spPr>
          <a:xfrm>
            <a:off x="1373975" y="1252929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 sz="1600" dirty="0"/>
              <a:t>The proliferation of fake and AI-generated images on the internet has led to an increase in misinformation and fraudulent activities.</a:t>
            </a:r>
            <a:endParaRPr sz="1600" dirty="0"/>
          </a:p>
        </p:txBody>
      </p:sp>
      <p:sp>
        <p:nvSpPr>
          <p:cNvPr id="388" name="Google Shape;388;p6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rgbClr val="00B0F0"/>
                </a:solidFill>
              </a:rPr>
              <a:t>Problem Statement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391" name="Google Shape;391;p62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6652" y="209821"/>
            <a:ext cx="8229600" cy="5727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Project Relevance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1373975" y="1084987"/>
            <a:ext cx="5891566" cy="1097571"/>
          </a:xfrm>
        </p:spPr>
        <p:txBody>
          <a:bodyPr>
            <a:normAutofit fontScale="70000" lnSpcReduction="20000"/>
          </a:bodyPr>
          <a:lstStyle/>
          <a:p>
            <a:pPr marL="139700" indent="0">
              <a:buNone/>
            </a:pPr>
            <a:r>
              <a:rPr lang="en-GB" sz="2300" b="1" dirty="0"/>
              <a:t>Digital Era Challenges : </a:t>
            </a:r>
          </a:p>
          <a:p>
            <a:pPr marL="139700" indent="0">
              <a:buNone/>
            </a:pPr>
            <a:endParaRPr lang="en-GB" b="1" dirty="0"/>
          </a:p>
          <a:p>
            <a:pPr marL="139700" indent="0">
              <a:buNone/>
            </a:pPr>
            <a:r>
              <a:rPr lang="en-US" sz="2300" dirty="0"/>
              <a:t>The prevalence of AI-generated images introduces challenges to online integrity and user trust.</a:t>
            </a:r>
            <a:endParaRPr lang="en-US" sz="2300" b="1" dirty="0"/>
          </a:p>
          <a:p>
            <a:pPr marL="139700" indent="0">
              <a:buNone/>
            </a:pPr>
            <a:endParaRPr lang="en-GB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139700" indent="0">
              <a:buNone/>
            </a:pPr>
            <a:r>
              <a:rPr lang="en-GB" sz="2600" b="1" dirty="0"/>
              <a:t>User Security Concerns and authenticity  assurance: </a:t>
            </a:r>
          </a:p>
          <a:p>
            <a:pPr marL="139700" indent="0">
              <a:buNone/>
            </a:pPr>
            <a:endParaRPr lang="en-GB" b="1" dirty="0"/>
          </a:p>
          <a:p>
            <a:pPr marL="139700" indent="0">
              <a:buNone/>
            </a:pPr>
            <a:r>
              <a:rPr lang="en-US" sz="2200" dirty="0"/>
              <a:t>Deceptive practices like: Fake Product Listings, Identity Fraud, Misleading Content, Impersonation leading to fraud.</a:t>
            </a:r>
            <a:endParaRPr lang="en-GB" sz="2200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2"/>
          </p:nvPr>
        </p:nvSpPr>
        <p:spPr/>
        <p:txBody>
          <a:bodyPr>
            <a:normAutofit fontScale="85000" lnSpcReduction="10000"/>
          </a:bodyPr>
          <a:lstStyle/>
          <a:p>
            <a:pPr marL="139700" indent="0">
              <a:buNone/>
            </a:pPr>
            <a:r>
              <a:rPr lang="en-GB" sz="2100" b="1" dirty="0"/>
              <a:t>Trustworthiness Of Digital Content: </a:t>
            </a:r>
          </a:p>
          <a:p>
            <a:pPr marL="139700" indent="0">
              <a:buNone/>
            </a:pPr>
            <a:endParaRPr lang="en-GB" b="1" dirty="0"/>
          </a:p>
          <a:p>
            <a:pPr marL="139700" indent="0">
              <a:buNone/>
            </a:pPr>
            <a:r>
              <a:rPr lang="en-US" sz="1900" dirty="0"/>
              <a:t>Maintaining the trustworthiness of digital interactions.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5422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0417" y="0"/>
            <a:ext cx="8224463" cy="75059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Literature Review</a:t>
            </a:r>
            <a:endParaRPr lang="en-GB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195873"/>
              </p:ext>
            </p:extLst>
          </p:nvPr>
        </p:nvGraphicFramePr>
        <p:xfrm>
          <a:off x="87330" y="663056"/>
          <a:ext cx="8943655" cy="36913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2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1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012">
                <a:tc>
                  <a:txBody>
                    <a:bodyPr/>
                    <a:lstStyle/>
                    <a:p>
                      <a:r>
                        <a:rPr lang="en-US" dirty="0"/>
                        <a:t>Title/Authors</a:t>
                      </a:r>
                      <a:r>
                        <a:rPr lang="en-US" baseline="0" dirty="0"/>
                        <a:t> /Year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 / Aim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 and Achievements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Gaps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 splicing detection based on convolutional neural networks (Ye, D., Qian, Y., Long, R., &amp; Shan, J., 2018). </a:t>
                      </a:r>
                      <a:r>
                        <a:rPr lang="it-IT" sz="1400" b="0" i="0" u="none" strike="noStrike" cap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[7]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 develop a CNN-based method that can accurately detect image splicing with high accuracy.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Convolutional neural network (CNN) with CASIA dataset. 99.6% accuracy on the CASIA dataset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Limited to detecting splicing in specific image regions.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916"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 manipulation detection based on noise residual maps (Li, Y., Chang, S., &amp; Chen, S., 2019). </a:t>
                      </a:r>
                      <a:r>
                        <a:rPr lang="es-ES" sz="1400" b="0" i="0" u="none" strike="noStrike" cap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 develop a CNN-based method that can accurately detect image manipulation using noise residual maps.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Convolutional neural networks (CNNs) and support vector machines (SVMs) for feature extraction and classification.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Achieved an accuracy of 99.1%Ensemble 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Sensitive to noise and compression artefacts.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83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0417" y="0"/>
            <a:ext cx="8224463" cy="75059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Literature Review</a:t>
            </a:r>
            <a:endParaRPr lang="en-GB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82258"/>
              </p:ext>
            </p:extLst>
          </p:nvPr>
        </p:nvGraphicFramePr>
        <p:xfrm>
          <a:off x="0" y="546780"/>
          <a:ext cx="9143999" cy="44335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9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1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1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484">
                <a:tc>
                  <a:txBody>
                    <a:bodyPr/>
                    <a:lstStyle/>
                    <a:p>
                      <a:r>
                        <a:rPr lang="en-US" dirty="0"/>
                        <a:t>Title/Authors</a:t>
                      </a:r>
                      <a:r>
                        <a:rPr lang="en-US" baseline="0" dirty="0"/>
                        <a:t> /Year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 / Aim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 &amp; Achievements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Gaps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7718"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 forensics based on error level analysis (Wang, S., Wu, D., &amp; Zhang, Y., 2020). </a:t>
                      </a:r>
                      <a:r>
                        <a:rPr lang="en-GB" sz="1400" b="0" i="0" u="none" strike="noStrike" cap="non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[9]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 provide a comprehensive overview of image forensics techniques for detecting manipulated images, including GAN-generated images.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Error level analysis (ELA) with Columbia Image Dataset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Achieved a </a:t>
                      </a:r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98.5% accuracy on the Columbia Image Dataset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Need for more effective methods to detect sophisticated GAN manipulations that mimic real-world images.</a:t>
                      </a:r>
                      <a:r>
                        <a:rPr lang="en-GB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Limited to detecting specific types of manipulation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718"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 forensics using residual convolutional neural network (</a:t>
                      </a:r>
                      <a:r>
                        <a:rPr lang="en-GB" sz="14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Afroz</a:t>
                      </a:r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S., </a:t>
                      </a:r>
                      <a:r>
                        <a:rPr lang="en-GB" sz="14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Afroz</a:t>
                      </a:r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M. S., &amp; Yamagishi, T., 2021) . [10]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 enhance the robustness of GAN-generated image detection by incorporating attention mechanisms into the detection model.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Residual convolutional neural network (RCNN) with </a:t>
                      </a:r>
                      <a:r>
                        <a:rPr lang="en-GB" sz="14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FaceForensics</a:t>
                      </a:r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++ dataset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 . </a:t>
                      </a:r>
                      <a:r>
                        <a:rPr lang="en-GB" b="0" dirty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Achieved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  <a:effectLst/>
                          <a:latin typeface="Google Sans"/>
                        </a:rPr>
                        <a:t> </a:t>
                      </a:r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99.3% accuracy on the dataset.</a:t>
                      </a:r>
                    </a:p>
                    <a:p>
                      <a:endParaRPr lang="en-GB" sz="14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GB" sz="14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Challenges in handling large-scale and complex GAN-generated images with high accuracy.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62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5235" y="-155944"/>
            <a:ext cx="8224463" cy="75059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Literature Review</a:t>
            </a:r>
            <a:endParaRPr lang="en-GB" dirty="0">
              <a:solidFill>
                <a:srgbClr val="00B0F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63073"/>
              </p:ext>
            </p:extLst>
          </p:nvPr>
        </p:nvGraphicFramePr>
        <p:xfrm>
          <a:off x="0" y="947471"/>
          <a:ext cx="9143999" cy="40868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69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1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1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039">
                <a:tc>
                  <a:txBody>
                    <a:bodyPr/>
                    <a:lstStyle/>
                    <a:p>
                      <a:r>
                        <a:rPr lang="en-US" dirty="0"/>
                        <a:t>Title/Authors</a:t>
                      </a:r>
                      <a:r>
                        <a:rPr lang="en-US" baseline="0" dirty="0"/>
                        <a:t> /Year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 / Aim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Gaps</a:t>
                      </a:r>
                      <a:endParaRPr lang="en-GB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1801"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Image manipulation detection based on attention-based convolutional neural network (Liu, Y., Deng, S., &amp; Wang, Z.-J., 2022). [11]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 detect GAN-generated images by analyzing image quality metrics and artifacts introduced by the GAN generation process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Attention-based convolutional neural network (CNN) with </a:t>
                      </a:r>
                      <a:r>
                        <a:rPr lang="en-GB" sz="14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DeepFakeForensics</a:t>
                      </a:r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dataset. 99.7% accuracy on the </a:t>
                      </a:r>
                      <a:r>
                        <a:rPr lang="en-GB" sz="14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DeepFakeForensics</a:t>
                      </a:r>
                      <a:r>
                        <a:rPr lang="en-GB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dataset.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Insufficient understanding of the underlying mechanisms and artifacts introduced by different GAN models.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026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95095"/>
      </p:ext>
    </p:extLst>
  </p:cSld>
  <p:clrMapOvr>
    <a:masterClrMapping/>
  </p:clrMapOvr>
</p:sld>
</file>

<file path=ppt/theme/theme1.xml><?xml version="1.0" encoding="utf-8"?>
<a:theme xmlns:a="http://schemas.openxmlformats.org/drawingml/2006/main" name="Plus Light">
  <a:themeElements>
    <a:clrScheme name="Custom">
      <a:dk1>
        <a:srgbClr val="FFFFFF"/>
      </a:dk1>
      <a:lt1>
        <a:srgbClr val="05051A"/>
      </a:lt1>
      <a:dk2>
        <a:srgbClr val="636B61"/>
      </a:dk2>
      <a:lt2>
        <a:srgbClr val="05051A"/>
      </a:lt2>
      <a:accent1>
        <a:srgbClr val="39E3C5"/>
      </a:accent1>
      <a:accent2>
        <a:srgbClr val="8377D1"/>
      </a:accent2>
      <a:accent3>
        <a:srgbClr val="8A4F7D"/>
      </a:accent3>
      <a:accent4>
        <a:srgbClr val="A3A090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1633</Words>
  <Application>Microsoft Office PowerPoint</Application>
  <PresentationFormat>On-screen Show (16:9)</PresentationFormat>
  <Paragraphs>220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5" baseType="lpstr">
      <vt:lpstr>Inter</vt:lpstr>
      <vt:lpstr>Open Sans Light</vt:lpstr>
      <vt:lpstr>Open Sans</vt:lpstr>
      <vt:lpstr>Arial</vt:lpstr>
      <vt:lpstr>Open Sans Bold</vt:lpstr>
      <vt:lpstr>Wingdings</vt:lpstr>
      <vt:lpstr>Inter SemiBold</vt:lpstr>
      <vt:lpstr>Hanken Grotesk Black</vt:lpstr>
      <vt:lpstr>Inter Black</vt:lpstr>
      <vt:lpstr>Poppins Ultra-Bold</vt:lpstr>
      <vt:lpstr>Calibri</vt:lpstr>
      <vt:lpstr>Hanken Grotesk</vt:lpstr>
      <vt:lpstr>Poppins</vt:lpstr>
      <vt:lpstr>Hanken Grotesk SemiBold</vt:lpstr>
      <vt:lpstr>Google Sans</vt:lpstr>
      <vt:lpstr>Poppins Light</vt:lpstr>
      <vt:lpstr>Poppins Bold</vt:lpstr>
      <vt:lpstr>Plus Light</vt:lpstr>
      <vt:lpstr>AI-Based Fake Image Detection  System</vt:lpstr>
      <vt:lpstr>Presentation Outline</vt:lpstr>
      <vt:lpstr>Introduction</vt:lpstr>
      <vt:lpstr>Introduction</vt:lpstr>
      <vt:lpstr>Problem Statement</vt:lpstr>
      <vt:lpstr>Project Relevance</vt:lpstr>
      <vt:lpstr>Literature Review</vt:lpstr>
      <vt:lpstr>Literature Review</vt:lpstr>
      <vt:lpstr>Literature Review</vt:lpstr>
      <vt:lpstr>Proposed Solution</vt:lpstr>
      <vt:lpstr>Objectives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Materials Requirements and Logistics</vt:lpstr>
      <vt:lpstr>Resource Requirements</vt:lpstr>
      <vt:lpstr>Expected Output</vt:lpstr>
      <vt:lpstr>PowerPoint Presentation</vt:lpstr>
      <vt:lpstr>Project Cost</vt:lpstr>
      <vt:lpstr>   Conclusion</vt:lpstr>
      <vt:lpstr>References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AI-Based Fake Image (Face) Detection System</dc:title>
  <dc:creator>dell</dc:creator>
  <cp:lastModifiedBy>Yaw Cole</cp:lastModifiedBy>
  <cp:revision>86</cp:revision>
  <dcterms:modified xsi:type="dcterms:W3CDTF">2023-11-17T09:44:35Z</dcterms:modified>
</cp:coreProperties>
</file>