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6" r:id="rId4"/>
    <p:sldId id="261" r:id="rId5"/>
    <p:sldId id="262" r:id="rId6"/>
    <p:sldId id="286" r:id="rId7"/>
    <p:sldId id="289" r:id="rId8"/>
    <p:sldId id="291" r:id="rId9"/>
    <p:sldId id="292" r:id="rId10"/>
    <p:sldId id="293" r:id="rId11"/>
    <p:sldId id="263" r:id="rId12"/>
    <p:sldId id="265" r:id="rId13"/>
    <p:sldId id="266" r:id="rId14"/>
    <p:sldId id="267" r:id="rId15"/>
    <p:sldId id="268" r:id="rId16"/>
    <p:sldId id="258" r:id="rId17"/>
    <p:sldId id="259" r:id="rId18"/>
    <p:sldId id="285" r:id="rId19"/>
    <p:sldId id="284" r:id="rId20"/>
    <p:sldId id="283" r:id="rId21"/>
    <p:sldId id="281" r:id="rId22"/>
    <p:sldId id="277" r:id="rId23"/>
    <p:sldId id="278" r:id="rId24"/>
    <p:sldId id="280" r:id="rId25"/>
    <p:sldId id="300" r:id="rId26"/>
    <p:sldId id="297" r:id="rId27"/>
    <p:sldId id="304" r:id="rId28"/>
    <p:sldId id="306" r:id="rId29"/>
    <p:sldId id="307" r:id="rId30"/>
    <p:sldId id="308" r:id="rId31"/>
    <p:sldId id="309" r:id="rId32"/>
    <p:sldId id="305" r:id="rId33"/>
    <p:sldId id="299" r:id="rId34"/>
    <p:sldId id="301" r:id="rId35"/>
    <p:sldId id="294" r:id="rId36"/>
    <p:sldId id="295" r:id="rId37"/>
    <p:sldId id="310" r:id="rId38"/>
    <p:sldId id="311" r:id="rId39"/>
  </p:sldIdLst>
  <p:sldSz cx="10693400" cy="7562850"/>
  <p:notesSz cx="10693400" cy="756285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>
      <p:cViewPr varScale="1">
        <p:scale>
          <a:sx n="61" d="100"/>
          <a:sy n="61" d="100"/>
        </p:scale>
        <p:origin x="1074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692130" cy="326390"/>
          </a:xfrm>
          <a:custGeom>
            <a:avLst/>
            <a:gdLst/>
            <a:ahLst/>
            <a:cxnLst/>
            <a:rect l="l" t="t" r="r" b="b"/>
            <a:pathLst>
              <a:path w="10692130" h="326390">
                <a:moveTo>
                  <a:pt x="0" y="326134"/>
                </a:moveTo>
                <a:lnTo>
                  <a:pt x="10692000" y="326134"/>
                </a:lnTo>
                <a:lnTo>
                  <a:pt x="10692000" y="0"/>
                </a:lnTo>
                <a:lnTo>
                  <a:pt x="0" y="0"/>
                </a:lnTo>
                <a:lnTo>
                  <a:pt x="0" y="326134"/>
                </a:lnTo>
                <a:close/>
              </a:path>
            </a:pathLst>
          </a:custGeom>
          <a:solidFill>
            <a:srgbClr val="EEEDF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0" y="1874768"/>
            <a:ext cx="10692130" cy="5685790"/>
          </a:xfrm>
          <a:custGeom>
            <a:avLst/>
            <a:gdLst/>
            <a:ahLst/>
            <a:cxnLst/>
            <a:rect l="l" t="t" r="r" b="b"/>
            <a:pathLst>
              <a:path w="10692130" h="5685790">
                <a:moveTo>
                  <a:pt x="10691990" y="108064"/>
                </a:moveTo>
                <a:lnTo>
                  <a:pt x="0" y="108064"/>
                </a:lnTo>
                <a:lnTo>
                  <a:pt x="0" y="5685231"/>
                </a:lnTo>
                <a:lnTo>
                  <a:pt x="10691990" y="5685231"/>
                </a:lnTo>
                <a:lnTo>
                  <a:pt x="10691990" y="108064"/>
                </a:lnTo>
                <a:close/>
              </a:path>
              <a:path w="10692130" h="5685790">
                <a:moveTo>
                  <a:pt x="10691990" y="0"/>
                </a:moveTo>
                <a:lnTo>
                  <a:pt x="0" y="0"/>
                </a:lnTo>
                <a:lnTo>
                  <a:pt x="0" y="3683"/>
                </a:lnTo>
                <a:lnTo>
                  <a:pt x="10691990" y="3683"/>
                </a:lnTo>
                <a:lnTo>
                  <a:pt x="10691990" y="0"/>
                </a:lnTo>
                <a:close/>
              </a:path>
            </a:pathLst>
          </a:custGeom>
          <a:solidFill>
            <a:srgbClr val="EEEDF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430513"/>
            <a:ext cx="10692130" cy="1444625"/>
          </a:xfrm>
          <a:custGeom>
            <a:avLst/>
            <a:gdLst/>
            <a:ahLst/>
            <a:cxnLst/>
            <a:rect l="l" t="t" r="r" b="b"/>
            <a:pathLst>
              <a:path w="10692130" h="1444625">
                <a:moveTo>
                  <a:pt x="10692000" y="0"/>
                </a:moveTo>
                <a:lnTo>
                  <a:pt x="0" y="0"/>
                </a:lnTo>
                <a:lnTo>
                  <a:pt x="0" y="1444251"/>
                </a:lnTo>
                <a:lnTo>
                  <a:pt x="10692000" y="1444251"/>
                </a:lnTo>
                <a:lnTo>
                  <a:pt x="10692000" y="0"/>
                </a:lnTo>
                <a:close/>
              </a:path>
            </a:pathLst>
          </a:custGeom>
          <a:solidFill>
            <a:srgbClr val="28278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0" y="326142"/>
            <a:ext cx="10692130" cy="1656714"/>
          </a:xfrm>
          <a:custGeom>
            <a:avLst/>
            <a:gdLst/>
            <a:ahLst/>
            <a:cxnLst/>
            <a:rect l="l" t="t" r="r" b="b"/>
            <a:pathLst>
              <a:path w="10692130" h="1656714">
                <a:moveTo>
                  <a:pt x="10691990" y="1552308"/>
                </a:moveTo>
                <a:lnTo>
                  <a:pt x="0" y="1552308"/>
                </a:lnTo>
                <a:lnTo>
                  <a:pt x="0" y="1656689"/>
                </a:lnTo>
                <a:lnTo>
                  <a:pt x="10691990" y="1656689"/>
                </a:lnTo>
                <a:lnTo>
                  <a:pt x="10691990" y="1552308"/>
                </a:lnTo>
                <a:close/>
              </a:path>
              <a:path w="10692130" h="1656714">
                <a:moveTo>
                  <a:pt x="10691990" y="0"/>
                </a:moveTo>
                <a:lnTo>
                  <a:pt x="0" y="0"/>
                </a:lnTo>
                <a:lnTo>
                  <a:pt x="0" y="104381"/>
                </a:lnTo>
                <a:lnTo>
                  <a:pt x="10691990" y="104381"/>
                </a:lnTo>
                <a:lnTo>
                  <a:pt x="10691990" y="0"/>
                </a:lnTo>
                <a:close/>
              </a:path>
            </a:pathLst>
          </a:custGeom>
          <a:solidFill>
            <a:srgbClr val="D2AB6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6001" y="922297"/>
            <a:ext cx="1141397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_W1L1AxTPRxsfkqpgdYlJWJXvv1w2U34/view?usp=drive_lin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692130" cy="5039995"/>
            <a:chOff x="0" y="0"/>
            <a:chExt cx="10692130" cy="50399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692130" cy="4720590"/>
            </a:xfrm>
            <a:custGeom>
              <a:avLst/>
              <a:gdLst/>
              <a:ahLst/>
              <a:cxnLst/>
              <a:rect l="l" t="t" r="r" b="b"/>
              <a:pathLst>
                <a:path w="10692130" h="4720590">
                  <a:moveTo>
                    <a:pt x="10692000" y="0"/>
                  </a:moveTo>
                  <a:lnTo>
                    <a:pt x="0" y="0"/>
                  </a:lnTo>
                  <a:lnTo>
                    <a:pt x="0" y="4720226"/>
                  </a:lnTo>
                  <a:lnTo>
                    <a:pt x="10692000" y="4720226"/>
                  </a:lnTo>
                  <a:lnTo>
                    <a:pt x="10692000" y="0"/>
                  </a:lnTo>
                  <a:close/>
                </a:path>
              </a:pathLst>
            </a:custGeom>
            <a:solidFill>
              <a:srgbClr val="28278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720226"/>
              <a:ext cx="10692130" cy="319405"/>
            </a:xfrm>
            <a:custGeom>
              <a:avLst/>
              <a:gdLst/>
              <a:ahLst/>
              <a:cxnLst/>
              <a:rect l="l" t="t" r="r" b="b"/>
              <a:pathLst>
                <a:path w="10692130" h="319404">
                  <a:moveTo>
                    <a:pt x="10692000" y="0"/>
                  </a:moveTo>
                  <a:lnTo>
                    <a:pt x="0" y="0"/>
                  </a:lnTo>
                  <a:lnTo>
                    <a:pt x="0" y="319218"/>
                  </a:lnTo>
                  <a:lnTo>
                    <a:pt x="10692000" y="319218"/>
                  </a:lnTo>
                  <a:lnTo>
                    <a:pt x="10692000" y="0"/>
                  </a:lnTo>
                  <a:close/>
                </a:path>
              </a:pathLst>
            </a:custGeom>
            <a:solidFill>
              <a:srgbClr val="D2AB6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5101" y="257761"/>
            <a:ext cx="10230724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Lora"/>
                <a:sym typeface="Lora"/>
              </a:rPr>
              <a:t>INTEGRATED HEALTHCARE MANAGEMENT SYSTEM: </a:t>
            </a:r>
            <a:br>
              <a:rPr lang="en-US" dirty="0">
                <a:latin typeface="Inter" panose="020B0604020202020204" charset="0"/>
                <a:ea typeface="Inter" panose="020B0604020202020204" charset="0"/>
                <a:cs typeface="Lora"/>
                <a:sym typeface="Lora"/>
              </a:rPr>
            </a:br>
            <a:r>
              <a:rPr lang="en-US" sz="2800" dirty="0">
                <a:latin typeface="Inter" panose="020B0604020202020204" charset="0"/>
                <a:ea typeface="Inter" panose="020B0604020202020204" charset="0"/>
              </a:rPr>
              <a:t>Enhancing Management, Medication And Data Visualization</a:t>
            </a:r>
            <a:endParaRPr spc="-5" dirty="0"/>
          </a:p>
        </p:txBody>
      </p:sp>
      <p:sp>
        <p:nvSpPr>
          <p:cNvPr id="7" name="object 7"/>
          <p:cNvSpPr/>
          <p:nvPr/>
        </p:nvSpPr>
        <p:spPr>
          <a:xfrm>
            <a:off x="722036" y="5645484"/>
            <a:ext cx="1097474" cy="1316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146300" y="5915025"/>
            <a:ext cx="656272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400" b="1" spc="-80" dirty="0">
                <a:solidFill>
                  <a:srgbClr val="282781"/>
                </a:solidFill>
                <a:latin typeface="Arial"/>
                <a:cs typeface="Arial"/>
              </a:rPr>
              <a:t>UNIVERSITY </a:t>
            </a:r>
            <a:r>
              <a:rPr sz="4400" b="1" spc="35" dirty="0">
                <a:solidFill>
                  <a:srgbClr val="282781"/>
                </a:solidFill>
                <a:latin typeface="Arial"/>
                <a:cs typeface="Arial"/>
              </a:rPr>
              <a:t>OF</a:t>
            </a:r>
            <a:r>
              <a:rPr sz="4400" b="1" spc="285" dirty="0">
                <a:solidFill>
                  <a:srgbClr val="282781"/>
                </a:solidFill>
                <a:latin typeface="Arial"/>
                <a:cs typeface="Arial"/>
              </a:rPr>
              <a:t> </a:t>
            </a:r>
            <a:r>
              <a:rPr sz="4400" b="1" spc="160" dirty="0">
                <a:solidFill>
                  <a:srgbClr val="282781"/>
                </a:solidFill>
                <a:latin typeface="Arial"/>
                <a:cs typeface="Arial"/>
              </a:rPr>
              <a:t>GHANA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10255-C2F1-4B1B-BA22-55892556BFEA}"/>
              </a:ext>
            </a:extLst>
          </p:cNvPr>
          <p:cNvSpPr txBox="1"/>
          <p:nvPr/>
        </p:nvSpPr>
        <p:spPr>
          <a:xfrm>
            <a:off x="373739" y="3297115"/>
            <a:ext cx="497232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Group Members</a:t>
            </a:r>
          </a:p>
          <a:p>
            <a:r>
              <a:rPr lang="en-US" sz="24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Abubakari Al-Waasiu - 10903301</a:t>
            </a:r>
          </a:p>
          <a:p>
            <a:r>
              <a:rPr lang="en-US" sz="24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Luornor Nathan Tettey – 10869956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B09A05-FF79-4BE7-BF30-34CA307B7888}"/>
              </a:ext>
            </a:extLst>
          </p:cNvPr>
          <p:cNvSpPr txBox="1"/>
          <p:nvPr/>
        </p:nvSpPr>
        <p:spPr>
          <a:xfrm>
            <a:off x="7129973" y="3297115"/>
            <a:ext cx="39358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Project Supervisor</a:t>
            </a:r>
          </a:p>
          <a:p>
            <a:r>
              <a:rPr lang="en-US" sz="24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Dr. Percy Okae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8BAA8B-03C5-44F7-87B1-D2BFD8786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94" y="5558914"/>
            <a:ext cx="1303216" cy="13078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733425"/>
            <a:ext cx="6057099" cy="725528"/>
          </a:xfrm>
        </p:spPr>
        <p:txBody>
          <a:bodyPr/>
          <a:lstStyle/>
          <a:p>
            <a:r>
              <a:rPr lang="en-US" dirty="0"/>
              <a:t>EXISTING WORKS</a:t>
            </a:r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54818"/>
              </p:ext>
            </p:extLst>
          </p:nvPr>
        </p:nvGraphicFramePr>
        <p:xfrm>
          <a:off x="0" y="2105025"/>
          <a:ext cx="10693400" cy="5229225"/>
        </p:xfrm>
        <a:graphic>
          <a:graphicData uri="http://schemas.openxmlformats.org/drawingml/2006/table">
            <a:tbl>
              <a:tblPr/>
              <a:tblGrid>
                <a:gridCol w="1765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06130394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4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AUTHOR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TITLE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OVERVIEW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ACHIEVED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GAP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0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u="none" strike="noStrike" cap="none" dirty="0">
                          <a:effectLst/>
                          <a:sym typeface="Arial"/>
                        </a:rPr>
                        <a:t>Wu</a:t>
                      </a:r>
                      <a:r>
                        <a:rPr lang="en-US" sz="2400" b="1" u="none" strike="noStrike" cap="none" baseline="0" dirty="0">
                          <a:effectLst/>
                          <a:sym typeface="Arial"/>
                        </a:rPr>
                        <a:t> Yang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u="none" strike="noStrike" cap="none" dirty="0">
                          <a:effectLst/>
                          <a:sym typeface="Arial"/>
                        </a:rPr>
                        <a:t>et al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WeDoctor: A review of China's largest mobile healthcare platform, 2020</a:t>
                      </a:r>
                      <a:endParaRPr lang="en-US" sz="24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dirty="0"/>
                        <a:t>Digitalizing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dirty="0"/>
                        <a:t>healthcare with telemedicine, appointments, AI, and health management services for patient convenience.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u="none" strike="noStrike" cap="none" dirty="0">
                          <a:effectLst/>
                          <a:sym typeface="Arial"/>
                        </a:rPr>
                        <a:t>Pioneering AI-Powered Healthcare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u="none" strike="noStrike" cap="none" dirty="0">
                          <a:effectLst/>
                          <a:sym typeface="Arial"/>
                        </a:rPr>
                        <a:t>- “World's Most Innovative Healthcare Company” in  2021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dirty="0"/>
                        <a:t>The system did</a:t>
                      </a:r>
                      <a:r>
                        <a:rPr lang="en-US" sz="2400" b="1" baseline="0" dirty="0"/>
                        <a:t> not support multi-language. Primary language is Chinese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24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65" dirty="0"/>
              <a:t>PROPOSED SYSTEM OVERVIEW</a:t>
            </a:r>
            <a:endParaRPr spc="-95" dirty="0"/>
          </a:p>
        </p:txBody>
      </p:sp>
      <p:sp>
        <p:nvSpPr>
          <p:cNvPr id="4" name="object 4"/>
          <p:cNvSpPr/>
          <p:nvPr/>
        </p:nvSpPr>
        <p:spPr>
          <a:xfrm>
            <a:off x="8270514" y="6711447"/>
            <a:ext cx="2421890" cy="520700"/>
          </a:xfrm>
          <a:custGeom>
            <a:avLst/>
            <a:gdLst/>
            <a:ahLst/>
            <a:cxnLst/>
            <a:rect l="l" t="t" r="r" b="b"/>
            <a:pathLst>
              <a:path w="2421890" h="520700">
                <a:moveTo>
                  <a:pt x="2421486" y="0"/>
                </a:moveTo>
                <a:lnTo>
                  <a:pt x="0" y="0"/>
                </a:lnTo>
                <a:lnTo>
                  <a:pt x="0" y="520213"/>
                </a:lnTo>
                <a:lnTo>
                  <a:pt x="2421486" y="520213"/>
                </a:lnTo>
                <a:lnTo>
                  <a:pt x="2421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36F2A6-3B7A-C12B-620D-3905B644D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28" y="2105025"/>
            <a:ext cx="10007144" cy="512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65" dirty="0"/>
              <a:t>SYSTEM REQUIREMENTS</a:t>
            </a:r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632128" y="1800225"/>
            <a:ext cx="9956572" cy="711092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12066">
              <a:spcBef>
                <a:spcPts val="1800"/>
              </a:spcBef>
              <a:spcAft>
                <a:spcPts val="1200"/>
              </a:spcAft>
              <a:tabLst>
                <a:tab pos="469265" algn="l"/>
                <a:tab pos="470534" algn="l"/>
              </a:tabLst>
            </a:pPr>
            <a:r>
              <a:rPr lang="en-GB" sz="3200" b="1" dirty="0">
                <a:latin typeface="Calibri"/>
                <a:cs typeface="Calibri"/>
              </a:rPr>
              <a:t>FUNCTIONAL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88124BA-1B00-493A-A57D-64C8F478F124}"/>
              </a:ext>
            </a:extLst>
          </p:cNvPr>
          <p:cNvSpPr txBox="1"/>
          <p:nvPr/>
        </p:nvSpPr>
        <p:spPr>
          <a:xfrm>
            <a:off x="368414" y="2333625"/>
            <a:ext cx="9956572" cy="5096908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US" sz="3200" dirty="0"/>
              <a:t>Centralized database for health data</a:t>
            </a:r>
          </a:p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US" sz="3200" dirty="0"/>
              <a:t>Health records management</a:t>
            </a:r>
          </a:p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3200" dirty="0">
                <a:latin typeface="Calibri"/>
                <a:cs typeface="Calibri"/>
              </a:rPr>
              <a:t>Patient access to medical records</a:t>
            </a:r>
          </a:p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3200" dirty="0">
                <a:latin typeface="Calibri"/>
                <a:cs typeface="Calibri"/>
              </a:rPr>
              <a:t>Integrate graphs and charts for data visualization</a:t>
            </a:r>
          </a:p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3200" dirty="0">
                <a:latin typeface="Calibri"/>
                <a:cs typeface="Calibri"/>
              </a:rPr>
              <a:t>Implement a tracking and reminder system</a:t>
            </a:r>
          </a:p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3200" dirty="0">
                <a:latin typeface="Calibri"/>
                <a:cs typeface="Calibri"/>
              </a:rPr>
              <a:t>Remote consultation between doctors and patients</a:t>
            </a:r>
          </a:p>
        </p:txBody>
      </p:sp>
    </p:spTree>
    <p:extLst>
      <p:ext uri="{BB962C8B-B14F-4D97-AF65-F5344CB8AC3E}">
        <p14:creationId xmlns:p14="http://schemas.microsoft.com/office/powerpoint/2010/main" val="115227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65" dirty="0"/>
              <a:t>SYSTEM REQUIREMENTS</a:t>
            </a:r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343128" y="1952625"/>
            <a:ext cx="9956572" cy="711092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12066">
              <a:spcBef>
                <a:spcPts val="1800"/>
              </a:spcBef>
              <a:spcAft>
                <a:spcPts val="1200"/>
              </a:spcAft>
              <a:tabLst>
                <a:tab pos="469265" algn="l"/>
                <a:tab pos="470534" algn="l"/>
              </a:tabLst>
            </a:pPr>
            <a:r>
              <a:rPr lang="en-GB" sz="3200" b="1" dirty="0">
                <a:latin typeface="Calibri"/>
                <a:cs typeface="Calibri"/>
              </a:rPr>
              <a:t>NON-FUNCTIONAL</a:t>
            </a:r>
          </a:p>
        </p:txBody>
      </p:sp>
      <p:sp>
        <p:nvSpPr>
          <p:cNvPr id="4" name="object 4"/>
          <p:cNvSpPr/>
          <p:nvPr/>
        </p:nvSpPr>
        <p:spPr>
          <a:xfrm>
            <a:off x="8270514" y="6711447"/>
            <a:ext cx="2421890" cy="520700"/>
          </a:xfrm>
          <a:custGeom>
            <a:avLst/>
            <a:gdLst/>
            <a:ahLst/>
            <a:cxnLst/>
            <a:rect l="l" t="t" r="r" b="b"/>
            <a:pathLst>
              <a:path w="2421890" h="520700">
                <a:moveTo>
                  <a:pt x="2421486" y="0"/>
                </a:moveTo>
                <a:lnTo>
                  <a:pt x="0" y="0"/>
                </a:lnTo>
                <a:lnTo>
                  <a:pt x="0" y="520213"/>
                </a:lnTo>
                <a:lnTo>
                  <a:pt x="2421486" y="520213"/>
                </a:lnTo>
                <a:lnTo>
                  <a:pt x="2421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88124BA-1B00-493A-A57D-64C8F478F124}"/>
              </a:ext>
            </a:extLst>
          </p:cNvPr>
          <p:cNvSpPr txBox="1"/>
          <p:nvPr/>
        </p:nvSpPr>
        <p:spPr>
          <a:xfrm>
            <a:off x="343128" y="2761497"/>
            <a:ext cx="9956572" cy="421974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3200" dirty="0"/>
              <a:t>Data security and healthcare regulations compliance .</a:t>
            </a:r>
          </a:p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US" sz="3200" dirty="0"/>
              <a:t>User-friendly and intuitive interfaces.</a:t>
            </a:r>
          </a:p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3200" dirty="0">
                <a:latin typeface="Calibri"/>
                <a:cs typeface="Calibri"/>
              </a:rPr>
              <a:t>Scalability </a:t>
            </a:r>
            <a:r>
              <a:rPr lang="en-US" sz="3200" dirty="0"/>
              <a:t>to accommodate a growing user base.</a:t>
            </a:r>
            <a:endParaRPr lang="en-GB" sz="3200" dirty="0">
              <a:latin typeface="Calibri"/>
              <a:cs typeface="Calibri"/>
            </a:endParaRPr>
          </a:p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3200" dirty="0">
                <a:cs typeface="Calibri"/>
              </a:rPr>
              <a:t>Fast and easy access.</a:t>
            </a:r>
          </a:p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3200" dirty="0">
                <a:latin typeface="Calibri"/>
                <a:cs typeface="Calibri"/>
              </a:rPr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186455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625E-20BD-46B8-B8B3-645AFFE9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900" y="3776498"/>
            <a:ext cx="8000999" cy="1846659"/>
          </a:xfrm>
        </p:spPr>
        <p:txBody>
          <a:bodyPr/>
          <a:lstStyle/>
          <a:p>
            <a:pPr algn="ctr"/>
            <a:r>
              <a:rPr lang="en-GB" sz="6000" dirty="0">
                <a:solidFill>
                  <a:srgbClr val="002060"/>
                </a:solidFill>
              </a:rPr>
              <a:t>WORKING SYSTEM OVERVIEW</a:t>
            </a:r>
            <a:endParaRPr lang="en-GH" sz="6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357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65" dirty="0"/>
              <a:t>SOFTWARE SYSTEM DESIGN</a:t>
            </a:r>
            <a:endParaRPr spc="-95" dirty="0"/>
          </a:p>
        </p:txBody>
      </p:sp>
      <p:sp>
        <p:nvSpPr>
          <p:cNvPr id="4" name="object 4"/>
          <p:cNvSpPr/>
          <p:nvPr/>
        </p:nvSpPr>
        <p:spPr>
          <a:xfrm>
            <a:off x="8270514" y="6711447"/>
            <a:ext cx="2421890" cy="520700"/>
          </a:xfrm>
          <a:custGeom>
            <a:avLst/>
            <a:gdLst/>
            <a:ahLst/>
            <a:cxnLst/>
            <a:rect l="l" t="t" r="r" b="b"/>
            <a:pathLst>
              <a:path w="2421890" h="520700">
                <a:moveTo>
                  <a:pt x="2421486" y="0"/>
                </a:moveTo>
                <a:lnTo>
                  <a:pt x="0" y="0"/>
                </a:lnTo>
                <a:lnTo>
                  <a:pt x="0" y="520213"/>
                </a:lnTo>
                <a:lnTo>
                  <a:pt x="2421486" y="520213"/>
                </a:lnTo>
                <a:lnTo>
                  <a:pt x="2421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88124BA-1B00-493A-A57D-64C8F478F124}"/>
              </a:ext>
            </a:extLst>
          </p:cNvPr>
          <p:cNvSpPr txBox="1"/>
          <p:nvPr/>
        </p:nvSpPr>
        <p:spPr>
          <a:xfrm>
            <a:off x="368414" y="2147333"/>
            <a:ext cx="9956572" cy="5096908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3200" dirty="0">
                <a:latin typeface="Calibri"/>
                <a:cs typeface="Calibri"/>
              </a:rPr>
              <a:t>Software development Methodology </a:t>
            </a:r>
          </a:p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3200" dirty="0">
                <a:latin typeface="Calibri"/>
                <a:cs typeface="Calibri"/>
              </a:rPr>
              <a:t>Use case modelling and User Interface Design</a:t>
            </a:r>
          </a:p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3200" dirty="0">
                <a:latin typeface="Calibri"/>
                <a:cs typeface="Calibri"/>
              </a:rPr>
              <a:t>Database Design </a:t>
            </a:r>
          </a:p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3200" dirty="0">
                <a:latin typeface="Calibri"/>
                <a:cs typeface="Calibri"/>
              </a:rPr>
              <a:t>Implementation of User Interface </a:t>
            </a:r>
          </a:p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3200" dirty="0">
                <a:latin typeface="Calibri"/>
                <a:cs typeface="Calibri"/>
              </a:rPr>
              <a:t>Backend Integration </a:t>
            </a:r>
          </a:p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3200" dirty="0">
                <a:latin typeface="Calibri"/>
                <a:cs typeface="Calibri"/>
              </a:rPr>
              <a:t>External APIs integration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D184DF-6679-43B8-BBF9-FBDB1F015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0" y="2333625"/>
            <a:ext cx="609524" cy="609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ACC8A7-EFD6-4D61-9431-30B4AF240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124" y="3171901"/>
            <a:ext cx="609524" cy="609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B667A7-066B-4625-B90D-9C7FB0B35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76" y="5000549"/>
            <a:ext cx="609524" cy="6095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336E61-1272-4A23-8886-1E50CE042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4086263"/>
            <a:ext cx="609524" cy="6095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B750CA-5EDE-4181-A39B-ECB12E508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100" y="5838825"/>
            <a:ext cx="609524" cy="609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DEA418-50BE-4FC1-838A-A313070A5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38" y="6661699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943" y="885825"/>
            <a:ext cx="93699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65" dirty="0"/>
              <a:t>SOFTWARE DEVELOPMENT CYCLE</a:t>
            </a:r>
            <a:endParaRPr lang="en-GB" spc="-95" dirty="0"/>
          </a:p>
        </p:txBody>
      </p:sp>
      <p:sp>
        <p:nvSpPr>
          <p:cNvPr id="4" name="object 4"/>
          <p:cNvSpPr txBox="1"/>
          <p:nvPr/>
        </p:nvSpPr>
        <p:spPr>
          <a:xfrm>
            <a:off x="5118100" y="2285807"/>
            <a:ext cx="491780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b="1" dirty="0">
                <a:solidFill>
                  <a:srgbClr val="282781"/>
                </a:solidFill>
                <a:latin typeface="Calibri"/>
                <a:cs typeface="Calibri"/>
              </a:rPr>
              <a:t>Agile Software Methodology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700" y="2892105"/>
            <a:ext cx="5003572" cy="3868367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5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lang="en-GB" sz="2600" b="1" spc="-15" dirty="0">
                <a:solidFill>
                  <a:srgbClr val="282781"/>
                </a:solidFill>
                <a:cs typeface="Calibri"/>
              </a:rPr>
              <a:t>It involves breaking the project into phases</a:t>
            </a:r>
          </a:p>
          <a:p>
            <a:pPr marL="469900" indent="-457200">
              <a:lnSpc>
                <a:spcPct val="100000"/>
              </a:lnSpc>
              <a:spcBef>
                <a:spcPts val="1305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lang="en-GB" sz="2600" b="1" spc="-15" dirty="0">
                <a:solidFill>
                  <a:srgbClr val="282781"/>
                </a:solidFill>
                <a:cs typeface="Calibri"/>
              </a:rPr>
              <a:t>Emphasizes continuous collaboration and improvement</a:t>
            </a:r>
          </a:p>
          <a:p>
            <a:pPr marL="469900" indent="-457200">
              <a:lnSpc>
                <a:spcPct val="100000"/>
              </a:lnSpc>
              <a:spcBef>
                <a:spcPts val="1305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lang="en-GB" sz="2600" b="1" spc="-15" dirty="0">
                <a:solidFill>
                  <a:srgbClr val="282781"/>
                </a:solidFill>
                <a:latin typeface="Calibri"/>
                <a:cs typeface="Calibri"/>
              </a:rPr>
              <a:t>Cycle of planning, execution and evaluation</a:t>
            </a:r>
          </a:p>
          <a:p>
            <a:pPr marL="469900" indent="-457200">
              <a:lnSpc>
                <a:spcPct val="100000"/>
              </a:lnSpc>
              <a:spcBef>
                <a:spcPts val="1305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lang="en-GB" sz="2600" b="1" spc="-15" dirty="0">
                <a:solidFill>
                  <a:srgbClr val="282781"/>
                </a:solidFill>
                <a:latin typeface="Calibri"/>
                <a:cs typeface="Calibri"/>
              </a:rPr>
              <a:t>Reduce overheads in software process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70514" y="6711447"/>
            <a:ext cx="2421890" cy="520700"/>
          </a:xfrm>
          <a:custGeom>
            <a:avLst/>
            <a:gdLst/>
            <a:ahLst/>
            <a:cxnLst/>
            <a:rect l="l" t="t" r="r" b="b"/>
            <a:pathLst>
              <a:path w="2421890" h="520700">
                <a:moveTo>
                  <a:pt x="2421486" y="0"/>
                </a:moveTo>
                <a:lnTo>
                  <a:pt x="0" y="0"/>
                </a:lnTo>
                <a:lnTo>
                  <a:pt x="0" y="520213"/>
                </a:lnTo>
                <a:lnTo>
                  <a:pt x="2421486" y="520213"/>
                </a:lnTo>
                <a:lnTo>
                  <a:pt x="2421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8EC3CE-09A4-4637-8771-E494935D4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42" y="2285807"/>
            <a:ext cx="4470172" cy="50137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7" y="747391"/>
            <a:ext cx="936277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GB" spc="-165" dirty="0"/>
              <a:t>SOFTWARE USE CASES</a:t>
            </a:r>
            <a:endParaRPr lang="en-GB" spc="-95" dirty="0"/>
          </a:p>
        </p:txBody>
      </p:sp>
      <p:sp>
        <p:nvSpPr>
          <p:cNvPr id="4" name="object 4"/>
          <p:cNvSpPr txBox="1"/>
          <p:nvPr/>
        </p:nvSpPr>
        <p:spPr>
          <a:xfrm>
            <a:off x="6413500" y="2030730"/>
            <a:ext cx="34383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solidFill>
                  <a:srgbClr val="282781"/>
                </a:solidFill>
                <a:latin typeface="Calibri"/>
                <a:cs typeface="Calibri"/>
              </a:rPr>
              <a:t>System Features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9762" y="2892105"/>
            <a:ext cx="4962338" cy="1952458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5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lang="en-US" sz="2400" b="1" spc="-15" dirty="0">
                <a:solidFill>
                  <a:srgbClr val="282781"/>
                </a:solidFill>
                <a:latin typeface="Calibri"/>
                <a:cs typeface="Calibri"/>
              </a:rPr>
              <a:t>Telemedicine</a:t>
            </a:r>
            <a:r>
              <a:rPr sz="2400" b="1" spc="-95" dirty="0">
                <a:solidFill>
                  <a:srgbClr val="282781"/>
                </a:solidFill>
                <a:latin typeface="Calibri"/>
                <a:cs typeface="Calibri"/>
              </a:rPr>
              <a:t> </a:t>
            </a:r>
            <a:r>
              <a:rPr lang="en-US" sz="2400" b="1" spc="-95" dirty="0">
                <a:solidFill>
                  <a:srgbClr val="282781"/>
                </a:solidFill>
                <a:latin typeface="Calibri"/>
                <a:cs typeface="Calibri"/>
              </a:rPr>
              <a:t>Platform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lang="en-US" sz="2400" b="1" spc="-15" dirty="0">
                <a:solidFill>
                  <a:srgbClr val="282781"/>
                </a:solidFill>
                <a:latin typeface="Calibri"/>
                <a:cs typeface="Calibri"/>
              </a:rPr>
              <a:t>Medication Management</a:t>
            </a: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lang="en-US" sz="2400" b="1" spc="-15" dirty="0">
                <a:solidFill>
                  <a:srgbClr val="282781"/>
                </a:solidFill>
                <a:latin typeface="Calibri"/>
                <a:cs typeface="Calibri"/>
              </a:rPr>
              <a:t>Health Data Management and Visualization.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70514" y="6711447"/>
            <a:ext cx="2421890" cy="520700"/>
          </a:xfrm>
          <a:custGeom>
            <a:avLst/>
            <a:gdLst/>
            <a:ahLst/>
            <a:cxnLst/>
            <a:rect l="l" t="t" r="r" b="b"/>
            <a:pathLst>
              <a:path w="2421890" h="520700">
                <a:moveTo>
                  <a:pt x="2421486" y="0"/>
                </a:moveTo>
                <a:lnTo>
                  <a:pt x="0" y="0"/>
                </a:lnTo>
                <a:lnTo>
                  <a:pt x="0" y="520213"/>
                </a:lnTo>
                <a:lnTo>
                  <a:pt x="2421486" y="520213"/>
                </a:lnTo>
                <a:lnTo>
                  <a:pt x="2421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8DBEF-EFBF-8C44-2BFA-569411AEC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8825"/>
            <a:ext cx="5413857" cy="537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45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7242-FCCC-2536-629E-ED3583BE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504826"/>
            <a:ext cx="10515599" cy="2031325"/>
          </a:xfrm>
        </p:spPr>
        <p:txBody>
          <a:bodyPr/>
          <a:lstStyle/>
          <a:p>
            <a:pPr algn="l"/>
            <a:r>
              <a:rPr lang="en-US" dirty="0"/>
              <a:t>HEALTH DATA MANAGEMENT AND VISUALIZATION USE CASE DIAGRAM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95FDF-0BA5-3D61-9A4C-152A89D87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2333625"/>
            <a:ext cx="6946900" cy="4525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9DAF96-6DDE-6277-3FD1-4204D19581B3}"/>
              </a:ext>
            </a:extLst>
          </p:cNvPr>
          <p:cNvSpPr txBox="1"/>
          <p:nvPr/>
        </p:nvSpPr>
        <p:spPr>
          <a:xfrm>
            <a:off x="0" y="3171825"/>
            <a:ext cx="36576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ptos" panose="020B0004020202020204" pitchFamily="34" charset="0"/>
              </a:rPr>
              <a:t>Managing and Visualizing Health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ptos" panose="020B0004020202020204" pitchFamily="34" charset="0"/>
              </a:rPr>
              <a:t>Data-Driven Recommendations</a:t>
            </a:r>
            <a:br>
              <a:rPr lang="en-US" sz="2800" dirty="0">
                <a:latin typeface="Aptos" panose="020B0004020202020204" pitchFamily="34" charset="0"/>
              </a:rPr>
            </a:br>
            <a:endParaRPr lang="en-US" sz="2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52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5AF5-AC65-B73D-117F-EC37819A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504826"/>
            <a:ext cx="10287000" cy="2031325"/>
          </a:xfrm>
        </p:spPr>
        <p:txBody>
          <a:bodyPr/>
          <a:lstStyle/>
          <a:p>
            <a:pPr algn="l"/>
            <a:r>
              <a:rPr lang="en-US" dirty="0"/>
              <a:t>MEDICATION MANAGEMENT USE CASE DIAGRAM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7ADA2FA-B0A4-2158-9D8C-A76BB0BC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17" y="1952625"/>
            <a:ext cx="67818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11000F-FA11-854D-B89B-B3F06813E6BC}"/>
              </a:ext>
            </a:extLst>
          </p:cNvPr>
          <p:cNvSpPr txBox="1"/>
          <p:nvPr/>
        </p:nvSpPr>
        <p:spPr>
          <a:xfrm>
            <a:off x="-139700" y="3587845"/>
            <a:ext cx="3941717" cy="2918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ptos" panose="020B0004020202020204" pitchFamily="34" charset="0"/>
              </a:rPr>
              <a:t>Tracking Prescriptions</a:t>
            </a:r>
          </a:p>
          <a:p>
            <a:pPr marL="8001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ptos" panose="020B0004020202020204" pitchFamily="34" charset="0"/>
              </a:rPr>
              <a:t>Setting Medication Reminders</a:t>
            </a:r>
          </a:p>
        </p:txBody>
      </p:sp>
    </p:spTree>
    <p:extLst>
      <p:ext uri="{BB962C8B-B14F-4D97-AF65-F5344CB8AC3E}">
        <p14:creationId xmlns:p14="http://schemas.microsoft.com/office/powerpoint/2010/main" val="122650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65" dirty="0"/>
              <a:t>OUTLINE</a:t>
            </a:r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343128" y="1994590"/>
            <a:ext cx="5671252" cy="5068567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900" indent="-457834">
              <a:lnSpc>
                <a:spcPct val="150000"/>
              </a:lnSpc>
              <a:spcBef>
                <a:spcPts val="17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lang="en-US" sz="2800" b="1" spc="-5" dirty="0">
                <a:solidFill>
                  <a:srgbClr val="282781"/>
                </a:solidFill>
                <a:latin typeface="Calibri"/>
                <a:cs typeface="Calibri"/>
              </a:rPr>
              <a:t>INTRODUCTION</a:t>
            </a:r>
          </a:p>
          <a:p>
            <a:pPr marL="469900" indent="-457834">
              <a:lnSpc>
                <a:spcPct val="150000"/>
              </a:lnSpc>
              <a:spcBef>
                <a:spcPts val="17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lang="en-US" sz="2800" b="1" spc="-5" dirty="0">
                <a:solidFill>
                  <a:srgbClr val="282781"/>
                </a:solidFill>
                <a:latin typeface="Calibri"/>
                <a:cs typeface="Calibri"/>
              </a:rPr>
              <a:t>PROBLEM DEFINITION</a:t>
            </a:r>
            <a:endParaRPr lang="en-US" sz="2800" dirty="0">
              <a:latin typeface="Calibri"/>
              <a:cs typeface="Calibri"/>
            </a:endParaRPr>
          </a:p>
          <a:p>
            <a:pPr marL="469900" indent="-457834">
              <a:lnSpc>
                <a:spcPct val="150000"/>
              </a:lnSpc>
              <a:spcBef>
                <a:spcPts val="16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lang="en-US" sz="2800" b="1" spc="-5" dirty="0">
                <a:solidFill>
                  <a:srgbClr val="282781"/>
                </a:solidFill>
                <a:latin typeface="Calibri"/>
                <a:cs typeface="Calibri"/>
              </a:rPr>
              <a:t>RELEVANCE OF WORK</a:t>
            </a:r>
          </a:p>
          <a:p>
            <a:pPr marL="469900" indent="-457834">
              <a:lnSpc>
                <a:spcPct val="150000"/>
              </a:lnSpc>
              <a:spcBef>
                <a:spcPts val="16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lang="en-US" sz="2800" b="1" spc="-5" dirty="0">
                <a:solidFill>
                  <a:srgbClr val="282781"/>
                </a:solidFill>
                <a:latin typeface="Calibri"/>
                <a:cs typeface="Calibri"/>
              </a:rPr>
              <a:t>OBJECTIVES</a:t>
            </a:r>
          </a:p>
          <a:p>
            <a:pPr marL="469900" indent="-457834">
              <a:lnSpc>
                <a:spcPct val="150000"/>
              </a:lnSpc>
              <a:spcBef>
                <a:spcPts val="16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lang="en-US" sz="2800" b="1" spc="-5" dirty="0">
                <a:solidFill>
                  <a:srgbClr val="282781"/>
                </a:solidFill>
                <a:latin typeface="Calibri"/>
                <a:cs typeface="Calibri"/>
              </a:rPr>
              <a:t>LITERATURE REVIEW</a:t>
            </a:r>
            <a:endParaRPr lang="en-US" sz="2800" dirty="0">
              <a:latin typeface="Calibri"/>
              <a:cs typeface="Calibri"/>
            </a:endParaRPr>
          </a:p>
          <a:p>
            <a:pPr marL="469900" indent="-457834">
              <a:lnSpc>
                <a:spcPct val="150000"/>
              </a:lnSpc>
              <a:spcBef>
                <a:spcPts val="16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lang="en-US" sz="2800" b="1" spc="-5" dirty="0">
                <a:solidFill>
                  <a:srgbClr val="282781"/>
                </a:solidFill>
                <a:cs typeface="Calibri"/>
              </a:rPr>
              <a:t>PROPOSED SYSTEM OVERVIEW</a:t>
            </a:r>
          </a:p>
        </p:txBody>
      </p:sp>
      <p:sp>
        <p:nvSpPr>
          <p:cNvPr id="5" name="object 5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5658054" y="1994590"/>
            <a:ext cx="5421904" cy="5907258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900" indent="-457834">
              <a:lnSpc>
                <a:spcPct val="150000"/>
              </a:lnSpc>
              <a:spcBef>
                <a:spcPts val="16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lang="en-US" sz="2800" b="1" spc="-5" dirty="0">
                <a:solidFill>
                  <a:srgbClr val="282781"/>
                </a:solidFill>
                <a:latin typeface="Calibri"/>
                <a:cs typeface="Calibri"/>
              </a:rPr>
              <a:t>SYSTEM REQUIREMENTS</a:t>
            </a:r>
          </a:p>
          <a:p>
            <a:pPr marL="469900" indent="-457834">
              <a:lnSpc>
                <a:spcPct val="150000"/>
              </a:lnSpc>
              <a:spcBef>
                <a:spcPts val="16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lang="en-US" sz="2800" b="1" spc="-5" dirty="0">
                <a:solidFill>
                  <a:srgbClr val="282781"/>
                </a:solidFill>
                <a:latin typeface="Calibri"/>
                <a:cs typeface="Calibri"/>
              </a:rPr>
              <a:t>WORKING SYSTEM OVERVIEW</a:t>
            </a:r>
          </a:p>
          <a:p>
            <a:pPr marL="469900" indent="-457834">
              <a:lnSpc>
                <a:spcPct val="150000"/>
              </a:lnSpc>
              <a:spcBef>
                <a:spcPts val="16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lang="en-US" sz="2800" b="1" spc="-5" dirty="0">
                <a:solidFill>
                  <a:srgbClr val="282781"/>
                </a:solidFill>
                <a:latin typeface="Calibri"/>
                <a:cs typeface="Calibri"/>
              </a:rPr>
              <a:t>RESULTS </a:t>
            </a:r>
          </a:p>
          <a:p>
            <a:pPr marL="469900" indent="-457834">
              <a:lnSpc>
                <a:spcPct val="150000"/>
              </a:lnSpc>
              <a:spcBef>
                <a:spcPts val="16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lang="en-US" sz="2800" b="1" spc="-5" dirty="0">
                <a:solidFill>
                  <a:srgbClr val="282781"/>
                </a:solidFill>
                <a:latin typeface="Calibri"/>
                <a:cs typeface="Calibri"/>
              </a:rPr>
              <a:t>DISCUSSION</a:t>
            </a:r>
          </a:p>
          <a:p>
            <a:pPr marL="469900" indent="-457834">
              <a:lnSpc>
                <a:spcPct val="150000"/>
              </a:lnSpc>
              <a:spcBef>
                <a:spcPts val="16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lang="en-US" sz="2800" b="1" spc="-5" dirty="0">
                <a:solidFill>
                  <a:srgbClr val="282781"/>
                </a:solidFill>
                <a:latin typeface="Calibri"/>
                <a:cs typeface="Calibri"/>
              </a:rPr>
              <a:t>PROJECT TIMELINE</a:t>
            </a:r>
          </a:p>
          <a:p>
            <a:pPr marL="469900" indent="-457834">
              <a:lnSpc>
                <a:spcPct val="150000"/>
              </a:lnSpc>
              <a:spcBef>
                <a:spcPts val="16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lang="en-US" sz="2800" b="1" spc="-5" dirty="0">
                <a:solidFill>
                  <a:srgbClr val="282781"/>
                </a:solidFill>
                <a:latin typeface="Calibri"/>
                <a:cs typeface="Calibri"/>
              </a:rPr>
              <a:t>CONCLUSION</a:t>
            </a:r>
          </a:p>
          <a:p>
            <a:pPr marL="469900" indent="-457834">
              <a:lnSpc>
                <a:spcPct val="150000"/>
              </a:lnSpc>
              <a:spcBef>
                <a:spcPts val="1605"/>
              </a:spcBef>
              <a:buFont typeface="Times New Roman"/>
              <a:buChar char="•"/>
              <a:tabLst>
                <a:tab pos="469265" algn="l"/>
                <a:tab pos="470534" algn="l"/>
              </a:tabLst>
            </a:pPr>
            <a:endParaRPr lang="en-US"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D1D3-9B0F-CC6C-84A8-B7B958F5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885825"/>
            <a:ext cx="10307234" cy="1354217"/>
          </a:xfrm>
        </p:spPr>
        <p:txBody>
          <a:bodyPr/>
          <a:lstStyle/>
          <a:p>
            <a:r>
              <a:rPr lang="en-US" dirty="0"/>
              <a:t>TELEMEDICINE USE CASE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2F6EAD-D07A-9EFC-69F2-01280440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734" y="1952625"/>
            <a:ext cx="6172200" cy="56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29F4F9-1950-304A-8B5F-47F6D82FE815}"/>
              </a:ext>
            </a:extLst>
          </p:cNvPr>
          <p:cNvSpPr txBox="1"/>
          <p:nvPr/>
        </p:nvSpPr>
        <p:spPr>
          <a:xfrm>
            <a:off x="0" y="3019425"/>
            <a:ext cx="4528734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ptos" panose="020B0004020202020204" pitchFamily="34" charset="0"/>
              </a:rPr>
              <a:t>Streamlining Remote Consultations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ptos" panose="020B0004020202020204" pitchFamily="34" charset="0"/>
              </a:rPr>
              <a:t>Enhancing Data Access</a:t>
            </a:r>
          </a:p>
        </p:txBody>
      </p:sp>
    </p:spTree>
    <p:extLst>
      <p:ext uri="{BB962C8B-B14F-4D97-AF65-F5344CB8AC3E}">
        <p14:creationId xmlns:p14="http://schemas.microsoft.com/office/powerpoint/2010/main" val="87316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65" dirty="0"/>
              <a:t>Software User Interface Design</a:t>
            </a:r>
            <a:endParaRPr spc="-95" dirty="0"/>
          </a:p>
        </p:txBody>
      </p:sp>
      <p:sp>
        <p:nvSpPr>
          <p:cNvPr id="4" name="object 4"/>
          <p:cNvSpPr/>
          <p:nvPr/>
        </p:nvSpPr>
        <p:spPr>
          <a:xfrm>
            <a:off x="8270514" y="6711447"/>
            <a:ext cx="2421890" cy="520700"/>
          </a:xfrm>
          <a:custGeom>
            <a:avLst/>
            <a:gdLst/>
            <a:ahLst/>
            <a:cxnLst/>
            <a:rect l="l" t="t" r="r" b="b"/>
            <a:pathLst>
              <a:path w="2421890" h="520700">
                <a:moveTo>
                  <a:pt x="2421486" y="0"/>
                </a:moveTo>
                <a:lnTo>
                  <a:pt x="0" y="0"/>
                </a:lnTo>
                <a:lnTo>
                  <a:pt x="0" y="520213"/>
                </a:lnTo>
                <a:lnTo>
                  <a:pt x="2421486" y="520213"/>
                </a:lnTo>
                <a:lnTo>
                  <a:pt x="2421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88124BA-1B00-493A-A57D-64C8F478F124}"/>
              </a:ext>
            </a:extLst>
          </p:cNvPr>
          <p:cNvSpPr txBox="1"/>
          <p:nvPr/>
        </p:nvSpPr>
        <p:spPr>
          <a:xfrm>
            <a:off x="608042" y="2752052"/>
            <a:ext cx="9956572" cy="421974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3200" dirty="0">
                <a:latin typeface="Calibri"/>
                <a:cs typeface="Calibri"/>
              </a:rPr>
              <a:t>HTML </a:t>
            </a:r>
          </a:p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3200" dirty="0">
                <a:latin typeface="Calibri"/>
                <a:cs typeface="Calibri"/>
              </a:rPr>
              <a:t>CSS</a:t>
            </a:r>
          </a:p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3200" dirty="0">
                <a:latin typeface="Calibri"/>
                <a:cs typeface="Calibri"/>
              </a:rPr>
              <a:t>TAILWIND</a:t>
            </a:r>
          </a:p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3200" dirty="0">
                <a:latin typeface="Calibri"/>
                <a:cs typeface="Calibri"/>
              </a:rPr>
              <a:t>JAVASCRIPT</a:t>
            </a:r>
          </a:p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3200" dirty="0">
                <a:latin typeface="Calibri"/>
                <a:cs typeface="Calibri"/>
              </a:rPr>
              <a:t>CHART.JS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5DC217CA-8A59-4B4D-9261-5BFAE6F8CFA4}"/>
              </a:ext>
            </a:extLst>
          </p:cNvPr>
          <p:cNvSpPr txBox="1"/>
          <p:nvPr/>
        </p:nvSpPr>
        <p:spPr>
          <a:xfrm>
            <a:off x="343128" y="1952625"/>
            <a:ext cx="9956572" cy="711092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12066">
              <a:spcBef>
                <a:spcPts val="1800"/>
              </a:spcBef>
              <a:spcAft>
                <a:spcPts val="1200"/>
              </a:spcAft>
              <a:tabLst>
                <a:tab pos="469265" algn="l"/>
                <a:tab pos="470534" algn="l"/>
              </a:tabLst>
            </a:pPr>
            <a:r>
              <a:rPr lang="en-GB" sz="3200" b="1" dirty="0">
                <a:latin typeface="Calibri"/>
                <a:cs typeface="Calibri"/>
              </a:rPr>
              <a:t>TECHNOLOGIES USED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6FE4BFB-D586-49EB-B56B-D6D9F2A1A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25" y="2204332"/>
            <a:ext cx="826146" cy="8261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A69768-8891-43FE-8023-A4D3D34028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728" y="4112326"/>
            <a:ext cx="989843" cy="9898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C13EA69-D7DA-4A74-A3A2-A760EC6B24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36" y="4039764"/>
            <a:ext cx="1175692" cy="117569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EAECB1E-88E1-4453-A36E-BA46C0BF2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21" y="5956280"/>
            <a:ext cx="1211354" cy="14363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9223842-D091-4FEE-806E-8E5435BC88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13" y="4039764"/>
            <a:ext cx="1175692" cy="1175692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A3B8731C-ECE8-446C-9472-98304AA6025E}"/>
              </a:ext>
            </a:extLst>
          </p:cNvPr>
          <p:cNvSpPr/>
          <p:nvPr/>
        </p:nvSpPr>
        <p:spPr>
          <a:xfrm>
            <a:off x="5663504" y="441052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0CFE733-E028-4CA7-9F75-45FE591CFC98}"/>
              </a:ext>
            </a:extLst>
          </p:cNvPr>
          <p:cNvSpPr/>
          <p:nvPr/>
        </p:nvSpPr>
        <p:spPr>
          <a:xfrm rot="10800000">
            <a:off x="7718261" y="435778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6AC425D-2B3D-467A-83DD-32F75C3B4D08}"/>
              </a:ext>
            </a:extLst>
          </p:cNvPr>
          <p:cNvSpPr/>
          <p:nvPr/>
        </p:nvSpPr>
        <p:spPr>
          <a:xfrm rot="16200000">
            <a:off x="6702189" y="5390192"/>
            <a:ext cx="97761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D46E2EE-9EC9-4FF0-B525-0FA5704A1780}"/>
              </a:ext>
            </a:extLst>
          </p:cNvPr>
          <p:cNvSpPr/>
          <p:nvPr/>
        </p:nvSpPr>
        <p:spPr>
          <a:xfrm rot="5400000">
            <a:off x="6701675" y="33765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2433874-6AD2-446A-BEF7-5286BE5F22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86" y="2888379"/>
            <a:ext cx="581280" cy="5812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7A50A18-F2BC-4565-B520-6B8F513424E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09" y="3802552"/>
            <a:ext cx="581280" cy="58128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24CDAF4-587D-462C-B3FB-F96649A8984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63" y="4677948"/>
            <a:ext cx="510181" cy="51018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CDE1760-9A8C-4461-87CE-72B65F76565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98" y="5569781"/>
            <a:ext cx="510181" cy="5101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10E6135-BBBF-47EE-B356-EA801CDC1C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712" y="6177194"/>
            <a:ext cx="670114" cy="7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37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65" dirty="0"/>
              <a:t>Database Design</a:t>
            </a:r>
            <a:endParaRPr spc="-95" dirty="0"/>
          </a:p>
        </p:txBody>
      </p:sp>
      <p:sp>
        <p:nvSpPr>
          <p:cNvPr id="4" name="object 4"/>
          <p:cNvSpPr/>
          <p:nvPr/>
        </p:nvSpPr>
        <p:spPr>
          <a:xfrm>
            <a:off x="8270514" y="6711447"/>
            <a:ext cx="2421890" cy="520700"/>
          </a:xfrm>
          <a:custGeom>
            <a:avLst/>
            <a:gdLst/>
            <a:ahLst/>
            <a:cxnLst/>
            <a:rect l="l" t="t" r="r" b="b"/>
            <a:pathLst>
              <a:path w="2421890" h="520700">
                <a:moveTo>
                  <a:pt x="2421486" y="0"/>
                </a:moveTo>
                <a:lnTo>
                  <a:pt x="0" y="0"/>
                </a:lnTo>
                <a:lnTo>
                  <a:pt x="0" y="520213"/>
                </a:lnTo>
                <a:lnTo>
                  <a:pt x="2421486" y="520213"/>
                </a:lnTo>
                <a:lnTo>
                  <a:pt x="2421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88124BA-1B00-493A-A57D-64C8F478F124}"/>
              </a:ext>
            </a:extLst>
          </p:cNvPr>
          <p:cNvSpPr txBox="1"/>
          <p:nvPr/>
        </p:nvSpPr>
        <p:spPr>
          <a:xfrm>
            <a:off x="5831688" y="2663986"/>
            <a:ext cx="3406244" cy="4096634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H" sz="2800" dirty="0"/>
              <a:t>Multi User</a:t>
            </a:r>
            <a:endParaRPr lang="en-GB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H" sz="2800" dirty="0"/>
              <a:t>Enterprise</a:t>
            </a:r>
            <a:endParaRPr lang="en-GB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H" sz="2800" dirty="0"/>
              <a:t>Centralized</a:t>
            </a:r>
            <a:endParaRPr lang="en-GB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800" dirty="0"/>
              <a:t>Operational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H" sz="2800" dirty="0"/>
              <a:t>Semi-structured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BC609816-344F-481F-BD19-EC5E82DCAF4A}"/>
              </a:ext>
            </a:extLst>
          </p:cNvPr>
          <p:cNvSpPr txBox="1"/>
          <p:nvPr/>
        </p:nvSpPr>
        <p:spPr>
          <a:xfrm>
            <a:off x="5514430" y="1947232"/>
            <a:ext cx="3403372" cy="711092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12066">
              <a:spcBef>
                <a:spcPts val="1800"/>
              </a:spcBef>
              <a:spcAft>
                <a:spcPts val="1200"/>
              </a:spcAft>
              <a:tabLst>
                <a:tab pos="469265" algn="l"/>
                <a:tab pos="470534" algn="l"/>
              </a:tabLst>
            </a:pPr>
            <a:r>
              <a:rPr lang="en-GB" sz="3200" b="1" dirty="0">
                <a:latin typeface="Calibri"/>
                <a:cs typeface="Calibri"/>
              </a:rPr>
              <a:t>FEATURES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300CB4-85A2-4F03-B591-0FE1EE19F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9305"/>
            <a:ext cx="51943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93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338" y="885825"/>
            <a:ext cx="852457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65" dirty="0"/>
              <a:t>DATABASE OVERVIEW</a:t>
            </a:r>
            <a:endParaRPr spc="-95" dirty="0"/>
          </a:p>
        </p:txBody>
      </p:sp>
      <p:sp>
        <p:nvSpPr>
          <p:cNvPr id="4" name="object 4"/>
          <p:cNvSpPr/>
          <p:nvPr/>
        </p:nvSpPr>
        <p:spPr>
          <a:xfrm>
            <a:off x="8270514" y="6711447"/>
            <a:ext cx="2421890" cy="520700"/>
          </a:xfrm>
          <a:custGeom>
            <a:avLst/>
            <a:gdLst/>
            <a:ahLst/>
            <a:cxnLst/>
            <a:rect l="l" t="t" r="r" b="b"/>
            <a:pathLst>
              <a:path w="2421890" h="520700">
                <a:moveTo>
                  <a:pt x="2421486" y="0"/>
                </a:moveTo>
                <a:lnTo>
                  <a:pt x="0" y="0"/>
                </a:lnTo>
                <a:lnTo>
                  <a:pt x="0" y="520213"/>
                </a:lnTo>
                <a:lnTo>
                  <a:pt x="2421486" y="520213"/>
                </a:lnTo>
                <a:lnTo>
                  <a:pt x="2421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6F1BA1-4251-4D25-958A-FFEF54EEE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92" y="2028825"/>
            <a:ext cx="9691416" cy="532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77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98177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65" dirty="0"/>
              <a:t>DATA MODELLING</a:t>
            </a:r>
            <a:endParaRPr spc="-95" dirty="0"/>
          </a:p>
        </p:txBody>
      </p:sp>
      <p:sp>
        <p:nvSpPr>
          <p:cNvPr id="4" name="object 4"/>
          <p:cNvSpPr/>
          <p:nvPr/>
        </p:nvSpPr>
        <p:spPr>
          <a:xfrm>
            <a:off x="8270514" y="6711447"/>
            <a:ext cx="2421890" cy="520700"/>
          </a:xfrm>
          <a:custGeom>
            <a:avLst/>
            <a:gdLst/>
            <a:ahLst/>
            <a:cxnLst/>
            <a:rect l="l" t="t" r="r" b="b"/>
            <a:pathLst>
              <a:path w="2421890" h="520700">
                <a:moveTo>
                  <a:pt x="2421486" y="0"/>
                </a:moveTo>
                <a:lnTo>
                  <a:pt x="0" y="0"/>
                </a:lnTo>
                <a:lnTo>
                  <a:pt x="0" y="520213"/>
                </a:lnTo>
                <a:lnTo>
                  <a:pt x="2421486" y="520213"/>
                </a:lnTo>
                <a:lnTo>
                  <a:pt x="2421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7277FD-8AD3-42FF-803B-2D2617158FA6}"/>
              </a:ext>
            </a:extLst>
          </p:cNvPr>
          <p:cNvSpPr txBox="1"/>
          <p:nvPr/>
        </p:nvSpPr>
        <p:spPr>
          <a:xfrm>
            <a:off x="195514" y="3779126"/>
            <a:ext cx="10302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hlinkClick r:id="rId3"/>
              </a:rPr>
              <a:t>LINK TO THE DATABASE MODELLING</a:t>
            </a:r>
            <a:endParaRPr lang="en-GH" sz="5400" dirty="0"/>
          </a:p>
        </p:txBody>
      </p:sp>
    </p:spTree>
    <p:extLst>
      <p:ext uri="{BB962C8B-B14F-4D97-AF65-F5344CB8AC3E}">
        <p14:creationId xmlns:p14="http://schemas.microsoft.com/office/powerpoint/2010/main" val="1061247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7" y="747391"/>
            <a:ext cx="936277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95" dirty="0"/>
              <a:t>TASK DELEGATION</a:t>
            </a:r>
            <a:endParaRPr spc="-95" dirty="0"/>
          </a:p>
        </p:txBody>
      </p:sp>
      <p:sp>
        <p:nvSpPr>
          <p:cNvPr id="5" name="object 5"/>
          <p:cNvSpPr txBox="1"/>
          <p:nvPr/>
        </p:nvSpPr>
        <p:spPr>
          <a:xfrm>
            <a:off x="632127" y="4813906"/>
            <a:ext cx="4352738" cy="234730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69900" indent="-457200" algn="ctr">
              <a:lnSpc>
                <a:spcPct val="150000"/>
              </a:lnSpc>
              <a:spcBef>
                <a:spcPts val="1305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lang="en-GB" sz="2800" b="1" dirty="0">
                <a:solidFill>
                  <a:srgbClr val="282781"/>
                </a:solidFill>
                <a:latin typeface="Calibri"/>
                <a:cs typeface="Calibri"/>
              </a:rPr>
              <a:t>Frontend Development</a:t>
            </a:r>
            <a:endParaRPr sz="2800" dirty="0">
              <a:latin typeface="Calibri"/>
              <a:cs typeface="Calibri"/>
            </a:endParaRPr>
          </a:p>
          <a:p>
            <a:pPr marL="469900" indent="-457200" algn="ctr">
              <a:lnSpc>
                <a:spcPct val="150000"/>
              </a:lnSpc>
              <a:spcBef>
                <a:spcPts val="1205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lang="en-US" sz="2800" b="1" spc="-15" dirty="0">
                <a:solidFill>
                  <a:srgbClr val="282781"/>
                </a:solidFill>
                <a:latin typeface="Calibri"/>
                <a:cs typeface="Calibri"/>
              </a:rPr>
              <a:t>Database Design</a:t>
            </a:r>
          </a:p>
          <a:p>
            <a:pPr marL="469900" indent="-457200" algn="ctr">
              <a:lnSpc>
                <a:spcPct val="150000"/>
              </a:lnSpc>
              <a:spcBef>
                <a:spcPts val="1205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lang="en-US" sz="2800" b="1" spc="-15" dirty="0">
                <a:solidFill>
                  <a:srgbClr val="282781"/>
                </a:solidFill>
                <a:latin typeface="Calibri"/>
                <a:cs typeface="Calibri"/>
              </a:rPr>
              <a:t>System Design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B2976C-F95D-4FD2-BD99-8EF02541C9C4}"/>
              </a:ext>
            </a:extLst>
          </p:cNvPr>
          <p:cNvSpPr/>
          <p:nvPr/>
        </p:nvSpPr>
        <p:spPr>
          <a:xfrm>
            <a:off x="960798" y="2026409"/>
            <a:ext cx="4024067" cy="2898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E71DFB-8B38-464A-B9D0-EA8C9DD3BB8A}"/>
              </a:ext>
            </a:extLst>
          </p:cNvPr>
          <p:cNvSpPr/>
          <p:nvPr/>
        </p:nvSpPr>
        <p:spPr>
          <a:xfrm>
            <a:off x="5957257" y="2026409"/>
            <a:ext cx="4024067" cy="2898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5663D232-DBD4-4CD3-B7D4-C6840CAFB1BB}"/>
              </a:ext>
            </a:extLst>
          </p:cNvPr>
          <p:cNvSpPr txBox="1"/>
          <p:nvPr/>
        </p:nvSpPr>
        <p:spPr>
          <a:xfrm>
            <a:off x="5792921" y="4813906"/>
            <a:ext cx="4352738" cy="234730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69900" indent="-457200" algn="ctr">
              <a:lnSpc>
                <a:spcPct val="150000"/>
              </a:lnSpc>
              <a:spcBef>
                <a:spcPts val="1305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lang="en-GB" sz="2800" b="1" dirty="0">
                <a:solidFill>
                  <a:srgbClr val="282781"/>
                </a:solidFill>
                <a:latin typeface="Calibri"/>
                <a:cs typeface="Calibri"/>
              </a:rPr>
              <a:t>Backend Development</a:t>
            </a:r>
            <a:endParaRPr sz="2800" dirty="0">
              <a:latin typeface="Calibri"/>
              <a:cs typeface="Calibri"/>
            </a:endParaRPr>
          </a:p>
          <a:p>
            <a:pPr marL="469900" indent="-457200" algn="ctr">
              <a:lnSpc>
                <a:spcPct val="150000"/>
              </a:lnSpc>
              <a:spcBef>
                <a:spcPts val="1205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lang="en-US" sz="2800" b="1" spc="-15" dirty="0">
                <a:solidFill>
                  <a:srgbClr val="282781"/>
                </a:solidFill>
                <a:latin typeface="Calibri"/>
                <a:cs typeface="Calibri"/>
              </a:rPr>
              <a:t>Use case Modelling</a:t>
            </a:r>
          </a:p>
          <a:p>
            <a:pPr marL="469900" indent="-457200" algn="ctr">
              <a:lnSpc>
                <a:spcPct val="150000"/>
              </a:lnSpc>
              <a:spcBef>
                <a:spcPts val="1205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lang="en-US" sz="2800" b="1" spc="-15" dirty="0">
                <a:solidFill>
                  <a:srgbClr val="282781"/>
                </a:solidFill>
                <a:latin typeface="Calibri"/>
                <a:cs typeface="Calibri"/>
              </a:rPr>
              <a:t>System Integrations</a:t>
            </a: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AC368722-D7A6-47E1-A8A7-5F0E600713B5}"/>
              </a:ext>
            </a:extLst>
          </p:cNvPr>
          <p:cNvSpPr txBox="1"/>
          <p:nvPr/>
        </p:nvSpPr>
        <p:spPr>
          <a:xfrm>
            <a:off x="712076" y="4103989"/>
            <a:ext cx="4352738" cy="746871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GB" sz="2800" b="1" dirty="0">
                <a:solidFill>
                  <a:schemeClr val="bg1"/>
                </a:solidFill>
                <a:latin typeface="Calibri"/>
                <a:cs typeface="Calibri"/>
              </a:rPr>
              <a:t>Abubakari Al-Waasiu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217FE082-67D3-49CA-B1F1-B6902E0BD977}"/>
              </a:ext>
            </a:extLst>
          </p:cNvPr>
          <p:cNvSpPr txBox="1"/>
          <p:nvPr/>
        </p:nvSpPr>
        <p:spPr>
          <a:xfrm>
            <a:off x="5723865" y="4119445"/>
            <a:ext cx="4352738" cy="746871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GB" sz="2800" b="1" dirty="0">
                <a:solidFill>
                  <a:schemeClr val="bg1"/>
                </a:solidFill>
                <a:latin typeface="Calibri"/>
                <a:cs typeface="Calibri"/>
              </a:rPr>
              <a:t>Nathan Lournor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C7DA5C-00DD-4F32-B99B-916B0FBA05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98" y="2038905"/>
            <a:ext cx="4024067" cy="23521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9DC3C3-DDCF-4A84-BFD4-334A252CE9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57" y="2038905"/>
            <a:ext cx="4024067" cy="23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88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809625"/>
            <a:ext cx="3771099" cy="725528"/>
          </a:xfrm>
        </p:spPr>
        <p:txBody>
          <a:bodyPr/>
          <a:lstStyle/>
          <a:p>
            <a:r>
              <a:rPr lang="en-US" dirty="0"/>
              <a:t>BUDGET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83CB92-D6C4-4662-8C8D-3F79CE55A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56065"/>
              </p:ext>
            </p:extLst>
          </p:nvPr>
        </p:nvGraphicFramePr>
        <p:xfrm>
          <a:off x="1612900" y="2333625"/>
          <a:ext cx="7733499" cy="49811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12280">
                  <a:extLst>
                    <a:ext uri="{9D8B030D-6E8A-4147-A177-3AD203B41FA5}">
                      <a16:colId xmlns:a16="http://schemas.microsoft.com/office/drawing/2014/main" val="1907559497"/>
                    </a:ext>
                  </a:extLst>
                </a:gridCol>
                <a:gridCol w="4021219">
                  <a:extLst>
                    <a:ext uri="{9D8B030D-6E8A-4147-A177-3AD203B41FA5}">
                      <a16:colId xmlns:a16="http://schemas.microsoft.com/office/drawing/2014/main" val="2509896587"/>
                    </a:ext>
                  </a:extLst>
                </a:gridCol>
              </a:tblGrid>
              <a:tr h="633057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latin typeface="Arial Black" panose="020B0A04020102020204" pitchFamily="34" charset="0"/>
                        </a:rPr>
                        <a:t>ACTIVITY</a:t>
                      </a:r>
                      <a:endParaRPr lang="en-GH" sz="28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latin typeface="Arial Black" panose="020B0A04020102020204" pitchFamily="34" charset="0"/>
                        </a:rPr>
                        <a:t>AMOUNT IN GHc</a:t>
                      </a:r>
                      <a:endParaRPr lang="en-GH" sz="2800" b="1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06220"/>
                  </a:ext>
                </a:extLst>
              </a:tr>
              <a:tr h="633057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>
                          <a:latin typeface="Arial Narrow" panose="020B0606020202030204" pitchFamily="34" charset="0"/>
                        </a:rPr>
                        <a:t>CLOUD HOSTING </a:t>
                      </a:r>
                      <a:endParaRPr lang="en-GH" sz="2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>
                          <a:latin typeface="Arial Narrow" panose="020B0606020202030204" pitchFamily="34" charset="0"/>
                        </a:rPr>
                        <a:t>926</a:t>
                      </a:r>
                      <a:endParaRPr lang="en-GH" sz="2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52838"/>
                  </a:ext>
                </a:extLst>
              </a:tr>
              <a:tr h="633057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>
                          <a:latin typeface="Arial Narrow" panose="020B0606020202030204" pitchFamily="34" charset="0"/>
                        </a:rPr>
                        <a:t>TRANSPORTATION</a:t>
                      </a:r>
                      <a:endParaRPr lang="en-GH" sz="2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>
                          <a:latin typeface="Arial Narrow" panose="020B0606020202030204" pitchFamily="34" charset="0"/>
                        </a:rPr>
                        <a:t>620</a:t>
                      </a:r>
                      <a:endParaRPr lang="en-GH" sz="2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298543"/>
                  </a:ext>
                </a:extLst>
              </a:tr>
              <a:tr h="907911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>
                          <a:latin typeface="Arial Narrow" panose="020B0606020202030204" pitchFamily="34" charset="0"/>
                        </a:rPr>
                        <a:t>CALL CREDIT AND DATA</a:t>
                      </a:r>
                      <a:endParaRPr lang="en-GH" sz="2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>
                          <a:latin typeface="Arial Narrow" panose="020B0606020202030204" pitchFamily="34" charset="0"/>
                        </a:rPr>
                        <a:t>600</a:t>
                      </a:r>
                      <a:endParaRPr lang="en-GH" sz="2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560308"/>
                  </a:ext>
                </a:extLst>
              </a:tr>
              <a:tr h="6330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DOCUMENTATION</a:t>
                      </a:r>
                      <a:endParaRPr lang="en-GH" sz="2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>
                          <a:latin typeface="Arial Narrow" panose="020B0606020202030204" pitchFamily="34" charset="0"/>
                        </a:rPr>
                        <a:t>500</a:t>
                      </a:r>
                      <a:endParaRPr lang="en-GH" sz="2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834531"/>
                  </a:ext>
                </a:extLst>
              </a:tr>
              <a:tr h="90791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Arial Narrow" panose="020B0606020202030204" pitchFamily="34" charset="0"/>
                        </a:rPr>
                        <a:t>THIRD-PARTY SERVICES</a:t>
                      </a:r>
                      <a:endParaRPr lang="en-GH" sz="2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Arial Narrow" panose="020B0606020202030204" pitchFamily="34" charset="0"/>
                        </a:rPr>
                        <a:t>1249</a:t>
                      </a:r>
                      <a:endParaRPr lang="en-GH" sz="2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375723"/>
                  </a:ext>
                </a:extLst>
              </a:tr>
              <a:tr h="633057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>
                          <a:latin typeface="Arial Narrow" panose="020B0606020202030204" pitchFamily="34" charset="0"/>
                        </a:rPr>
                        <a:t>TOTAL</a:t>
                      </a:r>
                      <a:endParaRPr lang="en-GH" sz="2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Arial Narrow" panose="020B0606020202030204" pitchFamily="34" charset="0"/>
                        </a:rPr>
                        <a:t>3895</a:t>
                      </a:r>
                      <a:endParaRPr lang="en-GH" sz="28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70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459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B8C6-60B1-9AEC-2FFF-28CD5DE8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190625"/>
            <a:ext cx="2704298" cy="80172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36FF3-B551-4147-810A-CEC15B73A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2181225"/>
            <a:ext cx="9982199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34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B8C6-60B1-9AEC-2FFF-28CD5DE8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190625"/>
            <a:ext cx="2704298" cy="80172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802D7-11C5-4C2A-9E04-86D2C462C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2181225"/>
            <a:ext cx="9829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00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B8C6-60B1-9AEC-2FFF-28CD5DE8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190625"/>
            <a:ext cx="2704298" cy="80172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9267-6A09-42C9-87F6-6FBC54249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2166711"/>
            <a:ext cx="9982199" cy="504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3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1" y="922298"/>
            <a:ext cx="4456898" cy="677108"/>
          </a:xfrm>
        </p:spPr>
        <p:txBody>
          <a:bodyPr/>
          <a:lstStyle/>
          <a:p>
            <a:r>
              <a:rPr lang="en-GB" spc="-165" dirty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0" y="2028825"/>
            <a:ext cx="10528300" cy="538609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dirty="0"/>
              <a:t>The project aims to transform healthcare delivery through an integrated health information system for seamless access to patient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dirty="0"/>
              <a:t>It unifies healthcare data across departments to enhance efficiency and accuracy in patient care.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dirty="0"/>
              <a:t>The system improves data visualization for better health information interpretation by patients and providers.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dirty="0"/>
              <a:t>It enhances communication between patients and healthcare providers, both remotely and in-person.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500" dirty="0"/>
              <a:t>By fostering better coordination, it promotes greater patient engagement and effective treatment management.</a:t>
            </a:r>
          </a:p>
        </p:txBody>
      </p:sp>
    </p:spTree>
    <p:extLst>
      <p:ext uri="{BB962C8B-B14F-4D97-AF65-F5344CB8AC3E}">
        <p14:creationId xmlns:p14="http://schemas.microsoft.com/office/powerpoint/2010/main" val="1784672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B8C6-60B1-9AEC-2FFF-28CD5DE8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190625"/>
            <a:ext cx="2704298" cy="80172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BCEBA-9CA7-47FB-A7D6-6E9952FCB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2486025"/>
            <a:ext cx="9525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63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B8C6-60B1-9AEC-2FFF-28CD5DE8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190625"/>
            <a:ext cx="2704298" cy="80172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20725-4C43-45E3-AFF2-E2A7023D5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2266738"/>
            <a:ext cx="9753600" cy="494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47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30BF-B529-2016-BFBA-A2D8E0F5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038225"/>
            <a:ext cx="4267199" cy="1354217"/>
          </a:xfrm>
        </p:spPr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E438A-F16A-6505-3DF8-289B8B373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300" y="2105025"/>
            <a:ext cx="10210800" cy="5201424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600" dirty="0"/>
              <a:t>Most respondents were patients, highlighting the need for self health records management. 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100% of users found data visualization tools helpful for understanding health information highlighting the importance of visuals.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74% telemedicine satisfaction shows remote consultations importance.</a:t>
            </a:r>
          </a:p>
          <a:p>
            <a:r>
              <a:rPr lang="en-GB" sz="2600" dirty="0"/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93% found appointment booking straightforward, stressing user-friendly design.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Patient satisfaction emphasizes the importance of data security and regulatory compliance.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44945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079231"/>
              </p:ext>
            </p:extLst>
          </p:nvPr>
        </p:nvGraphicFramePr>
        <p:xfrm>
          <a:off x="176886" y="2191539"/>
          <a:ext cx="10439399" cy="495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7999">
                  <a:extLst>
                    <a:ext uri="{9D8B030D-6E8A-4147-A177-3AD203B41FA5}">
                      <a16:colId xmlns:a16="http://schemas.microsoft.com/office/drawing/2014/main" val="3727312604"/>
                    </a:ext>
                  </a:extLst>
                </a:gridCol>
                <a:gridCol w="807510">
                  <a:extLst>
                    <a:ext uri="{9D8B030D-6E8A-4147-A177-3AD203B41FA5}">
                      <a16:colId xmlns:a16="http://schemas.microsoft.com/office/drawing/2014/main" val="2569875496"/>
                    </a:ext>
                  </a:extLst>
                </a:gridCol>
                <a:gridCol w="721615">
                  <a:extLst>
                    <a:ext uri="{9D8B030D-6E8A-4147-A177-3AD203B41FA5}">
                      <a16:colId xmlns:a16="http://schemas.microsoft.com/office/drawing/2014/main" val="1503247317"/>
                    </a:ext>
                  </a:extLst>
                </a:gridCol>
                <a:gridCol w="703460">
                  <a:extLst>
                    <a:ext uri="{9D8B030D-6E8A-4147-A177-3AD203B41FA5}">
                      <a16:colId xmlns:a16="http://schemas.microsoft.com/office/drawing/2014/main" val="3585262464"/>
                    </a:ext>
                  </a:extLst>
                </a:gridCol>
                <a:gridCol w="683498">
                  <a:extLst>
                    <a:ext uri="{9D8B030D-6E8A-4147-A177-3AD203B41FA5}">
                      <a16:colId xmlns:a16="http://schemas.microsoft.com/office/drawing/2014/main" val="4129683801"/>
                    </a:ext>
                  </a:extLst>
                </a:gridCol>
                <a:gridCol w="849432">
                  <a:extLst>
                    <a:ext uri="{9D8B030D-6E8A-4147-A177-3AD203B41FA5}">
                      <a16:colId xmlns:a16="http://schemas.microsoft.com/office/drawing/2014/main" val="2254693959"/>
                    </a:ext>
                  </a:extLst>
                </a:gridCol>
                <a:gridCol w="742063">
                  <a:extLst>
                    <a:ext uri="{9D8B030D-6E8A-4147-A177-3AD203B41FA5}">
                      <a16:colId xmlns:a16="http://schemas.microsoft.com/office/drawing/2014/main" val="568515901"/>
                    </a:ext>
                  </a:extLst>
                </a:gridCol>
                <a:gridCol w="810536">
                  <a:extLst>
                    <a:ext uri="{9D8B030D-6E8A-4147-A177-3AD203B41FA5}">
                      <a16:colId xmlns:a16="http://schemas.microsoft.com/office/drawing/2014/main" val="2716064239"/>
                    </a:ext>
                  </a:extLst>
                </a:gridCol>
                <a:gridCol w="724981">
                  <a:extLst>
                    <a:ext uri="{9D8B030D-6E8A-4147-A177-3AD203B41FA5}">
                      <a16:colId xmlns:a16="http://schemas.microsoft.com/office/drawing/2014/main" val="2605678975"/>
                    </a:ext>
                  </a:extLst>
                </a:gridCol>
                <a:gridCol w="650556">
                  <a:extLst>
                    <a:ext uri="{9D8B030D-6E8A-4147-A177-3AD203B41FA5}">
                      <a16:colId xmlns:a16="http://schemas.microsoft.com/office/drawing/2014/main" val="4170918907"/>
                    </a:ext>
                  </a:extLst>
                </a:gridCol>
                <a:gridCol w="797749">
                  <a:extLst>
                    <a:ext uri="{9D8B030D-6E8A-4147-A177-3AD203B41FA5}">
                      <a16:colId xmlns:a16="http://schemas.microsoft.com/office/drawing/2014/main" val="2436693733"/>
                    </a:ext>
                  </a:extLst>
                </a:gridCol>
              </a:tblGrid>
              <a:tr h="49011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ACTIVITY</a:t>
                      </a: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NOV</a:t>
                      </a: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DEC</a:t>
                      </a: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JAN</a:t>
                      </a: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FEB</a:t>
                      </a: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MAR</a:t>
                      </a: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APR</a:t>
                      </a: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MAY</a:t>
                      </a: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JUN</a:t>
                      </a: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JUL</a:t>
                      </a: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AUG</a:t>
                      </a:r>
                    </a:p>
                  </a:txBody>
                  <a:tcPr marL="53467" marR="53467" marT="26734" marB="26734"/>
                </a:tc>
                <a:extLst>
                  <a:ext uri="{0D108BD9-81ED-4DB2-BD59-A6C34878D82A}">
                    <a16:rowId xmlns:a16="http://schemas.microsoft.com/office/drawing/2014/main" val="2611823594"/>
                  </a:ext>
                </a:extLst>
              </a:tr>
              <a:tr h="48576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RESEARCH</a:t>
                      </a: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7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7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7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7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7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7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7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7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7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7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467" marR="53467" marT="26734" marB="26734"/>
                </a:tc>
                <a:extLst>
                  <a:ext uri="{0D108BD9-81ED-4DB2-BD59-A6C34878D82A}">
                    <a16:rowId xmlns:a16="http://schemas.microsoft.com/office/drawing/2014/main" val="2891629040"/>
                  </a:ext>
                </a:extLst>
              </a:tr>
              <a:tr h="48576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PROPOSAL</a:t>
                      </a: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extLst>
                  <a:ext uri="{0D108BD9-81ED-4DB2-BD59-A6C34878D82A}">
                    <a16:rowId xmlns:a16="http://schemas.microsoft.com/office/drawing/2014/main" val="3783458807"/>
                  </a:ext>
                </a:extLst>
              </a:tr>
              <a:tr h="48576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USE-CASE</a:t>
                      </a:r>
                      <a:r>
                        <a:rPr lang="en-US" sz="1700" b="1" baseline="0" dirty="0"/>
                        <a:t> MODELING</a:t>
                      </a:r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extLst>
                  <a:ext uri="{0D108BD9-81ED-4DB2-BD59-A6C34878D82A}">
                    <a16:rowId xmlns:a16="http://schemas.microsoft.com/office/drawing/2014/main" val="2182297575"/>
                  </a:ext>
                </a:extLst>
              </a:tr>
              <a:tr h="48576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USER-INTERFACE DESIGN</a:t>
                      </a: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extLst>
                  <a:ext uri="{0D108BD9-81ED-4DB2-BD59-A6C34878D82A}">
                    <a16:rowId xmlns:a16="http://schemas.microsoft.com/office/drawing/2014/main" val="1369365461"/>
                  </a:ext>
                </a:extLst>
              </a:tr>
              <a:tr h="48576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DATABASE DESIGN</a:t>
                      </a: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extLst>
                  <a:ext uri="{0D108BD9-81ED-4DB2-BD59-A6C34878D82A}">
                    <a16:rowId xmlns:a16="http://schemas.microsoft.com/office/drawing/2014/main" val="3262917621"/>
                  </a:ext>
                </a:extLst>
              </a:tr>
              <a:tr h="516516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BACKEND INTEGRATION</a:t>
                      </a: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extLst>
                  <a:ext uri="{0D108BD9-81ED-4DB2-BD59-A6C34878D82A}">
                    <a16:rowId xmlns:a16="http://schemas.microsoft.com/office/drawing/2014/main" val="2654684275"/>
                  </a:ext>
                </a:extLst>
              </a:tr>
              <a:tr h="48576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EXTERNAL API INTEGRATION AND DEPLOYMENT</a:t>
                      </a: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extLst>
                  <a:ext uri="{0D108BD9-81ED-4DB2-BD59-A6C34878D82A}">
                    <a16:rowId xmlns:a16="http://schemas.microsoft.com/office/drawing/2014/main" val="3763855240"/>
                  </a:ext>
                </a:extLst>
              </a:tr>
              <a:tr h="464106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INTEGRATION AND TESTING</a:t>
                      </a: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extLst>
                  <a:ext uri="{0D108BD9-81ED-4DB2-BD59-A6C34878D82A}">
                    <a16:rowId xmlns:a16="http://schemas.microsoft.com/office/drawing/2014/main" val="4020005002"/>
                  </a:ext>
                </a:extLst>
              </a:tr>
              <a:tr h="48576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DOCUMENTATION</a:t>
                      </a:r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/>
                    </a:p>
                  </a:txBody>
                  <a:tcPr marL="53467" marR="53467" marT="26734" marB="26734"/>
                </a:tc>
                <a:extLst>
                  <a:ext uri="{0D108BD9-81ED-4DB2-BD59-A6C34878D82A}">
                    <a16:rowId xmlns:a16="http://schemas.microsoft.com/office/drawing/2014/main" val="41125291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590371" y="2739178"/>
            <a:ext cx="6179791" cy="356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2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D7CD97-3B1B-4F31-AB59-928D868333DA}"/>
              </a:ext>
            </a:extLst>
          </p:cNvPr>
          <p:cNvSpPr/>
          <p:nvPr/>
        </p:nvSpPr>
        <p:spPr>
          <a:xfrm>
            <a:off x="3615875" y="3196378"/>
            <a:ext cx="631553" cy="356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 sz="1052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807B8-F7EE-4A3F-A6B6-0C60A2228F89}"/>
              </a:ext>
            </a:extLst>
          </p:cNvPr>
          <p:cNvSpPr/>
          <p:nvPr/>
        </p:nvSpPr>
        <p:spPr>
          <a:xfrm>
            <a:off x="4232804" y="3729778"/>
            <a:ext cx="1269841" cy="356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 sz="1052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344ED6-60BC-4717-A180-7D3225EA6AD8}"/>
              </a:ext>
            </a:extLst>
          </p:cNvPr>
          <p:cNvSpPr/>
          <p:nvPr/>
        </p:nvSpPr>
        <p:spPr>
          <a:xfrm>
            <a:off x="4804939" y="4186978"/>
            <a:ext cx="1693122" cy="356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 sz="1052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B052B4-5788-407F-8748-85441E8123EC}"/>
              </a:ext>
            </a:extLst>
          </p:cNvPr>
          <p:cNvSpPr/>
          <p:nvPr/>
        </p:nvSpPr>
        <p:spPr>
          <a:xfrm>
            <a:off x="5651500" y="4695825"/>
            <a:ext cx="2423112" cy="356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 sz="1052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A63C99-8B99-495A-85BD-E3197C364256}"/>
              </a:ext>
            </a:extLst>
          </p:cNvPr>
          <p:cNvSpPr/>
          <p:nvPr/>
        </p:nvSpPr>
        <p:spPr>
          <a:xfrm>
            <a:off x="6108700" y="5177578"/>
            <a:ext cx="2423112" cy="356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 sz="1052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E28501-0FDD-40F9-8973-E464AEE929CE}"/>
              </a:ext>
            </a:extLst>
          </p:cNvPr>
          <p:cNvSpPr/>
          <p:nvPr/>
        </p:nvSpPr>
        <p:spPr>
          <a:xfrm>
            <a:off x="8318500" y="5754198"/>
            <a:ext cx="935673" cy="3894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 sz="1052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003EC6-C3B4-4FAB-8A2A-505878F906B8}"/>
              </a:ext>
            </a:extLst>
          </p:cNvPr>
          <p:cNvSpPr/>
          <p:nvPr/>
        </p:nvSpPr>
        <p:spPr>
          <a:xfrm>
            <a:off x="4100594" y="6244378"/>
            <a:ext cx="5524924" cy="356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2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0C902-65A4-4DA4-9DC7-B097603FA78B}"/>
              </a:ext>
            </a:extLst>
          </p:cNvPr>
          <p:cNvSpPr/>
          <p:nvPr/>
        </p:nvSpPr>
        <p:spPr>
          <a:xfrm>
            <a:off x="3613685" y="6753225"/>
            <a:ext cx="6156477" cy="3564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2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1CC0E-F794-49D7-A61A-E76BB1F43A9F}"/>
              </a:ext>
            </a:extLst>
          </p:cNvPr>
          <p:cNvSpPr txBox="1"/>
          <p:nvPr/>
        </p:nvSpPr>
        <p:spPr>
          <a:xfrm>
            <a:off x="668335" y="858174"/>
            <a:ext cx="56412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TIMELINE</a:t>
            </a:r>
            <a:endParaRPr lang="en-GH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499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65A8-2AB5-4A55-9D4C-6E7A0EB8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733662"/>
            <a:ext cx="3999699" cy="677108"/>
          </a:xfrm>
        </p:spPr>
        <p:txBody>
          <a:bodyPr/>
          <a:lstStyle/>
          <a:p>
            <a:r>
              <a:rPr lang="en-GB" dirty="0"/>
              <a:t>CONCLUSION</a:t>
            </a:r>
            <a:endParaRPr lang="en-G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D604A-8423-4D66-B07B-FED5E03BF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100" y="2105025"/>
            <a:ext cx="10363200" cy="560153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The survey highlights a strong demand for effective health records management and user-friendly design, especially in appointment booking.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High satisfaction with data visualization and telemedicine features underscores their importance in enhancing patient care.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Ensuring data security and compliance is crucial for maintaining user trust and satisfaction.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/>
              <a:t>By incorporating medication tracking and reminders, it fosters better coordination, promotes greater patient engagement, and supports effective treatment management.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H" sz="2600" dirty="0"/>
          </a:p>
        </p:txBody>
      </p:sp>
    </p:spTree>
    <p:extLst>
      <p:ext uri="{BB962C8B-B14F-4D97-AF65-F5344CB8AC3E}">
        <p14:creationId xmlns:p14="http://schemas.microsoft.com/office/powerpoint/2010/main" val="2368374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7" y="747391"/>
            <a:ext cx="936277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95" dirty="0"/>
              <a:t>REFERENCES</a:t>
            </a:r>
            <a:endParaRPr spc="-95" dirty="0"/>
          </a:p>
        </p:txBody>
      </p:sp>
      <p:sp>
        <p:nvSpPr>
          <p:cNvPr id="5" name="object 5"/>
          <p:cNvSpPr txBox="1"/>
          <p:nvPr/>
        </p:nvSpPr>
        <p:spPr>
          <a:xfrm>
            <a:off x="317500" y="1800225"/>
            <a:ext cx="9677400" cy="5504712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305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lang="en-US" sz="2800" b="1" dirty="0">
                <a:solidFill>
                  <a:srgbClr val="282781"/>
                </a:solidFill>
                <a:cs typeface="Calibri"/>
              </a:rPr>
              <a:t>[1] Abdul-Aziz, M., &amp; El, D. (2022). " Lightwave Health     	Information Management System(LHIMS)" Journal of 	Healthcare Technology, 22(4), 126-136.</a:t>
            </a:r>
          </a:p>
          <a:p>
            <a:pPr marL="469900" indent="-457200">
              <a:lnSpc>
                <a:spcPct val="150000"/>
              </a:lnSpc>
              <a:spcBef>
                <a:spcPts val="1305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lang="en-US" sz="2800" b="1" dirty="0">
                <a:solidFill>
                  <a:srgbClr val="282781"/>
                </a:solidFill>
                <a:cs typeface="Calibri"/>
              </a:rPr>
              <a:t>[2] Fumie, Yuki., Rvuichi, Y., (2021). "Present State and the 	Future of Health Data Utilization NTT DATA Envisions: 	Opportunities, Challenges, and Regulatory Changes." Co-	creation of a “well-being economy” through heath data, 	43(6), 121-221.</a:t>
            </a:r>
          </a:p>
        </p:txBody>
      </p:sp>
      <p:sp>
        <p:nvSpPr>
          <p:cNvPr id="6" name="object 6"/>
          <p:cNvSpPr/>
          <p:nvPr/>
        </p:nvSpPr>
        <p:spPr>
          <a:xfrm>
            <a:off x="8270514" y="6711447"/>
            <a:ext cx="2421890" cy="520700"/>
          </a:xfrm>
          <a:custGeom>
            <a:avLst/>
            <a:gdLst/>
            <a:ahLst/>
            <a:cxnLst/>
            <a:rect l="l" t="t" r="r" b="b"/>
            <a:pathLst>
              <a:path w="2421890" h="520700">
                <a:moveTo>
                  <a:pt x="2421486" y="0"/>
                </a:moveTo>
                <a:lnTo>
                  <a:pt x="0" y="0"/>
                </a:lnTo>
                <a:lnTo>
                  <a:pt x="0" y="520213"/>
                </a:lnTo>
                <a:lnTo>
                  <a:pt x="2421486" y="520213"/>
                </a:lnTo>
                <a:lnTo>
                  <a:pt x="2421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</p:spTree>
    <p:extLst>
      <p:ext uri="{BB962C8B-B14F-4D97-AF65-F5344CB8AC3E}">
        <p14:creationId xmlns:p14="http://schemas.microsoft.com/office/powerpoint/2010/main" val="914232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7" y="747391"/>
            <a:ext cx="936277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95" dirty="0"/>
              <a:t>REFERENCES</a:t>
            </a:r>
            <a:endParaRPr spc="-95" dirty="0"/>
          </a:p>
        </p:txBody>
      </p:sp>
      <p:sp>
        <p:nvSpPr>
          <p:cNvPr id="5" name="object 5"/>
          <p:cNvSpPr txBox="1"/>
          <p:nvPr/>
        </p:nvSpPr>
        <p:spPr>
          <a:xfrm>
            <a:off x="317500" y="2181225"/>
            <a:ext cx="9677400" cy="4791568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305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lang="en-US" sz="2800" b="1" dirty="0">
                <a:solidFill>
                  <a:srgbClr val="282781"/>
                </a:solidFill>
                <a:cs typeface="Calibri"/>
              </a:rPr>
              <a:t>[3] Anderson. W, &amp; Raymond, P. (2020). "Security Measures in 	Healthcare Systems: Current Trends and Future 	Directions." International Journal of Health Informatics, 	29(4), 390-405.</a:t>
            </a:r>
          </a:p>
          <a:p>
            <a:pPr marL="469900" indent="-457200">
              <a:lnSpc>
                <a:spcPct val="150000"/>
              </a:lnSpc>
              <a:spcBef>
                <a:spcPts val="1305"/>
              </a:spcBef>
              <a:buFont typeface="Times New Roman"/>
              <a:buChar char="•"/>
              <a:tabLst>
                <a:tab pos="469265" algn="l"/>
                <a:tab pos="469900" algn="l"/>
              </a:tabLst>
            </a:pPr>
            <a:r>
              <a:rPr lang="en-US" sz="2800" b="1" dirty="0">
                <a:solidFill>
                  <a:srgbClr val="282781"/>
                </a:solidFill>
                <a:cs typeface="Calibri"/>
              </a:rPr>
              <a:t>[4] Wu, Y., &amp; Wang, Y. (2020). ”WeDoctor: A review of China’s 	largest mobile healthcare platform.” Health Policy and 	Technology, 10(4), 521-526.</a:t>
            </a:r>
          </a:p>
        </p:txBody>
      </p:sp>
      <p:sp>
        <p:nvSpPr>
          <p:cNvPr id="6" name="object 6"/>
          <p:cNvSpPr/>
          <p:nvPr/>
        </p:nvSpPr>
        <p:spPr>
          <a:xfrm>
            <a:off x="8270514" y="6711447"/>
            <a:ext cx="2421890" cy="520700"/>
          </a:xfrm>
          <a:custGeom>
            <a:avLst/>
            <a:gdLst/>
            <a:ahLst/>
            <a:cxnLst/>
            <a:rect l="l" t="t" r="r" b="b"/>
            <a:pathLst>
              <a:path w="2421890" h="520700">
                <a:moveTo>
                  <a:pt x="2421486" y="0"/>
                </a:moveTo>
                <a:lnTo>
                  <a:pt x="0" y="0"/>
                </a:lnTo>
                <a:lnTo>
                  <a:pt x="0" y="520213"/>
                </a:lnTo>
                <a:lnTo>
                  <a:pt x="2421486" y="520213"/>
                </a:lnTo>
                <a:lnTo>
                  <a:pt x="2421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</p:spTree>
    <p:extLst>
      <p:ext uri="{BB962C8B-B14F-4D97-AF65-F5344CB8AC3E}">
        <p14:creationId xmlns:p14="http://schemas.microsoft.com/office/powerpoint/2010/main" val="1484504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7" y="747391"/>
            <a:ext cx="936277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95" dirty="0"/>
              <a:t>HIS SOFTWARE</a:t>
            </a:r>
            <a:endParaRPr spc="-95" dirty="0"/>
          </a:p>
        </p:txBody>
      </p:sp>
      <p:sp>
        <p:nvSpPr>
          <p:cNvPr id="6" name="object 6"/>
          <p:cNvSpPr/>
          <p:nvPr/>
        </p:nvSpPr>
        <p:spPr>
          <a:xfrm>
            <a:off x="8270514" y="6711447"/>
            <a:ext cx="2421890" cy="520700"/>
          </a:xfrm>
          <a:custGeom>
            <a:avLst/>
            <a:gdLst/>
            <a:ahLst/>
            <a:cxnLst/>
            <a:rect l="l" t="t" r="r" b="b"/>
            <a:pathLst>
              <a:path w="2421890" h="520700">
                <a:moveTo>
                  <a:pt x="2421486" y="0"/>
                </a:moveTo>
                <a:lnTo>
                  <a:pt x="0" y="0"/>
                </a:lnTo>
                <a:lnTo>
                  <a:pt x="0" y="520213"/>
                </a:lnTo>
                <a:lnTo>
                  <a:pt x="2421486" y="520213"/>
                </a:lnTo>
                <a:lnTo>
                  <a:pt x="2421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2FA5D-C9C5-4DA8-9685-003A65D2C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703"/>
            <a:ext cx="10693400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27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BC84-5992-4B62-B4D7-9D200125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33625"/>
            <a:ext cx="10693400" cy="4616648"/>
          </a:xfrm>
        </p:spPr>
        <p:txBody>
          <a:bodyPr/>
          <a:lstStyle/>
          <a:p>
            <a:pPr algn="ctr"/>
            <a:r>
              <a:rPr lang="en-US" sz="15000" dirty="0">
                <a:solidFill>
                  <a:schemeClr val="tx1"/>
                </a:solidFill>
              </a:rPr>
              <a:t>THANK YOU</a:t>
            </a:r>
            <a:endParaRPr lang="en-GH" sz="1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9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65" dirty="0"/>
              <a:t>PROBLEM DEFINITION</a:t>
            </a:r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600159" y="2188943"/>
            <a:ext cx="9956572" cy="5373907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266" indent="-457200"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2800" dirty="0">
                <a:latin typeface="Calibri"/>
                <a:cs typeface="Calibri"/>
              </a:rPr>
              <a:t>Difficulty in unifying healthcare data across departments</a:t>
            </a:r>
          </a:p>
          <a:p>
            <a:pPr marL="469900" indent="-457834">
              <a:spcBef>
                <a:spcPts val="1800"/>
              </a:spcBef>
              <a:spcAft>
                <a:spcPts val="1200"/>
              </a:spcAft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lang="en-GB" sz="2800" dirty="0">
                <a:latin typeface="Calibri"/>
                <a:cs typeface="Calibri"/>
              </a:rPr>
              <a:t>Patients do not have access to their own medical records</a:t>
            </a:r>
          </a:p>
          <a:p>
            <a:pPr marL="469900" indent="-457834">
              <a:spcBef>
                <a:spcPts val="1800"/>
              </a:spcBef>
              <a:spcAft>
                <a:spcPts val="1200"/>
              </a:spcAft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lang="en-GB" sz="2800" dirty="0">
                <a:latin typeface="Calibri"/>
                <a:cs typeface="Calibri"/>
              </a:rPr>
              <a:t>Difficulty in health data interpretation due to lack of visuals</a:t>
            </a:r>
          </a:p>
          <a:p>
            <a:pPr marL="469900" indent="-457834">
              <a:spcBef>
                <a:spcPts val="1800"/>
              </a:spcBef>
              <a:spcAft>
                <a:spcPts val="1200"/>
              </a:spcAft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lang="en-GB" sz="2800" dirty="0">
                <a:latin typeface="Calibri"/>
                <a:cs typeface="Calibri"/>
              </a:rPr>
              <a:t>Poor medication tracking on the part of patients</a:t>
            </a:r>
          </a:p>
          <a:p>
            <a:pPr marL="469900" indent="-457834">
              <a:spcBef>
                <a:spcPts val="1800"/>
              </a:spcBef>
              <a:spcAft>
                <a:spcPts val="1200"/>
              </a:spcAft>
              <a:buFont typeface="Times New Roman"/>
              <a:buChar char="•"/>
              <a:tabLst>
                <a:tab pos="469265" algn="l"/>
                <a:tab pos="470534" algn="l"/>
              </a:tabLst>
            </a:pPr>
            <a:r>
              <a:rPr lang="en-GB" sz="2800" dirty="0">
                <a:latin typeface="Calibri"/>
                <a:cs typeface="Calibri"/>
              </a:rPr>
              <a:t>Lack of communication between patients and healthcare providers</a:t>
            </a:r>
          </a:p>
          <a:p>
            <a:pPr marL="469900" indent="-457834">
              <a:spcBef>
                <a:spcPts val="1800"/>
              </a:spcBef>
              <a:spcAft>
                <a:spcPts val="1200"/>
              </a:spcAft>
              <a:buFont typeface="Times New Roman"/>
              <a:buChar char="•"/>
              <a:tabLst>
                <a:tab pos="469265" algn="l"/>
                <a:tab pos="470534" algn="l"/>
              </a:tabLst>
            </a:pPr>
            <a:endParaRPr lang="en-GB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724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65" dirty="0"/>
              <a:t>RELEVANCE OF WORK</a:t>
            </a:r>
            <a:endParaRPr spc="-95" dirty="0"/>
          </a:p>
        </p:txBody>
      </p:sp>
      <p:sp>
        <p:nvSpPr>
          <p:cNvPr id="3" name="object 3"/>
          <p:cNvSpPr txBox="1"/>
          <p:nvPr/>
        </p:nvSpPr>
        <p:spPr>
          <a:xfrm>
            <a:off x="0" y="1800225"/>
            <a:ext cx="10744200" cy="520463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2800" dirty="0">
                <a:latin typeface="Calibri"/>
                <a:cs typeface="Calibri"/>
              </a:rPr>
              <a:t>Synchronize health data of patients across department into a unified database</a:t>
            </a:r>
          </a:p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2800" dirty="0">
                <a:latin typeface="Calibri"/>
                <a:cs typeface="Calibri"/>
              </a:rPr>
              <a:t>Allow patients to view to their personal records for better health decisions</a:t>
            </a:r>
          </a:p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2800" dirty="0">
                <a:latin typeface="Calibri"/>
                <a:cs typeface="Calibri"/>
              </a:rPr>
              <a:t>Simplify health data interpretation by visualizing the data</a:t>
            </a:r>
          </a:p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2800" dirty="0">
                <a:latin typeface="Calibri"/>
                <a:cs typeface="Calibri"/>
              </a:rPr>
              <a:t>Implement a medication tracking system for better patient medication</a:t>
            </a:r>
          </a:p>
          <a:p>
            <a:pPr marL="469266" indent="-45720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GB" sz="2800" dirty="0">
                <a:latin typeface="Calibri"/>
                <a:cs typeface="Calibri"/>
              </a:rPr>
              <a:t>Introducing telemedicine platform for communication between patients and doctors.</a:t>
            </a:r>
          </a:p>
        </p:txBody>
      </p:sp>
    </p:spTree>
    <p:extLst>
      <p:ext uri="{BB962C8B-B14F-4D97-AF65-F5344CB8AC3E}">
        <p14:creationId xmlns:p14="http://schemas.microsoft.com/office/powerpoint/2010/main" val="52266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809625"/>
            <a:ext cx="5066499" cy="649328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2181225"/>
            <a:ext cx="9624060" cy="4836452"/>
          </a:xfrm>
        </p:spPr>
        <p:txBody>
          <a:bodyPr/>
          <a:lstStyle/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Develop a web application that is used to manage the patients health records</a:t>
            </a: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Integrate charts into the web application to enable patients visualize their health trends</a:t>
            </a: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Develop a unified database for the storage of the health data from the web application</a:t>
            </a: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Implement a medication tracking system </a:t>
            </a:r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Implement a video conferencing platform for doctors to communicate with patients remotely</a:t>
            </a:r>
          </a:p>
        </p:txBody>
      </p:sp>
    </p:spTree>
    <p:extLst>
      <p:ext uri="{BB962C8B-B14F-4D97-AF65-F5344CB8AC3E}">
        <p14:creationId xmlns:p14="http://schemas.microsoft.com/office/powerpoint/2010/main" val="420849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733425"/>
            <a:ext cx="6057099" cy="725528"/>
          </a:xfrm>
        </p:spPr>
        <p:txBody>
          <a:bodyPr/>
          <a:lstStyle/>
          <a:p>
            <a:r>
              <a:rPr lang="en-US" dirty="0"/>
              <a:t>EXISTING WORKS</a:t>
            </a:r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37555"/>
              </p:ext>
            </p:extLst>
          </p:nvPr>
        </p:nvGraphicFramePr>
        <p:xfrm>
          <a:off x="1" y="2333625"/>
          <a:ext cx="10693400" cy="4572000"/>
        </p:xfrm>
        <a:graphic>
          <a:graphicData uri="http://schemas.openxmlformats.org/drawingml/2006/table">
            <a:tbl>
              <a:tblPr/>
              <a:tblGrid>
                <a:gridCol w="1765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06130394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94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AUTHOR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TITLE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OVERVIEW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ACHIEVED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GAP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u="none" strike="noStrike" cap="none" dirty="0">
                          <a:effectLst/>
                          <a:sym typeface="Arial"/>
                        </a:rPr>
                        <a:t>Abdul-Aziz, M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u="none" strike="noStrike" cap="none" dirty="0">
                          <a:effectLst/>
                          <a:sym typeface="Arial"/>
                        </a:rPr>
                        <a:t>et al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dirty="0"/>
                        <a:t>Lightwave Health Information Management System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dirty="0"/>
                        <a:t>(LHIMS),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dirty="0"/>
                        <a:t>2022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dirty="0"/>
                        <a:t>Enhancing healthcare data management and accessibility at local levels.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u="none" strike="noStrike" cap="none" dirty="0">
                          <a:effectLst/>
                          <a:sym typeface="Arial"/>
                        </a:rPr>
                        <a:t>The LHIMS has increased the accuracy of patient records by 95%.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dirty="0"/>
                        <a:t>The system does not have a unified database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92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733425"/>
            <a:ext cx="6057099" cy="725528"/>
          </a:xfrm>
        </p:spPr>
        <p:txBody>
          <a:bodyPr/>
          <a:lstStyle/>
          <a:p>
            <a:r>
              <a:rPr lang="en-US" dirty="0"/>
              <a:t>EXISTING WORKS</a:t>
            </a:r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82054"/>
              </p:ext>
            </p:extLst>
          </p:nvPr>
        </p:nvGraphicFramePr>
        <p:xfrm>
          <a:off x="1" y="2333625"/>
          <a:ext cx="10693400" cy="4572000"/>
        </p:xfrm>
        <a:graphic>
          <a:graphicData uri="http://schemas.openxmlformats.org/drawingml/2006/table">
            <a:tbl>
              <a:tblPr/>
              <a:tblGrid>
                <a:gridCol w="1765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06130394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94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AUTHOR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TITLE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OVERVIEW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ACHIEVED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GAP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u="none" strike="noStrike" cap="none" dirty="0">
                          <a:effectLst/>
                          <a:sym typeface="Arial"/>
                        </a:rPr>
                        <a:t>Yuki,</a:t>
                      </a:r>
                      <a:r>
                        <a:rPr lang="en-US" sz="2400" b="1" u="none" strike="noStrike" cap="none" baseline="0" dirty="0">
                          <a:effectLst/>
                          <a:sym typeface="Arial"/>
                        </a:rPr>
                        <a:t> Rviuchi</a:t>
                      </a:r>
                      <a:endParaRPr lang="en-US" sz="2400" b="1" u="none" strike="noStrike" cap="none" dirty="0">
                        <a:effectLst/>
                        <a:sym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u="none" strike="noStrike" cap="none" dirty="0">
                          <a:effectLst/>
                          <a:sym typeface="Arial"/>
                        </a:rPr>
                        <a:t>et al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Present State and the Future of Health Data Utilization NTT DATA Envisions.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en-US" sz="2400" b="1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dirty="0"/>
                        <a:t>Integrating technology for patient-centric care, addressing medical needs efficiently and innovatively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u="none" strike="noStrike" cap="none" dirty="0">
                          <a:effectLst/>
                          <a:sym typeface="Arial"/>
                        </a:rPr>
                        <a:t>Highly secure and reliable data center infrastructure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dirty="0"/>
                        <a:t>Cost of services are relatively higher compared to other system.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91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733425"/>
            <a:ext cx="6057099" cy="725528"/>
          </a:xfrm>
        </p:spPr>
        <p:txBody>
          <a:bodyPr/>
          <a:lstStyle/>
          <a:p>
            <a:r>
              <a:rPr lang="en-US" dirty="0"/>
              <a:t>EXISTING WORKS</a:t>
            </a:r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626602"/>
              </p:ext>
            </p:extLst>
          </p:nvPr>
        </p:nvGraphicFramePr>
        <p:xfrm>
          <a:off x="0" y="2105025"/>
          <a:ext cx="10693400" cy="5229225"/>
        </p:xfrm>
        <a:graphic>
          <a:graphicData uri="http://schemas.openxmlformats.org/drawingml/2006/table">
            <a:tbl>
              <a:tblPr/>
              <a:tblGrid>
                <a:gridCol w="1765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06130394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4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AUTHOR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TITLE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OVERVIEW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ACHIEVED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GAP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0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u="none" strike="noStrike" cap="none" dirty="0">
                          <a:effectLst/>
                          <a:sym typeface="Arial"/>
                        </a:rPr>
                        <a:t>Anderson White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u="none" strike="noStrike" cap="none" dirty="0">
                          <a:effectLst/>
                          <a:sym typeface="Arial"/>
                        </a:rPr>
                        <a:t>et al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Security Measures in Healthcare Systems: Current Trends and Future Directions.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dirty="0"/>
                        <a:t>Providing health care solutions incliding EMRS, clinical softwares</a:t>
                      </a:r>
                      <a:r>
                        <a:rPr lang="en-US" sz="2400" b="1" baseline="0" dirty="0"/>
                        <a:t> and enhancing healthcare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u="none" strike="noStrike" cap="none" dirty="0">
                          <a:effectLst/>
                          <a:sym typeface="Arial"/>
                        </a:rPr>
                        <a:t>Used by over 70% of GPs in England.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400" b="1" u="none" strike="noStrike" cap="none" dirty="0">
                        <a:effectLst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u="none" strike="noStrike" cap="none" dirty="0">
                          <a:effectLst/>
                          <a:sym typeface="Arial"/>
                        </a:rPr>
                        <a:t>37% of community pharmacies in early 2023.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dirty="0"/>
                        <a:t>The system</a:t>
                      </a:r>
                      <a:r>
                        <a:rPr lang="en-US" sz="2400" b="1" baseline="0" dirty="0"/>
                        <a:t> does not include telemedicine functionalities.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94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</TotalTime>
  <Words>1181</Words>
  <Application>Microsoft Office PowerPoint</Application>
  <PresentationFormat>Custom</PresentationFormat>
  <Paragraphs>262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Aptos</vt:lpstr>
      <vt:lpstr>Arial</vt:lpstr>
      <vt:lpstr>Arial Black</vt:lpstr>
      <vt:lpstr>Arial Narrow</vt:lpstr>
      <vt:lpstr>Calibri</vt:lpstr>
      <vt:lpstr>Inter</vt:lpstr>
      <vt:lpstr>Lora</vt:lpstr>
      <vt:lpstr>Montserrat Classic Bold</vt:lpstr>
      <vt:lpstr>Times New Roman</vt:lpstr>
      <vt:lpstr>Office Theme</vt:lpstr>
      <vt:lpstr>INTEGRATED HEALTHCARE MANAGEMENT SYSTEM:  Enhancing Management, Medication And Data Visualization</vt:lpstr>
      <vt:lpstr>OUTLINE</vt:lpstr>
      <vt:lpstr>INTRODUCTION</vt:lpstr>
      <vt:lpstr>PROBLEM DEFINITION</vt:lpstr>
      <vt:lpstr>RELEVANCE OF WORK</vt:lpstr>
      <vt:lpstr>OBJECTIVES</vt:lpstr>
      <vt:lpstr>EXISTING WORKS</vt:lpstr>
      <vt:lpstr>EXISTING WORKS</vt:lpstr>
      <vt:lpstr>EXISTING WORKS</vt:lpstr>
      <vt:lpstr>EXISTING WORKS</vt:lpstr>
      <vt:lpstr>PROPOSED SYSTEM OVERVIEW</vt:lpstr>
      <vt:lpstr>SYSTEM REQUIREMENTS</vt:lpstr>
      <vt:lpstr>SYSTEM REQUIREMENTS</vt:lpstr>
      <vt:lpstr>WORKING SYSTEM OVERVIEW</vt:lpstr>
      <vt:lpstr>SOFTWARE SYSTEM DESIGN</vt:lpstr>
      <vt:lpstr>SOFTWARE DEVELOPMENT CYCLE</vt:lpstr>
      <vt:lpstr>SOFTWARE USE CASES</vt:lpstr>
      <vt:lpstr>HEALTH DATA MANAGEMENT AND VISUALIZATION USE CASE DIAGRAM </vt:lpstr>
      <vt:lpstr>MEDICATION MANAGEMENT USE CASE DIAGRAM </vt:lpstr>
      <vt:lpstr>TELEMEDICINE USE CASE DIAGRAM</vt:lpstr>
      <vt:lpstr>Software User Interface Design</vt:lpstr>
      <vt:lpstr>Database Design</vt:lpstr>
      <vt:lpstr>DATABASE OVERVIEW</vt:lpstr>
      <vt:lpstr>DATA MODELLING</vt:lpstr>
      <vt:lpstr>TASK DELEGATION</vt:lpstr>
      <vt:lpstr>BUDGET</vt:lpstr>
      <vt:lpstr>RESULTS</vt:lpstr>
      <vt:lpstr>RESULTS</vt:lpstr>
      <vt:lpstr>RESULTS</vt:lpstr>
      <vt:lpstr>RESULTS</vt:lpstr>
      <vt:lpstr>RESULTS</vt:lpstr>
      <vt:lpstr>DISCUSSIONS</vt:lpstr>
      <vt:lpstr>PowerPoint Presentation</vt:lpstr>
      <vt:lpstr>CONCLUSION</vt:lpstr>
      <vt:lpstr>REFERENCES</vt:lpstr>
      <vt:lpstr>REFERENCES</vt:lpstr>
      <vt:lpstr>HIS SOFTWARE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 Powerpoint template</dc:title>
  <dc:creator>Graham</dc:creator>
  <cp:lastModifiedBy>Farad</cp:lastModifiedBy>
  <cp:revision>75</cp:revision>
  <dcterms:created xsi:type="dcterms:W3CDTF">2021-02-07T15:10:33Z</dcterms:created>
  <dcterms:modified xsi:type="dcterms:W3CDTF">2024-08-30T07:27:32Z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2014-10-30T00:00:00Z</vt:filetime>
  </property>
  <property fmtid="{D5CDD505-2E9C-101B-9397-08002B2CF9AE}" pid="3" name="Creator">
    <vt:lpwstr>CorelDRAW</vt:lpwstr>
  </property>
  <property fmtid="{D5CDD505-2E9C-101B-9397-08002B2CF9AE}" pid="4" name="LastSaved">
    <vt:filetime>2021-02-07T00:00:00Z</vt:filetime>
  </property>
</Properties>
</file>