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0" r:id="rId3"/>
    <p:sldId id="258" r:id="rId4"/>
    <p:sldId id="284" r:id="rId5"/>
    <p:sldId id="283" r:id="rId6"/>
    <p:sldId id="259" r:id="rId7"/>
    <p:sldId id="262" r:id="rId8"/>
    <p:sldId id="261" r:id="rId9"/>
    <p:sldId id="264" r:id="rId10"/>
    <p:sldId id="270" r:id="rId11"/>
    <p:sldId id="271" r:id="rId12"/>
    <p:sldId id="272" r:id="rId13"/>
    <p:sldId id="273" r:id="rId14"/>
    <p:sldId id="274" r:id="rId15"/>
    <p:sldId id="282" r:id="rId16"/>
    <p:sldId id="275" r:id="rId17"/>
    <p:sldId id="276" r:id="rId18"/>
    <p:sldId id="277" r:id="rId19"/>
    <p:sldId id="278" r:id="rId20"/>
    <p:sldId id="279" r:id="rId21"/>
    <p:sldId id="280" r:id="rId22"/>
    <p:sldId id="269" r:id="rId23"/>
    <p:sldId id="26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a Agyekum" initials="NA" lastIdx="2" clrIdx="0">
    <p:extLst>
      <p:ext uri="{19B8F6BF-5375-455C-9EA6-DF929625EA0E}">
        <p15:presenceInfo xmlns:p15="http://schemas.microsoft.com/office/powerpoint/2012/main" userId="9e4afdc822f4bb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42126-0DC1-4984-BDDA-F1E7F3FB0A1E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598A3-2322-4248-BD2C-3045259947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5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Safety Enhancement: By continuously monitoring the health of bridge structures and providing early warnings, the system can enhance public safety by preventing catastrophic failures and accidents.</a:t>
            </a:r>
          </a:p>
          <a:p>
            <a:endParaRPr lang="en-US" dirty="0"/>
          </a:p>
          <a:p>
            <a:r>
              <a:rPr lang="en-US" dirty="0"/>
              <a:t>Cost Efficiency: Timely detection of structural issues can lead to cost-effective maintenance and repair strategies, minimizing the need for major rehabilitation or replacement projects.</a:t>
            </a:r>
          </a:p>
          <a:p>
            <a:endParaRPr lang="en-US" dirty="0"/>
          </a:p>
          <a:p>
            <a:r>
              <a:rPr lang="en-US" dirty="0"/>
              <a:t> Operational Efficiency: The system can optimize bridge maintenance    schedules, allowing resources to be allocated more efficiently, reducing disruption to traffic flow, and extending the lifespan of bridge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598A3-2322-4248-BD2C-3045259947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52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FF663-A3F4-44A4-9D58-D3E981C92389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CB98-9B29-A7D7-51D5-2376D43B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0DF0F-AABD-262D-7DDE-043EBEEC5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CC45-11C3-862F-D0EF-F6A1A03E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A15E-F0FA-E253-1BB4-7DED99AA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87C1-44FC-3CD7-425C-50D4EE5F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8BFB-CE56-2003-0EA9-16B4AEEC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09FD4-5962-6598-4337-2251B888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AF0B1-EBA3-CB14-AF54-E4412F90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E049-9FF8-CFE8-9ADB-DC8E003E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D584-E5AB-6063-0A03-62D11C3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F6D3-952A-7DA1-AB93-0C71AB420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D5379-E260-0826-D63E-C3838F62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45D5-7406-0236-9038-0A8D8EA9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772C-B385-D028-BABB-AC06BB26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5883-330F-E626-D1CF-F5CC6AB2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0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20DE-E276-826F-0F7F-618DE8BD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4FE7-B996-A607-E064-5F2C44E1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7277-0B3A-BDF8-9209-6C8171EF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7A20-C8A1-3E2A-F74E-D26F93E0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941D-8557-DBD0-B832-74A0A52C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DAB1-CFC4-17E9-555D-D76EEE0D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F6D9-7889-EF89-0976-682705D2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2A2C-8A12-E32D-E1AB-FA105410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CEB9-3B2A-2220-DFCE-F00A37A0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2BC2-3B91-B9A8-1E12-D455C917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4011-2841-9E39-6812-58021A43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16F4-503D-C9B0-C5EF-FE139D99C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9AAD5-E09A-19E7-0DFB-94F019E16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CCED0-448F-2234-FAB0-B2C9CEEB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E880-87AC-43D3-21FC-7E63D582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FD6F2-A82C-97EA-E4BB-81E36FB7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7AE7-E27A-0D06-35DA-1239B544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E964-820F-DA41-2972-DB3654C80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C75F-3C18-DE06-5D9B-3B1F6505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3BA6E-DDBA-D20E-002F-D5FBA907F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2B2EF-5FC4-3E13-1A29-E2ADC187A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129FE-826C-B85C-6ABB-5DD5F4A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E0335-7D7E-A211-1677-217B8984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774F1-B8D7-1833-70D5-8C75F9F5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15D5-E40F-0B62-BF41-007AC87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9DF82-2C2C-5FE7-6B24-7AD17F0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6F14-EAC7-E61E-289E-1E24EBA5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3C2AD-7CE9-441A-A092-BFE5042E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33F21-55FE-1F6F-67AF-4B8AD69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2BB41-2FB7-21DB-BADC-E4F7CF7C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C5A7B-0F1B-60D7-F89A-1B04F9BA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A3F6-F7DB-78B8-07D8-6EB54E14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B86B-C9EF-0342-724B-026A112F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D7FC4-8298-8D7D-3691-4DC0CA6CA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E971-2119-9DF8-56F5-2EE5F62C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B02F-DAAC-4A26-9577-71DBB12E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561D-20C0-411F-4C2F-A10D2421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0CB7-173E-1C06-C48C-5A9B35E3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4E963-9989-2A07-D947-D76989205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C72C5-D4D0-1397-20A0-7D25C4EF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F358D-8E3E-FBB9-54AB-7AF22743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91A61-7A69-B909-997E-164E1E4F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8D58-6C13-0AD9-9D84-263C25D0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BCB40-EE32-F286-F4D7-30197EFF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4082-78F8-F797-DCB7-C6504AFD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42CF-DC08-B6BC-D328-4350A831F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3535-72CD-4E56-BA6C-B3638E7630F8}" type="datetimeFigureOut">
              <a:rPr lang="en-US" smtClean="0"/>
              <a:t>17-Nov-23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DB11F-D212-FF7C-0EBC-F9F478A4F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4FD2-1DC4-BB83-6E05-DE890EC1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703-92C8-4F63-8C25-ADB2389A2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7/12.2615544" TargetMode="External"/><Relationship Id="rId2" Type="http://schemas.openxmlformats.org/officeDocument/2006/relationships/hyperlink" Target="https://www.mottmac.com/views/a-bridge-is-more-than-a-cross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17/12.920946" TargetMode="External"/><Relationship Id="rId4" Type="http://schemas.openxmlformats.org/officeDocument/2006/relationships/hyperlink" Target="https://www.spiedigitallibrary.org/profile/Wonseok.Chung-153356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7/12.238832" TargetMode="External"/><Relationship Id="rId2" Type="http://schemas.openxmlformats.org/officeDocument/2006/relationships/hyperlink" Target="https://doi.org/10.1117/12.2194716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8AA35-DD7E-CC00-EBB3-FB592366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059" y="464694"/>
            <a:ext cx="9278012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       	   UNIVERSITY OF GHANA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EBB63-D56C-86EC-EFFC-508D5B804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66117" y="3245824"/>
            <a:ext cx="4551947" cy="197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QUARSHIE FRANCIS-10909989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OHENE-AGYEKUM DANIEL-10483685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32646-1DE7-C666-E0C8-72234D5AE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117" y="4431977"/>
            <a:ext cx="5181600" cy="1260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Margaret Richardson Ansah</a:t>
            </a:r>
            <a:r>
              <a:rPr lang="en-US" sz="1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D.Eng.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BD17F41-EAA6-17A4-9B74-5A2E305A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16824" y="483807"/>
            <a:ext cx="1933235" cy="2131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2BF1B9-55F6-9F16-1D67-A1CE59A87FAD}"/>
              </a:ext>
            </a:extLst>
          </p:cNvPr>
          <p:cNvSpPr txBox="1"/>
          <p:nvPr/>
        </p:nvSpPr>
        <p:spPr>
          <a:xfrm>
            <a:off x="3182308" y="1641800"/>
            <a:ext cx="8522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Based Bridge Health Monitoring &amp; Alerting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B046A-D2EE-C37A-1CBD-962449ACEC4E}"/>
              </a:ext>
            </a:extLst>
          </p:cNvPr>
          <p:cNvSpPr txBox="1"/>
          <p:nvPr/>
        </p:nvSpPr>
        <p:spPr>
          <a:xfrm>
            <a:off x="3889498" y="6021218"/>
            <a:ext cx="4083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17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November, 2023</a:t>
            </a:r>
          </a:p>
        </p:txBody>
      </p:sp>
    </p:spTree>
    <p:extLst>
      <p:ext uri="{BB962C8B-B14F-4D97-AF65-F5344CB8AC3E}">
        <p14:creationId xmlns:p14="http://schemas.microsoft.com/office/powerpoint/2010/main" val="24645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3F-8A86-7241-345F-C6C33F81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1"/>
            <a:ext cx="10515600" cy="835742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E38398-5B6A-BB55-3F94-04EF6C790C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1482043"/>
              </p:ext>
            </p:extLst>
          </p:nvPr>
        </p:nvGraphicFramePr>
        <p:xfrm>
          <a:off x="523568" y="753909"/>
          <a:ext cx="11446761" cy="29868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43975">
                  <a:extLst>
                    <a:ext uri="{9D8B030D-6E8A-4147-A177-3AD203B41FA5}">
                      <a16:colId xmlns:a16="http://schemas.microsoft.com/office/drawing/2014/main" val="2973585332"/>
                    </a:ext>
                  </a:extLst>
                </a:gridCol>
                <a:gridCol w="2534262">
                  <a:extLst>
                    <a:ext uri="{9D8B030D-6E8A-4147-A177-3AD203B41FA5}">
                      <a16:colId xmlns:a16="http://schemas.microsoft.com/office/drawing/2014/main" val="3567471320"/>
                    </a:ext>
                  </a:extLst>
                </a:gridCol>
                <a:gridCol w="2534262">
                  <a:extLst>
                    <a:ext uri="{9D8B030D-6E8A-4147-A177-3AD203B41FA5}">
                      <a16:colId xmlns:a16="http://schemas.microsoft.com/office/drawing/2014/main" val="1034380683"/>
                    </a:ext>
                  </a:extLst>
                </a:gridCol>
                <a:gridCol w="2534262">
                  <a:extLst>
                    <a:ext uri="{9D8B030D-6E8A-4147-A177-3AD203B41FA5}">
                      <a16:colId xmlns:a16="http://schemas.microsoft.com/office/drawing/2014/main" val="2043574607"/>
                    </a:ext>
                  </a:extLst>
                </a:gridCol>
              </a:tblGrid>
              <a:tr h="50188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5852"/>
                  </a:ext>
                </a:extLst>
              </a:tr>
              <a:tr h="248493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Wonseok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Chung &amp;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Donghoon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Kang [4]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behavior of concrete box bridge using embedded FBG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presented the application of fiber Bragg grating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(FBG)-based sensing systems to precast concrete box railway bridges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was used only on railway bridges.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51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3F-8A86-7241-345F-C6C33F81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E38398-5B6A-BB55-3F94-04EF6C790C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2217452"/>
              </p:ext>
            </p:extLst>
          </p:nvPr>
        </p:nvGraphicFramePr>
        <p:xfrm>
          <a:off x="602225" y="950554"/>
          <a:ext cx="10817384" cy="29666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4346">
                  <a:extLst>
                    <a:ext uri="{9D8B030D-6E8A-4147-A177-3AD203B41FA5}">
                      <a16:colId xmlns:a16="http://schemas.microsoft.com/office/drawing/2014/main" val="2973585332"/>
                    </a:ext>
                  </a:extLst>
                </a:gridCol>
                <a:gridCol w="2704346">
                  <a:extLst>
                    <a:ext uri="{9D8B030D-6E8A-4147-A177-3AD203B41FA5}">
                      <a16:colId xmlns:a16="http://schemas.microsoft.com/office/drawing/2014/main" val="3567471320"/>
                    </a:ext>
                  </a:extLst>
                </a:gridCol>
                <a:gridCol w="2704346">
                  <a:extLst>
                    <a:ext uri="{9D8B030D-6E8A-4147-A177-3AD203B41FA5}">
                      <a16:colId xmlns:a16="http://schemas.microsoft.com/office/drawing/2014/main" val="1034380683"/>
                    </a:ext>
                  </a:extLst>
                </a:gridCol>
                <a:gridCol w="2704346">
                  <a:extLst>
                    <a:ext uri="{9D8B030D-6E8A-4147-A177-3AD203B41FA5}">
                      <a16:colId xmlns:a16="http://schemas.microsoft.com/office/drawing/2014/main" val="2043574607"/>
                    </a:ext>
                  </a:extLst>
                </a:gridCol>
              </a:tblGrid>
              <a:tr h="4062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5852"/>
                  </a:ext>
                </a:extLst>
              </a:tr>
              <a:tr h="39712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Sheng Li, Dian Fan, Jiang-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Fu, Xing Huang, De-sheng Jiang[5]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Bridge SHM system based on fiber optical sensing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introduces the progress of bridge structural health monitoring based on optical fiber sensing technology in sensors, system architecture design and typical engineering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Fiber Optical sensors (FOS)were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32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3F-8A86-7241-345F-C6C33F81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E38398-5B6A-BB55-3F94-04EF6C790C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1882863"/>
              </p:ext>
            </p:extLst>
          </p:nvPr>
        </p:nvGraphicFramePr>
        <p:xfrm>
          <a:off x="602224" y="950554"/>
          <a:ext cx="10987548" cy="51611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6887">
                  <a:extLst>
                    <a:ext uri="{9D8B030D-6E8A-4147-A177-3AD203B41FA5}">
                      <a16:colId xmlns:a16="http://schemas.microsoft.com/office/drawing/2014/main" val="2973585332"/>
                    </a:ext>
                  </a:extLst>
                </a:gridCol>
                <a:gridCol w="2746887">
                  <a:extLst>
                    <a:ext uri="{9D8B030D-6E8A-4147-A177-3AD203B41FA5}">
                      <a16:colId xmlns:a16="http://schemas.microsoft.com/office/drawing/2014/main" val="3567471320"/>
                    </a:ext>
                  </a:extLst>
                </a:gridCol>
                <a:gridCol w="2746887">
                  <a:extLst>
                    <a:ext uri="{9D8B030D-6E8A-4147-A177-3AD203B41FA5}">
                      <a16:colId xmlns:a16="http://schemas.microsoft.com/office/drawing/2014/main" val="1034380683"/>
                    </a:ext>
                  </a:extLst>
                </a:gridCol>
                <a:gridCol w="2746887">
                  <a:extLst>
                    <a:ext uri="{9D8B030D-6E8A-4147-A177-3AD203B41FA5}">
                      <a16:colId xmlns:a16="http://schemas.microsoft.com/office/drawing/2014/main" val="2043574607"/>
                    </a:ext>
                  </a:extLst>
                </a:gridCol>
              </a:tblGrid>
              <a:tr h="4062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5852"/>
                  </a:ext>
                </a:extLst>
              </a:tr>
              <a:tr h="1279079">
                <a:tc>
                  <a:txBody>
                    <a:bodyPr/>
                    <a:lstStyle/>
                    <a:p>
                      <a:r>
                        <a:rPr lang="fi-FI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B. Kodindouma &amp; Rola L. Idriss[6]</a:t>
                      </a:r>
                    </a:p>
                    <a:p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sensing system for highway bridge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Laboratory small and large scale testing were performed to explore the feasibility of the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 Large scale reinforced concrete beams were fabricated in the laboratory, and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flaws in terms of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delaminations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were simulated in the beams during construction. The sensing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was used to evaluate the effect of these damages on the behavior of the beams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Further testing is necessary to explore the long term performance and durability of the sensor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3F-8A86-7241-345F-C6C33F81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E38398-5B6A-BB55-3F94-04EF6C790C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636005"/>
              </p:ext>
            </p:extLst>
          </p:nvPr>
        </p:nvGraphicFramePr>
        <p:xfrm>
          <a:off x="602226" y="950554"/>
          <a:ext cx="10584428" cy="24179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46107">
                  <a:extLst>
                    <a:ext uri="{9D8B030D-6E8A-4147-A177-3AD203B41FA5}">
                      <a16:colId xmlns:a16="http://schemas.microsoft.com/office/drawing/2014/main" val="2973585332"/>
                    </a:ext>
                  </a:extLst>
                </a:gridCol>
                <a:gridCol w="2646107">
                  <a:extLst>
                    <a:ext uri="{9D8B030D-6E8A-4147-A177-3AD203B41FA5}">
                      <a16:colId xmlns:a16="http://schemas.microsoft.com/office/drawing/2014/main" val="3567471320"/>
                    </a:ext>
                  </a:extLst>
                </a:gridCol>
                <a:gridCol w="2646107">
                  <a:extLst>
                    <a:ext uri="{9D8B030D-6E8A-4147-A177-3AD203B41FA5}">
                      <a16:colId xmlns:a16="http://schemas.microsoft.com/office/drawing/2014/main" val="1034380683"/>
                    </a:ext>
                  </a:extLst>
                </a:gridCol>
                <a:gridCol w="2646107">
                  <a:extLst>
                    <a:ext uri="{9D8B030D-6E8A-4147-A177-3AD203B41FA5}">
                      <a16:colId xmlns:a16="http://schemas.microsoft.com/office/drawing/2014/main" val="2043574607"/>
                    </a:ext>
                  </a:extLst>
                </a:gridCol>
              </a:tblGrid>
              <a:tr h="40629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5852"/>
                  </a:ext>
                </a:extLst>
              </a:tr>
              <a:tr h="127907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Toshiyuki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Oshima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Muhamad S. Rahman, Shuichi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Mikami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Tomoyuki Yamazaki,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Naoyuki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Takada, John J. Lesko, and Ron D.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Kriz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of smart materials and systems to long-term bridge health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objective is to develop a diagnostic system to monitor structural integrity of bridge by stain sensing using fiber optic sensor (FOS)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Fiber Optic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(FOS) were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71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38E-12D3-4BA8-132B-98E6A7EF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68AD-7A09-8899-B494-2E6D3DC0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25" y="1690688"/>
            <a:ext cx="12024575" cy="5167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to create a comprehensive and efficient Bridge Health Monitoring System using IoT technologies to ensure the safety, longevity, and structural integrity of bridges.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focus on monitoring crucial indicators of the bridge's health including; vibrations, temperature changes, and water levels.</a:t>
            </a:r>
          </a:p>
        </p:txBody>
      </p:sp>
    </p:spTree>
    <p:extLst>
      <p:ext uri="{BB962C8B-B14F-4D97-AF65-F5344CB8AC3E}">
        <p14:creationId xmlns:p14="http://schemas.microsoft.com/office/powerpoint/2010/main" val="162858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25C-7EBE-BACE-96F5-A22EAE72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68E63-3F21-BCD3-2BC1-733CB533E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20" y="1825625"/>
            <a:ext cx="8948360" cy="4351338"/>
          </a:xfrm>
        </p:spPr>
      </p:pic>
    </p:spTree>
    <p:extLst>
      <p:ext uri="{BB962C8B-B14F-4D97-AF65-F5344CB8AC3E}">
        <p14:creationId xmlns:p14="http://schemas.microsoft.com/office/powerpoint/2010/main" val="421442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E49B-9C26-07E1-1005-943F2305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 AND BUDGET</a:t>
            </a:r>
            <a:br>
              <a:rPr lang="en-US" sz="4000" dirty="0">
                <a:latin typeface="Century Gothic" panose="020B0502020202020204" pitchFamily="34" charset="0"/>
              </a:rPr>
            </a:br>
            <a:endParaRPr lang="x-none" sz="4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456" y="11719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59381"/>
              </p:ext>
            </p:extLst>
          </p:nvPr>
        </p:nvGraphicFramePr>
        <p:xfrm>
          <a:off x="1349611" y="2524835"/>
          <a:ext cx="8128000" cy="4079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20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 (GHS)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Alphanumeric 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Gboard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800 SIM800 GSM / GPRS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3206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16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 AND BUDGET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51019"/>
              </p:ext>
            </p:extLst>
          </p:nvPr>
        </p:nvGraphicFramePr>
        <p:xfrm>
          <a:off x="1499737" y="2794126"/>
          <a:ext cx="812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Price (GHS)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ThingSpeak</a:t>
                      </a:r>
                      <a:r>
                        <a:rPr lang="en-GB" sz="18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i="0" u="non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</a:t>
                      </a:r>
                      <a:endParaRPr lang="en-GB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IDE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5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871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DISTRIBUTION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431216"/>
              </p:ext>
            </p:extLst>
          </p:nvPr>
        </p:nvGraphicFramePr>
        <p:xfrm>
          <a:off x="838200" y="1825625"/>
          <a:ext cx="10515600" cy="34849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1647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1647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Quarshie Francis</a:t>
                      </a:r>
                    </a:p>
                    <a:p>
                      <a:pPr marL="0" indent="0"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project hardware connections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647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Ohene-Agyekum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Development of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software programs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54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E49B-9C26-07E1-1005-943F2305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AD78-3BE6-7337-3823-16459388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recognition of bridge anomalies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surveillance of structural health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capable of accommodating future technological advancements or sensor integrations.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transmission and logging</a:t>
            </a:r>
          </a:p>
        </p:txBody>
      </p:sp>
    </p:spTree>
    <p:extLst>
      <p:ext uri="{BB962C8B-B14F-4D97-AF65-F5344CB8AC3E}">
        <p14:creationId xmlns:p14="http://schemas.microsoft.com/office/powerpoint/2010/main" val="171463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70E0E7-EDEC-6791-FE51-01972027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5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540B4-8071-BDCD-0A58-187CA6204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457" y="1690687"/>
            <a:ext cx="5534608" cy="46269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Relevance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B71620-99B7-F4D4-9C79-B6EAF8C3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0830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Distribution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9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11568"/>
              </p:ext>
            </p:extLst>
          </p:nvPr>
        </p:nvGraphicFramePr>
        <p:xfrm>
          <a:off x="213360" y="209757"/>
          <a:ext cx="11824417" cy="659822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26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3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92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793306">
                <a:tc gridSpan="1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TIMELINE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93">
                <a:tc row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Oct.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23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Nov. 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Dec.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Mar.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Apr.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Jun.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24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0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98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1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proposal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15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Simulations and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15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And Testing of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 System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  <a:r>
                        <a:rPr lang="en-GB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Microcontroller</a:t>
                      </a:r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415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Communication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238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Thesis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3531870" y="2072144"/>
            <a:ext cx="480060" cy="3886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7292340" y="4995324"/>
            <a:ext cx="1303020" cy="45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10117537" y="6238763"/>
            <a:ext cx="1920240" cy="488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8595360" y="5653414"/>
            <a:ext cx="1440180" cy="4768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3680460" y="2592616"/>
            <a:ext cx="8275320" cy="350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5939790" y="4398076"/>
            <a:ext cx="1249680" cy="4774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622344" y="3102444"/>
            <a:ext cx="299112" cy="44947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949585" y="3641854"/>
            <a:ext cx="1920240" cy="517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41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Health Monitoring System embodies a commitment to safety, efficiency, and innovation. By harnessing technology to safeguard critical infrastructure, we aim to ensure safer travels, extended infrastructure longevity, and continual improvements in structural maintenance practices.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0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40D6-9660-02FC-0963-6A40F2EB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613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CEF4-0D12-46C2-5F36-F0E306ECF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55461"/>
            <a:ext cx="1110799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https://www.mottmac.com/views/a-bridge-is-more-than-a-crossing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https://www.graphic.com.gh/news/general-news/doli-bridge-collapse.html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Scott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Unser, Matthew Davis, George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Dayakar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Penumadu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Sarah Walker "Structural health monitoring of new technology composite highway bridge deck with 100-year design life", Proc. SPIE 12047, Nondestructive Characterization and Monitoring of Advanced Materials, Aerospace, Civil Infrastructure, and Transportation XVI, 120470R (18 April 2022);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https://doi.org/10.1117/12.2615544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400" b="0" i="0" u="sng" dirty="0" err="1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Wonseok</a:t>
            </a:r>
            <a:r>
              <a:rPr lang="en-US" sz="2400" b="0" i="0" u="sng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Chung</a:t>
            </a:r>
            <a:r>
              <a:rPr lang="en-US" sz="2400" b="0" i="0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0" i="0" u="sng" dirty="0" err="1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Donghoon</a:t>
            </a:r>
            <a:r>
              <a:rPr lang="en-US" sz="2400" b="0" i="0" u="sng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Kang</a:t>
            </a:r>
            <a:r>
              <a:rPr lang="en-US" sz="2400" b="0" i="0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"Structural behavior of concrete box bridge using embedded FBG sensors", Proc. SPIE 8345, Sensors and Smart Structures Technologies for Civil, Mechanical, and Aerospace Systems 2012, 83451X (3 April 2012); </a:t>
            </a:r>
            <a:r>
              <a:rPr lang="en-US" sz="2400" b="0" i="0" u="sng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https://doi.org/10.1117/12.920946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95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40D6-9660-02FC-0963-6A40F2EB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8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7CEF4-0D12-46C2-5F36-F0E306ECF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728" y="1171142"/>
            <a:ext cx="10515600" cy="5612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Sheng Li, Dian Fan, Jiang-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Fu, Xing Huang, and De-sheng Jiang "Bridge SHM system based on fiber optical sensing technology", Proc. SPIE 9634, 24th International Conference on Optical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Sensors, 963447 (28 September 2015);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https://doi.org/10.1117/12.2194716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2400" b="0" i="0" u="sng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B. </a:t>
            </a:r>
            <a:r>
              <a:rPr lang="en-US" sz="2400" b="0" i="0" u="sng" dirty="0" err="1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Kodindouma</a:t>
            </a:r>
            <a:r>
              <a:rPr lang="en-US" sz="2400" b="0" i="0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0" i="0" u="sng" dirty="0" err="1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Rola</a:t>
            </a:r>
            <a:r>
              <a:rPr lang="en-US" sz="2400" b="0" i="0" u="sng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L. </a:t>
            </a:r>
            <a:r>
              <a:rPr lang="en-US" sz="2400" b="0" i="0" u="sng" dirty="0" err="1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Idriss</a:t>
            </a:r>
            <a:r>
              <a:rPr lang="en-US" sz="2400" b="0" i="0" dirty="0">
                <a:solidFill>
                  <a:srgbClr val="4040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"Integrated sensing system for highway bridge monitoring", Proc. SPIE 2719, Smart Structures and Materials 1996: Smart Systems for Bridges, Structures, and Highways, (22 April 1996); </a:t>
            </a:r>
            <a:r>
              <a:rPr lang="en-US" sz="2400" b="0" i="0" u="sng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https://doi.org/10.1117/12.238832</a:t>
            </a:r>
            <a:endParaRPr lang="en-US" sz="2400" b="0" i="0" u="sng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Toshiyuki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Muhamad S. Rahman, Shuichi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Tomoyuki Yamazaki,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Naoyuki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Takada, John J. Lesko, and Ron D.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"Application of smart materials and systems to long-term bridge health monitoring", Proc. SPIE 3995, Nondestructive Evaluation of Highways, Utilities, and Pipelines IV, (9 June 2000);  https://doi.org/10.1117/12.387818</a:t>
            </a:r>
          </a:p>
        </p:txBody>
      </p:sp>
    </p:spTree>
    <p:extLst>
      <p:ext uri="{BB962C8B-B14F-4D97-AF65-F5344CB8AC3E}">
        <p14:creationId xmlns:p14="http://schemas.microsoft.com/office/powerpoint/2010/main" val="17699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6703-891F-4301-0643-649607A09B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endParaRPr lang="en-US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x-none" sz="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2B7-D9B3-A2BE-3AEC-6A10F2FA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64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8806-8E46-A9A8-E84F-20AE2943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847" y="1690688"/>
            <a:ext cx="1154630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can do more for communities than improving connectivity and promoting active travel.[1]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Damage to bridges in Ghana usually means cutting off of communities from others. </a:t>
            </a:r>
          </a:p>
        </p:txBody>
      </p:sp>
    </p:spTree>
    <p:extLst>
      <p:ext uri="{BB962C8B-B14F-4D97-AF65-F5344CB8AC3E}">
        <p14:creationId xmlns:p14="http://schemas.microsoft.com/office/powerpoint/2010/main" val="192035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A979-AE0F-C992-95B5-65D485B3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B975B7-EE5F-E122-EB0C-F0EE8BD4F8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1432"/>
            <a:ext cx="7782790" cy="38797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10C36-E14F-134D-5B72-81FAF4251FBC}"/>
              </a:ext>
            </a:extLst>
          </p:cNvPr>
          <p:cNvSpPr txBox="1"/>
          <p:nvPr/>
        </p:nvSpPr>
        <p:spPr>
          <a:xfrm>
            <a:off x="2779568" y="6123543"/>
            <a:ext cx="725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Savannah Region: Commuters stranded following Doli bridge collapse [2]</a:t>
            </a:r>
          </a:p>
        </p:txBody>
      </p:sp>
    </p:spTree>
    <p:extLst>
      <p:ext uri="{BB962C8B-B14F-4D97-AF65-F5344CB8AC3E}">
        <p14:creationId xmlns:p14="http://schemas.microsoft.com/office/powerpoint/2010/main" val="34998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C591-F28F-ACA5-8BDD-CCCE2071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375D-594E-DF6B-7DA0-4DA0B850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65873" cy="4351338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helps in monitoring the on-time health of the bridge like vibrations, beneath water level &amp; temperature.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6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2B7-D9B3-A2BE-3AEC-6A10F2FA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9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8806-8E46-A9A8-E84F-20AE2943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7628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deterioration of bridge structures over time is a significant concern, leading to safety risks and costly repairs. Traditional inspection methods are often inadequate, as they rely on periodic visual inspections that may not detect hidden structural flaws.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a need for a comprehensive and proactive system that can continuously monitor the health of bridges and provide early warnings of potential failures.</a:t>
            </a:r>
          </a:p>
        </p:txBody>
      </p:sp>
    </p:spTree>
    <p:extLst>
      <p:ext uri="{BB962C8B-B14F-4D97-AF65-F5344CB8AC3E}">
        <p14:creationId xmlns:p14="http://schemas.microsoft.com/office/powerpoint/2010/main" val="258372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2B7-D9B3-A2BE-3AEC-6A10F2F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8806-8E46-A9A8-E84F-20AE2943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398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bridge sensor systems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 of communication network from microcontroller through to the cloud server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of logged data from cloud</a:t>
            </a:r>
          </a:p>
        </p:txBody>
      </p:sp>
    </p:spTree>
    <p:extLst>
      <p:ext uri="{BB962C8B-B14F-4D97-AF65-F5344CB8AC3E}">
        <p14:creationId xmlns:p14="http://schemas.microsoft.com/office/powerpoint/2010/main" val="7828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2B7-D9B3-A2BE-3AEC-6A10F2FA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RELEVANCE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8806-8E46-A9A8-E84F-20AE2943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Enhancement of safety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 in cost management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Efficiency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9742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A3F-8A86-7241-345F-C6C33F81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2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E38398-5B6A-BB55-3F94-04EF6C790C8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5128185"/>
              </p:ext>
            </p:extLst>
          </p:nvPr>
        </p:nvGraphicFramePr>
        <p:xfrm>
          <a:off x="602225" y="950554"/>
          <a:ext cx="11025200" cy="2754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56300">
                  <a:extLst>
                    <a:ext uri="{9D8B030D-6E8A-4147-A177-3AD203B41FA5}">
                      <a16:colId xmlns:a16="http://schemas.microsoft.com/office/drawing/2014/main" val="2973585332"/>
                    </a:ext>
                  </a:extLst>
                </a:gridCol>
                <a:gridCol w="2756300">
                  <a:extLst>
                    <a:ext uri="{9D8B030D-6E8A-4147-A177-3AD203B41FA5}">
                      <a16:colId xmlns:a16="http://schemas.microsoft.com/office/drawing/2014/main" val="3567471320"/>
                    </a:ext>
                  </a:extLst>
                </a:gridCol>
                <a:gridCol w="2756300">
                  <a:extLst>
                    <a:ext uri="{9D8B030D-6E8A-4147-A177-3AD203B41FA5}">
                      <a16:colId xmlns:a16="http://schemas.microsoft.com/office/drawing/2014/main" val="1034380683"/>
                    </a:ext>
                  </a:extLst>
                </a:gridCol>
                <a:gridCol w="2756300">
                  <a:extLst>
                    <a:ext uri="{9D8B030D-6E8A-4147-A177-3AD203B41FA5}">
                      <a16:colId xmlns:a16="http://schemas.microsoft.com/office/drawing/2014/main" val="2043574607"/>
                    </a:ext>
                  </a:extLst>
                </a:gridCol>
              </a:tblGrid>
              <a:tr h="34979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65852"/>
                  </a:ext>
                </a:extLst>
              </a:tr>
              <a:tr h="2388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Scott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Lewit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John Unser, Matthew Davis, George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Laggis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Dayakar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Penumadu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et al.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health monitoring of new technology composite highway bridge deck with 100-year design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use of composite technology and the fabrication method to facilitate structural health monitoring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low-cost embedded sensors and fiber optics.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small rural bridge was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61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1340</Words>
  <Application>Microsoft Office PowerPoint</Application>
  <PresentationFormat>Widescreen</PresentationFormat>
  <Paragraphs>206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Century Gothic</vt:lpstr>
      <vt:lpstr>Times New Roman</vt:lpstr>
      <vt:lpstr>Wingdings</vt:lpstr>
      <vt:lpstr>Office Theme</vt:lpstr>
      <vt:lpstr>DEPARTMENT OF COMPUTER ENGINEERING           UNIVERSITY OF GHANA</vt:lpstr>
      <vt:lpstr>OUTLINE</vt:lpstr>
      <vt:lpstr>INTRODUCTION</vt:lpstr>
      <vt:lpstr>INTRODUCTION</vt:lpstr>
      <vt:lpstr>INTRODUCTION</vt:lpstr>
      <vt:lpstr>PROBLEM STATEMENT</vt:lpstr>
      <vt:lpstr>OBJECTIVES</vt:lpstr>
      <vt:lpstr>PROJECT RELEVANCE</vt:lpstr>
      <vt:lpstr>EXISTING WORKS</vt:lpstr>
      <vt:lpstr>EXISTING WORKS</vt:lpstr>
      <vt:lpstr>EXISTING WORKS</vt:lpstr>
      <vt:lpstr>EXISTING WORKS</vt:lpstr>
      <vt:lpstr>EXISTING WORKS</vt:lpstr>
      <vt:lpstr>PROPOSED SOLUTION</vt:lpstr>
      <vt:lpstr>METHODOLOGY</vt:lpstr>
      <vt:lpstr>PROJECT REQUIREMENTS AND BUDGET </vt:lpstr>
      <vt:lpstr>PROJECT REQUIREMENTS AND BUDGET </vt:lpstr>
      <vt:lpstr>ROLE DISTRIBUTION</vt:lpstr>
      <vt:lpstr>EXPECTED OUTCOME</vt:lpstr>
      <vt:lpstr>PowerPoint Presentation</vt:lpstr>
      <vt:lpstr>CONCLUSION</vt:lpstr>
      <vt:lpstr>REFERNCES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ENGINEERING           UNIVERSITY OF GHANA</dc:title>
  <dc:creator>Nana Agyekum</dc:creator>
  <cp:lastModifiedBy>Nana Agyekum</cp:lastModifiedBy>
  <cp:revision>30</cp:revision>
  <dcterms:created xsi:type="dcterms:W3CDTF">2023-11-16T16:32:03Z</dcterms:created>
  <dcterms:modified xsi:type="dcterms:W3CDTF">2023-11-17T08:41:26Z</dcterms:modified>
</cp:coreProperties>
</file>