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306" r:id="rId2"/>
    <p:sldId id="256" r:id="rId3"/>
    <p:sldId id="257" r:id="rId4"/>
    <p:sldId id="258" r:id="rId5"/>
    <p:sldId id="273" r:id="rId6"/>
    <p:sldId id="286" r:id="rId7"/>
    <p:sldId id="292" r:id="rId8"/>
    <p:sldId id="287" r:id="rId9"/>
    <p:sldId id="288" r:id="rId10"/>
    <p:sldId id="305" r:id="rId11"/>
    <p:sldId id="280" r:id="rId12"/>
    <p:sldId id="300" r:id="rId13"/>
    <p:sldId id="299" r:id="rId14"/>
    <p:sldId id="301" r:id="rId15"/>
    <p:sldId id="302" r:id="rId16"/>
    <p:sldId id="295" r:id="rId17"/>
    <p:sldId id="296" r:id="rId18"/>
    <p:sldId id="285" r:id="rId19"/>
    <p:sldId id="303" r:id="rId20"/>
    <p:sldId id="297" r:id="rId21"/>
    <p:sldId id="298"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Canva Sans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78F0F-A1DB-4B8F-96CB-5A1CFAE4519A}" v="85" dt="2023-11-16T15:21:45.755"/>
    <p1510:client id="{7BFAE45E-214B-41EE-8C89-9976B0EE4979}" v="31" dt="2023-11-17T01:42:56.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3681" autoAdjust="0"/>
  </p:normalViewPr>
  <p:slideViewPr>
    <p:cSldViewPr>
      <p:cViewPr varScale="1">
        <p:scale>
          <a:sx n="57" d="100"/>
          <a:sy n="57" d="100"/>
        </p:scale>
        <p:origin x="56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708EDC-AB8B-4C39-8252-D8346616139A}" type="doc">
      <dgm:prSet loTypeId="urn:microsoft.com/office/officeart/2005/8/layout/vProcess5" loCatId="process" qsTypeId="urn:microsoft.com/office/officeart/2005/8/quickstyle/simple5" qsCatId="simple" csTypeId="urn:microsoft.com/office/officeart/2005/8/colors/colorful2" csCatId="colorful"/>
      <dgm:spPr/>
      <dgm:t>
        <a:bodyPr/>
        <a:lstStyle/>
        <a:p>
          <a:endParaRPr lang="en-US"/>
        </a:p>
      </dgm:t>
    </dgm:pt>
    <dgm:pt modelId="{49509BD2-3898-4638-9D9E-36A5FC021561}">
      <dgm:prSet/>
      <dgm:spPr/>
      <dgm:t>
        <a:bodyPr/>
        <a:lstStyle/>
        <a:p>
          <a:r>
            <a:rPr lang="en-US" dirty="0"/>
            <a:t>Literature Review &amp; Data Collection</a:t>
          </a:r>
        </a:p>
      </dgm:t>
    </dgm:pt>
    <dgm:pt modelId="{0F5AC009-EB4E-4132-B45B-B5733B44E7D5}" type="parTrans" cxnId="{FD8C1234-D7BE-40C5-B231-9D5C034B93AF}">
      <dgm:prSet/>
      <dgm:spPr/>
      <dgm:t>
        <a:bodyPr/>
        <a:lstStyle/>
        <a:p>
          <a:endParaRPr lang="en-US"/>
        </a:p>
      </dgm:t>
    </dgm:pt>
    <dgm:pt modelId="{9B7BCB85-DC5A-43D2-AADF-F2B4130DA888}" type="sibTrans" cxnId="{FD8C1234-D7BE-40C5-B231-9D5C034B93AF}">
      <dgm:prSet/>
      <dgm:spPr/>
      <dgm:t>
        <a:bodyPr/>
        <a:lstStyle/>
        <a:p>
          <a:endParaRPr lang="en-US"/>
        </a:p>
      </dgm:t>
    </dgm:pt>
    <dgm:pt modelId="{113933E9-F889-4633-9707-77EAB67FDF6C}">
      <dgm:prSet/>
      <dgm:spPr/>
      <dgm:t>
        <a:bodyPr/>
        <a:lstStyle/>
        <a:p>
          <a:r>
            <a:rPr lang="en-US"/>
            <a:t>Model Development &amp; Training </a:t>
          </a:r>
        </a:p>
      </dgm:t>
    </dgm:pt>
    <dgm:pt modelId="{E042D743-8330-451E-BCF0-BD0C4F8A986C}" type="parTrans" cxnId="{C0485645-A3DD-44C9-BE93-E22B09DFC167}">
      <dgm:prSet/>
      <dgm:spPr/>
      <dgm:t>
        <a:bodyPr/>
        <a:lstStyle/>
        <a:p>
          <a:endParaRPr lang="en-US"/>
        </a:p>
      </dgm:t>
    </dgm:pt>
    <dgm:pt modelId="{24663D88-F9A4-4174-BDBF-D7A1F2D8D223}" type="sibTrans" cxnId="{C0485645-A3DD-44C9-BE93-E22B09DFC167}">
      <dgm:prSet/>
      <dgm:spPr/>
      <dgm:t>
        <a:bodyPr/>
        <a:lstStyle/>
        <a:p>
          <a:endParaRPr lang="en-US"/>
        </a:p>
      </dgm:t>
    </dgm:pt>
    <dgm:pt modelId="{EEE5571F-9512-4F7A-A7ED-7D5970A26736}">
      <dgm:prSet/>
      <dgm:spPr/>
      <dgm:t>
        <a:bodyPr/>
        <a:lstStyle/>
        <a:p>
          <a:r>
            <a:rPr lang="en-US"/>
            <a:t>App Development </a:t>
          </a:r>
        </a:p>
      </dgm:t>
    </dgm:pt>
    <dgm:pt modelId="{D5A51A25-074B-479E-847D-75A6DE5A3A03}" type="parTrans" cxnId="{62A7A0E9-98F3-4C0E-B4BC-ACACF8603E74}">
      <dgm:prSet/>
      <dgm:spPr/>
      <dgm:t>
        <a:bodyPr/>
        <a:lstStyle/>
        <a:p>
          <a:endParaRPr lang="en-US"/>
        </a:p>
      </dgm:t>
    </dgm:pt>
    <dgm:pt modelId="{F613C8A6-4C24-4B55-9CE2-CBE3A7BDA058}" type="sibTrans" cxnId="{62A7A0E9-98F3-4C0E-B4BC-ACACF8603E74}">
      <dgm:prSet/>
      <dgm:spPr/>
      <dgm:t>
        <a:bodyPr/>
        <a:lstStyle/>
        <a:p>
          <a:endParaRPr lang="en-US"/>
        </a:p>
      </dgm:t>
    </dgm:pt>
    <dgm:pt modelId="{34142443-05CC-4EB3-AA52-0DE89C2DD342}">
      <dgm:prSet/>
      <dgm:spPr/>
      <dgm:t>
        <a:bodyPr/>
        <a:lstStyle/>
        <a:p>
          <a:r>
            <a:rPr lang="en-US"/>
            <a:t>Testing </a:t>
          </a:r>
        </a:p>
      </dgm:t>
    </dgm:pt>
    <dgm:pt modelId="{3FC537B8-A4FF-41A3-8D45-C930F3293325}" type="parTrans" cxnId="{F0151786-6765-46D5-B75B-6AC32567025C}">
      <dgm:prSet/>
      <dgm:spPr/>
      <dgm:t>
        <a:bodyPr/>
        <a:lstStyle/>
        <a:p>
          <a:endParaRPr lang="en-US"/>
        </a:p>
      </dgm:t>
    </dgm:pt>
    <dgm:pt modelId="{6A9914D3-4063-42F9-A414-9424514ADD3F}" type="sibTrans" cxnId="{F0151786-6765-46D5-B75B-6AC32567025C}">
      <dgm:prSet/>
      <dgm:spPr/>
      <dgm:t>
        <a:bodyPr/>
        <a:lstStyle/>
        <a:p>
          <a:endParaRPr lang="en-US"/>
        </a:p>
      </dgm:t>
    </dgm:pt>
    <dgm:pt modelId="{58E7A229-6112-42B6-82BC-FB6512BD15DB}">
      <dgm:prSet/>
      <dgm:spPr/>
      <dgm:t>
        <a:bodyPr/>
        <a:lstStyle/>
        <a:p>
          <a:r>
            <a:rPr lang="en-US" dirty="0"/>
            <a:t>Deployment</a:t>
          </a:r>
        </a:p>
      </dgm:t>
    </dgm:pt>
    <dgm:pt modelId="{EFE14F8D-99D0-4D6E-B335-0102CD36B3C8}" type="parTrans" cxnId="{02823C24-87EB-49B2-BBF1-84268A19408E}">
      <dgm:prSet/>
      <dgm:spPr/>
      <dgm:t>
        <a:bodyPr/>
        <a:lstStyle/>
        <a:p>
          <a:endParaRPr lang="en-US"/>
        </a:p>
      </dgm:t>
    </dgm:pt>
    <dgm:pt modelId="{8E37AE73-5ADA-458C-9FFD-F9A7B06F6F50}" type="sibTrans" cxnId="{02823C24-87EB-49B2-BBF1-84268A19408E}">
      <dgm:prSet/>
      <dgm:spPr/>
      <dgm:t>
        <a:bodyPr/>
        <a:lstStyle/>
        <a:p>
          <a:endParaRPr lang="en-US"/>
        </a:p>
      </dgm:t>
    </dgm:pt>
    <dgm:pt modelId="{DB1892C3-8806-431F-9F2C-DA6738832682}" type="pres">
      <dgm:prSet presAssocID="{65708EDC-AB8B-4C39-8252-D8346616139A}" presName="outerComposite" presStyleCnt="0">
        <dgm:presLayoutVars>
          <dgm:chMax val="5"/>
          <dgm:dir/>
          <dgm:resizeHandles val="exact"/>
        </dgm:presLayoutVars>
      </dgm:prSet>
      <dgm:spPr/>
    </dgm:pt>
    <dgm:pt modelId="{B64E6856-7578-4B1B-A6E4-ACF117DAD523}" type="pres">
      <dgm:prSet presAssocID="{65708EDC-AB8B-4C39-8252-D8346616139A}" presName="dummyMaxCanvas" presStyleCnt="0">
        <dgm:presLayoutVars/>
      </dgm:prSet>
      <dgm:spPr/>
    </dgm:pt>
    <dgm:pt modelId="{43DFB41D-0CC6-4025-B5A4-7063C2DB73BB}" type="pres">
      <dgm:prSet presAssocID="{65708EDC-AB8B-4C39-8252-D8346616139A}" presName="FiveNodes_1" presStyleLbl="node1" presStyleIdx="0" presStyleCnt="5">
        <dgm:presLayoutVars>
          <dgm:bulletEnabled val="1"/>
        </dgm:presLayoutVars>
      </dgm:prSet>
      <dgm:spPr/>
    </dgm:pt>
    <dgm:pt modelId="{8552FA2A-EBD0-4EE8-B288-7929EC4225F2}" type="pres">
      <dgm:prSet presAssocID="{65708EDC-AB8B-4C39-8252-D8346616139A}" presName="FiveNodes_2" presStyleLbl="node1" presStyleIdx="1" presStyleCnt="5">
        <dgm:presLayoutVars>
          <dgm:bulletEnabled val="1"/>
        </dgm:presLayoutVars>
      </dgm:prSet>
      <dgm:spPr/>
    </dgm:pt>
    <dgm:pt modelId="{04536C89-818A-470C-A6D5-34A45BA20C5A}" type="pres">
      <dgm:prSet presAssocID="{65708EDC-AB8B-4C39-8252-D8346616139A}" presName="FiveNodes_3" presStyleLbl="node1" presStyleIdx="2" presStyleCnt="5">
        <dgm:presLayoutVars>
          <dgm:bulletEnabled val="1"/>
        </dgm:presLayoutVars>
      </dgm:prSet>
      <dgm:spPr/>
    </dgm:pt>
    <dgm:pt modelId="{BA3773A6-1904-49E7-A14A-BC4F53BEE896}" type="pres">
      <dgm:prSet presAssocID="{65708EDC-AB8B-4C39-8252-D8346616139A}" presName="FiveNodes_4" presStyleLbl="node1" presStyleIdx="3" presStyleCnt="5">
        <dgm:presLayoutVars>
          <dgm:bulletEnabled val="1"/>
        </dgm:presLayoutVars>
      </dgm:prSet>
      <dgm:spPr/>
    </dgm:pt>
    <dgm:pt modelId="{FAE0F7CE-F735-4491-91A3-C74D14C16D2D}" type="pres">
      <dgm:prSet presAssocID="{65708EDC-AB8B-4C39-8252-D8346616139A}" presName="FiveNodes_5" presStyleLbl="node1" presStyleIdx="4" presStyleCnt="5">
        <dgm:presLayoutVars>
          <dgm:bulletEnabled val="1"/>
        </dgm:presLayoutVars>
      </dgm:prSet>
      <dgm:spPr/>
    </dgm:pt>
    <dgm:pt modelId="{85A9791D-56FB-4C86-A5D2-5908F7ABB66E}" type="pres">
      <dgm:prSet presAssocID="{65708EDC-AB8B-4C39-8252-D8346616139A}" presName="FiveConn_1-2" presStyleLbl="fgAccFollowNode1" presStyleIdx="0" presStyleCnt="4">
        <dgm:presLayoutVars>
          <dgm:bulletEnabled val="1"/>
        </dgm:presLayoutVars>
      </dgm:prSet>
      <dgm:spPr/>
    </dgm:pt>
    <dgm:pt modelId="{E8F6AD11-B2C3-4A59-BC10-344051ED9A72}" type="pres">
      <dgm:prSet presAssocID="{65708EDC-AB8B-4C39-8252-D8346616139A}" presName="FiveConn_2-3" presStyleLbl="fgAccFollowNode1" presStyleIdx="1" presStyleCnt="4">
        <dgm:presLayoutVars>
          <dgm:bulletEnabled val="1"/>
        </dgm:presLayoutVars>
      </dgm:prSet>
      <dgm:spPr/>
    </dgm:pt>
    <dgm:pt modelId="{CB195928-F3F9-4799-B68E-D2978D6C6C2D}" type="pres">
      <dgm:prSet presAssocID="{65708EDC-AB8B-4C39-8252-D8346616139A}" presName="FiveConn_3-4" presStyleLbl="fgAccFollowNode1" presStyleIdx="2" presStyleCnt="4">
        <dgm:presLayoutVars>
          <dgm:bulletEnabled val="1"/>
        </dgm:presLayoutVars>
      </dgm:prSet>
      <dgm:spPr/>
    </dgm:pt>
    <dgm:pt modelId="{542EA569-4EA6-41DF-B810-C3C79F6B1876}" type="pres">
      <dgm:prSet presAssocID="{65708EDC-AB8B-4C39-8252-D8346616139A}" presName="FiveConn_4-5" presStyleLbl="fgAccFollowNode1" presStyleIdx="3" presStyleCnt="4">
        <dgm:presLayoutVars>
          <dgm:bulletEnabled val="1"/>
        </dgm:presLayoutVars>
      </dgm:prSet>
      <dgm:spPr/>
    </dgm:pt>
    <dgm:pt modelId="{C1A366FE-69AF-4630-8A56-79E6073E6CE6}" type="pres">
      <dgm:prSet presAssocID="{65708EDC-AB8B-4C39-8252-D8346616139A}" presName="FiveNodes_1_text" presStyleLbl="node1" presStyleIdx="4" presStyleCnt="5">
        <dgm:presLayoutVars>
          <dgm:bulletEnabled val="1"/>
        </dgm:presLayoutVars>
      </dgm:prSet>
      <dgm:spPr/>
    </dgm:pt>
    <dgm:pt modelId="{BB2E7B0F-BB29-4885-8115-A688A35C0E6C}" type="pres">
      <dgm:prSet presAssocID="{65708EDC-AB8B-4C39-8252-D8346616139A}" presName="FiveNodes_2_text" presStyleLbl="node1" presStyleIdx="4" presStyleCnt="5">
        <dgm:presLayoutVars>
          <dgm:bulletEnabled val="1"/>
        </dgm:presLayoutVars>
      </dgm:prSet>
      <dgm:spPr/>
    </dgm:pt>
    <dgm:pt modelId="{3BC22B48-445D-414E-A3C4-39F4F0003120}" type="pres">
      <dgm:prSet presAssocID="{65708EDC-AB8B-4C39-8252-D8346616139A}" presName="FiveNodes_3_text" presStyleLbl="node1" presStyleIdx="4" presStyleCnt="5">
        <dgm:presLayoutVars>
          <dgm:bulletEnabled val="1"/>
        </dgm:presLayoutVars>
      </dgm:prSet>
      <dgm:spPr/>
    </dgm:pt>
    <dgm:pt modelId="{E439B3D7-540D-47C4-9220-77FC462781D6}" type="pres">
      <dgm:prSet presAssocID="{65708EDC-AB8B-4C39-8252-D8346616139A}" presName="FiveNodes_4_text" presStyleLbl="node1" presStyleIdx="4" presStyleCnt="5">
        <dgm:presLayoutVars>
          <dgm:bulletEnabled val="1"/>
        </dgm:presLayoutVars>
      </dgm:prSet>
      <dgm:spPr/>
    </dgm:pt>
    <dgm:pt modelId="{EB4F57FF-FEA3-44B2-A5E3-A6F58A4DF878}" type="pres">
      <dgm:prSet presAssocID="{65708EDC-AB8B-4C39-8252-D8346616139A}" presName="FiveNodes_5_text" presStyleLbl="node1" presStyleIdx="4" presStyleCnt="5">
        <dgm:presLayoutVars>
          <dgm:bulletEnabled val="1"/>
        </dgm:presLayoutVars>
      </dgm:prSet>
      <dgm:spPr/>
    </dgm:pt>
  </dgm:ptLst>
  <dgm:cxnLst>
    <dgm:cxn modelId="{00D51200-9BCF-4505-940D-9E13EB6B3780}" type="presOf" srcId="{58E7A229-6112-42B6-82BC-FB6512BD15DB}" destId="{FAE0F7CE-F735-4491-91A3-C74D14C16D2D}" srcOrd="0" destOrd="0" presId="urn:microsoft.com/office/officeart/2005/8/layout/vProcess5"/>
    <dgm:cxn modelId="{FB501E04-1067-47F9-86A9-A04CF3718FFB}" type="presOf" srcId="{34142443-05CC-4EB3-AA52-0DE89C2DD342}" destId="{BA3773A6-1904-49E7-A14A-BC4F53BEE896}" srcOrd="0" destOrd="0" presId="urn:microsoft.com/office/officeart/2005/8/layout/vProcess5"/>
    <dgm:cxn modelId="{C7689306-CBCD-422E-A586-419846D5836D}" type="presOf" srcId="{24663D88-F9A4-4174-BDBF-D7A1F2D8D223}" destId="{E8F6AD11-B2C3-4A59-BC10-344051ED9A72}" srcOrd="0" destOrd="0" presId="urn:microsoft.com/office/officeart/2005/8/layout/vProcess5"/>
    <dgm:cxn modelId="{607E9B14-8CC8-454B-A0B5-3C0CDD908DC3}" type="presOf" srcId="{113933E9-F889-4633-9707-77EAB67FDF6C}" destId="{8552FA2A-EBD0-4EE8-B288-7929EC4225F2}" srcOrd="0" destOrd="0" presId="urn:microsoft.com/office/officeart/2005/8/layout/vProcess5"/>
    <dgm:cxn modelId="{02823C24-87EB-49B2-BBF1-84268A19408E}" srcId="{65708EDC-AB8B-4C39-8252-D8346616139A}" destId="{58E7A229-6112-42B6-82BC-FB6512BD15DB}" srcOrd="4" destOrd="0" parTransId="{EFE14F8D-99D0-4D6E-B335-0102CD36B3C8}" sibTransId="{8E37AE73-5ADA-458C-9FFD-F9A7B06F6F50}"/>
    <dgm:cxn modelId="{4BF9D526-91EE-478F-ABB0-DCCC71BA5C3C}" type="presOf" srcId="{49509BD2-3898-4638-9D9E-36A5FC021561}" destId="{C1A366FE-69AF-4630-8A56-79E6073E6CE6}" srcOrd="1" destOrd="0" presId="urn:microsoft.com/office/officeart/2005/8/layout/vProcess5"/>
    <dgm:cxn modelId="{FD8C1234-D7BE-40C5-B231-9D5C034B93AF}" srcId="{65708EDC-AB8B-4C39-8252-D8346616139A}" destId="{49509BD2-3898-4638-9D9E-36A5FC021561}" srcOrd="0" destOrd="0" parTransId="{0F5AC009-EB4E-4132-B45B-B5733B44E7D5}" sibTransId="{9B7BCB85-DC5A-43D2-AADF-F2B4130DA888}"/>
    <dgm:cxn modelId="{3CD45A41-54FB-4E0E-BF19-C67B5EA2E283}" type="presOf" srcId="{113933E9-F889-4633-9707-77EAB67FDF6C}" destId="{BB2E7B0F-BB29-4885-8115-A688A35C0E6C}" srcOrd="1" destOrd="0" presId="urn:microsoft.com/office/officeart/2005/8/layout/vProcess5"/>
    <dgm:cxn modelId="{BC11A463-27C6-4B16-9F7D-FFAD61004A59}" type="presOf" srcId="{F613C8A6-4C24-4B55-9CE2-CBE3A7BDA058}" destId="{CB195928-F3F9-4799-B68E-D2978D6C6C2D}" srcOrd="0" destOrd="0" presId="urn:microsoft.com/office/officeart/2005/8/layout/vProcess5"/>
    <dgm:cxn modelId="{C0485645-A3DD-44C9-BE93-E22B09DFC167}" srcId="{65708EDC-AB8B-4C39-8252-D8346616139A}" destId="{113933E9-F889-4633-9707-77EAB67FDF6C}" srcOrd="1" destOrd="0" parTransId="{E042D743-8330-451E-BCF0-BD0C4F8A986C}" sibTransId="{24663D88-F9A4-4174-BDBF-D7A1F2D8D223}"/>
    <dgm:cxn modelId="{AE0C1B59-3198-42EE-AEC0-02E0A3F44BA1}" type="presOf" srcId="{6A9914D3-4063-42F9-A414-9424514ADD3F}" destId="{542EA569-4EA6-41DF-B810-C3C79F6B1876}" srcOrd="0" destOrd="0" presId="urn:microsoft.com/office/officeart/2005/8/layout/vProcess5"/>
    <dgm:cxn modelId="{F0151786-6765-46D5-B75B-6AC32567025C}" srcId="{65708EDC-AB8B-4C39-8252-D8346616139A}" destId="{34142443-05CC-4EB3-AA52-0DE89C2DD342}" srcOrd="3" destOrd="0" parTransId="{3FC537B8-A4FF-41A3-8D45-C930F3293325}" sibTransId="{6A9914D3-4063-42F9-A414-9424514ADD3F}"/>
    <dgm:cxn modelId="{9DF65699-4EAC-4F91-B9A8-61E0EF9B7F04}" type="presOf" srcId="{9B7BCB85-DC5A-43D2-AADF-F2B4130DA888}" destId="{85A9791D-56FB-4C86-A5D2-5908F7ABB66E}" srcOrd="0" destOrd="0" presId="urn:microsoft.com/office/officeart/2005/8/layout/vProcess5"/>
    <dgm:cxn modelId="{D61ADEA4-B2CE-42A7-B611-24700E90E349}" type="presOf" srcId="{58E7A229-6112-42B6-82BC-FB6512BD15DB}" destId="{EB4F57FF-FEA3-44B2-A5E3-A6F58A4DF878}" srcOrd="1" destOrd="0" presId="urn:microsoft.com/office/officeart/2005/8/layout/vProcess5"/>
    <dgm:cxn modelId="{C11EA9AC-783D-4BDE-A114-042A5667EEA8}" type="presOf" srcId="{65708EDC-AB8B-4C39-8252-D8346616139A}" destId="{DB1892C3-8806-431F-9F2C-DA6738832682}" srcOrd="0" destOrd="0" presId="urn:microsoft.com/office/officeart/2005/8/layout/vProcess5"/>
    <dgm:cxn modelId="{367AF4AD-35DF-4E18-8F0D-03DC3403DA9C}" type="presOf" srcId="{EEE5571F-9512-4F7A-A7ED-7D5970A26736}" destId="{04536C89-818A-470C-A6D5-34A45BA20C5A}" srcOrd="0" destOrd="0" presId="urn:microsoft.com/office/officeart/2005/8/layout/vProcess5"/>
    <dgm:cxn modelId="{FFB965B6-C642-4035-BBF1-9096F7342317}" type="presOf" srcId="{EEE5571F-9512-4F7A-A7ED-7D5970A26736}" destId="{3BC22B48-445D-414E-A3C4-39F4F0003120}" srcOrd="1" destOrd="0" presId="urn:microsoft.com/office/officeart/2005/8/layout/vProcess5"/>
    <dgm:cxn modelId="{D9F9F9CE-7EE3-4FBA-8253-3C29A7A48F35}" type="presOf" srcId="{49509BD2-3898-4638-9D9E-36A5FC021561}" destId="{43DFB41D-0CC6-4025-B5A4-7063C2DB73BB}" srcOrd="0" destOrd="0" presId="urn:microsoft.com/office/officeart/2005/8/layout/vProcess5"/>
    <dgm:cxn modelId="{F399EAE0-3D99-429D-8AC1-F5255025F5C5}" type="presOf" srcId="{34142443-05CC-4EB3-AA52-0DE89C2DD342}" destId="{E439B3D7-540D-47C4-9220-77FC462781D6}" srcOrd="1" destOrd="0" presId="urn:microsoft.com/office/officeart/2005/8/layout/vProcess5"/>
    <dgm:cxn modelId="{62A7A0E9-98F3-4C0E-B4BC-ACACF8603E74}" srcId="{65708EDC-AB8B-4C39-8252-D8346616139A}" destId="{EEE5571F-9512-4F7A-A7ED-7D5970A26736}" srcOrd="2" destOrd="0" parTransId="{D5A51A25-074B-479E-847D-75A6DE5A3A03}" sibTransId="{F613C8A6-4C24-4B55-9CE2-CBE3A7BDA058}"/>
    <dgm:cxn modelId="{E71F5A11-0380-448E-BC78-4540488603C7}" type="presParOf" srcId="{DB1892C3-8806-431F-9F2C-DA6738832682}" destId="{B64E6856-7578-4B1B-A6E4-ACF117DAD523}" srcOrd="0" destOrd="0" presId="urn:microsoft.com/office/officeart/2005/8/layout/vProcess5"/>
    <dgm:cxn modelId="{4E528D6E-2DCF-4FDE-83E1-A1FFD784B390}" type="presParOf" srcId="{DB1892C3-8806-431F-9F2C-DA6738832682}" destId="{43DFB41D-0CC6-4025-B5A4-7063C2DB73BB}" srcOrd="1" destOrd="0" presId="urn:microsoft.com/office/officeart/2005/8/layout/vProcess5"/>
    <dgm:cxn modelId="{09055190-011C-4FED-8FE1-05BDB5E154CA}" type="presParOf" srcId="{DB1892C3-8806-431F-9F2C-DA6738832682}" destId="{8552FA2A-EBD0-4EE8-B288-7929EC4225F2}" srcOrd="2" destOrd="0" presId="urn:microsoft.com/office/officeart/2005/8/layout/vProcess5"/>
    <dgm:cxn modelId="{4492F55D-54C7-4868-8DC8-517AAEA335DF}" type="presParOf" srcId="{DB1892C3-8806-431F-9F2C-DA6738832682}" destId="{04536C89-818A-470C-A6D5-34A45BA20C5A}" srcOrd="3" destOrd="0" presId="urn:microsoft.com/office/officeart/2005/8/layout/vProcess5"/>
    <dgm:cxn modelId="{816700BE-67FA-4C1E-B6A8-416F0BA0D985}" type="presParOf" srcId="{DB1892C3-8806-431F-9F2C-DA6738832682}" destId="{BA3773A6-1904-49E7-A14A-BC4F53BEE896}" srcOrd="4" destOrd="0" presId="urn:microsoft.com/office/officeart/2005/8/layout/vProcess5"/>
    <dgm:cxn modelId="{19157386-9537-4A36-AAB7-750DD34F4825}" type="presParOf" srcId="{DB1892C3-8806-431F-9F2C-DA6738832682}" destId="{FAE0F7CE-F735-4491-91A3-C74D14C16D2D}" srcOrd="5" destOrd="0" presId="urn:microsoft.com/office/officeart/2005/8/layout/vProcess5"/>
    <dgm:cxn modelId="{808F77A2-F843-4C35-A9A7-56205C5745E9}" type="presParOf" srcId="{DB1892C3-8806-431F-9F2C-DA6738832682}" destId="{85A9791D-56FB-4C86-A5D2-5908F7ABB66E}" srcOrd="6" destOrd="0" presId="urn:microsoft.com/office/officeart/2005/8/layout/vProcess5"/>
    <dgm:cxn modelId="{A911D6AF-8002-4A2D-9AA5-6B230A4A69A1}" type="presParOf" srcId="{DB1892C3-8806-431F-9F2C-DA6738832682}" destId="{E8F6AD11-B2C3-4A59-BC10-344051ED9A72}" srcOrd="7" destOrd="0" presId="urn:microsoft.com/office/officeart/2005/8/layout/vProcess5"/>
    <dgm:cxn modelId="{96909B67-A0C1-4840-ADB9-17CC31446F52}" type="presParOf" srcId="{DB1892C3-8806-431F-9F2C-DA6738832682}" destId="{CB195928-F3F9-4799-B68E-D2978D6C6C2D}" srcOrd="8" destOrd="0" presId="urn:microsoft.com/office/officeart/2005/8/layout/vProcess5"/>
    <dgm:cxn modelId="{3EA33A2A-DC4B-440D-AE01-60A64CFA8510}" type="presParOf" srcId="{DB1892C3-8806-431F-9F2C-DA6738832682}" destId="{542EA569-4EA6-41DF-B810-C3C79F6B1876}" srcOrd="9" destOrd="0" presId="urn:microsoft.com/office/officeart/2005/8/layout/vProcess5"/>
    <dgm:cxn modelId="{98DAAD1A-8CDD-4DB7-BEF1-E9077E291528}" type="presParOf" srcId="{DB1892C3-8806-431F-9F2C-DA6738832682}" destId="{C1A366FE-69AF-4630-8A56-79E6073E6CE6}" srcOrd="10" destOrd="0" presId="urn:microsoft.com/office/officeart/2005/8/layout/vProcess5"/>
    <dgm:cxn modelId="{82A376BD-85AA-4A5E-9CBB-7A2F0629F544}" type="presParOf" srcId="{DB1892C3-8806-431F-9F2C-DA6738832682}" destId="{BB2E7B0F-BB29-4885-8115-A688A35C0E6C}" srcOrd="11" destOrd="0" presId="urn:microsoft.com/office/officeart/2005/8/layout/vProcess5"/>
    <dgm:cxn modelId="{C9817772-6537-4DFD-B962-137AEF5EE030}" type="presParOf" srcId="{DB1892C3-8806-431F-9F2C-DA6738832682}" destId="{3BC22B48-445D-414E-A3C4-39F4F0003120}" srcOrd="12" destOrd="0" presId="urn:microsoft.com/office/officeart/2005/8/layout/vProcess5"/>
    <dgm:cxn modelId="{7DC96014-CCEB-46C7-95FD-3DBC8C136BC9}" type="presParOf" srcId="{DB1892C3-8806-431F-9F2C-DA6738832682}" destId="{E439B3D7-540D-47C4-9220-77FC462781D6}" srcOrd="13" destOrd="0" presId="urn:microsoft.com/office/officeart/2005/8/layout/vProcess5"/>
    <dgm:cxn modelId="{C3008A44-2641-4739-870A-0A025A767E21}" type="presParOf" srcId="{DB1892C3-8806-431F-9F2C-DA6738832682}" destId="{EB4F57FF-FEA3-44B2-A5E3-A6F58A4DF87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FB41D-0CC6-4025-B5A4-7063C2DB73BB}">
      <dsp:nvSpPr>
        <dsp:cNvPr id="0" name=""/>
        <dsp:cNvSpPr/>
      </dsp:nvSpPr>
      <dsp:spPr>
        <a:xfrm>
          <a:off x="0" y="0"/>
          <a:ext cx="11813030" cy="1302162"/>
        </a:xfrm>
        <a:prstGeom prst="roundRect">
          <a:avLst>
            <a:gd name="adj" fmla="val 10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dirty="0"/>
            <a:t>Literature Review &amp; Data Collection</a:t>
          </a:r>
        </a:p>
      </dsp:txBody>
      <dsp:txXfrm>
        <a:off x="38139" y="38139"/>
        <a:ext cx="10255542" cy="1225884"/>
      </dsp:txXfrm>
    </dsp:sp>
    <dsp:sp modelId="{8552FA2A-EBD0-4EE8-B288-7929EC4225F2}">
      <dsp:nvSpPr>
        <dsp:cNvPr id="0" name=""/>
        <dsp:cNvSpPr/>
      </dsp:nvSpPr>
      <dsp:spPr>
        <a:xfrm>
          <a:off x="882141" y="1483018"/>
          <a:ext cx="11813030" cy="1302162"/>
        </a:xfrm>
        <a:prstGeom prst="roundRect">
          <a:avLst>
            <a:gd name="adj" fmla="val 10000"/>
          </a:avLst>
        </a:prstGeom>
        <a:gradFill rotWithShape="0">
          <a:gsLst>
            <a:gs pos="0">
              <a:schemeClr val="accent2">
                <a:hueOff val="1170380"/>
                <a:satOff val="-1460"/>
                <a:lumOff val="343"/>
                <a:alphaOff val="0"/>
                <a:shade val="51000"/>
                <a:satMod val="130000"/>
              </a:schemeClr>
            </a:gs>
            <a:gs pos="80000">
              <a:schemeClr val="accent2">
                <a:hueOff val="1170380"/>
                <a:satOff val="-1460"/>
                <a:lumOff val="343"/>
                <a:alphaOff val="0"/>
                <a:shade val="93000"/>
                <a:satMod val="130000"/>
              </a:schemeClr>
            </a:gs>
            <a:gs pos="100000">
              <a:schemeClr val="accent2">
                <a:hueOff val="1170380"/>
                <a:satOff val="-1460"/>
                <a:lumOff val="34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Model Development &amp; Training </a:t>
          </a:r>
        </a:p>
      </dsp:txBody>
      <dsp:txXfrm>
        <a:off x="920280" y="1521157"/>
        <a:ext cx="10008204" cy="1225884"/>
      </dsp:txXfrm>
    </dsp:sp>
    <dsp:sp modelId="{04536C89-818A-470C-A6D5-34A45BA20C5A}">
      <dsp:nvSpPr>
        <dsp:cNvPr id="0" name=""/>
        <dsp:cNvSpPr/>
      </dsp:nvSpPr>
      <dsp:spPr>
        <a:xfrm>
          <a:off x="1764283" y="2966037"/>
          <a:ext cx="11813030" cy="1302162"/>
        </a:xfrm>
        <a:prstGeom prst="roundRect">
          <a:avLst>
            <a:gd name="adj" fmla="val 10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App Development </a:t>
          </a:r>
        </a:p>
      </dsp:txBody>
      <dsp:txXfrm>
        <a:off x="1802422" y="3004176"/>
        <a:ext cx="10008204" cy="1225884"/>
      </dsp:txXfrm>
    </dsp:sp>
    <dsp:sp modelId="{BA3773A6-1904-49E7-A14A-BC4F53BEE896}">
      <dsp:nvSpPr>
        <dsp:cNvPr id="0" name=""/>
        <dsp:cNvSpPr/>
      </dsp:nvSpPr>
      <dsp:spPr>
        <a:xfrm>
          <a:off x="2646425" y="4449055"/>
          <a:ext cx="11813030" cy="1302162"/>
        </a:xfrm>
        <a:prstGeom prst="roundRect">
          <a:avLst>
            <a:gd name="adj" fmla="val 10000"/>
          </a:avLst>
        </a:prstGeom>
        <a:gradFill rotWithShape="0">
          <a:gsLst>
            <a:gs pos="0">
              <a:schemeClr val="accent2">
                <a:hueOff val="3511139"/>
                <a:satOff val="-4379"/>
                <a:lumOff val="1030"/>
                <a:alphaOff val="0"/>
                <a:shade val="51000"/>
                <a:satMod val="130000"/>
              </a:schemeClr>
            </a:gs>
            <a:gs pos="80000">
              <a:schemeClr val="accent2">
                <a:hueOff val="3511139"/>
                <a:satOff val="-4379"/>
                <a:lumOff val="1030"/>
                <a:alphaOff val="0"/>
                <a:shade val="93000"/>
                <a:satMod val="130000"/>
              </a:schemeClr>
            </a:gs>
            <a:gs pos="100000">
              <a:schemeClr val="accent2">
                <a:hueOff val="3511139"/>
                <a:satOff val="-4379"/>
                <a:lumOff val="10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a:t>Testing </a:t>
          </a:r>
        </a:p>
      </dsp:txBody>
      <dsp:txXfrm>
        <a:off x="2684564" y="4487194"/>
        <a:ext cx="10008204" cy="1225884"/>
      </dsp:txXfrm>
    </dsp:sp>
    <dsp:sp modelId="{FAE0F7CE-F735-4491-91A3-C74D14C16D2D}">
      <dsp:nvSpPr>
        <dsp:cNvPr id="0" name=""/>
        <dsp:cNvSpPr/>
      </dsp:nvSpPr>
      <dsp:spPr>
        <a:xfrm>
          <a:off x="3528567" y="5932074"/>
          <a:ext cx="11813030" cy="1302162"/>
        </a:xfrm>
        <a:prstGeom prst="roundRect">
          <a:avLst>
            <a:gd name="adj" fmla="val 10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l" defTabSz="2355850">
            <a:lnSpc>
              <a:spcPct val="90000"/>
            </a:lnSpc>
            <a:spcBef>
              <a:spcPct val="0"/>
            </a:spcBef>
            <a:spcAft>
              <a:spcPct val="35000"/>
            </a:spcAft>
            <a:buNone/>
          </a:pPr>
          <a:r>
            <a:rPr lang="en-US" sz="5300" kern="1200" dirty="0"/>
            <a:t>Deployment</a:t>
          </a:r>
        </a:p>
      </dsp:txBody>
      <dsp:txXfrm>
        <a:off x="3566706" y="5970213"/>
        <a:ext cx="10008204" cy="1225884"/>
      </dsp:txXfrm>
    </dsp:sp>
    <dsp:sp modelId="{85A9791D-56FB-4C86-A5D2-5908F7ABB66E}">
      <dsp:nvSpPr>
        <dsp:cNvPr id="0" name=""/>
        <dsp:cNvSpPr/>
      </dsp:nvSpPr>
      <dsp:spPr>
        <a:xfrm>
          <a:off x="10966624" y="951302"/>
          <a:ext cx="846405" cy="846405"/>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1157065" y="951302"/>
        <a:ext cx="465523" cy="636920"/>
      </dsp:txXfrm>
    </dsp:sp>
    <dsp:sp modelId="{E8F6AD11-B2C3-4A59-BC10-344051ED9A72}">
      <dsp:nvSpPr>
        <dsp:cNvPr id="0" name=""/>
        <dsp:cNvSpPr/>
      </dsp:nvSpPr>
      <dsp:spPr>
        <a:xfrm>
          <a:off x="11848766" y="2434320"/>
          <a:ext cx="846405" cy="846405"/>
        </a:xfrm>
        <a:prstGeom prst="downArrow">
          <a:avLst>
            <a:gd name="adj1" fmla="val 55000"/>
            <a:gd name="adj2" fmla="val 45000"/>
          </a:avLst>
        </a:prstGeom>
        <a:solidFill>
          <a:schemeClr val="accent2">
            <a:tint val="40000"/>
            <a:alpha val="90000"/>
            <a:hueOff val="1675274"/>
            <a:satOff val="-1459"/>
            <a:lumOff val="-2"/>
            <a:alphaOff val="0"/>
          </a:schemeClr>
        </a:solidFill>
        <a:ln w="9525" cap="flat" cmpd="sng" algn="ctr">
          <a:solidFill>
            <a:schemeClr val="accent2">
              <a:tint val="40000"/>
              <a:alpha val="90000"/>
              <a:hueOff val="1675274"/>
              <a:satOff val="-1459"/>
              <a:lumOff val="-2"/>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2039207" y="2434320"/>
        <a:ext cx="465523" cy="636920"/>
      </dsp:txXfrm>
    </dsp:sp>
    <dsp:sp modelId="{CB195928-F3F9-4799-B68E-D2978D6C6C2D}">
      <dsp:nvSpPr>
        <dsp:cNvPr id="0" name=""/>
        <dsp:cNvSpPr/>
      </dsp:nvSpPr>
      <dsp:spPr>
        <a:xfrm>
          <a:off x="12730908" y="3895636"/>
          <a:ext cx="846405" cy="846405"/>
        </a:xfrm>
        <a:prstGeom prst="downArrow">
          <a:avLst>
            <a:gd name="adj1" fmla="val 55000"/>
            <a:gd name="adj2" fmla="val 45000"/>
          </a:avLst>
        </a:prstGeom>
        <a:solidFill>
          <a:schemeClr val="accent2">
            <a:tint val="40000"/>
            <a:alpha val="90000"/>
            <a:hueOff val="3350547"/>
            <a:satOff val="-2919"/>
            <a:lumOff val="-4"/>
            <a:alphaOff val="0"/>
          </a:schemeClr>
        </a:solidFill>
        <a:ln w="9525" cap="flat" cmpd="sng" algn="ctr">
          <a:solidFill>
            <a:schemeClr val="accent2">
              <a:tint val="40000"/>
              <a:alpha val="90000"/>
              <a:hueOff val="3350547"/>
              <a:satOff val="-2919"/>
              <a:lumOff val="-4"/>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2921349" y="3895636"/>
        <a:ext cx="465523" cy="636920"/>
      </dsp:txXfrm>
    </dsp:sp>
    <dsp:sp modelId="{542EA569-4EA6-41DF-B810-C3C79F6B1876}">
      <dsp:nvSpPr>
        <dsp:cNvPr id="0" name=""/>
        <dsp:cNvSpPr/>
      </dsp:nvSpPr>
      <dsp:spPr>
        <a:xfrm>
          <a:off x="13613050" y="5393123"/>
          <a:ext cx="846405" cy="846405"/>
        </a:xfrm>
        <a:prstGeom prst="downArrow">
          <a:avLst>
            <a:gd name="adj1" fmla="val 55000"/>
            <a:gd name="adj2" fmla="val 45000"/>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13803491" y="5393123"/>
        <a:ext cx="465523" cy="6369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1F4B7-2FAB-4D37-BAE7-A8F6EC9B2251}"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EE61E-35E2-45E6-9CE4-B33F185437A0}" type="slidenum">
              <a:rPr lang="en-US" smtClean="0"/>
              <a:t>‹#›</a:t>
            </a:fld>
            <a:endParaRPr lang="en-US"/>
          </a:p>
        </p:txBody>
      </p:sp>
    </p:spTree>
    <p:extLst>
      <p:ext uri="{BB962C8B-B14F-4D97-AF65-F5344CB8AC3E}">
        <p14:creationId xmlns:p14="http://schemas.microsoft.com/office/powerpoint/2010/main" val="3606652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EE61E-35E2-45E6-9CE4-B33F185437A0}" type="slidenum">
              <a:rPr lang="en-US" smtClean="0"/>
              <a:t>4</a:t>
            </a:fld>
            <a:endParaRPr lang="en-US"/>
          </a:p>
        </p:txBody>
      </p:sp>
    </p:spTree>
    <p:extLst>
      <p:ext uri="{BB962C8B-B14F-4D97-AF65-F5344CB8AC3E}">
        <p14:creationId xmlns:p14="http://schemas.microsoft.com/office/powerpoint/2010/main" val="107737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EE61E-35E2-45E6-9CE4-B33F185437A0}" type="slidenum">
              <a:rPr lang="en-US" smtClean="0"/>
              <a:t>6</a:t>
            </a:fld>
            <a:endParaRPr lang="en-US"/>
          </a:p>
        </p:txBody>
      </p:sp>
    </p:spTree>
    <p:extLst>
      <p:ext uri="{BB962C8B-B14F-4D97-AF65-F5344CB8AC3E}">
        <p14:creationId xmlns:p14="http://schemas.microsoft.com/office/powerpoint/2010/main" val="1296377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EE61E-35E2-45E6-9CE4-B33F185437A0}" type="slidenum">
              <a:rPr lang="en-US" smtClean="0"/>
              <a:t>7</a:t>
            </a:fld>
            <a:endParaRPr lang="en-US"/>
          </a:p>
        </p:txBody>
      </p:sp>
    </p:spTree>
    <p:extLst>
      <p:ext uri="{BB962C8B-B14F-4D97-AF65-F5344CB8AC3E}">
        <p14:creationId xmlns:p14="http://schemas.microsoft.com/office/powerpoint/2010/main" val="4125775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EE61E-35E2-45E6-9CE4-B33F185437A0}" type="slidenum">
              <a:rPr lang="en-US" smtClean="0"/>
              <a:t>8</a:t>
            </a:fld>
            <a:endParaRPr lang="en-US"/>
          </a:p>
        </p:txBody>
      </p:sp>
    </p:spTree>
    <p:extLst>
      <p:ext uri="{BB962C8B-B14F-4D97-AF65-F5344CB8AC3E}">
        <p14:creationId xmlns:p14="http://schemas.microsoft.com/office/powerpoint/2010/main" val="576611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EE61E-35E2-45E6-9CE4-B33F185437A0}" type="slidenum">
              <a:rPr lang="en-US" smtClean="0"/>
              <a:t>9</a:t>
            </a:fld>
            <a:endParaRPr lang="en-US"/>
          </a:p>
        </p:txBody>
      </p:sp>
    </p:spTree>
    <p:extLst>
      <p:ext uri="{BB962C8B-B14F-4D97-AF65-F5344CB8AC3E}">
        <p14:creationId xmlns:p14="http://schemas.microsoft.com/office/powerpoint/2010/main" val="256271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4"/>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11/17/2023</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ijpediatrics.com/index.php/ijcp/article/view/1290" TargetMode="External"/><Relationship Id="rId2" Type="http://schemas.openxmlformats.org/officeDocument/2006/relationships/hyperlink" Target="https://physicsworld.com/a/smartphone-app-successfully-detects-jaundice-in-" TargetMode="External"/><Relationship Id="rId1" Type="http://schemas.openxmlformats.org/officeDocument/2006/relationships/slideLayout" Target="../slideLayouts/slideLayout2.xml"/><Relationship Id="rId5" Type="http://schemas.openxmlformats.org/officeDocument/2006/relationships/hyperlink" Target="https://www.mdpi.com/1424-8220/21/21/7038" TargetMode="External"/><Relationship Id="rId4" Type="http://schemas.openxmlformats.org/officeDocument/2006/relationships/hyperlink" Target="https://brieflands.com/articles/ijp-8439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holding a baby&#10;&#10;Description automatically generated">
            <a:extLst>
              <a:ext uri="{FF2B5EF4-FFF2-40B4-BE49-F238E27FC236}">
                <a16:creationId xmlns:a16="http://schemas.microsoft.com/office/drawing/2014/main" id="{7D860A62-73FC-9CCF-2C13-BDFA2B2A8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687893"/>
            <a:ext cx="12725400" cy="8027607"/>
          </a:xfrm>
          <a:prstGeom prst="rect">
            <a:avLst/>
          </a:prstGeom>
        </p:spPr>
      </p:pic>
      <p:sp>
        <p:nvSpPr>
          <p:cNvPr id="5" name="TextBox 4">
            <a:extLst>
              <a:ext uri="{FF2B5EF4-FFF2-40B4-BE49-F238E27FC236}">
                <a16:creationId xmlns:a16="http://schemas.microsoft.com/office/drawing/2014/main" id="{5D952528-DD93-0B7B-2D49-0D3F39B55866}"/>
              </a:ext>
            </a:extLst>
          </p:cNvPr>
          <p:cNvSpPr txBox="1"/>
          <p:nvPr/>
        </p:nvSpPr>
        <p:spPr>
          <a:xfrm>
            <a:off x="2438400" y="609600"/>
            <a:ext cx="9144000" cy="646331"/>
          </a:xfrm>
          <a:prstGeom prst="rect">
            <a:avLst/>
          </a:prstGeom>
          <a:noFill/>
        </p:spPr>
        <p:txBody>
          <a:bodyPr wrap="square">
            <a:spAutoFit/>
          </a:bodyPr>
          <a:lstStyle/>
          <a:p>
            <a:r>
              <a:rPr lang="en-US" sz="3600" dirty="0"/>
              <a:t>[1]</a:t>
            </a:r>
          </a:p>
        </p:txBody>
      </p:sp>
    </p:spTree>
    <p:extLst>
      <p:ext uri="{BB962C8B-B14F-4D97-AF65-F5344CB8AC3E}">
        <p14:creationId xmlns:p14="http://schemas.microsoft.com/office/powerpoint/2010/main" val="285972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85AB-157C-401F-B5D7-B7DBF36189A8}"/>
              </a:ext>
            </a:extLst>
          </p:cNvPr>
          <p:cNvSpPr>
            <a:spLocks noGrp="1"/>
          </p:cNvSpPr>
          <p:nvPr>
            <p:ph type="title"/>
          </p:nvPr>
        </p:nvSpPr>
        <p:spPr>
          <a:xfrm>
            <a:off x="1543684" y="342900"/>
            <a:ext cx="5486400" cy="1143000"/>
          </a:xfrm>
        </p:spPr>
        <p:txBody>
          <a:bodyPr/>
          <a:lstStyle/>
          <a:p>
            <a:r>
              <a:rPr lang="en-US" b="1" dirty="0"/>
              <a:t>LITERATURE REVIEW</a:t>
            </a:r>
          </a:p>
        </p:txBody>
      </p:sp>
      <p:graphicFrame>
        <p:nvGraphicFramePr>
          <p:cNvPr id="4" name="Content Placeholder 3">
            <a:extLst>
              <a:ext uri="{FF2B5EF4-FFF2-40B4-BE49-F238E27FC236}">
                <a16:creationId xmlns:a16="http://schemas.microsoft.com/office/drawing/2014/main" id="{0F2AE0E9-B5BD-49B6-BE5B-FDCE8A238FE6}"/>
              </a:ext>
            </a:extLst>
          </p:cNvPr>
          <p:cNvGraphicFramePr>
            <a:graphicFrameLocks noGrp="1"/>
          </p:cNvGraphicFramePr>
          <p:nvPr>
            <p:ph idx="1"/>
            <p:extLst>
              <p:ext uri="{D42A27DB-BD31-4B8C-83A1-F6EECF244321}">
                <p14:modId xmlns:p14="http://schemas.microsoft.com/office/powerpoint/2010/main" val="2040283081"/>
              </p:ext>
            </p:extLst>
          </p:nvPr>
        </p:nvGraphicFramePr>
        <p:xfrm>
          <a:off x="830903" y="1790700"/>
          <a:ext cx="16626194" cy="7848601"/>
        </p:xfrm>
        <a:graphic>
          <a:graphicData uri="http://schemas.openxmlformats.org/drawingml/2006/table">
            <a:tbl>
              <a:tblPr firstRow="1" firstCol="1" bandRow="1">
                <a:tableStyleId>{BDBED569-4797-4DF1-A0F4-6AAB3CD982D8}</a:tableStyleId>
              </a:tblPr>
              <a:tblGrid>
                <a:gridCol w="2750497">
                  <a:extLst>
                    <a:ext uri="{9D8B030D-6E8A-4147-A177-3AD203B41FA5}">
                      <a16:colId xmlns:a16="http://schemas.microsoft.com/office/drawing/2014/main" val="1516888917"/>
                    </a:ext>
                  </a:extLst>
                </a:gridCol>
                <a:gridCol w="5029200">
                  <a:extLst>
                    <a:ext uri="{9D8B030D-6E8A-4147-A177-3AD203B41FA5}">
                      <a16:colId xmlns:a16="http://schemas.microsoft.com/office/drawing/2014/main" val="2721595337"/>
                    </a:ext>
                  </a:extLst>
                </a:gridCol>
                <a:gridCol w="5288322">
                  <a:extLst>
                    <a:ext uri="{9D8B030D-6E8A-4147-A177-3AD203B41FA5}">
                      <a16:colId xmlns:a16="http://schemas.microsoft.com/office/drawing/2014/main" val="2530676752"/>
                    </a:ext>
                  </a:extLst>
                </a:gridCol>
                <a:gridCol w="3558175">
                  <a:extLst>
                    <a:ext uri="{9D8B030D-6E8A-4147-A177-3AD203B41FA5}">
                      <a16:colId xmlns:a16="http://schemas.microsoft.com/office/drawing/2014/main" val="4119900243"/>
                    </a:ext>
                  </a:extLst>
                </a:gridCol>
              </a:tblGrid>
              <a:tr h="780920">
                <a:tc>
                  <a:txBody>
                    <a:bodyPr/>
                    <a:lstStyle/>
                    <a:p>
                      <a:pPr marL="0" marR="0">
                        <a:lnSpc>
                          <a:spcPct val="107000"/>
                        </a:lnSpc>
                        <a:spcBef>
                          <a:spcPts val="0"/>
                        </a:spcBef>
                        <a:spcAft>
                          <a:spcPts val="0"/>
                        </a:spcAft>
                      </a:pPr>
                      <a:r>
                        <a:rPr lang="en-US" sz="3200" dirty="0">
                          <a:effectLst/>
                        </a:rPr>
                        <a:t>Author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Title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Focus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3200" dirty="0">
                          <a:effectLst/>
                        </a:rPr>
                        <a:t>Limitation</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36642930"/>
                  </a:ext>
                </a:extLst>
              </a:tr>
              <a:tr h="2169065">
                <a:tc>
                  <a:txBody>
                    <a:bodyPr/>
                    <a:lstStyle/>
                    <a:p>
                      <a:pPr marL="0" marR="0">
                        <a:lnSpc>
                          <a:spcPct val="107000"/>
                        </a:lnSpc>
                        <a:spcBef>
                          <a:spcPts val="0"/>
                        </a:spcBef>
                        <a:spcAft>
                          <a:spcPts val="0"/>
                        </a:spcAft>
                      </a:pPr>
                      <a:r>
                        <a:rPr lang="en-US" sz="2400" dirty="0" err="1"/>
                        <a:t>Srujana</a:t>
                      </a:r>
                      <a:r>
                        <a:rPr lang="en-US" sz="2400" dirty="0"/>
                        <a:t> Swarna , </a:t>
                      </a:r>
                      <a:r>
                        <a:rPr lang="en-US" sz="2400" dirty="0" err="1"/>
                        <a:t>Sekar</a:t>
                      </a:r>
                      <a:r>
                        <a:rPr lang="en-US" sz="2400" dirty="0"/>
                        <a:t> </a:t>
                      </a:r>
                      <a:r>
                        <a:rPr lang="en-US" sz="2400" dirty="0" err="1"/>
                        <a:t>Pasupathy</a:t>
                      </a:r>
                      <a:r>
                        <a:rPr lang="en-US" sz="2400" dirty="0"/>
                        <a:t> </a:t>
                      </a:r>
                      <a:r>
                        <a:rPr lang="en-US" sz="2400" dirty="0">
                          <a:effectLst/>
                        </a:rPr>
                        <a:t>et al [3]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t>The smart phone study: assessing the reliability and accuracy of neonatal jaundice measurement using smart phone application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b="0" i="0" kern="1200" dirty="0">
                          <a:solidFill>
                            <a:schemeClr val="tx1"/>
                          </a:solidFill>
                          <a:effectLst/>
                          <a:latin typeface="+mn-lt"/>
                          <a:ea typeface="+mn-ea"/>
                          <a:cs typeface="+mn-cs"/>
                        </a:rPr>
                        <a:t>Reliability and accuracy of neonatal jaundice measurement using a smart phone application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Targeted fewer communities and also need a color calibration card</a:t>
                      </a:r>
                    </a:p>
                  </a:txBody>
                  <a:tcPr marL="68580" marR="68580" marT="0" marB="0"/>
                </a:tc>
                <a:extLst>
                  <a:ext uri="{0D108BD9-81ED-4DB2-BD59-A6C34878D82A}">
                    <a16:rowId xmlns:a16="http://schemas.microsoft.com/office/drawing/2014/main" val="4056477293"/>
                  </a:ext>
                </a:extLst>
              </a:tr>
              <a:tr h="2169065">
                <a:tc>
                  <a:txBody>
                    <a:bodyPr/>
                    <a:lstStyle/>
                    <a:p>
                      <a:pPr marL="0" marR="0">
                        <a:lnSpc>
                          <a:spcPct val="107000"/>
                        </a:lnSpc>
                        <a:spcBef>
                          <a:spcPts val="0"/>
                        </a:spcBef>
                        <a:spcAft>
                          <a:spcPts val="0"/>
                        </a:spcAft>
                      </a:pPr>
                      <a:r>
                        <a:rPr lang="en-US" sz="2400" dirty="0">
                          <a:effectLst/>
                        </a:rPr>
                        <a:t>Pouria </a:t>
                      </a:r>
                      <a:r>
                        <a:rPr lang="en-US" sz="2400" dirty="0" err="1">
                          <a:effectLst/>
                        </a:rPr>
                        <a:t>Padidar</a:t>
                      </a:r>
                      <a:r>
                        <a:rPr lang="en-US" sz="1800" b="0" i="0" kern="1200" dirty="0">
                          <a:solidFill>
                            <a:schemeClr val="tx1"/>
                          </a:solidFill>
                          <a:effectLst/>
                          <a:latin typeface="+mn-lt"/>
                          <a:ea typeface="+mn-ea"/>
                          <a:cs typeface="+mn-cs"/>
                        </a:rPr>
                        <a:t>,</a:t>
                      </a:r>
                    </a:p>
                    <a:p>
                      <a:pPr marL="0" marR="0">
                        <a:lnSpc>
                          <a:spcPct val="107000"/>
                        </a:lnSpc>
                        <a:spcBef>
                          <a:spcPts val="0"/>
                        </a:spcBef>
                        <a:spcAft>
                          <a:spcPts val="0"/>
                        </a:spcAft>
                      </a:pPr>
                      <a:r>
                        <a:rPr lang="en-US" sz="1800" b="0" i="0" kern="1200" dirty="0">
                          <a:solidFill>
                            <a:schemeClr val="tx1"/>
                          </a:solidFill>
                          <a:effectLst/>
                          <a:latin typeface="+mn-lt"/>
                          <a:ea typeface="+mn-ea"/>
                          <a:cs typeface="+mn-cs"/>
                        </a:rPr>
                        <a:t> </a:t>
                      </a:r>
                      <a:r>
                        <a:rPr lang="en-US" sz="2400" dirty="0" err="1">
                          <a:effectLst/>
                        </a:rPr>
                        <a:t>Mohammadamin</a:t>
                      </a:r>
                      <a:r>
                        <a:rPr lang="en-US" sz="2400" dirty="0">
                          <a:effectLst/>
                        </a:rPr>
                        <a:t> Shaker et al [4]</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2400" b="0" i="0" kern="1200" dirty="0">
                          <a:solidFill>
                            <a:schemeClr val="tx1"/>
                          </a:solidFill>
                          <a:effectLst/>
                          <a:latin typeface="+mn-lt"/>
                          <a:ea typeface="+mn-ea"/>
                          <a:cs typeface="+mn-cs"/>
                        </a:rPr>
                        <a:t>Detection of Neonatal Jaundice by Using an Android OS-Based Smartphone Application</a:t>
                      </a:r>
                    </a:p>
                  </a:txBody>
                  <a:tcPr marL="68580" marR="68580" marT="0" marB="0"/>
                </a:tc>
                <a:tc>
                  <a:txBody>
                    <a:bodyPr/>
                    <a:lstStyle/>
                    <a:p>
                      <a:pPr marL="0" marR="0">
                        <a:lnSpc>
                          <a:spcPct val="107000"/>
                        </a:lnSpc>
                        <a:spcBef>
                          <a:spcPts val="0"/>
                        </a:spcBef>
                        <a:spcAft>
                          <a:spcPts val="0"/>
                        </a:spcAft>
                      </a:pPr>
                      <a:r>
                        <a:rPr lang="en-US" sz="2400" b="0" i="0" kern="1200" dirty="0">
                          <a:solidFill>
                            <a:schemeClr val="tx1"/>
                          </a:solidFill>
                          <a:effectLst/>
                          <a:latin typeface="+mn-lt"/>
                          <a:ea typeface="+mn-ea"/>
                          <a:cs typeface="+mn-cs"/>
                        </a:rPr>
                        <a:t>Present a new method for detecting neonatal jaundice using an Android OS-based smartphone application.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Targeted 113 neonates </a:t>
                      </a:r>
                    </a:p>
                  </a:txBody>
                  <a:tcPr marL="68580" marR="68580" marT="0" marB="0"/>
                </a:tc>
                <a:extLst>
                  <a:ext uri="{0D108BD9-81ED-4DB2-BD59-A6C34878D82A}">
                    <a16:rowId xmlns:a16="http://schemas.microsoft.com/office/drawing/2014/main" val="2020458828"/>
                  </a:ext>
                </a:extLst>
              </a:tr>
              <a:tr h="2729551">
                <a:tc>
                  <a:txBody>
                    <a:bodyPr/>
                    <a:lstStyle/>
                    <a:p>
                      <a:pPr marL="0" marR="0">
                        <a:lnSpc>
                          <a:spcPct val="107000"/>
                        </a:lnSpc>
                        <a:spcBef>
                          <a:spcPts val="0"/>
                        </a:spcBef>
                        <a:spcAft>
                          <a:spcPts val="0"/>
                        </a:spcAft>
                      </a:pPr>
                      <a:r>
                        <a:rPr lang="en-US" sz="2400" b="1" i="0" kern="1200" dirty="0">
                          <a:solidFill>
                            <a:schemeClr val="tx1"/>
                          </a:solidFill>
                          <a:effectLst/>
                          <a:latin typeface="+mn-lt"/>
                          <a:ea typeface="+mn-ea"/>
                          <a:cs typeface="+mn-cs"/>
                        </a:rPr>
                        <a:t>Dr. </a:t>
                      </a:r>
                      <a:r>
                        <a:rPr lang="en-US" sz="2400" b="1" i="0" kern="1200" dirty="0" err="1">
                          <a:solidFill>
                            <a:schemeClr val="tx1"/>
                          </a:solidFill>
                          <a:effectLst/>
                          <a:latin typeface="+mn-lt"/>
                          <a:ea typeface="+mn-ea"/>
                          <a:cs typeface="+mn-cs"/>
                        </a:rPr>
                        <a:t>Alhanoof</a:t>
                      </a:r>
                      <a:r>
                        <a:rPr lang="en-US" sz="2400" b="1" i="0" kern="1200" dirty="0">
                          <a:solidFill>
                            <a:schemeClr val="tx1"/>
                          </a:solidFill>
                          <a:effectLst/>
                          <a:latin typeface="+mn-lt"/>
                          <a:ea typeface="+mn-ea"/>
                          <a:cs typeface="+mn-cs"/>
                        </a:rPr>
                        <a:t> </a:t>
                      </a:r>
                      <a:r>
                        <a:rPr lang="en-US" sz="2400" b="1" i="0" kern="1200" dirty="0" err="1">
                          <a:solidFill>
                            <a:schemeClr val="tx1"/>
                          </a:solidFill>
                          <a:effectLst/>
                          <a:latin typeface="+mn-lt"/>
                          <a:ea typeface="+mn-ea"/>
                          <a:cs typeface="+mn-cs"/>
                        </a:rPr>
                        <a:t>Althnian,Nada</a:t>
                      </a:r>
                      <a:r>
                        <a:rPr lang="en-US" sz="2400" b="1" i="0" kern="1200" dirty="0">
                          <a:solidFill>
                            <a:schemeClr val="tx1"/>
                          </a:solidFill>
                          <a:effectLst/>
                          <a:latin typeface="+mn-lt"/>
                          <a:ea typeface="+mn-ea"/>
                          <a:cs typeface="+mn-cs"/>
                        </a:rPr>
                        <a:t> </a:t>
                      </a:r>
                      <a:r>
                        <a:rPr lang="en-US" sz="2400" b="1" i="0" kern="1200" dirty="0" err="1">
                          <a:solidFill>
                            <a:schemeClr val="tx1"/>
                          </a:solidFill>
                          <a:effectLst/>
                          <a:latin typeface="+mn-lt"/>
                          <a:ea typeface="+mn-ea"/>
                          <a:cs typeface="+mn-cs"/>
                        </a:rPr>
                        <a:t>Almanea</a:t>
                      </a:r>
                      <a:r>
                        <a:rPr lang="en-US" sz="2400" b="1" i="0" kern="1200" dirty="0">
                          <a:solidFill>
                            <a:schemeClr val="tx1"/>
                          </a:solidFill>
                          <a:effectLst/>
                          <a:latin typeface="+mn-lt"/>
                          <a:ea typeface="+mn-ea"/>
                          <a:cs typeface="+mn-cs"/>
                        </a:rPr>
                        <a:t> </a:t>
                      </a:r>
                      <a:r>
                        <a:rPr lang="en-US" sz="2400" dirty="0">
                          <a:effectLst/>
                        </a:rPr>
                        <a:t>et al [5]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US" sz="2400" b="0" i="0" kern="1200" dirty="0">
                          <a:solidFill>
                            <a:schemeClr val="tx1"/>
                          </a:solidFill>
                          <a:effectLst/>
                          <a:latin typeface="+mn-lt"/>
                          <a:ea typeface="+mn-ea"/>
                          <a:cs typeface="+mn-cs"/>
                        </a:rPr>
                        <a:t>Neonatal Jaundice Diagnosis Using a Smartphone Camera Based on Eye, Skin, and Fused Features with Transfer Learning</a:t>
                      </a:r>
                    </a:p>
                  </a:txBody>
                  <a:tcPr marL="68580" marR="68580" marT="0" marB="0"/>
                </a:tc>
                <a:tc>
                  <a:txBody>
                    <a:bodyPr/>
                    <a:lstStyle/>
                    <a:p>
                      <a:pPr marL="0" marR="0">
                        <a:lnSpc>
                          <a:spcPct val="107000"/>
                        </a:lnSpc>
                        <a:spcBef>
                          <a:spcPts val="0"/>
                        </a:spcBef>
                        <a:spcAft>
                          <a:spcPts val="0"/>
                        </a:spcAft>
                      </a:pPr>
                      <a:r>
                        <a:rPr lang="en-US" sz="2400" b="0" i="0" kern="1200" dirty="0">
                          <a:solidFill>
                            <a:schemeClr val="tx1"/>
                          </a:solidFill>
                          <a:effectLst/>
                          <a:latin typeface="+mn-lt"/>
                          <a:ea typeface="+mn-ea"/>
                          <a:cs typeface="+mn-cs"/>
                        </a:rPr>
                        <a:t>Diagnosing neonatal jaundice that is non-invasive and convenient for both healthcare providers and parents.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400" dirty="0">
                          <a:effectLst/>
                        </a:rPr>
                        <a:t>Targeted 3 features which makes data cumbersome to collect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6739352"/>
                  </a:ext>
                </a:extLst>
              </a:tr>
            </a:tbl>
          </a:graphicData>
        </a:graphic>
      </p:graphicFrame>
    </p:spTree>
    <p:extLst>
      <p:ext uri="{BB962C8B-B14F-4D97-AF65-F5344CB8AC3E}">
        <p14:creationId xmlns:p14="http://schemas.microsoft.com/office/powerpoint/2010/main" val="20709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 y="0"/>
            <a:ext cx="18287997" cy="2363932"/>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3284" cy="236319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1"/>
            <a:ext cx="18288002" cy="2361466"/>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77628"/>
            <a:ext cx="18288000" cy="1104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1049569" y="372057"/>
            <a:ext cx="10595582" cy="1738800"/>
          </a:xfrm>
        </p:spPr>
        <p:txBody>
          <a:bodyPr vert="horz" lIns="91440" tIns="45720" rIns="91440" bIns="45720" rtlCol="0" anchor="ctr">
            <a:normAutofit/>
          </a:bodyPr>
          <a:lstStyle/>
          <a:p>
            <a:pPr algn="l">
              <a:lnSpc>
                <a:spcPct val="90000"/>
              </a:lnSpc>
            </a:pPr>
            <a:r>
              <a:rPr lang="en-US" sz="6000" b="1" dirty="0">
                <a:solidFill>
                  <a:srgbClr val="FFFFFF"/>
                </a:solidFill>
              </a:rPr>
              <a:t>PROPOSED SOLUTION</a:t>
            </a:r>
          </a:p>
        </p:txBody>
      </p:sp>
      <p:sp>
        <p:nvSpPr>
          <p:cNvPr id="7" name="TextBox 6">
            <a:extLst>
              <a:ext uri="{FF2B5EF4-FFF2-40B4-BE49-F238E27FC236}">
                <a16:creationId xmlns:a16="http://schemas.microsoft.com/office/drawing/2014/main" id="{74EF3F1E-3A49-C4DE-CD5C-9F2D574B36F3}"/>
              </a:ext>
            </a:extLst>
          </p:cNvPr>
          <p:cNvSpPr txBox="1"/>
          <p:nvPr/>
        </p:nvSpPr>
        <p:spPr>
          <a:xfrm>
            <a:off x="1219200" y="3339094"/>
            <a:ext cx="16154400" cy="4022961"/>
          </a:xfrm>
          <a:prstGeom prst="rect">
            <a:avLst/>
          </a:prstGeom>
          <a:noFill/>
        </p:spPr>
        <p:txBody>
          <a:bodyPr wrap="square">
            <a:spAutoFit/>
          </a:bodyPr>
          <a:lstStyle/>
          <a:p>
            <a:pPr marL="285750" indent="-285750">
              <a:lnSpc>
                <a:spcPct val="250000"/>
              </a:lnSpc>
              <a:buFont typeface="Wingdings" panose="05000000000000000000" pitchFamily="2" charset="2"/>
              <a:buChar char="Ø"/>
            </a:pPr>
            <a:r>
              <a:rPr lang="en-US" sz="3600" dirty="0"/>
              <a:t>Develop a user-Friendly Interface for both health professionals and care givers.</a:t>
            </a:r>
          </a:p>
          <a:p>
            <a:pPr marL="285750" indent="-285750">
              <a:lnSpc>
                <a:spcPct val="250000"/>
              </a:lnSpc>
              <a:buFont typeface="Wingdings" panose="05000000000000000000" pitchFamily="2" charset="2"/>
              <a:buChar char="Ø"/>
            </a:pPr>
            <a:r>
              <a:rPr lang="en-US" sz="3600" dirty="0"/>
              <a:t>Integrate a system that allows care givers to reach out to professionals</a:t>
            </a:r>
          </a:p>
          <a:p>
            <a:pPr marL="285750" indent="-285750">
              <a:lnSpc>
                <a:spcPct val="250000"/>
              </a:lnSpc>
              <a:buFont typeface="Wingdings" panose="05000000000000000000" pitchFamily="2" charset="2"/>
              <a:buChar char="Ø"/>
            </a:pPr>
            <a:r>
              <a:rPr lang="en-US" sz="3600" dirty="0"/>
              <a:t>Development of algorithms trained on a diverse dataset of newborns</a:t>
            </a:r>
          </a:p>
        </p:txBody>
      </p:sp>
    </p:spTree>
    <p:extLst>
      <p:ext uri="{BB962C8B-B14F-4D97-AF65-F5344CB8AC3E}">
        <p14:creationId xmlns:p14="http://schemas.microsoft.com/office/powerpoint/2010/main" val="2542510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 y="0"/>
            <a:ext cx="18287997" cy="2363932"/>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3284" cy="236319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1"/>
            <a:ext cx="18288002" cy="2361466"/>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77628"/>
            <a:ext cx="18288000" cy="1104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1049569" y="372057"/>
            <a:ext cx="10595582" cy="1738800"/>
          </a:xfrm>
        </p:spPr>
        <p:txBody>
          <a:bodyPr vert="horz" lIns="91440" tIns="45720" rIns="91440" bIns="45720" rtlCol="0" anchor="ctr">
            <a:normAutofit/>
          </a:bodyPr>
          <a:lstStyle/>
          <a:p>
            <a:pPr algn="l">
              <a:lnSpc>
                <a:spcPct val="90000"/>
              </a:lnSpc>
            </a:pPr>
            <a:r>
              <a:rPr lang="en-US" sz="6000" b="1">
                <a:solidFill>
                  <a:srgbClr val="FFFFFF"/>
                </a:solidFill>
              </a:rPr>
              <a:t>METHODOLOGY</a:t>
            </a:r>
            <a:endParaRPr lang="en-US" sz="6000" b="1" dirty="0">
              <a:solidFill>
                <a:srgbClr val="FFFFFF"/>
              </a:solidFill>
            </a:endParaRPr>
          </a:p>
        </p:txBody>
      </p:sp>
      <p:graphicFrame>
        <p:nvGraphicFramePr>
          <p:cNvPr id="5" name="TextBox 1">
            <a:extLst>
              <a:ext uri="{FF2B5EF4-FFF2-40B4-BE49-F238E27FC236}">
                <a16:creationId xmlns:a16="http://schemas.microsoft.com/office/drawing/2014/main" id="{37D40CD6-FD98-D03E-38D3-4ADFCB5D4C85}"/>
              </a:ext>
            </a:extLst>
          </p:cNvPr>
          <p:cNvGraphicFramePr/>
          <p:nvPr>
            <p:extLst>
              <p:ext uri="{D42A27DB-BD31-4B8C-83A1-F6EECF244321}">
                <p14:modId xmlns:p14="http://schemas.microsoft.com/office/powerpoint/2010/main" val="181615116"/>
              </p:ext>
            </p:extLst>
          </p:nvPr>
        </p:nvGraphicFramePr>
        <p:xfrm>
          <a:off x="1981200" y="2716428"/>
          <a:ext cx="15341598" cy="723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101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26309" y="2126307"/>
            <a:ext cx="10313727" cy="6061116"/>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7743" y="3990710"/>
            <a:ext cx="6533391" cy="6057905"/>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71323" y="2457128"/>
            <a:ext cx="10286358" cy="5372102"/>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21033" y="1801968"/>
            <a:ext cx="7212453" cy="6132999"/>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990061" y="4150659"/>
            <a:ext cx="4321242" cy="4607859"/>
          </a:xfrm>
        </p:spPr>
        <p:txBody>
          <a:bodyPr vert="horz" lIns="91440" tIns="45720" rIns="91440" bIns="45720" rtlCol="0" anchor="t">
            <a:normAutofit/>
          </a:bodyPr>
          <a:lstStyle/>
          <a:p>
            <a:pPr algn="l">
              <a:lnSpc>
                <a:spcPct val="90000"/>
              </a:lnSpc>
            </a:pPr>
            <a:r>
              <a:rPr lang="en-US" sz="4700" b="1" kern="1200">
                <a:solidFill>
                  <a:srgbClr val="FFFFFF"/>
                </a:solidFill>
                <a:latin typeface="+mj-lt"/>
                <a:ea typeface="+mj-ea"/>
                <a:cs typeface="+mj-cs"/>
              </a:rPr>
              <a:t>ARCHITECTURAL VIEW</a:t>
            </a:r>
          </a:p>
        </p:txBody>
      </p:sp>
      <p:pic>
        <p:nvPicPr>
          <p:cNvPr id="13" name="Content Placeholder 12" descr="A diagram of a computer process&#10;&#10;Description automatically generated">
            <a:extLst>
              <a:ext uri="{FF2B5EF4-FFF2-40B4-BE49-F238E27FC236}">
                <a16:creationId xmlns:a16="http://schemas.microsoft.com/office/drawing/2014/main" id="{26FD6066-E134-F74D-6D46-5BF6CB60CF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3642" y="419100"/>
            <a:ext cx="10838622" cy="9024885"/>
          </a:xfrm>
          <a:prstGeom prst="rect">
            <a:avLst/>
          </a:prstGeom>
        </p:spPr>
      </p:pic>
    </p:spTree>
    <p:extLst>
      <p:ext uri="{BB962C8B-B14F-4D97-AF65-F5344CB8AC3E}">
        <p14:creationId xmlns:p14="http://schemas.microsoft.com/office/powerpoint/2010/main" val="30650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26309" y="2126307"/>
            <a:ext cx="10313727" cy="6061116"/>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7743" y="3990710"/>
            <a:ext cx="6533391" cy="6057905"/>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71323" y="2457128"/>
            <a:ext cx="10286358" cy="5372102"/>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21033" y="1801968"/>
            <a:ext cx="7212453" cy="6132999"/>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990061" y="4150659"/>
            <a:ext cx="4321242" cy="4607859"/>
          </a:xfrm>
        </p:spPr>
        <p:txBody>
          <a:bodyPr vert="horz" lIns="91440" tIns="45720" rIns="91440" bIns="45720" rtlCol="0" anchor="t">
            <a:normAutofit/>
          </a:bodyPr>
          <a:lstStyle/>
          <a:p>
            <a:pPr algn="l">
              <a:lnSpc>
                <a:spcPct val="90000"/>
              </a:lnSpc>
            </a:pPr>
            <a:r>
              <a:rPr lang="en-US" sz="5100" b="1" kern="1200" dirty="0">
                <a:solidFill>
                  <a:srgbClr val="FFFFFF"/>
                </a:solidFill>
                <a:latin typeface="+mj-lt"/>
                <a:ea typeface="+mj-ea"/>
                <a:cs typeface="+mj-cs"/>
              </a:rPr>
              <a:t>SOFTWARE DEVELOPMENT LIFE CYCLE</a:t>
            </a:r>
          </a:p>
        </p:txBody>
      </p:sp>
      <p:pic>
        <p:nvPicPr>
          <p:cNvPr id="7" name="Picture 6" descr="A diagram of a software development&#10;&#10;Description automatically generated">
            <a:extLst>
              <a:ext uri="{FF2B5EF4-FFF2-40B4-BE49-F238E27FC236}">
                <a16:creationId xmlns:a16="http://schemas.microsoft.com/office/drawing/2014/main" id="{CFEEA110-E9C3-F6A5-0A2A-B20E87857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2163" y="190500"/>
            <a:ext cx="11726984" cy="10095858"/>
          </a:xfrm>
          <a:prstGeom prst="rect">
            <a:avLst/>
          </a:prstGeom>
        </p:spPr>
      </p:pic>
    </p:spTree>
    <p:extLst>
      <p:ext uri="{BB962C8B-B14F-4D97-AF65-F5344CB8AC3E}">
        <p14:creationId xmlns:p14="http://schemas.microsoft.com/office/powerpoint/2010/main" val="327601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 y="0"/>
            <a:ext cx="18287997" cy="2363932"/>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3284" cy="236319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1"/>
            <a:ext cx="18288002" cy="2361466"/>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77628"/>
            <a:ext cx="18288000" cy="1104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1049569" y="372057"/>
            <a:ext cx="10595582" cy="1738800"/>
          </a:xfrm>
        </p:spPr>
        <p:txBody>
          <a:bodyPr vert="horz" lIns="91440" tIns="45720" rIns="91440" bIns="45720" rtlCol="0" anchor="ctr">
            <a:normAutofit/>
          </a:bodyPr>
          <a:lstStyle/>
          <a:p>
            <a:pPr algn="l">
              <a:lnSpc>
                <a:spcPct val="90000"/>
              </a:lnSpc>
            </a:pPr>
            <a:r>
              <a:rPr lang="en-US" sz="6000" b="1" dirty="0">
                <a:solidFill>
                  <a:srgbClr val="FFFFFF"/>
                </a:solidFill>
              </a:rPr>
              <a:t>FLOW DIAGRAM</a:t>
            </a:r>
          </a:p>
        </p:txBody>
      </p:sp>
      <p:pic>
        <p:nvPicPr>
          <p:cNvPr id="6" name="Content Placeholder 5" descr="A diagram of a computer process&#10;&#10;Description automatically generated">
            <a:extLst>
              <a:ext uri="{FF2B5EF4-FFF2-40B4-BE49-F238E27FC236}">
                <a16:creationId xmlns:a16="http://schemas.microsoft.com/office/drawing/2014/main" id="{0C5A1F63-6BED-2E70-65FB-7C5AA0EE55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569" y="2733522"/>
            <a:ext cx="15638231" cy="7603573"/>
          </a:xfrm>
        </p:spPr>
      </p:pic>
    </p:spTree>
    <p:extLst>
      <p:ext uri="{BB962C8B-B14F-4D97-AF65-F5344CB8AC3E}">
        <p14:creationId xmlns:p14="http://schemas.microsoft.com/office/powerpoint/2010/main" val="247181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6" y="2115123"/>
            <a:ext cx="10287000" cy="6056754"/>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28" y="2130329"/>
            <a:ext cx="10286999" cy="605675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1885" y="5382128"/>
            <a:ext cx="3752969" cy="6056762"/>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752605" y="1454577"/>
            <a:ext cx="5850535" cy="6268437"/>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115140" y="2099915"/>
            <a:ext cx="10287005" cy="6056753"/>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700083" y="880282"/>
            <a:ext cx="4802049" cy="5081246"/>
          </a:xfrm>
        </p:spPr>
        <p:txBody>
          <a:bodyPr vert="horz" lIns="91440" tIns="45720" rIns="91440" bIns="45720" rtlCol="0" anchor="b">
            <a:normAutofit/>
          </a:bodyPr>
          <a:lstStyle/>
          <a:p>
            <a:pPr algn="r"/>
            <a:r>
              <a:rPr lang="en-US" sz="5100" b="1" dirty="0">
                <a:solidFill>
                  <a:srgbClr val="FFFFFF"/>
                </a:solidFill>
              </a:rPr>
              <a:t>RESOURCE REQUIREMENTS</a:t>
            </a:r>
          </a:p>
        </p:txBody>
      </p:sp>
      <p:sp>
        <p:nvSpPr>
          <p:cNvPr id="4" name="Content Placeholder 3">
            <a:extLst>
              <a:ext uri="{FF2B5EF4-FFF2-40B4-BE49-F238E27FC236}">
                <a16:creationId xmlns:a16="http://schemas.microsoft.com/office/drawing/2014/main" id="{0266BD3B-35DB-732F-6B0E-428D0C75C304}"/>
              </a:ext>
            </a:extLst>
          </p:cNvPr>
          <p:cNvSpPr>
            <a:spLocks noGrp="1"/>
          </p:cNvSpPr>
          <p:nvPr>
            <p:ph idx="1"/>
          </p:nvPr>
        </p:nvSpPr>
        <p:spPr>
          <a:xfrm>
            <a:off x="7215392" y="974220"/>
            <a:ext cx="9833021" cy="8319070"/>
          </a:xfrm>
        </p:spPr>
        <p:txBody>
          <a:bodyPr anchor="ctr">
            <a:normAutofit/>
          </a:bodyPr>
          <a:lstStyle/>
          <a:p>
            <a:pPr marL="0" indent="0">
              <a:buNone/>
            </a:pPr>
            <a:r>
              <a:rPr lang="en-US" sz="3600" b="1" dirty="0"/>
              <a:t>HARDWARE RESOURCES</a:t>
            </a:r>
          </a:p>
          <a:p>
            <a:r>
              <a:rPr lang="en-US" sz="3600" dirty="0"/>
              <a:t>Laptop</a:t>
            </a:r>
          </a:p>
          <a:p>
            <a:r>
              <a:rPr lang="en-US" sz="3600" dirty="0"/>
              <a:t>Smartphone</a:t>
            </a:r>
          </a:p>
          <a:p>
            <a:endParaRPr lang="en-US" sz="3600" dirty="0"/>
          </a:p>
          <a:p>
            <a:pPr marL="0" indent="0">
              <a:buNone/>
            </a:pPr>
            <a:r>
              <a:rPr lang="en-US" sz="3600" b="1" dirty="0"/>
              <a:t>SOFTWARE RESOURCES</a:t>
            </a:r>
          </a:p>
          <a:p>
            <a:r>
              <a:rPr lang="en-US" sz="3600" dirty="0"/>
              <a:t>Python</a:t>
            </a:r>
          </a:p>
          <a:p>
            <a:r>
              <a:rPr lang="en-US" sz="3600" dirty="0"/>
              <a:t>TensorFlow</a:t>
            </a:r>
          </a:p>
          <a:p>
            <a:r>
              <a:rPr lang="en-US" sz="3600" dirty="0"/>
              <a:t>Android studio</a:t>
            </a:r>
          </a:p>
          <a:p>
            <a:r>
              <a:rPr lang="en-US" sz="3600" dirty="0"/>
              <a:t>Dart</a:t>
            </a:r>
          </a:p>
          <a:p>
            <a:endParaRPr lang="en-US" sz="3600" dirty="0"/>
          </a:p>
          <a:p>
            <a:pPr marL="0" indent="0">
              <a:buNone/>
            </a:pPr>
            <a:r>
              <a:rPr lang="en-US" sz="3600" b="1" dirty="0"/>
              <a:t>DATA RESOURCES</a:t>
            </a:r>
          </a:p>
          <a:p>
            <a:r>
              <a:rPr lang="en-US" sz="3600" dirty="0"/>
              <a:t>Dataset of images of newborns </a:t>
            </a:r>
          </a:p>
          <a:p>
            <a:endParaRPr lang="en-US" sz="3600" dirty="0"/>
          </a:p>
          <a:p>
            <a:endParaRPr lang="en-US" sz="3000" dirty="0"/>
          </a:p>
        </p:txBody>
      </p:sp>
    </p:spTree>
    <p:extLst>
      <p:ext uri="{BB962C8B-B14F-4D97-AF65-F5344CB8AC3E}">
        <p14:creationId xmlns:p14="http://schemas.microsoft.com/office/powerpoint/2010/main" val="1418752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 y="0"/>
            <a:ext cx="18287997" cy="2363932"/>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3284" cy="236319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1"/>
            <a:ext cx="18288002" cy="2361466"/>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77628"/>
            <a:ext cx="18288000" cy="1104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1049569" y="372057"/>
            <a:ext cx="10595582" cy="1738800"/>
          </a:xfrm>
        </p:spPr>
        <p:txBody>
          <a:bodyPr vert="horz" lIns="91440" tIns="45720" rIns="91440" bIns="45720" rtlCol="0" anchor="ctr">
            <a:normAutofit/>
          </a:bodyPr>
          <a:lstStyle/>
          <a:p>
            <a:pPr algn="l">
              <a:lnSpc>
                <a:spcPct val="90000"/>
              </a:lnSpc>
            </a:pPr>
            <a:r>
              <a:rPr lang="en-US" sz="6000" b="1" dirty="0">
                <a:solidFill>
                  <a:srgbClr val="FFFFFF"/>
                </a:solidFill>
              </a:rPr>
              <a:t>BUDGET</a:t>
            </a:r>
          </a:p>
        </p:txBody>
      </p:sp>
      <p:graphicFrame>
        <p:nvGraphicFramePr>
          <p:cNvPr id="3" name="Content Placeholder 2">
            <a:extLst>
              <a:ext uri="{FF2B5EF4-FFF2-40B4-BE49-F238E27FC236}">
                <a16:creationId xmlns:a16="http://schemas.microsoft.com/office/drawing/2014/main" id="{13B59C90-9DC4-7550-CE2E-01FD8A8E5900}"/>
              </a:ext>
            </a:extLst>
          </p:cNvPr>
          <p:cNvGraphicFramePr>
            <a:graphicFrameLocks noGrp="1"/>
          </p:cNvGraphicFramePr>
          <p:nvPr>
            <p:ph idx="1"/>
            <p:extLst>
              <p:ext uri="{D42A27DB-BD31-4B8C-83A1-F6EECF244321}">
                <p14:modId xmlns:p14="http://schemas.microsoft.com/office/powerpoint/2010/main" val="1890499058"/>
              </p:ext>
            </p:extLst>
          </p:nvPr>
        </p:nvGraphicFramePr>
        <p:xfrm>
          <a:off x="609600" y="2575904"/>
          <a:ext cx="17145000" cy="7254240"/>
        </p:xfrm>
        <a:graphic>
          <a:graphicData uri="http://schemas.openxmlformats.org/drawingml/2006/table">
            <a:tbl>
              <a:tblPr firstRow="1" bandRow="1">
                <a:tableStyleId>{7DF18680-E054-41AD-8BC1-D1AEF772440D}</a:tableStyleId>
              </a:tblPr>
              <a:tblGrid>
                <a:gridCol w="5715000">
                  <a:extLst>
                    <a:ext uri="{9D8B030D-6E8A-4147-A177-3AD203B41FA5}">
                      <a16:colId xmlns:a16="http://schemas.microsoft.com/office/drawing/2014/main" val="240965221"/>
                    </a:ext>
                  </a:extLst>
                </a:gridCol>
                <a:gridCol w="5715000">
                  <a:extLst>
                    <a:ext uri="{9D8B030D-6E8A-4147-A177-3AD203B41FA5}">
                      <a16:colId xmlns:a16="http://schemas.microsoft.com/office/drawing/2014/main" val="4083340755"/>
                    </a:ext>
                  </a:extLst>
                </a:gridCol>
                <a:gridCol w="5715000">
                  <a:extLst>
                    <a:ext uri="{9D8B030D-6E8A-4147-A177-3AD203B41FA5}">
                      <a16:colId xmlns:a16="http://schemas.microsoft.com/office/drawing/2014/main" val="505695998"/>
                    </a:ext>
                  </a:extLst>
                </a:gridCol>
              </a:tblGrid>
              <a:tr h="1253428">
                <a:tc>
                  <a:txBody>
                    <a:bodyPr/>
                    <a:lstStyle/>
                    <a:p>
                      <a:r>
                        <a:rPr lang="en-US" sz="4000" b="1" dirty="0"/>
                        <a:t>ITEM</a:t>
                      </a:r>
                      <a:endParaRPr lang="en-US" sz="2000" b="1" dirty="0"/>
                    </a:p>
                  </a:txBody>
                  <a:tcPr/>
                </a:tc>
                <a:tc>
                  <a:txBody>
                    <a:bodyPr/>
                    <a:lstStyle/>
                    <a:p>
                      <a:r>
                        <a:rPr lang="en-US" sz="4000" dirty="0"/>
                        <a:t>ESTIMATED UNIT PRICE (GH₵)</a:t>
                      </a:r>
                    </a:p>
                  </a:txBody>
                  <a:tcPr/>
                </a:tc>
                <a:tc>
                  <a:txBody>
                    <a:bodyPr/>
                    <a:lstStyle/>
                    <a:p>
                      <a:r>
                        <a:rPr lang="en-US" sz="4000" dirty="0"/>
                        <a:t>ESTIMATED QUANTITY</a:t>
                      </a:r>
                    </a:p>
                  </a:txBody>
                  <a:tcPr/>
                </a:tc>
                <a:extLst>
                  <a:ext uri="{0D108BD9-81ED-4DB2-BD59-A6C34878D82A}">
                    <a16:rowId xmlns:a16="http://schemas.microsoft.com/office/drawing/2014/main" val="4008236883"/>
                  </a:ext>
                </a:extLst>
              </a:tr>
              <a:tr h="613380">
                <a:tc>
                  <a:txBody>
                    <a:bodyPr/>
                    <a:lstStyle/>
                    <a:p>
                      <a:r>
                        <a:rPr lang="en-US" sz="3600" dirty="0"/>
                        <a:t>Smartphone</a:t>
                      </a:r>
                    </a:p>
                  </a:txBody>
                  <a:tcPr/>
                </a:tc>
                <a:tc>
                  <a:txBody>
                    <a:bodyPr/>
                    <a:lstStyle/>
                    <a:p>
                      <a:r>
                        <a:rPr lang="en-US" sz="3600" dirty="0"/>
                        <a:t>₵2,000</a:t>
                      </a:r>
                    </a:p>
                  </a:txBody>
                  <a:tcPr/>
                </a:tc>
                <a:tc>
                  <a:txBody>
                    <a:bodyPr/>
                    <a:lstStyle/>
                    <a:p>
                      <a:r>
                        <a:rPr lang="en-US" sz="3600" dirty="0"/>
                        <a:t>1</a:t>
                      </a:r>
                    </a:p>
                  </a:txBody>
                  <a:tcPr/>
                </a:tc>
                <a:extLst>
                  <a:ext uri="{0D108BD9-81ED-4DB2-BD59-A6C34878D82A}">
                    <a16:rowId xmlns:a16="http://schemas.microsoft.com/office/drawing/2014/main" val="747327055"/>
                  </a:ext>
                </a:extLst>
              </a:tr>
              <a:tr h="1146754">
                <a:tc>
                  <a:txBody>
                    <a:bodyPr/>
                    <a:lstStyle/>
                    <a:p>
                      <a:r>
                        <a:rPr lang="en-US" sz="3600" dirty="0"/>
                        <a:t>Laptop</a:t>
                      </a:r>
                    </a:p>
                    <a:p>
                      <a:endParaRPr lang="en-US" sz="3600" dirty="0"/>
                    </a:p>
                  </a:txBody>
                  <a:tcPr/>
                </a:tc>
                <a:tc>
                  <a:txBody>
                    <a:bodyPr/>
                    <a:lstStyle/>
                    <a:p>
                      <a:r>
                        <a:rPr lang="en-US" sz="3600" dirty="0"/>
                        <a:t>*******</a:t>
                      </a:r>
                    </a:p>
                  </a:txBody>
                  <a:tcPr/>
                </a:tc>
                <a:tc>
                  <a:txBody>
                    <a:bodyPr/>
                    <a:lstStyle/>
                    <a:p>
                      <a:r>
                        <a:rPr lang="en-US" sz="3600" dirty="0"/>
                        <a:t>*******</a:t>
                      </a:r>
                    </a:p>
                  </a:txBody>
                  <a:tcPr/>
                </a:tc>
                <a:extLst>
                  <a:ext uri="{0D108BD9-81ED-4DB2-BD59-A6C34878D82A}">
                    <a16:rowId xmlns:a16="http://schemas.microsoft.com/office/drawing/2014/main" val="943987524"/>
                  </a:ext>
                </a:extLst>
              </a:tr>
              <a:tr h="613380">
                <a:tc>
                  <a:txBody>
                    <a:bodyPr/>
                    <a:lstStyle/>
                    <a:p>
                      <a:r>
                        <a:rPr lang="en-US" sz="3600" dirty="0"/>
                        <a:t>Python</a:t>
                      </a:r>
                    </a:p>
                  </a:txBody>
                  <a:tcPr/>
                </a:tc>
                <a:tc>
                  <a:txBody>
                    <a:bodyPr/>
                    <a:lstStyle/>
                    <a:p>
                      <a:r>
                        <a:rPr lang="en-US" sz="3600" dirty="0"/>
                        <a:t>*******</a:t>
                      </a:r>
                    </a:p>
                  </a:txBody>
                  <a:tcPr/>
                </a:tc>
                <a:tc>
                  <a:txBody>
                    <a:bodyPr/>
                    <a:lstStyle/>
                    <a:p>
                      <a:r>
                        <a:rPr lang="en-US" sz="3600" dirty="0"/>
                        <a:t>*******</a:t>
                      </a:r>
                    </a:p>
                  </a:txBody>
                  <a:tcPr/>
                </a:tc>
                <a:extLst>
                  <a:ext uri="{0D108BD9-81ED-4DB2-BD59-A6C34878D82A}">
                    <a16:rowId xmlns:a16="http://schemas.microsoft.com/office/drawing/2014/main" val="1738578045"/>
                  </a:ext>
                </a:extLst>
              </a:tr>
              <a:tr h="853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TensorFlow</a:t>
                      </a:r>
                    </a:p>
                    <a:p>
                      <a:endParaRPr lang="en-US" sz="1600" dirty="0"/>
                    </a:p>
                  </a:txBody>
                  <a:tcPr/>
                </a:tc>
                <a:tc>
                  <a:txBody>
                    <a:bodyPr/>
                    <a:lstStyle/>
                    <a:p>
                      <a:r>
                        <a:rPr lang="en-US" sz="3600" dirty="0"/>
                        <a:t>*******</a:t>
                      </a:r>
                    </a:p>
                  </a:txBody>
                  <a:tcPr/>
                </a:tc>
                <a:tc>
                  <a:txBody>
                    <a:bodyPr/>
                    <a:lstStyle/>
                    <a:p>
                      <a:r>
                        <a:rPr lang="en-US" sz="3600" dirty="0"/>
                        <a:t>*******</a:t>
                      </a:r>
                    </a:p>
                  </a:txBody>
                  <a:tcPr/>
                </a:tc>
                <a:extLst>
                  <a:ext uri="{0D108BD9-81ED-4DB2-BD59-A6C34878D82A}">
                    <a16:rowId xmlns:a16="http://schemas.microsoft.com/office/drawing/2014/main" val="3616615561"/>
                  </a:ext>
                </a:extLst>
              </a:tr>
              <a:tr h="8533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Android studio</a:t>
                      </a:r>
                    </a:p>
                    <a:p>
                      <a:endParaRPr lang="en-US" sz="1600" dirty="0"/>
                    </a:p>
                  </a:txBody>
                  <a:tcPr/>
                </a:tc>
                <a:tc>
                  <a:txBody>
                    <a:bodyPr/>
                    <a:lstStyle/>
                    <a:p>
                      <a:r>
                        <a:rPr lang="en-US" sz="3600" dirty="0"/>
                        <a:t>*******</a:t>
                      </a:r>
                    </a:p>
                  </a:txBody>
                  <a:tcPr/>
                </a:tc>
                <a:tc>
                  <a:txBody>
                    <a:bodyPr/>
                    <a:lstStyle/>
                    <a:p>
                      <a:r>
                        <a:rPr lang="en-US" sz="3600" dirty="0"/>
                        <a:t>*******</a:t>
                      </a:r>
                    </a:p>
                  </a:txBody>
                  <a:tcPr/>
                </a:tc>
                <a:extLst>
                  <a:ext uri="{0D108BD9-81ED-4DB2-BD59-A6C34878D82A}">
                    <a16:rowId xmlns:a16="http://schemas.microsoft.com/office/drawing/2014/main" val="3503992422"/>
                  </a:ext>
                </a:extLst>
              </a:tr>
              <a:tr h="613380">
                <a:tc>
                  <a:txBody>
                    <a:bodyPr/>
                    <a:lstStyle/>
                    <a:p>
                      <a:r>
                        <a:rPr lang="en-US" sz="3600" dirty="0"/>
                        <a:t>Miscellaneous</a:t>
                      </a: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₵500</a:t>
                      </a:r>
                      <a:endParaRPr lang="en-US" sz="2800" dirty="0"/>
                    </a:p>
                  </a:txBody>
                  <a:tcPr/>
                </a:tc>
                <a:tc>
                  <a:txBody>
                    <a:bodyPr/>
                    <a:lstStyle/>
                    <a:p>
                      <a:endParaRPr lang="en-US" sz="3600" dirty="0"/>
                    </a:p>
                  </a:txBody>
                  <a:tcPr/>
                </a:tc>
                <a:extLst>
                  <a:ext uri="{0D108BD9-81ED-4DB2-BD59-A6C34878D82A}">
                    <a16:rowId xmlns:a16="http://schemas.microsoft.com/office/drawing/2014/main" val="2710906783"/>
                  </a:ext>
                </a:extLst>
              </a:tr>
              <a:tr h="1040079">
                <a:tc>
                  <a:txBody>
                    <a:bodyPr/>
                    <a:lstStyle/>
                    <a:p>
                      <a:r>
                        <a:rPr lang="en-US" sz="3600" b="1" dirty="0"/>
                        <a:t>TOTAL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₵2,500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a:txBody>
                  <a:tcPr/>
                </a:tc>
                <a:tc>
                  <a:txBody>
                    <a:bodyPr/>
                    <a:lstStyle/>
                    <a:p>
                      <a:endParaRPr lang="en-US" sz="3600" dirty="0"/>
                    </a:p>
                  </a:txBody>
                  <a:tcPr/>
                </a:tc>
                <a:extLst>
                  <a:ext uri="{0D108BD9-81ED-4DB2-BD59-A6C34878D82A}">
                    <a16:rowId xmlns:a16="http://schemas.microsoft.com/office/drawing/2014/main" val="1067500405"/>
                  </a:ext>
                </a:extLst>
              </a:tr>
            </a:tbl>
          </a:graphicData>
        </a:graphic>
      </p:graphicFrame>
    </p:spTree>
    <p:extLst>
      <p:ext uri="{BB962C8B-B14F-4D97-AF65-F5344CB8AC3E}">
        <p14:creationId xmlns:p14="http://schemas.microsoft.com/office/powerpoint/2010/main" val="2676085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189B6C6-65D6-47AE-A4AA-C24A9ADDFCFE}"/>
              </a:ext>
            </a:extLst>
          </p:cNvPr>
          <p:cNvSpPr/>
          <p:nvPr/>
        </p:nvSpPr>
        <p:spPr>
          <a:xfrm>
            <a:off x="5955186" y="6979028"/>
            <a:ext cx="9982200" cy="1066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20" name="Rectangle 19">
            <a:extLst>
              <a:ext uri="{FF2B5EF4-FFF2-40B4-BE49-F238E27FC236}">
                <a16:creationId xmlns:a16="http://schemas.microsoft.com/office/drawing/2014/main" id="{289C0E06-7223-4369-8021-DF459B51010E}"/>
              </a:ext>
            </a:extLst>
          </p:cNvPr>
          <p:cNvSpPr/>
          <p:nvPr/>
        </p:nvSpPr>
        <p:spPr>
          <a:xfrm>
            <a:off x="5936136" y="2552199"/>
            <a:ext cx="9982200" cy="1066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9" name="Rectangle 18">
            <a:extLst>
              <a:ext uri="{FF2B5EF4-FFF2-40B4-BE49-F238E27FC236}">
                <a16:creationId xmlns:a16="http://schemas.microsoft.com/office/drawing/2014/main" id="{1E169FDD-AD80-4B77-843C-AB7AF312B119}"/>
              </a:ext>
            </a:extLst>
          </p:cNvPr>
          <p:cNvSpPr/>
          <p:nvPr/>
        </p:nvSpPr>
        <p:spPr>
          <a:xfrm>
            <a:off x="5924409" y="3995351"/>
            <a:ext cx="9982200" cy="1066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8" name="Rectangle 7">
            <a:extLst>
              <a:ext uri="{FF2B5EF4-FFF2-40B4-BE49-F238E27FC236}">
                <a16:creationId xmlns:a16="http://schemas.microsoft.com/office/drawing/2014/main" id="{45241D85-39B6-413D-AD5C-B2A50167AE6A}"/>
              </a:ext>
            </a:extLst>
          </p:cNvPr>
          <p:cNvSpPr/>
          <p:nvPr/>
        </p:nvSpPr>
        <p:spPr>
          <a:xfrm>
            <a:off x="5921849" y="2552199"/>
            <a:ext cx="1752600" cy="1066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0EC7B93-F523-4CAA-8602-123D54F32414}"/>
              </a:ext>
            </a:extLst>
          </p:cNvPr>
          <p:cNvSpPr/>
          <p:nvPr/>
        </p:nvSpPr>
        <p:spPr>
          <a:xfrm>
            <a:off x="7677009" y="3995351"/>
            <a:ext cx="3124200" cy="1066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E35AA60-FAA2-482B-A3B4-4B3A496806B9}"/>
              </a:ext>
            </a:extLst>
          </p:cNvPr>
          <p:cNvSpPr/>
          <p:nvPr/>
        </p:nvSpPr>
        <p:spPr>
          <a:xfrm>
            <a:off x="5924409" y="5517430"/>
            <a:ext cx="9982200" cy="1066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a:extLst>
              <a:ext uri="{FF2B5EF4-FFF2-40B4-BE49-F238E27FC236}">
                <a16:creationId xmlns:a16="http://schemas.microsoft.com/office/drawing/2014/main" id="{C02C1E5E-0039-43C9-8A53-5936856147E0}"/>
              </a:ext>
            </a:extLst>
          </p:cNvPr>
          <p:cNvSpPr/>
          <p:nvPr/>
        </p:nvSpPr>
        <p:spPr>
          <a:xfrm>
            <a:off x="13037027" y="6992840"/>
            <a:ext cx="2881313" cy="1066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66FAC36-2C6E-4395-971E-8A955594D4C5}"/>
              </a:ext>
            </a:extLst>
          </p:cNvPr>
          <p:cNvSpPr txBox="1"/>
          <p:nvPr/>
        </p:nvSpPr>
        <p:spPr>
          <a:xfrm>
            <a:off x="5853113" y="1638305"/>
            <a:ext cx="10515600" cy="461665"/>
          </a:xfrm>
          <a:prstGeom prst="rect">
            <a:avLst/>
          </a:prstGeom>
          <a:noFill/>
        </p:spPr>
        <p:txBody>
          <a:bodyPr wrap="square" rtlCol="0">
            <a:spAutoFit/>
          </a:bodyPr>
          <a:lstStyle/>
          <a:p>
            <a:r>
              <a:rPr lang="en-US" sz="2400" dirty="0">
                <a:solidFill>
                  <a:schemeClr val="bg2">
                    <a:lumMod val="10000"/>
                  </a:schemeClr>
                </a:solidFill>
                <a:latin typeface="Arial" panose="020B0604020202020204" pitchFamily="34" charset="0"/>
                <a:cs typeface="Arial" panose="020B0604020202020204" pitchFamily="34" charset="0"/>
              </a:rPr>
              <a:t>NOV     DEC    JAN     FEB     MAR     APR     MAY     JUN      JUL      AUG</a:t>
            </a:r>
          </a:p>
        </p:txBody>
      </p:sp>
      <p:sp>
        <p:nvSpPr>
          <p:cNvPr id="13" name="TextBox 12">
            <a:extLst>
              <a:ext uri="{FF2B5EF4-FFF2-40B4-BE49-F238E27FC236}">
                <a16:creationId xmlns:a16="http://schemas.microsoft.com/office/drawing/2014/main" id="{C2ABDCC7-1D09-4723-95A7-BC9B2E1CB228}"/>
              </a:ext>
            </a:extLst>
          </p:cNvPr>
          <p:cNvSpPr txBox="1"/>
          <p:nvPr/>
        </p:nvSpPr>
        <p:spPr>
          <a:xfrm flipH="1">
            <a:off x="2035649" y="2481237"/>
            <a:ext cx="3200400" cy="1077218"/>
          </a:xfrm>
          <a:prstGeom prst="rect">
            <a:avLst/>
          </a:prstGeom>
          <a:noFill/>
        </p:spPr>
        <p:txBody>
          <a:bodyPr wrap="square" rtlCol="0">
            <a:spAutoFit/>
          </a:bodyPr>
          <a:lstStyle/>
          <a:p>
            <a:r>
              <a:rPr lang="en-US" sz="3200" dirty="0"/>
              <a:t>Literature Review </a:t>
            </a:r>
            <a:r>
              <a:rPr lang="en-US" sz="2800" dirty="0"/>
              <a:t>&amp; </a:t>
            </a:r>
            <a:r>
              <a:rPr lang="en-US" sz="3200" dirty="0"/>
              <a:t>Data Collection</a:t>
            </a:r>
            <a:endParaRPr lang="en-US" sz="2800" dirty="0"/>
          </a:p>
        </p:txBody>
      </p:sp>
      <p:sp>
        <p:nvSpPr>
          <p:cNvPr id="14" name="TextBox 13">
            <a:extLst>
              <a:ext uri="{FF2B5EF4-FFF2-40B4-BE49-F238E27FC236}">
                <a16:creationId xmlns:a16="http://schemas.microsoft.com/office/drawing/2014/main" id="{51D4AF30-0EDD-4414-B0BD-FC49FAC39139}"/>
              </a:ext>
            </a:extLst>
          </p:cNvPr>
          <p:cNvSpPr txBox="1"/>
          <p:nvPr/>
        </p:nvSpPr>
        <p:spPr>
          <a:xfrm>
            <a:off x="2043113" y="1638300"/>
            <a:ext cx="1752600" cy="461665"/>
          </a:xfrm>
          <a:prstGeom prst="rect">
            <a:avLst/>
          </a:prstGeom>
          <a:noFill/>
        </p:spPr>
        <p:txBody>
          <a:bodyPr wrap="square" rtlCol="0">
            <a:spAutoFit/>
          </a:bodyPr>
          <a:lstStyle/>
          <a:p>
            <a:r>
              <a:rPr lang="en-US" sz="2400" b="1" dirty="0">
                <a:solidFill>
                  <a:schemeClr val="bg2">
                    <a:lumMod val="10000"/>
                  </a:schemeClr>
                </a:solidFill>
                <a:latin typeface="Arial" panose="020B0604020202020204" pitchFamily="34" charset="0"/>
                <a:cs typeface="Arial" panose="020B0604020202020204" pitchFamily="34" charset="0"/>
              </a:rPr>
              <a:t>ACTIVITY</a:t>
            </a:r>
          </a:p>
        </p:txBody>
      </p:sp>
      <p:sp>
        <p:nvSpPr>
          <p:cNvPr id="15" name="TextBox 14">
            <a:extLst>
              <a:ext uri="{FF2B5EF4-FFF2-40B4-BE49-F238E27FC236}">
                <a16:creationId xmlns:a16="http://schemas.microsoft.com/office/drawing/2014/main" id="{F97EA9FC-B49D-4BA4-8D61-641FEC37EF75}"/>
              </a:ext>
            </a:extLst>
          </p:cNvPr>
          <p:cNvSpPr txBox="1"/>
          <p:nvPr/>
        </p:nvSpPr>
        <p:spPr>
          <a:xfrm flipH="1">
            <a:off x="2038209" y="4031247"/>
            <a:ext cx="3671887" cy="1077218"/>
          </a:xfrm>
          <a:prstGeom prst="rect">
            <a:avLst/>
          </a:prstGeom>
          <a:noFill/>
        </p:spPr>
        <p:txBody>
          <a:bodyPr wrap="square" rtlCol="0">
            <a:spAutoFit/>
          </a:bodyPr>
          <a:lstStyle/>
          <a:p>
            <a:r>
              <a:rPr lang="en-US" sz="3200" dirty="0"/>
              <a:t>Model Development &amp; Training</a:t>
            </a:r>
          </a:p>
        </p:txBody>
      </p:sp>
      <p:sp>
        <p:nvSpPr>
          <p:cNvPr id="16" name="TextBox 15">
            <a:extLst>
              <a:ext uri="{FF2B5EF4-FFF2-40B4-BE49-F238E27FC236}">
                <a16:creationId xmlns:a16="http://schemas.microsoft.com/office/drawing/2014/main" id="{674CB428-D5B7-4862-8B97-D7A09C166D8D}"/>
              </a:ext>
            </a:extLst>
          </p:cNvPr>
          <p:cNvSpPr txBox="1"/>
          <p:nvPr/>
        </p:nvSpPr>
        <p:spPr>
          <a:xfrm flipH="1">
            <a:off x="2038209" y="5758442"/>
            <a:ext cx="3443287" cy="584775"/>
          </a:xfrm>
          <a:prstGeom prst="rect">
            <a:avLst/>
          </a:prstGeom>
          <a:noFill/>
        </p:spPr>
        <p:txBody>
          <a:bodyPr wrap="square" rtlCol="0">
            <a:spAutoFit/>
          </a:bodyPr>
          <a:lstStyle/>
          <a:p>
            <a:r>
              <a:rPr lang="en-US" sz="3200" dirty="0"/>
              <a:t>App Development</a:t>
            </a:r>
          </a:p>
        </p:txBody>
      </p:sp>
      <p:sp>
        <p:nvSpPr>
          <p:cNvPr id="17" name="TextBox 16">
            <a:extLst>
              <a:ext uri="{FF2B5EF4-FFF2-40B4-BE49-F238E27FC236}">
                <a16:creationId xmlns:a16="http://schemas.microsoft.com/office/drawing/2014/main" id="{8285AC7F-D7BF-4A25-86BF-E69C94DE4150}"/>
              </a:ext>
            </a:extLst>
          </p:cNvPr>
          <p:cNvSpPr txBox="1"/>
          <p:nvPr/>
        </p:nvSpPr>
        <p:spPr>
          <a:xfrm flipH="1">
            <a:off x="2049937" y="6997602"/>
            <a:ext cx="3200400" cy="1077218"/>
          </a:xfrm>
          <a:prstGeom prst="rect">
            <a:avLst/>
          </a:prstGeom>
          <a:noFill/>
        </p:spPr>
        <p:txBody>
          <a:bodyPr wrap="square" rtlCol="0">
            <a:spAutoFit/>
          </a:bodyPr>
          <a:lstStyle/>
          <a:p>
            <a:r>
              <a:rPr lang="en-US" sz="3200" dirty="0"/>
              <a:t>Testing &amp; Presentation</a:t>
            </a:r>
          </a:p>
        </p:txBody>
      </p:sp>
      <p:sp>
        <p:nvSpPr>
          <p:cNvPr id="18" name="Rectangle 17">
            <a:extLst>
              <a:ext uri="{FF2B5EF4-FFF2-40B4-BE49-F238E27FC236}">
                <a16:creationId xmlns:a16="http://schemas.microsoft.com/office/drawing/2014/main" id="{16B0CBFC-06B9-40F7-86DB-6282602970A8}"/>
              </a:ext>
            </a:extLst>
          </p:cNvPr>
          <p:cNvSpPr/>
          <p:nvPr/>
        </p:nvSpPr>
        <p:spPr>
          <a:xfrm>
            <a:off x="9048609" y="5517430"/>
            <a:ext cx="6838950" cy="1066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0CB3A2A-0894-49BD-BEA1-58CEF964B20F}"/>
              </a:ext>
            </a:extLst>
          </p:cNvPr>
          <p:cNvSpPr txBox="1"/>
          <p:nvPr/>
        </p:nvSpPr>
        <p:spPr>
          <a:xfrm>
            <a:off x="2043113" y="391092"/>
            <a:ext cx="4938981" cy="769441"/>
          </a:xfrm>
          <a:prstGeom prst="rect">
            <a:avLst/>
          </a:prstGeom>
          <a:noFill/>
        </p:spPr>
        <p:txBody>
          <a:bodyPr wrap="none" rtlCol="0">
            <a:spAutoFit/>
          </a:bodyPr>
          <a:lstStyle/>
          <a:p>
            <a:r>
              <a:rPr lang="en-US" sz="4400" b="1" dirty="0">
                <a:latin typeface="Arial" panose="020B0604020202020204" pitchFamily="34" charset="0"/>
                <a:cs typeface="Arial" panose="020B0604020202020204" pitchFamily="34" charset="0"/>
              </a:rPr>
              <a:t>TASK SCHEDULE</a:t>
            </a:r>
          </a:p>
        </p:txBody>
      </p:sp>
      <p:sp>
        <p:nvSpPr>
          <p:cNvPr id="2" name="Rectangle 1">
            <a:extLst>
              <a:ext uri="{FF2B5EF4-FFF2-40B4-BE49-F238E27FC236}">
                <a16:creationId xmlns:a16="http://schemas.microsoft.com/office/drawing/2014/main" id="{A3042227-AF14-9870-01BD-D79BF169D24A}"/>
              </a:ext>
            </a:extLst>
          </p:cNvPr>
          <p:cNvSpPr/>
          <p:nvPr/>
        </p:nvSpPr>
        <p:spPr>
          <a:xfrm>
            <a:off x="5929312" y="8454438"/>
            <a:ext cx="9982200" cy="10668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3" name="Rectangle 2">
            <a:extLst>
              <a:ext uri="{FF2B5EF4-FFF2-40B4-BE49-F238E27FC236}">
                <a16:creationId xmlns:a16="http://schemas.microsoft.com/office/drawing/2014/main" id="{DFEBBF24-BF75-E7EA-D72E-0E6577EE98F7}"/>
              </a:ext>
            </a:extLst>
          </p:cNvPr>
          <p:cNvSpPr/>
          <p:nvPr/>
        </p:nvSpPr>
        <p:spPr>
          <a:xfrm>
            <a:off x="5929313" y="8468250"/>
            <a:ext cx="9963150" cy="10668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A1B501-2E26-D7A1-3122-724671AE435D}"/>
              </a:ext>
            </a:extLst>
          </p:cNvPr>
          <p:cNvSpPr txBox="1"/>
          <p:nvPr/>
        </p:nvSpPr>
        <p:spPr>
          <a:xfrm flipH="1">
            <a:off x="2024063" y="8695450"/>
            <a:ext cx="3200400" cy="584775"/>
          </a:xfrm>
          <a:prstGeom prst="rect">
            <a:avLst/>
          </a:prstGeom>
          <a:noFill/>
        </p:spPr>
        <p:txBody>
          <a:bodyPr wrap="square" rtlCol="0">
            <a:spAutoFit/>
          </a:bodyPr>
          <a:lstStyle/>
          <a:p>
            <a:r>
              <a:rPr lang="en-US" sz="3200" dirty="0"/>
              <a:t>Documentation</a:t>
            </a:r>
          </a:p>
        </p:txBody>
      </p:sp>
    </p:spTree>
    <p:extLst>
      <p:ext uri="{BB962C8B-B14F-4D97-AF65-F5344CB8AC3E}">
        <p14:creationId xmlns:p14="http://schemas.microsoft.com/office/powerpoint/2010/main" val="1557058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 y="0"/>
            <a:ext cx="18287997" cy="2363932"/>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3284" cy="236319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1"/>
            <a:ext cx="18288002" cy="2361466"/>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77628"/>
            <a:ext cx="18288000" cy="1104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1049569" y="372057"/>
            <a:ext cx="10595582" cy="1738800"/>
          </a:xfrm>
        </p:spPr>
        <p:txBody>
          <a:bodyPr vert="horz" lIns="91440" tIns="45720" rIns="91440" bIns="45720" rtlCol="0" anchor="ctr">
            <a:normAutofit/>
          </a:bodyPr>
          <a:lstStyle/>
          <a:p>
            <a:pPr algn="l">
              <a:lnSpc>
                <a:spcPct val="90000"/>
              </a:lnSpc>
            </a:pPr>
            <a:r>
              <a:rPr lang="en-US" sz="6000" b="1" dirty="0">
                <a:solidFill>
                  <a:srgbClr val="FFFFFF"/>
                </a:solidFill>
              </a:rPr>
              <a:t>CONCLUSION</a:t>
            </a:r>
          </a:p>
        </p:txBody>
      </p:sp>
      <p:sp>
        <p:nvSpPr>
          <p:cNvPr id="4" name="Content Placeholder 3">
            <a:extLst>
              <a:ext uri="{FF2B5EF4-FFF2-40B4-BE49-F238E27FC236}">
                <a16:creationId xmlns:a16="http://schemas.microsoft.com/office/drawing/2014/main" id="{0266BD3B-35DB-732F-6B0E-428D0C75C304}"/>
              </a:ext>
            </a:extLst>
          </p:cNvPr>
          <p:cNvSpPr>
            <a:spLocks noGrp="1"/>
          </p:cNvSpPr>
          <p:nvPr>
            <p:ph idx="1"/>
          </p:nvPr>
        </p:nvSpPr>
        <p:spPr>
          <a:xfrm>
            <a:off x="1033526" y="3188608"/>
            <a:ext cx="16644873" cy="6450692"/>
          </a:xfrm>
        </p:spPr>
        <p:txBody>
          <a:bodyPr>
            <a:normAutofit/>
          </a:bodyPr>
          <a:lstStyle/>
          <a:p>
            <a:pPr marL="0" indent="0">
              <a:lnSpc>
                <a:spcPct val="150000"/>
              </a:lnSpc>
              <a:buNone/>
            </a:pPr>
            <a:r>
              <a:rPr lang="en-US" sz="4000" dirty="0"/>
              <a:t>In conclusion, the development of a smartphone app for jaundice detection through AI embodies a remarkable fusion of technology and healthcare, promising a future where early identification of jaundice in newborns is made more accessible, efficient, and potentially life-saving. </a:t>
            </a:r>
          </a:p>
        </p:txBody>
      </p:sp>
    </p:spTree>
    <p:extLst>
      <p:ext uri="{BB962C8B-B14F-4D97-AF65-F5344CB8AC3E}">
        <p14:creationId xmlns:p14="http://schemas.microsoft.com/office/powerpoint/2010/main" val="162222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4481934" y="1055567"/>
            <a:ext cx="1597868" cy="1579824"/>
          </a:xfrm>
          <a:custGeom>
            <a:avLst/>
            <a:gdLst/>
            <a:ahLst/>
            <a:cxnLst/>
            <a:rect l="l" t="t" r="r" b="b"/>
            <a:pathLst>
              <a:path w="704502" h="844816">
                <a:moveTo>
                  <a:pt x="0" y="0"/>
                </a:moveTo>
                <a:lnTo>
                  <a:pt x="704503" y="0"/>
                </a:lnTo>
                <a:lnTo>
                  <a:pt x="704503" y="844816"/>
                </a:lnTo>
                <a:lnTo>
                  <a:pt x="0" y="844816"/>
                </a:lnTo>
                <a:lnTo>
                  <a:pt x="0" y="0"/>
                </a:lnTo>
                <a:close/>
              </a:path>
            </a:pathLst>
          </a:custGeom>
          <a:blipFill>
            <a:blip r:embed="rId2"/>
            <a:stretch>
              <a:fillRect/>
            </a:stretch>
          </a:blipFill>
        </p:spPr>
        <p:txBody>
          <a:bodyPr/>
          <a:lstStyle/>
          <a:p>
            <a:endParaRPr lang="en-US" dirty="0">
              <a:latin typeface="Arial" panose="020B0604020202020204" pitchFamily="34" charset="0"/>
              <a:cs typeface="Arial" panose="020B0604020202020204" pitchFamily="34" charset="0"/>
            </a:endParaRPr>
          </a:p>
        </p:txBody>
      </p:sp>
      <p:sp>
        <p:nvSpPr>
          <p:cNvPr id="6" name="TextBox 6"/>
          <p:cNvSpPr txBox="1"/>
          <p:nvPr/>
        </p:nvSpPr>
        <p:spPr>
          <a:xfrm>
            <a:off x="2262537" y="2981604"/>
            <a:ext cx="13762926" cy="3682034"/>
          </a:xfrm>
          <a:prstGeom prst="rect">
            <a:avLst/>
          </a:prstGeom>
        </p:spPr>
        <p:txBody>
          <a:bodyPr lIns="0" tIns="0" rIns="0" bIns="0" rtlCol="0" anchor="t">
            <a:spAutoFit/>
          </a:bodyPr>
          <a:lstStyle/>
          <a:p>
            <a:pPr algn="ctr">
              <a:lnSpc>
                <a:spcPts val="7250"/>
              </a:lnSpc>
            </a:pPr>
            <a:r>
              <a:rPr lang="en-US" sz="5179" dirty="0">
                <a:latin typeface="Canva Sans Bold"/>
              </a:rPr>
              <a:t>Development of Smartphone App for Jaundice Detection in Newborns Using Artificial Intelligence</a:t>
            </a:r>
          </a:p>
          <a:p>
            <a:pPr algn="ctr">
              <a:lnSpc>
                <a:spcPts val="7250"/>
              </a:lnSpc>
              <a:spcBef>
                <a:spcPct val="0"/>
              </a:spcBef>
            </a:pPr>
            <a:endParaRPr lang="en-US" sz="5179" dirty="0">
              <a:solidFill>
                <a:srgbClr val="FFFFFF"/>
              </a:solidFill>
              <a:latin typeface="Canva Sans Bold"/>
            </a:endParaRPr>
          </a:p>
        </p:txBody>
      </p:sp>
      <p:sp>
        <p:nvSpPr>
          <p:cNvPr id="7" name="TextBox 7"/>
          <p:cNvSpPr txBox="1"/>
          <p:nvPr/>
        </p:nvSpPr>
        <p:spPr>
          <a:xfrm>
            <a:off x="6705600" y="1458329"/>
            <a:ext cx="7162800" cy="765722"/>
          </a:xfrm>
          <a:prstGeom prst="rect">
            <a:avLst/>
          </a:prstGeom>
        </p:spPr>
        <p:txBody>
          <a:bodyPr wrap="square" lIns="0" tIns="0" rIns="0" bIns="0" rtlCol="0" anchor="t">
            <a:spAutoFit/>
          </a:bodyPr>
          <a:lstStyle/>
          <a:p>
            <a:pPr>
              <a:lnSpc>
                <a:spcPts val="3068"/>
              </a:lnSpc>
            </a:pPr>
            <a:r>
              <a:rPr lang="en-US" sz="4400" b="1" spc="209">
                <a:latin typeface="Arial" panose="020B0604020202020204" pitchFamily="34" charset="0"/>
                <a:cs typeface="Arial" panose="020B0604020202020204" pitchFamily="34" charset="0"/>
              </a:rPr>
              <a:t>UNIVERSITY OF GHANA</a:t>
            </a:r>
          </a:p>
          <a:p>
            <a:pPr>
              <a:lnSpc>
                <a:spcPts val="3068"/>
              </a:lnSpc>
            </a:pPr>
            <a:r>
              <a:rPr lang="en-US" sz="2000" spc="209">
                <a:latin typeface="Arial" panose="020B0604020202020204" pitchFamily="34" charset="0"/>
                <a:cs typeface="Arial" panose="020B0604020202020204" pitchFamily="34" charset="0"/>
              </a:rPr>
              <a:t>DEPARTMENT OF COMPUTER ENGINEERING</a:t>
            </a:r>
            <a:endParaRPr lang="en-US" sz="2400" spc="209" dirty="0">
              <a:latin typeface="Arial" panose="020B0604020202020204" pitchFamily="34" charset="0"/>
              <a:cs typeface="Arial" panose="020B0604020202020204" pitchFamily="34" charset="0"/>
            </a:endParaRPr>
          </a:p>
        </p:txBody>
      </p:sp>
      <p:sp>
        <p:nvSpPr>
          <p:cNvPr id="8" name="TextBox 8"/>
          <p:cNvSpPr txBox="1"/>
          <p:nvPr/>
        </p:nvSpPr>
        <p:spPr>
          <a:xfrm>
            <a:off x="4839866" y="7071804"/>
            <a:ext cx="8608268" cy="795089"/>
          </a:xfrm>
          <a:prstGeom prst="rect">
            <a:avLst/>
          </a:prstGeom>
        </p:spPr>
        <p:txBody>
          <a:bodyPr wrap="square" lIns="0" tIns="0" rIns="0" bIns="0" rtlCol="0" anchor="t">
            <a:spAutoFit/>
          </a:bodyPr>
          <a:lstStyle/>
          <a:p>
            <a:pPr algn="just">
              <a:lnSpc>
                <a:spcPts val="3068"/>
              </a:lnSpc>
            </a:pPr>
            <a:r>
              <a:rPr lang="en-US" sz="2400" spc="209">
                <a:latin typeface="Arial" panose="020B0604020202020204" pitchFamily="34" charset="0"/>
                <a:cs typeface="Arial" panose="020B0604020202020204" pitchFamily="34" charset="0"/>
              </a:rPr>
              <a:t>1.KELVIN PRINCE BOATENG - 10893090</a:t>
            </a:r>
          </a:p>
          <a:p>
            <a:pPr algn="just">
              <a:lnSpc>
                <a:spcPts val="3068"/>
              </a:lnSpc>
              <a:spcBef>
                <a:spcPct val="0"/>
              </a:spcBef>
            </a:pPr>
            <a:r>
              <a:rPr lang="en-US" sz="2400" spc="209">
                <a:latin typeface="Arial" panose="020B0604020202020204" pitchFamily="34" charset="0"/>
                <a:cs typeface="Arial" panose="020B0604020202020204" pitchFamily="34" charset="0"/>
              </a:rPr>
              <a:t>2.FIAGBENYA EDUDZI MACKBETH - 10869594</a:t>
            </a:r>
            <a:endParaRPr lang="en-US" sz="2400" spc="209" dirty="0">
              <a:latin typeface="Arial" panose="020B0604020202020204" pitchFamily="34" charset="0"/>
              <a:cs typeface="Arial" panose="020B0604020202020204" pitchFamily="34" charset="0"/>
            </a:endParaRPr>
          </a:p>
        </p:txBody>
      </p:sp>
      <p:sp>
        <p:nvSpPr>
          <p:cNvPr id="9" name="TextBox 9"/>
          <p:cNvSpPr txBox="1"/>
          <p:nvPr/>
        </p:nvSpPr>
        <p:spPr>
          <a:xfrm>
            <a:off x="8025179" y="6580780"/>
            <a:ext cx="670223" cy="397545"/>
          </a:xfrm>
          <a:prstGeom prst="rect">
            <a:avLst/>
          </a:prstGeom>
        </p:spPr>
        <p:txBody>
          <a:bodyPr wrap="square" lIns="0" tIns="0" rIns="0" bIns="0" rtlCol="0" anchor="t">
            <a:spAutoFit/>
          </a:bodyPr>
          <a:lstStyle/>
          <a:p>
            <a:pPr algn="ctr">
              <a:lnSpc>
                <a:spcPts val="3068"/>
              </a:lnSpc>
              <a:spcBef>
                <a:spcPct val="0"/>
              </a:spcBef>
            </a:pPr>
            <a:r>
              <a:rPr lang="en-US" sz="2789" b="1" spc="209">
                <a:latin typeface="Arial" panose="020B0604020202020204" pitchFamily="34" charset="0"/>
                <a:cs typeface="Arial" panose="020B0604020202020204" pitchFamily="34" charset="0"/>
              </a:rPr>
              <a:t>BY</a:t>
            </a:r>
            <a:endParaRPr lang="en-US" sz="2789" b="1" spc="209" dirty="0">
              <a:latin typeface="Arial" panose="020B0604020202020204" pitchFamily="34" charset="0"/>
              <a:cs typeface="Arial" panose="020B0604020202020204" pitchFamily="34" charset="0"/>
            </a:endParaRPr>
          </a:p>
        </p:txBody>
      </p:sp>
      <p:sp>
        <p:nvSpPr>
          <p:cNvPr id="10" name="TextBox 10"/>
          <p:cNvSpPr txBox="1"/>
          <p:nvPr/>
        </p:nvSpPr>
        <p:spPr>
          <a:xfrm>
            <a:off x="7162800" y="8495003"/>
            <a:ext cx="2761986" cy="397545"/>
          </a:xfrm>
          <a:prstGeom prst="rect">
            <a:avLst/>
          </a:prstGeom>
        </p:spPr>
        <p:txBody>
          <a:bodyPr wrap="square" lIns="0" tIns="0" rIns="0" bIns="0" rtlCol="0" anchor="t">
            <a:spAutoFit/>
          </a:bodyPr>
          <a:lstStyle/>
          <a:p>
            <a:pPr>
              <a:lnSpc>
                <a:spcPts val="3068"/>
              </a:lnSpc>
              <a:spcBef>
                <a:spcPct val="0"/>
              </a:spcBef>
            </a:pPr>
            <a:r>
              <a:rPr lang="en-US" sz="2800" b="1" spc="209">
                <a:latin typeface="Arial" panose="020B0604020202020204" pitchFamily="34" charset="0"/>
                <a:cs typeface="Arial" panose="020B0604020202020204" pitchFamily="34" charset="0"/>
              </a:rPr>
              <a:t>SUPERVISOR</a:t>
            </a:r>
            <a:endParaRPr lang="en-US" sz="2800" b="1" spc="209" dirty="0">
              <a:latin typeface="Arial" panose="020B0604020202020204" pitchFamily="34" charset="0"/>
              <a:cs typeface="Arial" panose="020B0604020202020204" pitchFamily="34" charset="0"/>
            </a:endParaRPr>
          </a:p>
        </p:txBody>
      </p:sp>
      <p:sp>
        <p:nvSpPr>
          <p:cNvPr id="11" name="TextBox 11"/>
          <p:cNvSpPr txBox="1"/>
          <p:nvPr/>
        </p:nvSpPr>
        <p:spPr>
          <a:xfrm>
            <a:off x="5809885" y="9050164"/>
            <a:ext cx="5733675" cy="368178"/>
          </a:xfrm>
          <a:prstGeom prst="rect">
            <a:avLst/>
          </a:prstGeom>
        </p:spPr>
        <p:txBody>
          <a:bodyPr wrap="square" lIns="0" tIns="0" rIns="0" bIns="0" rtlCol="0" anchor="t">
            <a:spAutoFit/>
          </a:bodyPr>
          <a:lstStyle/>
          <a:p>
            <a:pPr>
              <a:lnSpc>
                <a:spcPts val="3068"/>
              </a:lnSpc>
              <a:spcBef>
                <a:spcPct val="0"/>
              </a:spcBef>
            </a:pPr>
            <a:r>
              <a:rPr lang="en-US" sz="2400" spc="209">
                <a:latin typeface="Arial" panose="020B0604020202020204" pitchFamily="34" charset="0"/>
                <a:cs typeface="Arial" panose="020B0604020202020204" pitchFamily="34" charset="0"/>
              </a:rPr>
              <a:t>DR.MARGARET RICHARDSON</a:t>
            </a:r>
            <a:endParaRPr lang="en-US" sz="2400" spc="209"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5" y="0"/>
            <a:ext cx="18287997" cy="2363932"/>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3284" cy="236319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1"/>
            <a:ext cx="18288002" cy="2361466"/>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77628"/>
            <a:ext cx="18288000" cy="11048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AC5BE-A664-990A-FC3F-90825025F2B1}"/>
              </a:ext>
            </a:extLst>
          </p:cNvPr>
          <p:cNvSpPr>
            <a:spLocks noGrp="1"/>
          </p:cNvSpPr>
          <p:nvPr>
            <p:ph type="title"/>
          </p:nvPr>
        </p:nvSpPr>
        <p:spPr>
          <a:xfrm>
            <a:off x="1049569" y="372057"/>
            <a:ext cx="10595582" cy="1738800"/>
          </a:xfrm>
        </p:spPr>
        <p:txBody>
          <a:bodyPr vert="horz" lIns="91440" tIns="45720" rIns="91440" bIns="45720" rtlCol="0" anchor="ctr">
            <a:normAutofit/>
          </a:bodyPr>
          <a:lstStyle/>
          <a:p>
            <a:pPr algn="l">
              <a:lnSpc>
                <a:spcPct val="90000"/>
              </a:lnSpc>
            </a:pPr>
            <a:r>
              <a:rPr lang="en-US" sz="6000" b="1" dirty="0">
                <a:solidFill>
                  <a:srgbClr val="FFFFFF"/>
                </a:solidFill>
              </a:rPr>
              <a:t>REFERENCES</a:t>
            </a:r>
          </a:p>
        </p:txBody>
      </p:sp>
      <p:sp>
        <p:nvSpPr>
          <p:cNvPr id="4" name="Content Placeholder 3">
            <a:extLst>
              <a:ext uri="{FF2B5EF4-FFF2-40B4-BE49-F238E27FC236}">
                <a16:creationId xmlns:a16="http://schemas.microsoft.com/office/drawing/2014/main" id="{0266BD3B-35DB-732F-6B0E-428D0C75C304}"/>
              </a:ext>
            </a:extLst>
          </p:cNvPr>
          <p:cNvSpPr>
            <a:spLocks noGrp="1"/>
          </p:cNvSpPr>
          <p:nvPr>
            <p:ph idx="1"/>
          </p:nvPr>
        </p:nvSpPr>
        <p:spPr>
          <a:xfrm>
            <a:off x="685800" y="2958187"/>
            <a:ext cx="14706600" cy="6730364"/>
          </a:xfrm>
        </p:spPr>
        <p:txBody>
          <a:bodyPr>
            <a:normAutofit/>
          </a:bodyPr>
          <a:lstStyle/>
          <a:p>
            <a:pPr marL="0" indent="0">
              <a:buNone/>
            </a:pPr>
            <a:r>
              <a:rPr lang="en-US" b="0" i="0" dirty="0">
                <a:solidFill>
                  <a:srgbClr val="2A2A2A"/>
                </a:solidFill>
                <a:effectLst/>
                <a:latin typeface="proxima_nova_rgregular"/>
              </a:rPr>
              <a:t>[1]	</a:t>
            </a:r>
            <a:r>
              <a:rPr lang="en-US" b="0" i="0" dirty="0">
                <a:solidFill>
                  <a:srgbClr val="2A2A2A"/>
                </a:solidFill>
                <a:effectLst/>
                <a:latin typeface="proxima_nova_rgregular"/>
                <a:hlinkClick r:id="rId2"/>
              </a:rPr>
              <a:t>https://physicsworld.com/a/smartphone-app-successfully-detects-jaundice-in-</a:t>
            </a:r>
            <a:r>
              <a:rPr lang="en-US" b="0" i="0" dirty="0">
                <a:solidFill>
                  <a:srgbClr val="2A2A2A"/>
                </a:solidFill>
                <a:effectLst/>
                <a:latin typeface="proxima_nova_rgregular"/>
              </a:rPr>
              <a:t>	newborn-babies/	</a:t>
            </a:r>
          </a:p>
          <a:p>
            <a:pPr marL="0" indent="0">
              <a:buNone/>
            </a:pPr>
            <a:r>
              <a:rPr lang="en-US" b="0" i="0" dirty="0">
                <a:solidFill>
                  <a:srgbClr val="2A2A2A"/>
                </a:solidFill>
                <a:effectLst/>
                <a:latin typeface="proxima_nova_rgregular"/>
              </a:rPr>
              <a:t>[2]	Mitra S, Rennie J. Neonatal jaundice: </a:t>
            </a:r>
            <a:r>
              <a:rPr lang="en-US" b="0" i="0" dirty="0" err="1">
                <a:solidFill>
                  <a:srgbClr val="2A2A2A"/>
                </a:solidFill>
                <a:effectLst/>
                <a:latin typeface="proxima_nova_rgregular"/>
              </a:rPr>
              <a:t>aetiology</a:t>
            </a:r>
            <a:r>
              <a:rPr lang="en-US" b="0" i="0" dirty="0">
                <a:solidFill>
                  <a:srgbClr val="2A2A2A"/>
                </a:solidFill>
                <a:effectLst/>
                <a:latin typeface="proxima_nova_rgregular"/>
              </a:rPr>
              <a:t>, diagnosis and treatment. </a:t>
            </a:r>
            <a:r>
              <a:rPr lang="en-US" b="0" i="1" dirty="0">
                <a:solidFill>
                  <a:srgbClr val="2A2A2A"/>
                </a:solidFill>
                <a:effectLst/>
                <a:latin typeface="proxima_nova_rgregular"/>
              </a:rPr>
              <a:t>Br J Hosp 	Med (Lond)</a:t>
            </a:r>
            <a:r>
              <a:rPr lang="en-US" b="0" i="0" dirty="0">
                <a:solidFill>
                  <a:srgbClr val="2A2A2A"/>
                </a:solidFill>
                <a:effectLst/>
                <a:latin typeface="proxima_nova_rgregular"/>
              </a:rPr>
              <a:t>. 2017 Dec 2.</a:t>
            </a:r>
          </a:p>
          <a:p>
            <a:pPr marL="0" indent="0">
              <a:buNone/>
            </a:pPr>
            <a:r>
              <a:rPr lang="en-US" dirty="0"/>
              <a:t>[3]	</a:t>
            </a:r>
            <a:r>
              <a:rPr lang="en-US" sz="3200" dirty="0"/>
              <a:t>The smart phone study: assessing the reliability and accuracy of neonatal jaundice 	measurement using smart phone application.</a:t>
            </a:r>
            <a:r>
              <a:rPr lang="en-US" dirty="0">
                <a:latin typeface="Calibri" panose="020F0502020204030204" pitchFamily="34" charset="0"/>
                <a:cs typeface="Times New Roman" panose="02020603050405020304" pitchFamily="18" charset="0"/>
              </a:rPr>
              <a:t>		</a:t>
            </a:r>
            <a:r>
              <a:rPr lang="en-US" sz="3200" dirty="0">
                <a:effectLst/>
                <a:latin typeface="Calibri" panose="020F0502020204030204" pitchFamily="34" charset="0"/>
                <a:ea typeface="Calibri" panose="020F0502020204030204" pitchFamily="34" charset="0"/>
                <a:cs typeface="Times New Roman" panose="02020603050405020304" pitchFamily="18" charset="0"/>
                <a:hlinkClick r:id="rId3"/>
              </a:rPr>
              <a:t>https://www.ijpediatrics.com/index.php/ijcp/article/view/1290</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[4]	</a:t>
            </a:r>
            <a:r>
              <a:rPr lang="en-US" sz="3200" b="0" i="0" kern="1200" dirty="0">
                <a:solidFill>
                  <a:schemeClr val="tx1"/>
                </a:solidFill>
                <a:effectLst/>
                <a:latin typeface="+mn-lt"/>
                <a:ea typeface="+mn-ea"/>
                <a:cs typeface="+mn-cs"/>
              </a:rPr>
              <a:t>Detection of Neonatal Jaundice by Using an Android OS-Based Smartphone 	Application, </a:t>
            </a:r>
            <a:r>
              <a:rPr lang="en-US" sz="3200" b="0" i="0" kern="1200" dirty="0">
                <a:solidFill>
                  <a:schemeClr val="tx1"/>
                </a:solidFill>
                <a:effectLst/>
                <a:latin typeface="+mn-lt"/>
                <a:ea typeface="+mn-ea"/>
                <a:cs typeface="+mn-cs"/>
                <a:hlinkClick r:id="rId4"/>
              </a:rPr>
              <a:t>https://brieflands.com/articles/ijp-84397</a:t>
            </a:r>
            <a:endParaRPr lang="en-US" sz="3200" b="0" i="0" kern="1200" dirty="0">
              <a:solidFill>
                <a:schemeClr val="tx1"/>
              </a:solidFill>
              <a:effectLst/>
              <a:latin typeface="+mn-lt"/>
              <a:ea typeface="+mn-ea"/>
              <a:cs typeface="+mn-cs"/>
            </a:endParaRPr>
          </a:p>
          <a:p>
            <a:pPr marL="0" indent="0">
              <a:buNone/>
            </a:pPr>
            <a:r>
              <a:rPr lang="en-US" dirty="0"/>
              <a:t>[5]	</a:t>
            </a:r>
            <a:r>
              <a:rPr lang="en-US" sz="3200" b="0" i="0" kern="1200" dirty="0">
                <a:solidFill>
                  <a:schemeClr val="tx1"/>
                </a:solidFill>
                <a:effectLst/>
                <a:latin typeface="+mn-lt"/>
                <a:ea typeface="+mn-ea"/>
                <a:cs typeface="+mn-cs"/>
              </a:rPr>
              <a:t>Neonatal Jaundice Diagnosis Using a Smartphone Camera Based on Eye, Skin, and 	Fused Features with Transfer Learning</a:t>
            </a:r>
          </a:p>
          <a:p>
            <a:pPr marL="0" indent="0">
              <a:buNone/>
            </a:pPr>
            <a:r>
              <a:rPr lang="en-US" sz="3200" b="0" i="0" kern="1200" dirty="0">
                <a:solidFill>
                  <a:schemeClr val="tx1"/>
                </a:solidFill>
                <a:effectLst/>
                <a:latin typeface="+mn-lt"/>
                <a:ea typeface="+mn-ea"/>
                <a:cs typeface="+mn-cs"/>
              </a:rPr>
              <a:t>	</a:t>
            </a:r>
            <a:r>
              <a:rPr lang="en-US" sz="3200" b="0" i="0" kern="1200" dirty="0">
                <a:solidFill>
                  <a:schemeClr val="tx1"/>
                </a:solidFill>
                <a:effectLst/>
                <a:latin typeface="+mn-lt"/>
                <a:ea typeface="+mn-ea"/>
                <a:cs typeface="+mn-cs"/>
                <a:hlinkClick r:id="rId5"/>
              </a:rPr>
              <a:t>https://www.mdpi.com/1424-8220/21/21/7038</a:t>
            </a:r>
            <a:endParaRPr lang="en-US" sz="3200" b="0" i="0" kern="1200" dirty="0">
              <a:solidFill>
                <a:schemeClr val="tx1"/>
              </a:solidFill>
              <a:effectLst/>
              <a:latin typeface="+mn-lt"/>
              <a:ea typeface="+mn-ea"/>
              <a:cs typeface="+mn-cs"/>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11999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501-CC3A-11E1-F332-65EEB1DB7455}"/>
              </a:ext>
            </a:extLst>
          </p:cNvPr>
          <p:cNvSpPr>
            <a:spLocks noGrp="1"/>
          </p:cNvSpPr>
          <p:nvPr>
            <p:ph type="title"/>
          </p:nvPr>
        </p:nvSpPr>
        <p:spPr>
          <a:xfrm>
            <a:off x="5029200" y="4572000"/>
            <a:ext cx="8229600" cy="1143000"/>
          </a:xfrm>
        </p:spPr>
        <p:txBody>
          <a:bodyPr>
            <a:noAutofit/>
          </a:bodyPr>
          <a:lstStyle/>
          <a:p>
            <a:r>
              <a:rPr lang="en-US" sz="88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843479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0"/>
            <a:ext cx="18287997" cy="2363932"/>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2193289" y="0"/>
            <a:ext cx="6094715" cy="2364618"/>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61666" y="-7961667"/>
            <a:ext cx="2364669" cy="18288003"/>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7"/>
          <p:cNvSpPr txBox="1"/>
          <p:nvPr/>
        </p:nvSpPr>
        <p:spPr>
          <a:xfrm>
            <a:off x="2057397" y="523297"/>
            <a:ext cx="15066035" cy="13165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spc="2194" dirty="0">
                <a:solidFill>
                  <a:srgbClr val="FFFFFF"/>
                </a:solidFill>
                <a:latin typeface="+mj-lt"/>
                <a:ea typeface="+mj-ea"/>
                <a:cs typeface="+mj-cs"/>
              </a:rPr>
              <a:t>CONTENTS</a:t>
            </a:r>
          </a:p>
        </p:txBody>
      </p:sp>
      <p:sp>
        <p:nvSpPr>
          <p:cNvPr id="5" name="TextBox 5"/>
          <p:cNvSpPr txBox="1"/>
          <p:nvPr/>
        </p:nvSpPr>
        <p:spPr>
          <a:xfrm>
            <a:off x="2057395" y="3183381"/>
            <a:ext cx="5375418" cy="6259406"/>
          </a:xfrm>
          <a:prstGeom prst="rect">
            <a:avLst/>
          </a:prstGeom>
        </p:spPr>
        <p:txBody>
          <a:bodyPr wrap="square" lIns="0" tIns="0" rIns="0" bIns="0" rtlCol="0" anchor="t">
            <a:spAutoFit/>
          </a:bodyPr>
          <a:lstStyle/>
          <a:p>
            <a:pPr marL="393192" indent="-393192" defTabSz="786384">
              <a:lnSpc>
                <a:spcPct val="20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Introduction</a:t>
            </a:r>
          </a:p>
          <a:p>
            <a:pPr marL="393192" indent="-393192" defTabSz="786384">
              <a:lnSpc>
                <a:spcPct val="20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Problem Statement</a:t>
            </a:r>
          </a:p>
          <a:p>
            <a:pPr marL="393192" indent="-393192" defTabSz="786384">
              <a:lnSpc>
                <a:spcPct val="20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Relevance of project</a:t>
            </a:r>
          </a:p>
          <a:p>
            <a:pPr marL="393192" indent="-393192" defTabSz="786384">
              <a:lnSpc>
                <a:spcPct val="20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Project Objective</a:t>
            </a:r>
          </a:p>
          <a:p>
            <a:pPr marL="393192" indent="-393192" defTabSz="786384">
              <a:lnSpc>
                <a:spcPct val="20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Literature Review</a:t>
            </a:r>
          </a:p>
          <a:p>
            <a:pPr marL="393192" indent="-393192" defTabSz="786384">
              <a:lnSpc>
                <a:spcPct val="20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 Methodology</a:t>
            </a:r>
          </a:p>
          <a:p>
            <a:pPr marL="393192" indent="-393192" defTabSz="786384">
              <a:lnSpc>
                <a:spcPct val="20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Resource </a:t>
            </a:r>
            <a:endParaRPr lang="en-US" sz="3200" b="1" dirty="0">
              <a:latin typeface="Arial" panose="020B0604020202020204" pitchFamily="34" charset="0"/>
              <a:cs typeface="Arial" panose="020B0604020202020204" pitchFamily="34" charset="0"/>
            </a:endParaRPr>
          </a:p>
        </p:txBody>
      </p:sp>
      <p:sp>
        <p:nvSpPr>
          <p:cNvPr id="29" name="TextBox 5">
            <a:extLst>
              <a:ext uri="{FF2B5EF4-FFF2-40B4-BE49-F238E27FC236}">
                <a16:creationId xmlns:a16="http://schemas.microsoft.com/office/drawing/2014/main" id="{52FA0596-7ECC-AC8F-77C7-40767B8B778C}"/>
              </a:ext>
            </a:extLst>
          </p:cNvPr>
          <p:cNvSpPr txBox="1"/>
          <p:nvPr/>
        </p:nvSpPr>
        <p:spPr>
          <a:xfrm>
            <a:off x="8547230" y="3183385"/>
            <a:ext cx="5375418" cy="5417445"/>
          </a:xfrm>
          <a:prstGeom prst="rect">
            <a:avLst/>
          </a:prstGeom>
        </p:spPr>
        <p:txBody>
          <a:bodyPr wrap="square" lIns="0" tIns="0" rIns="0" bIns="0" rtlCol="0" anchor="t">
            <a:spAutoFit/>
          </a:bodyPr>
          <a:lstStyle/>
          <a:p>
            <a:pPr marL="393192" indent="-393192" defTabSz="786384">
              <a:lnSpc>
                <a:spcPct val="25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Budget</a:t>
            </a:r>
          </a:p>
          <a:p>
            <a:pPr marL="393192" indent="-393192" defTabSz="786384">
              <a:lnSpc>
                <a:spcPct val="25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Task Schedule</a:t>
            </a:r>
          </a:p>
          <a:p>
            <a:pPr marL="393192" indent="-393192" defTabSz="786384">
              <a:lnSpc>
                <a:spcPct val="25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Roles &amp; Responsibilities</a:t>
            </a:r>
          </a:p>
          <a:p>
            <a:pPr marL="393192" indent="-393192" defTabSz="786384">
              <a:lnSpc>
                <a:spcPct val="25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Conclusion</a:t>
            </a:r>
          </a:p>
          <a:p>
            <a:pPr marL="393192" indent="-393192" defTabSz="786384">
              <a:lnSpc>
                <a:spcPct val="250000"/>
              </a:lnSpc>
              <a:spcAft>
                <a:spcPts val="600"/>
              </a:spcAft>
              <a:buFont typeface="Wingdings" panose="05000000000000000000" pitchFamily="2" charset="2"/>
              <a:buChar char="Ø"/>
            </a:pPr>
            <a:r>
              <a:rPr lang="en-US" sz="2752" b="1" dirty="0">
                <a:latin typeface="Arial" panose="020B0604020202020204" pitchFamily="34" charset="0"/>
                <a:cs typeface="Arial" panose="020B0604020202020204" pitchFamily="34" charset="0"/>
              </a:rPr>
              <a:t>References</a:t>
            </a:r>
            <a:endParaRPr lang="en-US" sz="32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0"/>
            <a:ext cx="18287997" cy="2363932"/>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2193289" y="0"/>
            <a:ext cx="6094715" cy="2364618"/>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61666" y="-7961667"/>
            <a:ext cx="2364669" cy="18288003"/>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6"/>
          <p:cNvSpPr txBox="1"/>
          <p:nvPr/>
        </p:nvSpPr>
        <p:spPr>
          <a:xfrm>
            <a:off x="2057397" y="523297"/>
            <a:ext cx="15066035" cy="13165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spc="198" dirty="0">
                <a:solidFill>
                  <a:srgbClr val="FFFFFF"/>
                </a:solidFill>
                <a:latin typeface="+mj-lt"/>
                <a:ea typeface="+mj-ea"/>
                <a:cs typeface="+mj-cs"/>
              </a:rPr>
              <a:t>INTRODUCTION</a:t>
            </a:r>
          </a:p>
        </p:txBody>
      </p:sp>
      <p:sp>
        <p:nvSpPr>
          <p:cNvPr id="2" name="TextBox 1">
            <a:extLst>
              <a:ext uri="{FF2B5EF4-FFF2-40B4-BE49-F238E27FC236}">
                <a16:creationId xmlns:a16="http://schemas.microsoft.com/office/drawing/2014/main" id="{655E41FD-8612-604A-E93F-D5B386FDFF02}"/>
              </a:ext>
            </a:extLst>
          </p:cNvPr>
          <p:cNvSpPr txBox="1"/>
          <p:nvPr/>
        </p:nvSpPr>
        <p:spPr>
          <a:xfrm>
            <a:off x="2057395" y="2631920"/>
            <a:ext cx="13563600" cy="738772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3200" dirty="0">
                <a:solidFill>
                  <a:srgbClr val="000000"/>
                </a:solidFill>
                <a:latin typeface="Arial" panose="020B0604020202020204" pitchFamily="34" charset="0"/>
                <a:cs typeface="Arial" panose="020B0604020202020204" pitchFamily="34" charset="0"/>
              </a:rPr>
              <a:t>This project is motivated by the need to improve infant healthcare through accessible and noninvasive jaundice detection. </a:t>
            </a:r>
          </a:p>
          <a:p>
            <a:pPr algn="just">
              <a:lnSpc>
                <a:spcPct val="150000"/>
              </a:lnSpc>
            </a:pPr>
            <a:endParaRPr lang="en-US" sz="3200" dirty="0">
              <a:solidFill>
                <a:srgbClr val="00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3200" dirty="0">
                <a:solidFill>
                  <a:srgbClr val="000000"/>
                </a:solidFill>
                <a:latin typeface="Arial" panose="020B0604020202020204" pitchFamily="34" charset="0"/>
                <a:cs typeface="Arial" panose="020B0604020202020204" pitchFamily="34" charset="0"/>
              </a:rPr>
              <a:t>Jaundice results from excess bilirubin in the blood, causing skin, eyes, and mucus membrane to turn yellow. </a:t>
            </a:r>
          </a:p>
          <a:p>
            <a:pPr marL="457200" indent="-457200" algn="just">
              <a:lnSpc>
                <a:spcPct val="150000"/>
              </a:lnSpc>
              <a:buFont typeface="Wingdings" panose="05000000000000000000" pitchFamily="2" charset="2"/>
              <a:buChar char="Ø"/>
            </a:pPr>
            <a:endParaRPr lang="en-US" sz="3200" dirty="0">
              <a:solidFill>
                <a:srgbClr val="00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sz="3200" dirty="0">
                <a:solidFill>
                  <a:srgbClr val="000000"/>
                </a:solidFill>
                <a:latin typeface="Arial" panose="020B0604020202020204" pitchFamily="34" charset="0"/>
                <a:cs typeface="Arial" panose="020B0604020202020204" pitchFamily="34" charset="0"/>
              </a:rPr>
              <a:t>Jaundice in infants can cause mild symptoms such as sleepiness and poor feeding, but in severe cases it can lead to brain damage (cerebral palsy), hearing loss, vision problems and other long-term health disabilities.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7B9717-F488-CFD6-4C60-02DAAD1F30E9}"/>
              </a:ext>
            </a:extLst>
          </p:cNvPr>
          <p:cNvSpPr>
            <a:spLocks noGrp="1"/>
          </p:cNvSpPr>
          <p:nvPr>
            <p:ph idx="1"/>
          </p:nvPr>
        </p:nvSpPr>
        <p:spPr>
          <a:xfrm>
            <a:off x="1209675" y="800104"/>
            <a:ext cx="15868650" cy="8863011"/>
          </a:xfrm>
        </p:spPr>
        <p:txBody>
          <a:bodyPr>
            <a:normAutofit fontScale="92500" lnSpcReduction="10000"/>
          </a:bodyPr>
          <a:lstStyle/>
          <a:p>
            <a:pPr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A 2019 study in Pediatrics revealed that approximately [1]26.2 million children worldwide develop jaundice each year. </a:t>
            </a:r>
          </a:p>
          <a:p>
            <a:pPr marL="0" indent="0" algn="just">
              <a:lnSpc>
                <a:spcPct val="150000"/>
              </a:lnSpc>
              <a:buNone/>
            </a:pPr>
            <a:endParaRPr lang="en-US"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Africa accounts for 60% of these cases, with 15.7 million children affected annually. </a:t>
            </a:r>
          </a:p>
          <a:p>
            <a:pPr marL="0" indent="0" algn="just">
              <a:lnSpc>
                <a:spcPct val="150000"/>
              </a:lnSpc>
              <a:buNone/>
            </a:pPr>
            <a:endParaRPr lang="en-US" dirty="0">
              <a:solidFill>
                <a:srgbClr val="00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In Ghana alone, 100,000 children contract jaundice each year, constituting about 1% of all neonatal deaths in the country. [2]The Child Health Outpatient Department of the Korle-Bu Teaching Hospital in Ghana records daily cases of neonatal jaundice.</a:t>
            </a:r>
          </a:p>
          <a:p>
            <a:pPr marL="457200" indent="-457200" algn="just">
              <a:lnSpc>
                <a:spcPct val="150000"/>
              </a:lnSpc>
              <a:buFont typeface="Wingdings" panose="05000000000000000000" pitchFamily="2" charset="2"/>
              <a:buChar char="Ø"/>
            </a:pPr>
            <a:endParaRPr lang="en-US" dirty="0">
              <a:solidFill>
                <a:srgbClr val="00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r>
              <a:rPr lang="en-US" dirty="0">
                <a:solidFill>
                  <a:srgbClr val="000000"/>
                </a:solidFill>
                <a:latin typeface="Arial" panose="020B0604020202020204" pitchFamily="34" charset="0"/>
                <a:cs typeface="Arial" panose="020B0604020202020204" pitchFamily="34" charset="0"/>
              </a:rPr>
              <a:t>The goal is to develop a cost-effective and user-friendly solution for jaundice detection by utilizing smartphones. This approach enable guardians to screen newborns for jaundice using the device's camera through artificial intelligence and machine learning.</a:t>
            </a:r>
            <a:r>
              <a:rPr lang="en-US" dirty="0">
                <a:latin typeface="Arial" panose="020B0604020202020204" pitchFamily="34" charset="0"/>
                <a:cs typeface="Arial" panose="020B0604020202020204" pitchFamily="34" charset="0"/>
              </a:rPr>
              <a:t> </a:t>
            </a:r>
          </a:p>
          <a:p>
            <a:pPr marL="457200" indent="-457200" algn="just">
              <a:lnSpc>
                <a:spcPct val="150000"/>
              </a:lnSpc>
              <a:buFont typeface="Wingdings" panose="05000000000000000000" pitchFamily="2" charset="2"/>
              <a:buChar char="Ø"/>
            </a:pPr>
            <a:endParaRPr lang="en-US" dirty="0">
              <a:solidFill>
                <a:srgbClr val="000000"/>
              </a:solidFill>
              <a:latin typeface="Arial" panose="020B0604020202020204" pitchFamily="34" charset="0"/>
              <a:cs typeface="Arial" panose="020B0604020202020204" pitchFamily="34" charset="0"/>
            </a:endParaRPr>
          </a:p>
          <a:p>
            <a:pPr marL="457200" indent="-457200" algn="just">
              <a:lnSpc>
                <a:spcPct val="150000"/>
              </a:lnSpc>
              <a:buFont typeface="Wingdings" panose="05000000000000000000" pitchFamily="2" charset="2"/>
              <a:buChar char="Ø"/>
            </a:pPr>
            <a:endParaRPr lang="en-US" dirty="0">
              <a:solidFill>
                <a:srgbClr val="000000"/>
              </a:solidFill>
              <a:latin typeface="Arial" panose="020B0604020202020204" pitchFamily="34" charset="0"/>
              <a:cs typeface="Arial" panose="020B0604020202020204" pitchFamily="34" charset="0"/>
            </a:endParaRPr>
          </a:p>
          <a:p>
            <a:pPr marL="0" indent="0" algn="just">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486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0"/>
            <a:ext cx="18287997" cy="2363932"/>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2193289" y="0"/>
            <a:ext cx="6094715" cy="2364618"/>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61666" y="-7961667"/>
            <a:ext cx="2364669" cy="18288003"/>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6"/>
          <p:cNvSpPr txBox="1"/>
          <p:nvPr/>
        </p:nvSpPr>
        <p:spPr>
          <a:xfrm>
            <a:off x="2057397" y="523297"/>
            <a:ext cx="15066035" cy="13165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spc="198" dirty="0">
                <a:solidFill>
                  <a:srgbClr val="FFFFFF"/>
                </a:solidFill>
                <a:latin typeface="+mj-lt"/>
                <a:ea typeface="+mj-ea"/>
                <a:cs typeface="+mj-cs"/>
              </a:rPr>
              <a:t>PROBLEM STATEMENT</a:t>
            </a:r>
          </a:p>
        </p:txBody>
      </p:sp>
      <p:sp>
        <p:nvSpPr>
          <p:cNvPr id="2" name="TextBox 1">
            <a:extLst>
              <a:ext uri="{FF2B5EF4-FFF2-40B4-BE49-F238E27FC236}">
                <a16:creationId xmlns:a16="http://schemas.microsoft.com/office/drawing/2014/main" id="{655E41FD-8612-604A-E93F-D5B386FDFF02}"/>
              </a:ext>
            </a:extLst>
          </p:cNvPr>
          <p:cNvSpPr txBox="1"/>
          <p:nvPr/>
        </p:nvSpPr>
        <p:spPr>
          <a:xfrm>
            <a:off x="685801" y="2866062"/>
            <a:ext cx="16764000" cy="5171737"/>
          </a:xfrm>
          <a:prstGeom prst="rect">
            <a:avLst/>
          </a:prstGeom>
          <a:noFill/>
        </p:spPr>
        <p:txBody>
          <a:bodyPr wrap="square" rtlCol="0">
            <a:spAutoFit/>
          </a:bodyPr>
          <a:lstStyle/>
          <a:p>
            <a:pPr algn="l">
              <a:lnSpc>
                <a:spcPct val="150000"/>
              </a:lnSpc>
              <a:buFont typeface="Wingdings" panose="05000000000000000000" pitchFamily="2" charset="2"/>
              <a:buChar char="Ø"/>
            </a:pPr>
            <a:endParaRPr lang="en-US" sz="3200" dirty="0">
              <a:latin typeface="Arial" panose="020B0604020202020204" pitchFamily="34" charset="0"/>
              <a:cs typeface="Arial" panose="020B0604020202020204" pitchFamily="34" charset="0"/>
            </a:endParaRPr>
          </a:p>
          <a:p>
            <a:pPr algn="l">
              <a:lnSpc>
                <a:spcPct val="150000"/>
              </a:lnSpc>
              <a:buFont typeface="Wingdings" panose="05000000000000000000" pitchFamily="2" charset="2"/>
              <a:buChar char="Ø"/>
            </a:pPr>
            <a:r>
              <a:rPr lang="en-US" sz="3200" dirty="0">
                <a:latin typeface="Arial" panose="020B0604020202020204" pitchFamily="34" charset="0"/>
                <a:cs typeface="Arial" panose="020B0604020202020204" pitchFamily="34" charset="0"/>
              </a:rPr>
              <a:t>Neonatal jaundice remains a significant health concern globally, affecting a considerable number of newborns in their first week of life.</a:t>
            </a:r>
          </a:p>
          <a:p>
            <a:pPr algn="l">
              <a:lnSpc>
                <a:spcPct val="150000"/>
              </a:lnSpc>
              <a:buFont typeface="Wingdings" panose="05000000000000000000" pitchFamily="2" charset="2"/>
              <a:buChar char="Ø"/>
            </a:pPr>
            <a:endParaRPr lang="en-US" sz="3200" dirty="0">
              <a:latin typeface="Arial" panose="020B0604020202020204" pitchFamily="34" charset="0"/>
              <a:cs typeface="Arial" panose="020B0604020202020204" pitchFamily="34" charset="0"/>
            </a:endParaRPr>
          </a:p>
          <a:p>
            <a:pPr algn="l">
              <a:lnSpc>
                <a:spcPct val="150000"/>
              </a:lnSpc>
            </a:pPr>
            <a:endParaRPr lang="en-US" sz="3200" dirty="0">
              <a:latin typeface="Arial" panose="020B0604020202020204" pitchFamily="34" charset="0"/>
              <a:cs typeface="Arial" panose="020B0604020202020204" pitchFamily="34" charset="0"/>
            </a:endParaRPr>
          </a:p>
          <a:p>
            <a:pPr algn="l">
              <a:lnSpc>
                <a:spcPct val="150000"/>
              </a:lnSpc>
              <a:buFont typeface="Wingdings" panose="05000000000000000000" pitchFamily="2" charset="2"/>
              <a:buChar char="Ø"/>
            </a:pPr>
            <a:r>
              <a:rPr lang="en-US" sz="3200" dirty="0">
                <a:latin typeface="Arial" panose="020B0604020202020204" pitchFamily="34" charset="0"/>
                <a:cs typeface="Arial" panose="020B0604020202020204" pitchFamily="34" charset="0"/>
              </a:rPr>
              <a:t> Timely and accurate detection of jaundice is crucial to prevent potential complications, such as kernicterus, which can lead to long-term neurological damage. </a:t>
            </a:r>
          </a:p>
        </p:txBody>
      </p:sp>
    </p:spTree>
    <p:extLst>
      <p:ext uri="{BB962C8B-B14F-4D97-AF65-F5344CB8AC3E}">
        <p14:creationId xmlns:p14="http://schemas.microsoft.com/office/powerpoint/2010/main" val="157846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0"/>
            <a:ext cx="18287997" cy="2363932"/>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2193289" y="0"/>
            <a:ext cx="6094715" cy="2364618"/>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61666" y="-7961667"/>
            <a:ext cx="2364669" cy="18288003"/>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6"/>
          <p:cNvSpPr txBox="1"/>
          <p:nvPr/>
        </p:nvSpPr>
        <p:spPr>
          <a:xfrm>
            <a:off x="2057397" y="523297"/>
            <a:ext cx="15066035" cy="13165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spc="198" dirty="0">
                <a:solidFill>
                  <a:srgbClr val="FFFFFF"/>
                </a:solidFill>
                <a:latin typeface="+mj-lt"/>
                <a:ea typeface="+mj-ea"/>
                <a:cs typeface="+mj-cs"/>
              </a:rPr>
              <a:t>PROBLEM STATEMENT</a:t>
            </a:r>
          </a:p>
        </p:txBody>
      </p:sp>
      <p:sp>
        <p:nvSpPr>
          <p:cNvPr id="2" name="TextBox 1">
            <a:extLst>
              <a:ext uri="{FF2B5EF4-FFF2-40B4-BE49-F238E27FC236}">
                <a16:creationId xmlns:a16="http://schemas.microsoft.com/office/drawing/2014/main" id="{655E41FD-8612-604A-E93F-D5B386FDFF02}"/>
              </a:ext>
            </a:extLst>
          </p:cNvPr>
          <p:cNvSpPr txBox="1"/>
          <p:nvPr/>
        </p:nvSpPr>
        <p:spPr>
          <a:xfrm>
            <a:off x="1524000" y="2919642"/>
            <a:ext cx="14630399" cy="5664179"/>
          </a:xfrm>
          <a:prstGeom prst="rect">
            <a:avLst/>
          </a:prstGeom>
          <a:noFill/>
        </p:spPr>
        <p:txBody>
          <a:bodyPr wrap="square" rtlCol="0">
            <a:spAutoFit/>
          </a:bodyPr>
          <a:lstStyle/>
          <a:p>
            <a:pPr algn="l">
              <a:lnSpc>
                <a:spcPct val="150000"/>
              </a:lnSpc>
              <a:buFont typeface="Wingdings" panose="05000000000000000000" pitchFamily="2" charset="2"/>
              <a:buChar char="Ø"/>
            </a:pPr>
            <a:endParaRPr lang="en-US" sz="3200" dirty="0">
              <a:solidFill>
                <a:srgbClr val="374151"/>
              </a:solidFill>
              <a:latin typeface="Arial" panose="020B0604020202020204" pitchFamily="34" charset="0"/>
              <a:cs typeface="Arial" panose="020B0604020202020204" pitchFamily="34" charset="0"/>
            </a:endParaRPr>
          </a:p>
          <a:p>
            <a:pPr algn="l">
              <a:lnSpc>
                <a:spcPct val="150000"/>
              </a:lnSpc>
              <a:buFont typeface="Wingdings" panose="05000000000000000000" pitchFamily="2" charset="2"/>
              <a:buChar char="Ø"/>
            </a:pPr>
            <a:r>
              <a:rPr lang="en-US" sz="3200" dirty="0">
                <a:latin typeface="Arial" panose="020B0604020202020204" pitchFamily="34" charset="0"/>
                <a:cs typeface="Arial" panose="020B0604020202020204" pitchFamily="34" charset="0"/>
              </a:rPr>
              <a:t>Traditional methods of jaundice detection involve visual assessment and blood tests, often leading to delayed diagnosis and increased healthcare burdens.</a:t>
            </a:r>
          </a:p>
          <a:p>
            <a:pPr algn="l">
              <a:lnSpc>
                <a:spcPct val="150000"/>
              </a:lnSpc>
            </a:pPr>
            <a:endParaRPr lang="en-US" sz="3200" dirty="0">
              <a:latin typeface="Arial" panose="020B0604020202020204" pitchFamily="34" charset="0"/>
              <a:cs typeface="Arial" panose="020B0604020202020204" pitchFamily="34" charset="0"/>
            </a:endParaRPr>
          </a:p>
          <a:p>
            <a:pPr algn="l">
              <a:buFont typeface="Wingdings" panose="05000000000000000000" pitchFamily="2" charset="2"/>
              <a:buChar char="Ø"/>
            </a:pPr>
            <a:endParaRPr lang="en-US" sz="3200" dirty="0">
              <a:latin typeface="Arial" panose="020B0604020202020204" pitchFamily="34" charset="0"/>
              <a:cs typeface="Arial" panose="020B0604020202020204" pitchFamily="34" charset="0"/>
            </a:endParaRPr>
          </a:p>
          <a:p>
            <a:pPr algn="l">
              <a:lnSpc>
                <a:spcPct val="150000"/>
              </a:lnSpc>
              <a:buFont typeface="Wingdings" panose="05000000000000000000" pitchFamily="2" charset="2"/>
              <a:buChar char="Ø"/>
            </a:pPr>
            <a:r>
              <a:rPr lang="en-US" sz="3200" dirty="0">
                <a:latin typeface="Arial" panose="020B0604020202020204" pitchFamily="34" charset="0"/>
                <a:cs typeface="Arial" panose="020B0604020202020204" pitchFamily="34" charset="0"/>
              </a:rPr>
              <a:t>In light of these challenges, there is a critical need for an efficient, non-invasive, and user-friendly solution to enable early detection of jaundice in newborns.</a:t>
            </a:r>
          </a:p>
        </p:txBody>
      </p:sp>
    </p:spTree>
    <p:extLst>
      <p:ext uri="{BB962C8B-B14F-4D97-AF65-F5344CB8AC3E}">
        <p14:creationId xmlns:p14="http://schemas.microsoft.com/office/powerpoint/2010/main" val="412805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0"/>
            <a:ext cx="18287997" cy="2363932"/>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2193289" y="0"/>
            <a:ext cx="6094715" cy="2364618"/>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61666" y="-7961667"/>
            <a:ext cx="2364669" cy="18288003"/>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6"/>
          <p:cNvSpPr txBox="1"/>
          <p:nvPr/>
        </p:nvSpPr>
        <p:spPr>
          <a:xfrm>
            <a:off x="2057397" y="523297"/>
            <a:ext cx="15066035" cy="13165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spc="198" dirty="0">
                <a:solidFill>
                  <a:srgbClr val="FFFFFF"/>
                </a:solidFill>
                <a:latin typeface="+mj-lt"/>
                <a:ea typeface="+mj-ea"/>
                <a:cs typeface="+mj-cs"/>
              </a:rPr>
              <a:t>RELEVANCE OF WORK</a:t>
            </a:r>
          </a:p>
        </p:txBody>
      </p:sp>
      <p:sp>
        <p:nvSpPr>
          <p:cNvPr id="2" name="TextBox 1">
            <a:extLst>
              <a:ext uri="{FF2B5EF4-FFF2-40B4-BE49-F238E27FC236}">
                <a16:creationId xmlns:a16="http://schemas.microsoft.com/office/drawing/2014/main" id="{655E41FD-8612-604A-E93F-D5B386FDFF02}"/>
              </a:ext>
            </a:extLst>
          </p:cNvPr>
          <p:cNvSpPr txBox="1"/>
          <p:nvPr/>
        </p:nvSpPr>
        <p:spPr>
          <a:xfrm>
            <a:off x="2057397" y="3543304"/>
            <a:ext cx="15392405" cy="4401205"/>
          </a:xfrm>
          <a:prstGeom prst="rect">
            <a:avLst/>
          </a:prstGeom>
          <a:noFill/>
        </p:spPr>
        <p:txBody>
          <a:bodyPr wrap="square" rtlCol="0">
            <a:spAutoFit/>
          </a:bodyPr>
          <a:lstStyle/>
          <a:p>
            <a:pPr>
              <a:buFont typeface="Wingdings" panose="05000000000000000000" pitchFamily="2" charset="2"/>
              <a:buChar char="Ø"/>
            </a:pPr>
            <a:r>
              <a:rPr lang="en-US" sz="4000" dirty="0">
                <a:latin typeface="Arial" panose="020B0604020202020204" pitchFamily="34" charset="0"/>
                <a:cs typeface="Arial" panose="020B0604020202020204" pitchFamily="34" charset="0"/>
              </a:rPr>
              <a:t>Early Detection and Intervention</a:t>
            </a:r>
          </a:p>
          <a:p>
            <a:endParaRPr lang="en-US" sz="4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4000" dirty="0">
                <a:solidFill>
                  <a:srgbClr val="1F1F1F"/>
                </a:solidFill>
                <a:latin typeface="Arial" panose="020B0604020202020204" pitchFamily="34" charset="0"/>
                <a:cs typeface="Arial" panose="020B0604020202020204" pitchFamily="34" charset="0"/>
              </a:rPr>
              <a:t>Non-Invasive and Convenient Testing</a:t>
            </a:r>
          </a:p>
          <a:p>
            <a:endParaRPr lang="en-US" sz="4000" dirty="0">
              <a:solidFill>
                <a:srgbClr val="1F1F1F"/>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4000" dirty="0">
                <a:solidFill>
                  <a:srgbClr val="1F1F1F"/>
                </a:solidFill>
                <a:latin typeface="Arial" panose="020B0604020202020204" pitchFamily="34" charset="0"/>
                <a:cs typeface="Arial" panose="020B0604020202020204" pitchFamily="34" charset="0"/>
              </a:rPr>
              <a:t>Improved Accessibility in Resource-Limited Settings</a:t>
            </a:r>
          </a:p>
          <a:p>
            <a:endParaRPr lang="en-US" sz="4000" dirty="0">
              <a:solidFill>
                <a:srgbClr val="1F1F1F"/>
              </a:solidFill>
              <a:latin typeface="Arial" panose="020B0604020202020204" pitchFamily="34" charset="0"/>
              <a:cs typeface="Arial" panose="020B0604020202020204" pitchFamily="34" charset="0"/>
            </a:endParaRPr>
          </a:p>
          <a:p>
            <a:pPr>
              <a:buFont typeface="Wingdings" panose="05000000000000000000" pitchFamily="2" charset="2"/>
              <a:buChar char="Ø"/>
            </a:pPr>
            <a:r>
              <a:rPr lang="en-US" sz="4000" dirty="0">
                <a:solidFill>
                  <a:srgbClr val="1F1F1F"/>
                </a:solidFill>
                <a:latin typeface="Arial" panose="020B0604020202020204" pitchFamily="34" charset="0"/>
                <a:cs typeface="Arial" panose="020B0604020202020204" pitchFamily="34" charset="0"/>
              </a:rPr>
              <a:t>Affordability</a:t>
            </a:r>
          </a:p>
        </p:txBody>
      </p:sp>
    </p:spTree>
    <p:extLst>
      <p:ext uri="{BB962C8B-B14F-4D97-AF65-F5344CB8AC3E}">
        <p14:creationId xmlns:p14="http://schemas.microsoft.com/office/powerpoint/2010/main" val="336312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 y="0"/>
            <a:ext cx="18287997" cy="2363932"/>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2193289" y="0"/>
            <a:ext cx="6094715" cy="2364618"/>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61666" y="-7961667"/>
            <a:ext cx="2364669" cy="18288003"/>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6"/>
          <p:cNvSpPr txBox="1"/>
          <p:nvPr/>
        </p:nvSpPr>
        <p:spPr>
          <a:xfrm>
            <a:off x="2057397" y="523297"/>
            <a:ext cx="15066035" cy="131659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6000" b="1" spc="198" dirty="0">
                <a:solidFill>
                  <a:srgbClr val="FFFFFF"/>
                </a:solidFill>
                <a:latin typeface="+mj-lt"/>
                <a:ea typeface="+mj-ea"/>
                <a:cs typeface="+mj-cs"/>
              </a:rPr>
              <a:t>OBJECTIVES</a:t>
            </a:r>
          </a:p>
        </p:txBody>
      </p:sp>
      <p:sp>
        <p:nvSpPr>
          <p:cNvPr id="2" name="TextBox 1">
            <a:extLst>
              <a:ext uri="{FF2B5EF4-FFF2-40B4-BE49-F238E27FC236}">
                <a16:creationId xmlns:a16="http://schemas.microsoft.com/office/drawing/2014/main" id="{655E41FD-8612-604A-E93F-D5B386FDFF02}"/>
              </a:ext>
            </a:extLst>
          </p:cNvPr>
          <p:cNvSpPr txBox="1"/>
          <p:nvPr/>
        </p:nvSpPr>
        <p:spPr>
          <a:xfrm>
            <a:off x="1447799" y="2705104"/>
            <a:ext cx="15392405" cy="7633949"/>
          </a:xfrm>
          <a:prstGeom prst="rect">
            <a:avLst/>
          </a:prstGeom>
          <a:noFill/>
        </p:spPr>
        <p:txBody>
          <a:bodyPr wrap="square" rtlCol="0">
            <a:spAutoFit/>
          </a:bodyPr>
          <a:lstStyle/>
          <a:p>
            <a:pPr marL="457200" indent="-457200">
              <a:lnSpc>
                <a:spcPct val="200000"/>
              </a:lnSpc>
              <a:buFont typeface="Wingdings" panose="05000000000000000000" pitchFamily="2" charset="2"/>
              <a:buChar char="Ø"/>
            </a:pPr>
            <a:r>
              <a:rPr lang="en-US" sz="3200" dirty="0">
                <a:solidFill>
                  <a:srgbClr val="1F1F1F"/>
                </a:solidFill>
                <a:latin typeface="Arial" panose="020B0604020202020204" pitchFamily="34" charset="0"/>
                <a:cs typeface="Arial" panose="020B0604020202020204" pitchFamily="34" charset="0"/>
              </a:rPr>
              <a:t>To develop an accurate and user-friendly smartphone app that can effectively detect jaundice in neonates.</a:t>
            </a:r>
          </a:p>
          <a:p>
            <a:pPr marL="457200" indent="-457200">
              <a:lnSpc>
                <a:spcPct val="200000"/>
              </a:lnSpc>
              <a:buFont typeface="Wingdings" panose="05000000000000000000" pitchFamily="2" charset="2"/>
              <a:buChar char="Ø"/>
            </a:pPr>
            <a:r>
              <a:rPr lang="en-US" sz="3200" dirty="0">
                <a:solidFill>
                  <a:srgbClr val="1F1F1F"/>
                </a:solidFill>
                <a:latin typeface="Arial" panose="020B0604020202020204" pitchFamily="34" charset="0"/>
                <a:cs typeface="Arial" panose="020B0604020202020204" pitchFamily="34" charset="0"/>
              </a:rPr>
              <a:t>To design a user interface that is easy to navigate for parents and healthcare providers.</a:t>
            </a:r>
          </a:p>
          <a:p>
            <a:pPr marL="457200" indent="-457200">
              <a:lnSpc>
                <a:spcPct val="200000"/>
              </a:lnSpc>
              <a:buFont typeface="Wingdings" panose="05000000000000000000" pitchFamily="2" charset="2"/>
              <a:buChar char="Ø"/>
            </a:pPr>
            <a:r>
              <a:rPr lang="en-US" sz="3200" dirty="0">
                <a:solidFill>
                  <a:srgbClr val="1F1F1F"/>
                </a:solidFill>
                <a:latin typeface="Arial" panose="020B0604020202020204" pitchFamily="34" charset="0"/>
                <a:cs typeface="Arial" panose="020B0604020202020204" pitchFamily="34" charset="0"/>
              </a:rPr>
              <a:t>To develop a machine learning algorithm that can accurately estimate bilirubin levels in newborns based on images of their skin or eyes.</a:t>
            </a:r>
          </a:p>
          <a:p>
            <a:pPr marL="457200" indent="-457200">
              <a:lnSpc>
                <a:spcPct val="200000"/>
              </a:lnSpc>
              <a:buFont typeface="Wingdings" panose="05000000000000000000" pitchFamily="2" charset="2"/>
              <a:buChar char="Ø"/>
            </a:pPr>
            <a:r>
              <a:rPr lang="en-US" sz="3200" dirty="0">
                <a:solidFill>
                  <a:srgbClr val="1F1F1F"/>
                </a:solidFill>
                <a:latin typeface="Arial" panose="020B0604020202020204" pitchFamily="34" charset="0"/>
                <a:cs typeface="Arial" panose="020B0604020202020204" pitchFamily="34" charset="0"/>
              </a:rPr>
              <a:t>To make the app accessible.</a:t>
            </a:r>
          </a:p>
          <a:p>
            <a:pPr>
              <a:lnSpc>
                <a:spcPct val="150000"/>
              </a:lnSpc>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4550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4684</TotalTime>
  <Words>939</Words>
  <Application>Microsoft Office PowerPoint</Application>
  <PresentationFormat>Custom</PresentationFormat>
  <Paragraphs>153</Paragraphs>
  <Slides>21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Canva Sans Bold</vt:lpstr>
      <vt:lpstr>Arial</vt:lpstr>
      <vt:lpstr>proxima_nova_rgregular</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vt:lpstr>
      <vt:lpstr>PROPOSED SOLUTION</vt:lpstr>
      <vt:lpstr>METHODOLOGY</vt:lpstr>
      <vt:lpstr>ARCHITECTURAL VIEW</vt:lpstr>
      <vt:lpstr>SOFTWARE DEVELOPMENT LIFE CYCLE</vt:lpstr>
      <vt:lpstr>FLOW DIAGRAM</vt:lpstr>
      <vt:lpstr>RESOURCE REQUIREMENTS</vt:lpstr>
      <vt:lpstr>BUDGET</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Pink Professional Business Strategy Presentation</dc:title>
  <dc:creator>HP</dc:creator>
  <cp:lastModifiedBy>HP</cp:lastModifiedBy>
  <cp:revision>11</cp:revision>
  <dcterms:created xsi:type="dcterms:W3CDTF">2006-08-16T00:00:00Z</dcterms:created>
  <dcterms:modified xsi:type="dcterms:W3CDTF">2023-11-17T07:20:25Z</dcterms:modified>
  <dc:identifier>DAFzS2OCNH0</dc:identifier>
</cp:coreProperties>
</file>